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Default Extension="doc" ContentType="application/msword"/>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3"/>
  </p:notesMasterIdLst>
  <p:sldIdLst>
    <p:sldId id="301" r:id="rId2"/>
    <p:sldId id="335" r:id="rId3"/>
    <p:sldId id="329" r:id="rId4"/>
    <p:sldId id="302" r:id="rId5"/>
    <p:sldId id="303" r:id="rId6"/>
    <p:sldId id="304" r:id="rId7"/>
    <p:sldId id="306" r:id="rId8"/>
    <p:sldId id="328" r:id="rId9"/>
    <p:sldId id="308" r:id="rId10"/>
    <p:sldId id="311" r:id="rId11"/>
    <p:sldId id="312" r:id="rId12"/>
    <p:sldId id="336" r:id="rId13"/>
    <p:sldId id="313" r:id="rId14"/>
    <p:sldId id="346" r:id="rId15"/>
    <p:sldId id="338" r:id="rId16"/>
    <p:sldId id="337" r:id="rId17"/>
    <p:sldId id="339" r:id="rId18"/>
    <p:sldId id="322" r:id="rId19"/>
    <p:sldId id="323" r:id="rId20"/>
    <p:sldId id="324" r:id="rId21"/>
    <p:sldId id="330" r:id="rId22"/>
    <p:sldId id="327" r:id="rId23"/>
    <p:sldId id="331" r:id="rId24"/>
    <p:sldId id="340" r:id="rId25"/>
    <p:sldId id="332" r:id="rId26"/>
    <p:sldId id="333" r:id="rId27"/>
    <p:sldId id="342" r:id="rId28"/>
    <p:sldId id="343" r:id="rId29"/>
    <p:sldId id="321" r:id="rId30"/>
    <p:sldId id="334" r:id="rId31"/>
    <p:sldId id="348" r:id="rId32"/>
    <p:sldId id="349" r:id="rId33"/>
    <p:sldId id="317" r:id="rId34"/>
    <p:sldId id="347" r:id="rId35"/>
    <p:sldId id="350" r:id="rId36"/>
    <p:sldId id="351" r:id="rId37"/>
    <p:sldId id="319" r:id="rId38"/>
    <p:sldId id="314" r:id="rId39"/>
    <p:sldId id="344" r:id="rId40"/>
    <p:sldId id="345" r:id="rId41"/>
    <p:sldId id="326" r:id="rId42"/>
  </p:sldIdLst>
  <p:sldSz cx="9144000" cy="6858000" type="screen4x3"/>
  <p:notesSz cx="6858000" cy="9144000"/>
  <p:embeddedFontLst>
    <p:embeddedFont>
      <p:font typeface="隶书" pitchFamily="49" charset="-122"/>
      <p:regular r:id="rId44"/>
    </p:embeddedFont>
    <p:embeddedFont>
      <p:font typeface="黑体" pitchFamily="49" charset="-122"/>
      <p:regular r:id="rId45"/>
    </p:embeddedFont>
    <p:embeddedFont>
      <p:font typeface="楷体" pitchFamily="49" charset="-122"/>
      <p:regular r:id="rId46"/>
    </p:embeddedFont>
    <p:embeddedFont>
      <p:font typeface="华文楷体" pitchFamily="2" charset="-122"/>
      <p:regular r:id="rId47"/>
    </p:embeddedFont>
  </p:embeddedFontLst>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1866" autoAdjust="0"/>
  </p:normalViewPr>
  <p:slideViewPr>
    <p:cSldViewPr>
      <p:cViewPr varScale="1">
        <p:scale>
          <a:sx n="64" d="100"/>
          <a:sy n="64" d="100"/>
        </p:scale>
        <p:origin x="-156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7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5" Type="http://schemas.openxmlformats.org/officeDocument/2006/relationships/image" Target="../media/image8.wmf"/><Relationship Id="rId4"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4"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0.wmf"/><Relationship Id="rId7" Type="http://schemas.openxmlformats.org/officeDocument/2006/relationships/image" Target="../media/image44.wmf"/><Relationship Id="rId2" Type="http://schemas.openxmlformats.org/officeDocument/2006/relationships/image" Target="../media/image23.wmf"/><Relationship Id="rId1" Type="http://schemas.openxmlformats.org/officeDocument/2006/relationships/image" Target="../media/image27.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23.wmf"/><Relationship Id="rId1" Type="http://schemas.openxmlformats.org/officeDocument/2006/relationships/image" Target="../media/image32.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23.wmf"/><Relationship Id="rId1" Type="http://schemas.openxmlformats.org/officeDocument/2006/relationships/image" Target="../media/image32.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23.wmf"/><Relationship Id="rId1" Type="http://schemas.openxmlformats.org/officeDocument/2006/relationships/image" Target="../media/image27.wmf"/><Relationship Id="rId6" Type="http://schemas.openxmlformats.org/officeDocument/2006/relationships/image" Target="../media/image55.wmf"/><Relationship Id="rId5" Type="http://schemas.openxmlformats.org/officeDocument/2006/relationships/image" Target="../media/image54.wmf"/><Relationship Id="rId4" Type="http://schemas.openxmlformats.org/officeDocument/2006/relationships/image" Target="../media/image53.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image" Target="../media/image27.wmf"/><Relationship Id="rId7" Type="http://schemas.openxmlformats.org/officeDocument/2006/relationships/image" Target="../media/image61.wmf"/><Relationship Id="rId2" Type="http://schemas.openxmlformats.org/officeDocument/2006/relationships/image" Target="../media/image57.wmf"/><Relationship Id="rId1" Type="http://schemas.openxmlformats.org/officeDocument/2006/relationships/image" Target="../media/image56.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 Id="rId9" Type="http://schemas.openxmlformats.org/officeDocument/2006/relationships/image" Target="../media/image63.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image" Target="../media/image65.wmf"/><Relationship Id="rId7" Type="http://schemas.openxmlformats.org/officeDocument/2006/relationships/image" Target="../media/image69.wmf"/><Relationship Id="rId2" Type="http://schemas.openxmlformats.org/officeDocument/2006/relationships/image" Target="../media/image32.wmf"/><Relationship Id="rId1" Type="http://schemas.openxmlformats.org/officeDocument/2006/relationships/image" Target="../media/image64.wmf"/><Relationship Id="rId6" Type="http://schemas.openxmlformats.org/officeDocument/2006/relationships/image" Target="../media/image68.wmf"/><Relationship Id="rId5" Type="http://schemas.openxmlformats.org/officeDocument/2006/relationships/image" Target="../media/image67.wmf"/><Relationship Id="rId4" Type="http://schemas.openxmlformats.org/officeDocument/2006/relationships/image" Target="../media/image66.wmf"/><Relationship Id="rId9" Type="http://schemas.openxmlformats.org/officeDocument/2006/relationships/image" Target="../media/image71.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4" Type="http://schemas.openxmlformats.org/officeDocument/2006/relationships/image" Target="../media/image77.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image" Target="../media/image80.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image" Target="../media/image83.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 Id="rId6" Type="http://schemas.openxmlformats.org/officeDocument/2006/relationships/image" Target="../media/image90.wmf"/><Relationship Id="rId5" Type="http://schemas.openxmlformats.org/officeDocument/2006/relationships/image" Target="../media/image89.wmf"/><Relationship Id="rId4" Type="http://schemas.openxmlformats.org/officeDocument/2006/relationships/image" Target="../media/image88.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40.wmf"/><Relationship Id="rId7" Type="http://schemas.openxmlformats.org/officeDocument/2006/relationships/image" Target="../media/image94.wmf"/><Relationship Id="rId2" Type="http://schemas.openxmlformats.org/officeDocument/2006/relationships/image" Target="../media/image23.wmf"/><Relationship Id="rId1" Type="http://schemas.openxmlformats.org/officeDocument/2006/relationships/image" Target="../media/image32.wmf"/><Relationship Id="rId6" Type="http://schemas.openxmlformats.org/officeDocument/2006/relationships/image" Target="../media/image93.wmf"/><Relationship Id="rId5" Type="http://schemas.openxmlformats.org/officeDocument/2006/relationships/image" Target="../media/image92.wmf"/><Relationship Id="rId4" Type="http://schemas.openxmlformats.org/officeDocument/2006/relationships/image" Target="../media/image91.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32.wmf"/><Relationship Id="rId5" Type="http://schemas.openxmlformats.org/officeDocument/2006/relationships/image" Target="../media/image97.wmf"/><Relationship Id="rId4" Type="http://schemas.openxmlformats.org/officeDocument/2006/relationships/image" Target="../media/image34.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02.wmf"/><Relationship Id="rId1" Type="http://schemas.openxmlformats.org/officeDocument/2006/relationships/image" Target="../media/image10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image" Target="../media/image104.wmf"/><Relationship Id="rId7" Type="http://schemas.openxmlformats.org/officeDocument/2006/relationships/image" Target="../media/image107.wmf"/><Relationship Id="rId2" Type="http://schemas.openxmlformats.org/officeDocument/2006/relationships/image" Target="../media/image103.wmf"/><Relationship Id="rId1" Type="http://schemas.openxmlformats.org/officeDocument/2006/relationships/image" Target="../media/image23.wmf"/><Relationship Id="rId6" Type="http://schemas.openxmlformats.org/officeDocument/2006/relationships/image" Target="../media/image106.wmf"/><Relationship Id="rId5" Type="http://schemas.openxmlformats.org/officeDocument/2006/relationships/image" Target="../media/image105.wmf"/><Relationship Id="rId4"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10" Type="http://schemas.openxmlformats.org/officeDocument/2006/relationships/image" Target="../media/image17.wmf"/><Relationship Id="rId4" Type="http://schemas.openxmlformats.org/officeDocument/2006/relationships/image" Target="../media/image11.wmf"/><Relationship Id="rId9"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5.wmf"/><Relationship Id="rId7" Type="http://schemas.openxmlformats.org/officeDocument/2006/relationships/image" Target="../media/image29.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27.wmf"/><Relationship Id="rId1" Type="http://schemas.openxmlformats.org/officeDocument/2006/relationships/image" Target="../media/image23.wmf"/><Relationship Id="rId4"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839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839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39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39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839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3DD7D17-DFF0-4687-99F0-FFC354F167FB}"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42AE62-1F68-42AB-875A-90C42B14F156}" type="slidenum">
              <a:rPr lang="en-US" altLang="zh-CN"/>
              <a:pPr/>
              <a:t>1</a:t>
            </a:fld>
            <a:endParaRPr lang="en-US" altLang="zh-CN"/>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r>
              <a:rPr lang="zh-CN" altLang="en-US" sz="1300" dirty="0">
                <a:effectLst>
                  <a:outerShdw blurRad="38100" dist="38100" dir="2700000" algn="tl">
                    <a:srgbClr val="C0C0C0"/>
                  </a:outerShdw>
                </a:effectLst>
                <a:ea typeface="楷体" pitchFamily="49" charset="-122"/>
                <a:sym typeface="Wingdings" pitchFamily="2" charset="2"/>
              </a:rPr>
              <a:t>（</a:t>
            </a:r>
            <a:r>
              <a:rPr lang="en-US" altLang="zh-CN" sz="1300" dirty="0">
                <a:effectLst>
                  <a:outerShdw blurRad="38100" dist="38100" dir="2700000" algn="tl">
                    <a:srgbClr val="C0C0C0"/>
                  </a:outerShdw>
                </a:effectLst>
                <a:ea typeface="楷体" pitchFamily="49" charset="-122"/>
                <a:sym typeface="Wingdings" pitchFamily="2" charset="2"/>
              </a:rPr>
              <a:t>1</a:t>
            </a:r>
            <a:r>
              <a:rPr lang="zh-CN" altLang="en-US" sz="1300" dirty="0" smtClean="0">
                <a:effectLst>
                  <a:outerShdw blurRad="38100" dist="38100" dir="2700000" algn="tl">
                    <a:srgbClr val="C0C0C0"/>
                  </a:outerShdw>
                </a:effectLst>
                <a:ea typeface="楷体" pitchFamily="49" charset="-122"/>
                <a:sym typeface="Wingdings" pitchFamily="2" charset="2"/>
              </a:rPr>
              <a:t>）错误，该女士有鉴别力。若该女士没有鉴别力，同时又正确指出</a:t>
            </a:r>
            <a:r>
              <a:rPr lang="zh-CN" altLang="en-US" sz="1300" dirty="0">
                <a:effectLst>
                  <a:outerShdw blurRad="38100" dist="38100" dir="2700000" algn="tl">
                    <a:srgbClr val="C0C0C0"/>
                  </a:outerShdw>
                </a:effectLst>
                <a:ea typeface="楷体" pitchFamily="49" charset="-122"/>
                <a:sym typeface="Wingdings" pitchFamily="2" charset="2"/>
              </a:rPr>
              <a:t>哪一杯是</a:t>
            </a:r>
            <a:r>
              <a:rPr lang="en-US" altLang="zh-CN" sz="1300" dirty="0" smtClean="0">
                <a:effectLst>
                  <a:outerShdw blurRad="38100" dist="38100" dir="2700000" algn="tl">
                    <a:srgbClr val="C0C0C0"/>
                  </a:outerShdw>
                </a:effectLst>
                <a:ea typeface="楷体" pitchFamily="49" charset="-122"/>
                <a:sym typeface="Wingdings" pitchFamily="2" charset="2"/>
              </a:rPr>
              <a:t>TM</a:t>
            </a:r>
            <a:r>
              <a:rPr lang="zh-CN" altLang="en-US" sz="1300" dirty="0" smtClean="0">
                <a:effectLst>
                  <a:outerShdw blurRad="38100" dist="38100" dir="2700000" algn="tl">
                    <a:srgbClr val="C0C0C0"/>
                  </a:outerShdw>
                </a:effectLst>
                <a:ea typeface="楷体" pitchFamily="49" charset="-122"/>
                <a:sym typeface="Wingdings" pitchFamily="2" charset="2"/>
              </a:rPr>
              <a:t>，只能</a:t>
            </a:r>
            <a:r>
              <a:rPr lang="zh-CN" altLang="en-US" sz="1300" dirty="0">
                <a:effectLst>
                  <a:outerShdw blurRad="38100" dist="38100" dir="2700000" algn="tl">
                    <a:srgbClr val="C0C0C0"/>
                  </a:outerShdw>
                </a:effectLst>
                <a:ea typeface="楷体" pitchFamily="49" charset="-122"/>
                <a:sym typeface="Wingdings" pitchFamily="2" charset="2"/>
              </a:rPr>
              <a:t>靠</a:t>
            </a:r>
            <a:r>
              <a:rPr lang="zh-CN" altLang="en-US" sz="1300" dirty="0" smtClean="0">
                <a:effectLst>
                  <a:outerShdw blurRad="38100" dist="38100" dir="2700000" algn="tl">
                    <a:srgbClr val="C0C0C0"/>
                  </a:outerShdw>
                </a:effectLst>
                <a:ea typeface="楷体" pitchFamily="49" charset="-122"/>
                <a:sym typeface="Wingdings" pitchFamily="2" charset="2"/>
              </a:rPr>
              <a:t>猜。</a:t>
            </a:r>
            <a:r>
              <a:rPr lang="zh-CN" altLang="en-US" sz="1300" dirty="0">
                <a:effectLst>
                  <a:outerShdw blurRad="38100" dist="38100" dir="2700000" algn="tl">
                    <a:srgbClr val="C0C0C0"/>
                  </a:outerShdw>
                </a:effectLst>
                <a:ea typeface="楷体" pitchFamily="49" charset="-122"/>
                <a:sym typeface="Wingdings" pitchFamily="2" charset="2"/>
              </a:rPr>
              <a:t>若蒙对一、二杯还是有可能的，若四杯</a:t>
            </a:r>
            <a:r>
              <a:rPr lang="en-US" altLang="zh-CN" sz="1300" dirty="0">
                <a:effectLst>
                  <a:outerShdw blurRad="38100" dist="38100" dir="2700000" algn="tl">
                    <a:srgbClr val="C0C0C0"/>
                  </a:outerShdw>
                </a:effectLst>
                <a:ea typeface="楷体" pitchFamily="49" charset="-122"/>
                <a:sym typeface="Wingdings" pitchFamily="2" charset="2"/>
              </a:rPr>
              <a:t>TM</a:t>
            </a:r>
            <a:r>
              <a:rPr lang="zh-CN" altLang="en-US" sz="1300" dirty="0">
                <a:effectLst>
                  <a:outerShdw blurRad="38100" dist="38100" dir="2700000" algn="tl">
                    <a:srgbClr val="C0C0C0"/>
                  </a:outerShdw>
                </a:effectLst>
                <a:ea typeface="楷体" pitchFamily="49" charset="-122"/>
                <a:sym typeface="Wingdings" pitchFamily="2" charset="2"/>
              </a:rPr>
              <a:t>全部蒙对，则概率非常小</a:t>
            </a:r>
            <a:r>
              <a:rPr lang="zh-CN" altLang="en-US" sz="1300" dirty="0" smtClean="0">
                <a:effectLst>
                  <a:outerShdw blurRad="38100" dist="38100" dir="2700000" algn="tl">
                    <a:srgbClr val="C0C0C0"/>
                  </a:outerShdw>
                </a:effectLst>
                <a:ea typeface="楷体" pitchFamily="49" charset="-122"/>
                <a:sym typeface="Wingdings" pitchFamily="2" charset="2"/>
              </a:rPr>
              <a:t>，不应该发生，但竟然发生了，</a:t>
            </a:r>
            <a:r>
              <a:rPr lang="zh-CN" altLang="en-US" sz="1300" dirty="0">
                <a:effectLst>
                  <a:outerShdw blurRad="38100" dist="38100" dir="2700000" algn="tl">
                    <a:srgbClr val="C0C0C0"/>
                  </a:outerShdw>
                </a:effectLst>
                <a:ea typeface="楷体" pitchFamily="49" charset="-122"/>
                <a:sym typeface="Wingdings" pitchFamily="2" charset="2"/>
              </a:rPr>
              <a:t>只能说明她不是蒙的</a:t>
            </a:r>
            <a:r>
              <a:rPr lang="zh-CN" altLang="en-US" sz="1300" dirty="0" smtClean="0">
                <a:effectLst>
                  <a:outerShdw blurRad="38100" dist="38100" dir="2700000" algn="tl">
                    <a:srgbClr val="C0C0C0"/>
                  </a:outerShdw>
                </a:effectLst>
                <a:ea typeface="楷体" pitchFamily="49" charset="-122"/>
                <a:sym typeface="Wingdings" pitchFamily="2" charset="2"/>
              </a:rPr>
              <a:t>，因为全部猜对是不可能的，她是</a:t>
            </a:r>
            <a:r>
              <a:rPr lang="zh-CN" altLang="en-US" sz="1300" dirty="0">
                <a:effectLst>
                  <a:outerShdw blurRad="38100" dist="38100" dir="2700000" algn="tl">
                    <a:srgbClr val="C0C0C0"/>
                  </a:outerShdw>
                </a:effectLst>
                <a:ea typeface="楷体" pitchFamily="49" charset="-122"/>
                <a:sym typeface="Wingdings" pitchFamily="2" charset="2"/>
              </a:rPr>
              <a:t>有</a:t>
            </a:r>
            <a:r>
              <a:rPr lang="zh-CN" altLang="en-US" sz="1300" dirty="0" smtClean="0">
                <a:effectLst>
                  <a:outerShdw blurRad="38100" dist="38100" dir="2700000" algn="tl">
                    <a:srgbClr val="C0C0C0"/>
                  </a:outerShdw>
                </a:effectLst>
                <a:ea typeface="楷体" pitchFamily="49" charset="-122"/>
                <a:sym typeface="Wingdings" pitchFamily="2" charset="2"/>
              </a:rPr>
              <a:t>鉴别力。（</a:t>
            </a:r>
            <a:r>
              <a:rPr lang="en-US" altLang="zh-CN" sz="1300" dirty="0">
                <a:effectLst>
                  <a:outerShdw blurRad="38100" dist="38100" dir="2700000" algn="tl">
                    <a:srgbClr val="C0C0C0"/>
                  </a:outerShdw>
                </a:effectLst>
                <a:ea typeface="楷体" pitchFamily="49" charset="-122"/>
                <a:sym typeface="Wingdings" pitchFamily="2" charset="2"/>
              </a:rPr>
              <a:t>2</a:t>
            </a:r>
            <a:r>
              <a:rPr lang="zh-CN" altLang="en-US" sz="1300" dirty="0" smtClean="0">
                <a:effectLst>
                  <a:outerShdw blurRad="38100" dist="38100" dir="2700000" algn="tl">
                    <a:srgbClr val="C0C0C0"/>
                  </a:outerShdw>
                </a:effectLst>
                <a:ea typeface="楷体" pitchFamily="49" charset="-122"/>
                <a:sym typeface="Wingdings" pitchFamily="2" charset="2"/>
              </a:rPr>
              <a:t>）类似这种通过概率的大小判断某一命题是否正确的方法被称为假设检验。</a:t>
            </a:r>
            <a:r>
              <a:rPr lang="zh-CN" altLang="en-US" sz="1400" dirty="0" smtClean="0">
                <a:latin typeface="Times New Roman" pitchFamily="18" charset="0"/>
                <a:ea typeface="楷体_GB2312" pitchFamily="49" charset="-122"/>
                <a:sym typeface="Symbol" pitchFamily="18" charset="2"/>
              </a:rPr>
              <a:t>实践中，我们往往会遇到这样的问题：根据样本观测得到的一些结论，根据经验积累得到的一些认识，以及由此得到的一些判断是否成立？如居民的收入水平是否提高，作物的产量是否增加，产品的质量是否上升，经济发展的地区差异是否存在，</a:t>
            </a:r>
            <a:r>
              <a:rPr lang="en-US" altLang="zh-CN" sz="1400" dirty="0" smtClean="0">
                <a:latin typeface="Times New Roman" pitchFamily="18" charset="0"/>
                <a:ea typeface="楷体_GB2312" pitchFamily="49" charset="-122"/>
                <a:sym typeface="Symbol" pitchFamily="18" charset="2"/>
              </a:rPr>
              <a:t>X</a:t>
            </a:r>
            <a:r>
              <a:rPr lang="zh-CN" altLang="en-US" sz="1400" dirty="0" smtClean="0">
                <a:latin typeface="Times New Roman" pitchFamily="18" charset="0"/>
                <a:ea typeface="楷体_GB2312" pitchFamily="49" charset="-122"/>
                <a:sym typeface="Symbol" pitchFamily="18" charset="2"/>
              </a:rPr>
              <a:t>和</a:t>
            </a:r>
            <a:r>
              <a:rPr lang="en-US" altLang="zh-CN" sz="1400" dirty="0" smtClean="0">
                <a:latin typeface="Times New Roman" pitchFamily="18" charset="0"/>
                <a:ea typeface="楷体_GB2312" pitchFamily="49" charset="-122"/>
                <a:sym typeface="Symbol" pitchFamily="18" charset="2"/>
              </a:rPr>
              <a:t>Y</a:t>
            </a:r>
            <a:r>
              <a:rPr lang="zh-CN" altLang="en-US" sz="1400" dirty="0" smtClean="0">
                <a:latin typeface="Times New Roman" pitchFamily="18" charset="0"/>
                <a:ea typeface="楷体_GB2312" pitchFamily="49" charset="-122"/>
                <a:sym typeface="Symbol" pitchFamily="18" charset="2"/>
              </a:rPr>
              <a:t>之间的数量关系是否成立，事物的发展是否具有某种规律等。</a:t>
            </a:r>
            <a:r>
              <a:rPr lang="en-US" altLang="zh-CN" sz="1400" b="1" dirty="0" smtClean="0">
                <a:solidFill>
                  <a:srgbClr val="FF3300"/>
                </a:solidFill>
                <a:latin typeface="Times New Roman" pitchFamily="18" charset="0"/>
                <a:ea typeface="楷体_GB2312" pitchFamily="49" charset="-122"/>
                <a:sym typeface="Symbol" pitchFamily="18" charset="2"/>
              </a:rPr>
              <a:t>→</a:t>
            </a:r>
            <a:r>
              <a:rPr lang="zh-CN" altLang="en-US" sz="1400" b="1" dirty="0" smtClean="0">
                <a:solidFill>
                  <a:srgbClr val="FF3300"/>
                </a:solidFill>
                <a:latin typeface="Times New Roman" pitchFamily="18" charset="0"/>
                <a:ea typeface="楷体_GB2312" pitchFamily="49" charset="-122"/>
                <a:sym typeface="Symbol" pitchFamily="18" charset="2"/>
              </a:rPr>
              <a:t>如何科学客观回答这些问题？</a:t>
            </a:r>
            <a:endParaRPr lang="zh-CN" altLang="en-US" sz="1300" dirty="0">
              <a:effectLst>
                <a:outerShdw blurRad="38100" dist="38100" dir="2700000" algn="tl">
                  <a:srgbClr val="C0C0C0"/>
                </a:outerShdw>
              </a:effectLst>
              <a:ea typeface="楷体" pitchFamily="49" charset="-122"/>
              <a:sym typeface="Wingdings" pitchFamily="2" charset="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867CB3-C541-4B6F-86AD-C6139E240801}" type="slidenum">
              <a:rPr lang="en-US" altLang="zh-CN"/>
              <a:pPr/>
              <a:t>10</a:t>
            </a:fld>
            <a:endParaRPr lang="en-US" altLang="zh-CN"/>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r>
              <a:rPr lang="zh-CN" altLang="en-US" dirty="0"/>
              <a:t>（</a:t>
            </a:r>
            <a:r>
              <a:rPr lang="en-US" altLang="zh-CN" dirty="0"/>
              <a:t>1</a:t>
            </a:r>
            <a:r>
              <a:rPr lang="zh-CN" altLang="en-US" dirty="0" smtClean="0"/>
              <a:t>）一旦确定原假设之后，无论其真假，均依据显著性水平确定接受域和拒绝域。若</a:t>
            </a:r>
            <a:r>
              <a:rPr lang="zh-CN" altLang="en-US" dirty="0"/>
              <a:t>弃真错误不要紧，则可扩大显著性水平，反之亦反。（</a:t>
            </a:r>
            <a:r>
              <a:rPr lang="en-US" altLang="zh-CN" dirty="0"/>
              <a:t>2</a:t>
            </a:r>
            <a:r>
              <a:rPr lang="zh-CN" altLang="en-US" dirty="0"/>
              <a:t>）但是，在原假设为伪的情况下，接受域（</a:t>
            </a:r>
            <a:r>
              <a:rPr lang="en-US" altLang="zh-CN" dirty="0"/>
              <a:t>720.6</a:t>
            </a:r>
            <a:r>
              <a:rPr lang="zh-CN" altLang="en-US" dirty="0"/>
              <a:t>，</a:t>
            </a:r>
            <a:r>
              <a:rPr lang="en-US" altLang="zh-CN" dirty="0"/>
              <a:t>779.4</a:t>
            </a:r>
            <a:r>
              <a:rPr lang="zh-CN" altLang="en-US" dirty="0"/>
              <a:t>）所对应的概率仍然是</a:t>
            </a:r>
            <a:r>
              <a:rPr lang="en-US" altLang="zh-CN" dirty="0"/>
              <a:t>0.95</a:t>
            </a:r>
            <a:r>
              <a:rPr lang="zh-CN" altLang="en-US" dirty="0"/>
              <a:t>吗？从</a:t>
            </a:r>
            <a:r>
              <a:rPr lang="en-US" altLang="zh-CN" dirty="0"/>
              <a:t>779.4</a:t>
            </a:r>
            <a:r>
              <a:rPr lang="zh-CN" altLang="en-US" dirty="0"/>
              <a:t>延伸一条直线，直线左侧的面积为接受域的真实面积</a:t>
            </a:r>
            <a:r>
              <a:rPr lang="en-US" altLang="zh-CN" dirty="0"/>
              <a:t>β</a:t>
            </a:r>
            <a:r>
              <a:rPr lang="zh-CN" altLang="en-US" dirty="0"/>
              <a:t>，样本均值大于等于</a:t>
            </a:r>
            <a:r>
              <a:rPr lang="en-US" altLang="zh-CN" dirty="0"/>
              <a:t>779.4</a:t>
            </a:r>
            <a:r>
              <a:rPr lang="zh-CN" altLang="en-US" dirty="0"/>
              <a:t>的概率为（</a:t>
            </a:r>
            <a:r>
              <a:rPr lang="en-US" altLang="zh-CN" dirty="0"/>
              <a:t>1- β </a:t>
            </a:r>
            <a:r>
              <a:rPr lang="zh-CN" altLang="en-US" dirty="0"/>
              <a:t>）。（</a:t>
            </a:r>
            <a:r>
              <a:rPr lang="en-US" altLang="zh-CN" dirty="0"/>
              <a:t>3</a:t>
            </a:r>
            <a:r>
              <a:rPr lang="zh-CN" altLang="en-US" dirty="0"/>
              <a:t>）</a:t>
            </a:r>
            <a:r>
              <a:rPr lang="zh-CN" altLang="en-US" sz="1300" dirty="0">
                <a:ea typeface="楷体" pitchFamily="49" charset="-122"/>
                <a:sym typeface="Symbol" pitchFamily="18" charset="2"/>
              </a:rPr>
              <a:t>如果真实的总体与虚假的总体离得越远，则拒绝的可能性越大，反之，接受的可能性越大。（</a:t>
            </a:r>
            <a:r>
              <a:rPr lang="en-US" altLang="zh-CN" sz="1300" dirty="0">
                <a:ea typeface="楷体" pitchFamily="49" charset="-122"/>
                <a:sym typeface="Symbol" pitchFamily="18" charset="2"/>
              </a:rPr>
              <a:t>4</a:t>
            </a:r>
            <a:r>
              <a:rPr lang="zh-CN" altLang="en-US" sz="1300" dirty="0">
                <a:ea typeface="楷体" pitchFamily="49" charset="-122"/>
                <a:sym typeface="Symbol" pitchFamily="18" charset="2"/>
              </a:rPr>
              <a:t>）同时缩小两类错误的途径只有增大样本容量，直至全面调查，否则只能选择性质最恶劣的错误加以控制。</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2ABB2B-ED62-4D0A-B2CE-C5BFB65D8DC5}" type="slidenum">
              <a:rPr lang="en-US" altLang="zh-CN"/>
              <a:pPr/>
              <a:t>11</a:t>
            </a:fld>
            <a:endParaRPr lang="en-US" altLang="zh-CN"/>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r>
              <a:rPr lang="zh-CN" altLang="en-US" dirty="0" smtClean="0"/>
              <a:t>（</a:t>
            </a:r>
            <a:r>
              <a:rPr lang="en-US" altLang="zh-CN" dirty="0" smtClean="0"/>
              <a:t>1</a:t>
            </a:r>
            <a:r>
              <a:rPr lang="zh-CN" altLang="en-US" dirty="0" smtClean="0"/>
              <a:t>）此例中，原假设是包装合格。第一类错误：原假设为真；包装达到了</a:t>
            </a:r>
            <a:r>
              <a:rPr lang="en-US" altLang="zh-CN" dirty="0" smtClean="0"/>
              <a:t>60</a:t>
            </a:r>
            <a:r>
              <a:rPr lang="zh-CN" altLang="en-US" dirty="0" smtClean="0"/>
              <a:t>克，但检验结论是没达到</a:t>
            </a:r>
            <a:r>
              <a:rPr lang="en-US" altLang="zh-CN" dirty="0" smtClean="0"/>
              <a:t>60</a:t>
            </a:r>
            <a:r>
              <a:rPr lang="zh-CN" altLang="en-US" dirty="0" smtClean="0"/>
              <a:t>，必须进一步增加，损害供应商利益。第二类错误：原假设为伪。（</a:t>
            </a:r>
            <a:r>
              <a:rPr lang="en-US" altLang="zh-CN" dirty="0" smtClean="0"/>
              <a:t>3</a:t>
            </a:r>
            <a:r>
              <a:rPr lang="zh-CN" altLang="en-US" dirty="0" smtClean="0"/>
              <a:t>）了解了假设检验的基本原理之后，再掌握如何检验这一问题。</a:t>
            </a:r>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B58A28-1629-4B2A-9BA3-16098EC6E7FC}" type="slidenum">
              <a:rPr lang="en-US" altLang="zh-CN"/>
              <a:pPr/>
              <a:t>12</a:t>
            </a:fld>
            <a:endParaRPr lang="en-US" altLang="zh-CN"/>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r>
              <a:rPr lang="zh-CN" altLang="en-US" dirty="0"/>
              <a:t>（</a:t>
            </a:r>
            <a:r>
              <a:rPr lang="en-US" altLang="zh-CN" dirty="0"/>
              <a:t>1</a:t>
            </a:r>
            <a:r>
              <a:rPr lang="zh-CN" altLang="en-US" dirty="0"/>
              <a:t>）接下来，咱们重点探讨一下假设检验的题目应该怎么做，即检验类型</a:t>
            </a:r>
            <a:r>
              <a:rPr lang="zh-CN" altLang="en-US" dirty="0" smtClean="0"/>
              <a:t>。（</a:t>
            </a:r>
            <a:r>
              <a:rPr lang="en-US" altLang="zh-CN" dirty="0" smtClean="0"/>
              <a:t>2</a:t>
            </a:r>
            <a:r>
              <a:rPr lang="zh-CN" altLang="en-US" dirty="0" smtClean="0"/>
              <a:t>）简化为：</a:t>
            </a:r>
            <a:r>
              <a:rPr lang="zh-CN" altLang="en-US" sz="1200" dirty="0" smtClean="0">
                <a:ea typeface="楷体" pitchFamily="49" charset="-122"/>
                <a:sym typeface="Symbol" pitchFamily="18" charset="2"/>
              </a:rPr>
              <a:t></a:t>
            </a:r>
            <a:r>
              <a:rPr lang="zh-CN" altLang="en-US" sz="1200" baseline="-25000" dirty="0" smtClean="0">
                <a:ea typeface="楷体" pitchFamily="49" charset="-122"/>
                <a:sym typeface="Symbol" pitchFamily="18" charset="2"/>
              </a:rPr>
              <a:t>改后</a:t>
            </a:r>
            <a:r>
              <a:rPr lang="en-US" altLang="zh-CN" sz="1200" dirty="0" smtClean="0">
                <a:ea typeface="楷体" pitchFamily="49" charset="-122"/>
                <a:sym typeface="Symbol" pitchFamily="18" charset="2"/>
              </a:rPr>
              <a:t>=25000</a:t>
            </a:r>
            <a:r>
              <a:rPr lang="zh-CN" altLang="en-US" sz="1200" dirty="0" smtClean="0">
                <a:ea typeface="楷体" pitchFamily="49" charset="-122"/>
                <a:sym typeface="Symbol" pitchFamily="18" charset="2"/>
              </a:rPr>
              <a:t>，</a:t>
            </a:r>
            <a:r>
              <a:rPr lang="zh-CN" altLang="en-US" sz="1200" baseline="-25000" dirty="0" smtClean="0">
                <a:ea typeface="楷体" pitchFamily="49" charset="-122"/>
                <a:sym typeface="Symbol" pitchFamily="18" charset="2"/>
              </a:rPr>
              <a:t>改后</a:t>
            </a:r>
            <a:r>
              <a:rPr lang="zh-CN" altLang="en-US" sz="1200" dirty="0" smtClean="0">
                <a:ea typeface="楷体" pitchFamily="49" charset="-122"/>
                <a:sym typeface="Symbol" pitchFamily="18" charset="2"/>
              </a:rPr>
              <a:t></a:t>
            </a:r>
            <a:r>
              <a:rPr lang="en-US" altLang="zh-CN" sz="1200" dirty="0" smtClean="0">
                <a:ea typeface="楷体" pitchFamily="49" charset="-122"/>
                <a:sym typeface="Symbol" pitchFamily="18" charset="2"/>
              </a:rPr>
              <a:t>25000</a:t>
            </a:r>
            <a:r>
              <a:rPr lang="zh-CN" altLang="en-US" sz="1200" dirty="0" smtClean="0">
                <a:ea typeface="楷体" pitchFamily="49" charset="-122"/>
                <a:sym typeface="Symbol" pitchFamily="18" charset="2"/>
              </a:rPr>
              <a:t>。</a:t>
            </a:r>
            <a:r>
              <a:rPr lang="zh-CN" altLang="en-US" dirty="0" smtClean="0"/>
              <a:t>注意</a:t>
            </a:r>
            <a:r>
              <a:rPr lang="zh-CN" altLang="en-US" dirty="0"/>
              <a:t>：改进前能跑</a:t>
            </a:r>
            <a:r>
              <a:rPr lang="en-US" altLang="zh-CN" dirty="0"/>
              <a:t>25000</a:t>
            </a:r>
            <a:r>
              <a:rPr lang="zh-CN" altLang="en-US" dirty="0"/>
              <a:t>，改进后还是</a:t>
            </a:r>
            <a:r>
              <a:rPr lang="en-US" altLang="zh-CN" dirty="0"/>
              <a:t>25000</a:t>
            </a:r>
            <a:r>
              <a:rPr lang="zh-CN" altLang="en-US" dirty="0"/>
              <a:t>，真的如此吗？样本</a:t>
            </a:r>
            <a:r>
              <a:rPr lang="zh-CN" altLang="en-US" dirty="0" smtClean="0"/>
              <a:t>数据意味着改进后为</a:t>
            </a:r>
            <a:r>
              <a:rPr lang="en-US" altLang="zh-CN" dirty="0" smtClean="0"/>
              <a:t>28300</a:t>
            </a:r>
            <a:r>
              <a:rPr lang="zh-CN" altLang="en-US" dirty="0"/>
              <a:t>，不等于</a:t>
            </a:r>
            <a:r>
              <a:rPr lang="en-US" altLang="zh-CN" dirty="0"/>
              <a:t>25000</a:t>
            </a:r>
            <a:r>
              <a:rPr lang="zh-CN" altLang="en-US" dirty="0"/>
              <a:t>，因而加深了</a:t>
            </a:r>
            <a:r>
              <a:rPr lang="zh-CN" altLang="en-US" dirty="0" smtClean="0"/>
              <a:t>怀疑。仅从样本数据来看，支持</a:t>
            </a:r>
            <a:r>
              <a:rPr lang="zh-CN" altLang="en-US" dirty="0"/>
              <a:t>第二个命题。</a:t>
            </a:r>
            <a:r>
              <a:rPr lang="zh-CN" altLang="en-US" dirty="0" smtClean="0"/>
              <a:t>（</a:t>
            </a:r>
            <a:r>
              <a:rPr lang="en-US" altLang="zh-CN" dirty="0" smtClean="0"/>
              <a:t>3</a:t>
            </a:r>
            <a:r>
              <a:rPr lang="zh-CN" altLang="en-US" dirty="0" smtClean="0"/>
              <a:t>）</a:t>
            </a:r>
            <a:r>
              <a:rPr lang="zh-CN" altLang="en-US" dirty="0"/>
              <a:t>此题无方向，若有方向应该是“能否认为改进后的轮胎平均行驶里程比改进前更远”？如果遇到这种无方向的提问，则原假设就是均值等于什么，备择假设是不等于什么。</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CD2EC3-36B0-4B4B-A663-9C4AA2C0CBE8}" type="slidenum">
              <a:rPr lang="en-US" altLang="zh-CN"/>
              <a:pPr/>
              <a:t>13</a:t>
            </a:fld>
            <a:endParaRPr lang="en-US" altLang="zh-CN"/>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r>
              <a:rPr lang="zh-CN" altLang="en-US" dirty="0"/>
              <a:t>（</a:t>
            </a:r>
            <a:r>
              <a:rPr lang="en-US" altLang="zh-CN" dirty="0"/>
              <a:t>1</a:t>
            </a:r>
            <a:r>
              <a:rPr lang="zh-CN" altLang="en-US" dirty="0"/>
              <a:t>）注意假设均针对总体参数。假设检验即对总体参数的假设进行检验。上述检验规则适用于单侧检验。这批灯泡只有两种状态，一是使用寿命大于或等于</a:t>
            </a:r>
            <a:r>
              <a:rPr lang="en-US" altLang="zh-CN" dirty="0"/>
              <a:t>1000</a:t>
            </a:r>
            <a:r>
              <a:rPr lang="zh-CN" altLang="en-US" dirty="0"/>
              <a:t>小时，另一种是小于</a:t>
            </a:r>
            <a:r>
              <a:rPr lang="en-US" altLang="zh-CN" dirty="0"/>
              <a:t>1000</a:t>
            </a:r>
            <a:r>
              <a:rPr lang="zh-CN" altLang="en-US" dirty="0"/>
              <a:t>小时。不能永远小下去。通过显著性水平来查找临界值。在具体检验时，可从</a:t>
            </a:r>
            <a:r>
              <a:rPr lang="zh-CN" altLang="en-US" sz="1000" dirty="0">
                <a:ea typeface="黑体" pitchFamily="2" charset="-122"/>
                <a:sym typeface="Symbol" pitchFamily="18" charset="2"/>
              </a:rPr>
              <a:t>＝</a:t>
            </a:r>
            <a:r>
              <a:rPr lang="en-US" altLang="zh-CN" sz="1000" dirty="0">
                <a:ea typeface="黑体" pitchFamily="2" charset="-122"/>
                <a:sym typeface="Symbol" pitchFamily="18" charset="2"/>
              </a:rPr>
              <a:t>1000</a:t>
            </a:r>
            <a:r>
              <a:rPr lang="zh-CN" altLang="en-US" sz="1000" dirty="0">
                <a:ea typeface="黑体" pitchFamily="2" charset="-122"/>
                <a:sym typeface="Symbol" pitchFamily="18" charset="2"/>
              </a:rPr>
              <a:t>入手开始，因为否定了＝</a:t>
            </a:r>
            <a:r>
              <a:rPr lang="en-US" altLang="zh-CN" sz="1000" dirty="0">
                <a:ea typeface="黑体" pitchFamily="2" charset="-122"/>
                <a:sym typeface="Symbol" pitchFamily="18" charset="2"/>
              </a:rPr>
              <a:t>1000</a:t>
            </a:r>
            <a:r>
              <a:rPr lang="zh-CN" altLang="en-US" sz="1000" dirty="0">
                <a:ea typeface="黑体" pitchFamily="2" charset="-122"/>
                <a:sym typeface="Symbol" pitchFamily="18" charset="2"/>
              </a:rPr>
              <a:t>，则也就否定了 大于</a:t>
            </a:r>
            <a:r>
              <a:rPr lang="en-US" altLang="zh-CN" sz="1000" dirty="0">
                <a:ea typeface="黑体" pitchFamily="2" charset="-122"/>
                <a:sym typeface="Symbol" pitchFamily="18" charset="2"/>
              </a:rPr>
              <a:t>1000</a:t>
            </a:r>
            <a:r>
              <a:rPr lang="zh-CN" altLang="en-US" sz="1000" dirty="0">
                <a:ea typeface="黑体" pitchFamily="2" charset="-122"/>
                <a:sym typeface="Symbol" pitchFamily="18" charset="2"/>
              </a:rPr>
              <a:t>。另外，如果样本均值＝</a:t>
            </a:r>
            <a:r>
              <a:rPr lang="en-US" altLang="zh-CN" sz="1000" dirty="0">
                <a:ea typeface="黑体" pitchFamily="2" charset="-122"/>
                <a:sym typeface="Symbol" pitchFamily="18" charset="2"/>
              </a:rPr>
              <a:t>1100&gt;1000</a:t>
            </a:r>
            <a:r>
              <a:rPr lang="zh-CN" altLang="en-US" sz="1000" dirty="0">
                <a:ea typeface="黑体" pitchFamily="2" charset="-122"/>
                <a:sym typeface="Symbol" pitchFamily="18" charset="2"/>
              </a:rPr>
              <a:t>，则和原假设不矛盾，不应否定原假设。将此题改一下：测得样本均值为</a:t>
            </a:r>
            <a:r>
              <a:rPr lang="en-US" altLang="zh-CN" sz="1000" dirty="0">
                <a:ea typeface="黑体" pitchFamily="2" charset="-122"/>
                <a:sym typeface="Symbol" pitchFamily="18" charset="2"/>
              </a:rPr>
              <a:t>1200</a:t>
            </a:r>
            <a:r>
              <a:rPr lang="zh-CN" altLang="en-US" sz="1000" dirty="0">
                <a:ea typeface="黑体" pitchFamily="2" charset="-122"/>
                <a:sym typeface="Symbol" pitchFamily="18" charset="2"/>
              </a:rPr>
              <a:t>小时，可否认为这批灯泡的平均使用寿命低于</a:t>
            </a:r>
            <a:r>
              <a:rPr lang="en-US" altLang="zh-CN" sz="1000" dirty="0">
                <a:ea typeface="黑体" pitchFamily="2" charset="-122"/>
                <a:sym typeface="Symbol" pitchFamily="18" charset="2"/>
              </a:rPr>
              <a:t>1000</a:t>
            </a:r>
            <a:r>
              <a:rPr lang="zh-CN" altLang="en-US" sz="1000" dirty="0">
                <a:ea typeface="黑体" pitchFamily="2" charset="-122"/>
                <a:sym typeface="Symbol" pitchFamily="18" charset="2"/>
              </a:rPr>
              <a:t>小时？</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4BBBFF-E0FC-4993-95E0-2A9DEF99320E}" type="slidenum">
              <a:rPr lang="en-US" altLang="zh-CN"/>
              <a:pPr/>
              <a:t>14</a:t>
            </a:fld>
            <a:endParaRPr lang="en-US" altLang="zh-CN"/>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r>
              <a:rPr lang="zh-CN" altLang="en-US" dirty="0" smtClean="0"/>
              <a:t>（</a:t>
            </a:r>
            <a:r>
              <a:rPr lang="en-US" altLang="zh-CN" dirty="0" smtClean="0"/>
              <a:t>1</a:t>
            </a:r>
            <a:r>
              <a:rPr lang="zh-CN" altLang="en-US" dirty="0" smtClean="0"/>
              <a:t>）必须注意的是，检验统计量</a:t>
            </a:r>
            <a:r>
              <a:rPr kumimoji="1" lang="zh-CN" altLang="en-US" sz="1200" b="0" dirty="0" smtClean="0">
                <a:solidFill>
                  <a:srgbClr val="0000FF"/>
                </a:solidFill>
                <a:effectLst>
                  <a:outerShdw blurRad="38100" dist="19050" dir="2700000" algn="tl" rotWithShape="0">
                    <a:schemeClr val="dk1">
                      <a:alpha val="40000"/>
                    </a:schemeClr>
                  </a:outerShdw>
                </a:effectLst>
              </a:rPr>
              <a:t>与前述区间估计的统计量完全相同</a:t>
            </a:r>
            <a:r>
              <a:rPr kumimoji="1" lang="zh-CN" altLang="en-US" sz="1200" b="0" dirty="0" smtClean="0">
                <a:solidFill>
                  <a:srgbClr val="0000FF"/>
                </a:solidFill>
                <a:effectLst>
                  <a:outerShdw blurRad="38100" dist="19050" dir="2700000" algn="tl" rotWithShape="0">
                    <a:schemeClr val="dk1">
                      <a:alpha val="40000"/>
                    </a:schemeClr>
                  </a:outerShdw>
                </a:effectLst>
              </a:rPr>
              <a:t>。（</a:t>
            </a:r>
            <a:r>
              <a:rPr kumimoji="1" lang="en-US" altLang="zh-CN" sz="1200" b="0" dirty="0" smtClean="0">
                <a:solidFill>
                  <a:srgbClr val="0000FF"/>
                </a:solidFill>
                <a:effectLst>
                  <a:outerShdw blurRad="38100" dist="19050" dir="2700000" algn="tl" rotWithShape="0">
                    <a:schemeClr val="dk1">
                      <a:alpha val="40000"/>
                    </a:schemeClr>
                  </a:outerShdw>
                </a:effectLst>
              </a:rPr>
              <a:t>2</a:t>
            </a:r>
            <a:r>
              <a:rPr kumimoji="1" lang="zh-CN" altLang="en-US" sz="1200" b="0" dirty="0" smtClean="0">
                <a:solidFill>
                  <a:srgbClr val="0000FF"/>
                </a:solidFill>
                <a:effectLst>
                  <a:outerShdw blurRad="38100" dist="19050" dir="2700000" algn="tl" rotWithShape="0">
                    <a:schemeClr val="dk1">
                      <a:alpha val="40000"/>
                    </a:schemeClr>
                  </a:outerShdw>
                </a:effectLst>
              </a:rPr>
              <a:t>）单尾指单侧检验，双尾指双侧检验。（</a:t>
            </a:r>
            <a:r>
              <a:rPr kumimoji="1" lang="en-US" altLang="zh-CN" sz="1200" b="0" dirty="0" smtClean="0">
                <a:solidFill>
                  <a:srgbClr val="0000FF"/>
                </a:solidFill>
                <a:effectLst>
                  <a:outerShdw blurRad="38100" dist="19050" dir="2700000" algn="tl" rotWithShape="0">
                    <a:schemeClr val="dk1">
                      <a:alpha val="40000"/>
                    </a:schemeClr>
                  </a:outerShdw>
                </a:effectLst>
              </a:rPr>
              <a:t>3</a:t>
            </a:r>
            <a:r>
              <a:rPr kumimoji="1" lang="zh-CN" altLang="en-US" sz="1200" b="0" dirty="0" smtClean="0">
                <a:solidFill>
                  <a:srgbClr val="0000FF"/>
                </a:solidFill>
                <a:effectLst>
                  <a:outerShdw blurRad="38100" dist="19050" dir="2700000" algn="tl" rotWithShape="0">
                    <a:schemeClr val="dk1">
                      <a:alpha val="40000"/>
                    </a:schemeClr>
                  </a:outerShdw>
                </a:effectLst>
              </a:rPr>
              <a:t>）注意：假设、分布、拒绝域</a:t>
            </a:r>
            <a:endParaRPr lang="zh-CN" altLang="en-US" b="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4BBBFF-E0FC-4993-95E0-2A9DEF99320E}" type="slidenum">
              <a:rPr lang="en-US" altLang="zh-CN"/>
              <a:pPr/>
              <a:t>15</a:t>
            </a:fld>
            <a:endParaRPr lang="en-US" altLang="zh-CN"/>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r>
              <a:rPr lang="zh-CN" altLang="en-US" dirty="0" smtClean="0"/>
              <a:t>（</a:t>
            </a:r>
            <a:r>
              <a:rPr lang="en-US" altLang="zh-CN" dirty="0" smtClean="0"/>
              <a:t>1</a:t>
            </a:r>
            <a:r>
              <a:rPr lang="zh-CN" altLang="en-US" dirty="0" smtClean="0"/>
              <a:t>）回忆一下单个总体均值的区间估计，</a:t>
            </a:r>
            <a:r>
              <a:rPr lang="zh-CN" altLang="en-US" dirty="0" smtClean="0"/>
              <a:t>具体分两种情况：方差已知和未知，检验时相同。（</a:t>
            </a:r>
            <a:r>
              <a:rPr lang="en-US" altLang="zh-CN" dirty="0" smtClean="0"/>
              <a:t>2</a:t>
            </a:r>
            <a:r>
              <a:rPr lang="zh-CN" altLang="en-US" dirty="0" smtClean="0"/>
              <a:t>）方差已知的情况下</a:t>
            </a:r>
            <a:r>
              <a:rPr lang="zh-CN" altLang="en-US" dirty="0" smtClean="0"/>
              <a:t>，可以计算统计量</a:t>
            </a:r>
            <a:r>
              <a:rPr lang="en-US" altLang="zh-CN" dirty="0" smtClean="0"/>
              <a:t>Z</a:t>
            </a:r>
            <a:r>
              <a:rPr lang="zh-CN" altLang="en-US" dirty="0" smtClean="0"/>
              <a:t>的值，进而给出接受与拒绝区间，最终作出判断。反之，方差未知无法算出</a:t>
            </a:r>
            <a:r>
              <a:rPr lang="en-US" altLang="zh-CN" dirty="0" smtClean="0"/>
              <a:t>Z</a:t>
            </a:r>
            <a:r>
              <a:rPr lang="zh-CN" altLang="en-US" dirty="0" smtClean="0"/>
              <a:t>的值。（</a:t>
            </a:r>
            <a:r>
              <a:rPr lang="en-US" altLang="zh-CN" dirty="0" smtClean="0"/>
              <a:t>3</a:t>
            </a:r>
            <a:r>
              <a:rPr lang="zh-CN" altLang="en-US" dirty="0" smtClean="0"/>
              <a:t>）但在大样本的情况下，</a:t>
            </a:r>
            <a:r>
              <a:rPr lang="en-US" altLang="zh-CN" dirty="0" smtClean="0"/>
              <a:t>T</a:t>
            </a:r>
            <a:r>
              <a:rPr lang="zh-CN" altLang="en-US" dirty="0" smtClean="0"/>
              <a:t>分布与标准正态分布非常接近。因此，通过标准正态分布查找临界值。</a:t>
            </a:r>
            <a:endParaRPr lang="zh-CN" altLang="en-US" b="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4BBBFF-E0FC-4993-95E0-2A9DEF99320E}" type="slidenum">
              <a:rPr lang="en-US" altLang="zh-CN"/>
              <a:pPr/>
              <a:t>16</a:t>
            </a:fld>
            <a:endParaRPr lang="en-US" altLang="zh-CN"/>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r>
              <a:rPr lang="zh-CN" altLang="en-US" dirty="0" smtClean="0"/>
              <a:t>（</a:t>
            </a:r>
            <a:r>
              <a:rPr lang="en-US" altLang="zh-CN" dirty="0" smtClean="0"/>
              <a:t>1</a:t>
            </a:r>
            <a:r>
              <a:rPr lang="zh-CN" altLang="en-US" dirty="0" smtClean="0"/>
              <a:t>）提问：双</a:t>
            </a:r>
            <a:r>
              <a:rPr lang="zh-CN" altLang="en-US" dirty="0"/>
              <a:t>侧还是单侧，若为后者再进一步确定左单侧或右单侧。检验过程依掌握的总体信息不同而有所不同</a:t>
            </a:r>
            <a:r>
              <a:rPr lang="zh-CN" altLang="en-US" dirty="0" smtClean="0"/>
              <a:t>。（</a:t>
            </a:r>
            <a:r>
              <a:rPr lang="en-US" altLang="zh-CN" dirty="0" smtClean="0"/>
              <a:t>2</a:t>
            </a:r>
            <a:r>
              <a:rPr lang="zh-CN" altLang="en-US" dirty="0" smtClean="0"/>
              <a:t>）将</a:t>
            </a:r>
            <a:r>
              <a:rPr lang="en-US" altLang="zh-CN" dirty="0" smtClean="0"/>
              <a:t>Z</a:t>
            </a:r>
            <a:r>
              <a:rPr lang="zh-CN" altLang="en-US" dirty="0" smtClean="0"/>
              <a:t>值计算公式列出，察看能否计算出来？（</a:t>
            </a:r>
            <a:r>
              <a:rPr lang="en-US" altLang="zh-CN" dirty="0" smtClean="0"/>
              <a:t>3</a:t>
            </a:r>
            <a:r>
              <a:rPr lang="zh-CN" altLang="en-US" dirty="0" smtClean="0"/>
              <a:t>）也可通过区间估计验证两个假设哪一个正确，根据区间判断哪个假设是正确的？所</a:t>
            </a:r>
            <a:r>
              <a:rPr lang="zh-CN" altLang="en-US" dirty="0" smtClean="0"/>
              <a:t>做的区间没有包涵均值</a:t>
            </a:r>
            <a:r>
              <a:rPr lang="en-US" altLang="zh-CN" dirty="0" smtClean="0"/>
              <a:t>8</a:t>
            </a:r>
            <a:r>
              <a:rPr lang="zh-CN" altLang="en-US" dirty="0" smtClean="0"/>
              <a:t>，则</a:t>
            </a:r>
            <a:r>
              <a:rPr lang="zh-CN" altLang="en-US" dirty="0" smtClean="0"/>
              <a:t>总体均值等于</a:t>
            </a:r>
            <a:r>
              <a:rPr lang="en-US" altLang="zh-CN" dirty="0" smtClean="0"/>
              <a:t>8</a:t>
            </a:r>
            <a:r>
              <a:rPr lang="zh-CN" altLang="en-US" dirty="0" smtClean="0"/>
              <a:t>就不对了，因此同样应该拒绝原假设。</a:t>
            </a:r>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C9D0A4-844D-400E-B815-2CE6B9B71191}" type="slidenum">
              <a:rPr lang="en-US" altLang="zh-CN"/>
              <a:pPr/>
              <a:t>17</a:t>
            </a:fld>
            <a:endParaRPr lang="en-US" altLang="zh-CN"/>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DC47B8-57B0-4060-80A2-D0873BC481F3}" type="slidenum">
              <a:rPr lang="en-US" altLang="zh-CN"/>
              <a:pPr/>
              <a:t>18</a:t>
            </a:fld>
            <a:endParaRPr lang="en-US" altLang="zh-CN"/>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r>
              <a:rPr lang="zh-CN" altLang="en-US"/>
              <a:t>在此检验的是罐头平均重量，但没有具体说明怀疑哪一种状态。事实上，两种状态中一种是</a:t>
            </a:r>
            <a:r>
              <a:rPr lang="zh-CN" altLang="en-US" sz="1000" b="1">
                <a:effectLst>
                  <a:outerShdw blurRad="38100" dist="38100" dir="2700000" algn="tl">
                    <a:srgbClr val="C0C0C0"/>
                  </a:outerShdw>
                </a:effectLst>
                <a:sym typeface="Symbol" pitchFamily="18" charset="2"/>
              </a:rPr>
              <a:t>  </a:t>
            </a:r>
            <a:r>
              <a:rPr lang="en-US" altLang="zh-CN" sz="1000" b="1">
                <a:effectLst>
                  <a:outerShdw blurRad="38100" dist="38100" dir="2700000" algn="tl">
                    <a:srgbClr val="C0C0C0"/>
                  </a:outerShdw>
                </a:effectLst>
                <a:sym typeface="Symbol" pitchFamily="18" charset="2"/>
              </a:rPr>
              <a:t>500</a:t>
            </a:r>
            <a:r>
              <a:rPr lang="zh-CN" altLang="en-US" sz="1000" b="1">
                <a:effectLst>
                  <a:outerShdw blurRad="38100" dist="38100" dir="2700000" algn="tl">
                    <a:srgbClr val="C0C0C0"/>
                  </a:outerShdw>
                </a:effectLst>
                <a:sym typeface="Symbol" pitchFamily="18" charset="2"/>
              </a:rPr>
              <a:t>，另一种是</a:t>
            </a:r>
            <a:r>
              <a:rPr lang="zh-CN" altLang="en-US" sz="1000">
                <a:sym typeface="Symbol" pitchFamily="18" charset="2"/>
              </a:rPr>
              <a:t> </a:t>
            </a:r>
            <a:r>
              <a:rPr lang="en-US" altLang="zh-CN" sz="1000">
                <a:sym typeface="Symbol" pitchFamily="18" charset="2"/>
              </a:rPr>
              <a:t>&gt;500</a:t>
            </a:r>
            <a:r>
              <a:rPr lang="zh-CN" altLang="en-US" sz="1000">
                <a:sym typeface="Symbol" pitchFamily="18" charset="2"/>
              </a:rPr>
              <a:t>，明显的，研究者更关心后一种状态，希望证实第二种状态，则希望证明的即为备择假设。</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AE8638-6A6F-4B2E-B709-2EF867046B71}" type="slidenum">
              <a:rPr lang="en-US" altLang="zh-CN"/>
              <a:pPr/>
              <a:t>19</a:t>
            </a:fld>
            <a:endParaRPr lang="en-US" altLang="zh-CN"/>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r>
              <a:rPr lang="zh-CN" altLang="en-US" dirty="0" smtClean="0"/>
              <a:t>（</a:t>
            </a:r>
            <a:r>
              <a:rPr lang="en-US" altLang="zh-CN" dirty="0" smtClean="0"/>
              <a:t>1</a:t>
            </a:r>
            <a:r>
              <a:rPr lang="zh-CN" altLang="en-US" dirty="0" smtClean="0"/>
              <a:t>）将</a:t>
            </a:r>
            <a:r>
              <a:rPr lang="en-US" altLang="zh-CN" sz="1200" dirty="0" smtClean="0">
                <a:effectLst>
                  <a:outerShdw blurRad="38100" dist="38100" dir="2700000" algn="tl">
                    <a:srgbClr val="C0C0C0"/>
                  </a:outerShdw>
                </a:effectLst>
                <a:sym typeface="Symbol" pitchFamily="18" charset="2"/>
              </a:rPr>
              <a:t>P=P</a:t>
            </a:r>
            <a:r>
              <a:rPr lang="en-US" altLang="zh-CN" sz="1200" baseline="-25000" dirty="0" smtClean="0">
                <a:effectLst>
                  <a:outerShdw blurRad="38100" dist="38100" dir="2700000" algn="tl">
                    <a:srgbClr val="C0C0C0"/>
                  </a:outerShdw>
                </a:effectLst>
                <a:sym typeface="Symbol" pitchFamily="18" charset="2"/>
              </a:rPr>
              <a:t>0</a:t>
            </a:r>
            <a:r>
              <a:rPr lang="zh-CN" altLang="en-US" dirty="0" smtClean="0"/>
              <a:t>理解为</a:t>
            </a:r>
            <a:r>
              <a:rPr lang="zh-CN" altLang="en-US" sz="1200" b="0" dirty="0" smtClean="0">
                <a:ea typeface="楷体" pitchFamily="49" charset="-122"/>
                <a:sym typeface="Symbol" pitchFamily="18" charset="2"/>
              </a:rPr>
              <a:t></a:t>
            </a:r>
            <a:r>
              <a:rPr lang="en-US" altLang="zh-CN" sz="1200" b="0" dirty="0" smtClean="0">
                <a:ea typeface="楷体" pitchFamily="49" charset="-122"/>
                <a:sym typeface="Symbol" pitchFamily="18" charset="2"/>
              </a:rPr>
              <a:t>=</a:t>
            </a:r>
            <a:r>
              <a:rPr lang="zh-CN" altLang="en-US" sz="1200" b="0" dirty="0" smtClean="0">
                <a:ea typeface="楷体" pitchFamily="49" charset="-122"/>
                <a:sym typeface="Symbol" pitchFamily="18" charset="2"/>
              </a:rPr>
              <a:t> </a:t>
            </a:r>
            <a:r>
              <a:rPr lang="en-US" altLang="zh-CN" sz="1200" b="0" baseline="-25000" dirty="0" smtClean="0">
                <a:ea typeface="楷体" pitchFamily="49" charset="-122"/>
                <a:sym typeface="Symbol" pitchFamily="18" charset="2"/>
              </a:rPr>
              <a:t>0</a:t>
            </a:r>
            <a:r>
              <a:rPr lang="zh-CN" altLang="en-US" dirty="0" smtClean="0"/>
              <a:t>则与均值检验完全一样，但采取的检验方式仅仅为</a:t>
            </a:r>
            <a:r>
              <a:rPr lang="en-US" altLang="zh-CN" dirty="0" smtClean="0"/>
              <a:t>Z</a:t>
            </a:r>
            <a:r>
              <a:rPr lang="zh-CN" altLang="en-US" dirty="0" smtClean="0"/>
              <a:t>检验。（</a:t>
            </a:r>
            <a:r>
              <a:rPr lang="en-US" altLang="zh-CN" dirty="0" smtClean="0"/>
              <a:t>2</a:t>
            </a:r>
            <a:r>
              <a:rPr lang="zh-CN" altLang="en-US" dirty="0" smtClean="0"/>
              <a:t>）将样本比率转化为</a:t>
            </a:r>
            <a:r>
              <a:rPr lang="en-US" altLang="zh-CN" dirty="0" smtClean="0"/>
              <a:t>Z</a:t>
            </a:r>
            <a:r>
              <a:rPr lang="zh-CN" altLang="en-US" dirty="0" smtClean="0"/>
              <a:t>值，同时通过标准正态分布查找临界，最终做出判断。</a:t>
            </a:r>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D761AB-28A8-4ACF-8297-E54FC107C9CF}" type="slidenum">
              <a:rPr lang="en-US" altLang="zh-CN"/>
              <a:pPr/>
              <a:t>2</a:t>
            </a:fld>
            <a:endParaRPr lang="en-US" altLang="zh-CN"/>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r>
              <a:rPr lang="zh-CN" altLang="en-US" dirty="0"/>
              <a:t>（</a:t>
            </a:r>
            <a:r>
              <a:rPr lang="en-US" altLang="zh-CN" dirty="0"/>
              <a:t>1</a:t>
            </a:r>
            <a:r>
              <a:rPr lang="zh-CN" altLang="en-US" dirty="0" smtClean="0"/>
              <a:t>）基本原理</a:t>
            </a:r>
            <a:r>
              <a:rPr lang="zh-CN" altLang="en-US" dirty="0"/>
              <a:t>：“何为假设，如何提出，如何检验，可能出现</a:t>
            </a:r>
            <a:r>
              <a:rPr lang="zh-CN" altLang="en-US" dirty="0" smtClean="0"/>
              <a:t>的检验错误</a:t>
            </a:r>
            <a:r>
              <a:rPr lang="zh-CN" altLang="en-US" dirty="0"/>
              <a:t>”等四个方面的问题，这些问题解决了，假设检验的基本原理也就清楚了，接下来就是操作性的问题了。（</a:t>
            </a:r>
            <a:r>
              <a:rPr lang="en-US" altLang="zh-CN" dirty="0"/>
              <a:t>2</a:t>
            </a:r>
            <a:r>
              <a:rPr lang="zh-CN" altLang="en-US" dirty="0"/>
              <a:t>）难点：对</a:t>
            </a:r>
            <a:r>
              <a:rPr lang="zh-CN" altLang="en-US" dirty="0" smtClean="0"/>
              <a:t>任何检验来说首先</a:t>
            </a:r>
            <a:r>
              <a:rPr lang="zh-CN" altLang="en-US" dirty="0"/>
              <a:t>需设定两个对立的命题，到底哪个命题做为原假设哪个命题做为备择假设，需根据检验的原理予以确定，不能随意设定。检验结束之后，只有两种可能：接受或拒绝原假设，但不论接受还是拒绝原假设均有可能出现错误，因而对检验来说最重要的问题是弄清错误</a:t>
            </a:r>
            <a:r>
              <a:rPr lang="zh-CN" altLang="en-US" dirty="0" smtClean="0"/>
              <a:t>的产生</a:t>
            </a:r>
            <a:r>
              <a:rPr lang="zh-CN" altLang="en-US" dirty="0"/>
              <a:t>原因，以及如何避免后果最严重的那一类错误的发生。（</a:t>
            </a:r>
            <a:r>
              <a:rPr lang="en-US" altLang="zh-CN" dirty="0"/>
              <a:t>2</a:t>
            </a:r>
            <a:r>
              <a:rPr lang="zh-CN" altLang="en-US" dirty="0"/>
              <a:t>）刘书从假设检验的最基本的思想入手进行分析的，即从差异是否显著的角度探讨假设检验</a:t>
            </a:r>
            <a:r>
              <a:rPr lang="zh-CN" altLang="en-US" dirty="0" smtClean="0"/>
              <a:t>的原理，</a:t>
            </a:r>
            <a:r>
              <a:rPr lang="zh-CN" altLang="en-US" dirty="0"/>
              <a:t>对于理解这种方法非常好。</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D91CB1-C1DA-484F-92E9-F51C218509AE}" type="slidenum">
              <a:rPr lang="en-US" altLang="zh-CN"/>
              <a:pPr/>
              <a:t>20</a:t>
            </a:fld>
            <a:endParaRPr lang="en-US" altLang="zh-CN"/>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r>
              <a:rPr lang="zh-CN" altLang="en-US" sz="1000" dirty="0">
                <a:ea typeface="楷体" pitchFamily="49" charset="-122"/>
                <a:sym typeface="Symbol" pitchFamily="18" charset="2"/>
              </a:rPr>
              <a:t>购买某企业产品的顾客是</a:t>
            </a:r>
            <a:r>
              <a:rPr lang="en-US" altLang="zh-CN" sz="1000" dirty="0">
                <a:ea typeface="楷体" pitchFamily="49" charset="-122"/>
                <a:sym typeface="Symbol" pitchFamily="18" charset="2"/>
              </a:rPr>
              <a:t>30</a:t>
            </a:r>
            <a:r>
              <a:rPr lang="zh-CN" altLang="en-US" sz="1000" dirty="0">
                <a:ea typeface="楷体" pitchFamily="49" charset="-122"/>
                <a:sym typeface="Symbol" pitchFamily="18" charset="2"/>
              </a:rPr>
              <a:t>岁以上的男子的比例是</a:t>
            </a:r>
            <a:r>
              <a:rPr lang="en-US" altLang="zh-CN" sz="1000" dirty="0">
                <a:ea typeface="楷体" pitchFamily="49" charset="-122"/>
                <a:sym typeface="Symbol" pitchFamily="18" charset="2"/>
              </a:rPr>
              <a:t>50%</a:t>
            </a:r>
            <a:r>
              <a:rPr lang="zh-CN" altLang="en-US" sz="1000" dirty="0">
                <a:ea typeface="楷体" pitchFamily="49" charset="-122"/>
                <a:sym typeface="Symbol" pitchFamily="18" charset="2"/>
              </a:rPr>
              <a:t>。</a:t>
            </a:r>
            <a:r>
              <a:rPr lang="zh-CN" altLang="en-US" dirty="0"/>
              <a:t>如果没有变，则</a:t>
            </a:r>
            <a:r>
              <a:rPr lang="en-US" altLang="zh-CN" dirty="0"/>
              <a:t>P</a:t>
            </a:r>
            <a:r>
              <a:rPr lang="zh-CN" altLang="en-US" dirty="0"/>
              <a:t>＝</a:t>
            </a:r>
            <a:r>
              <a:rPr lang="en-US" altLang="zh-CN" dirty="0"/>
              <a:t>50%</a:t>
            </a:r>
            <a:r>
              <a:rPr lang="zh-CN" altLang="en-US" dirty="0"/>
              <a:t>，否则不等。</a:t>
            </a:r>
            <a:r>
              <a:rPr lang="en-US" altLang="zh-CN" dirty="0"/>
              <a:t>30</a:t>
            </a:r>
            <a:r>
              <a:rPr lang="zh-CN" altLang="en-US" dirty="0"/>
              <a:t>岁以上的男子占</a:t>
            </a:r>
            <a:r>
              <a:rPr lang="en-US" altLang="zh-CN" dirty="0"/>
              <a:t>50</a:t>
            </a:r>
            <a:r>
              <a:rPr lang="zh-CN" altLang="en-US" dirty="0"/>
              <a: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3FEB99-21A3-475F-A495-AEAD267E5FF4}" type="slidenum">
              <a:rPr lang="en-US" altLang="zh-CN"/>
              <a:pPr/>
              <a:t>21</a:t>
            </a:fld>
            <a:endParaRPr lang="en-US" altLang="zh-CN"/>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r>
              <a:rPr kumimoji="1" lang="zh-CN" altLang="en-US" sz="1200" b="0" kern="0" dirty="0" smtClean="0">
                <a:latin typeface="Times New Roman" pitchFamily="18" charset="0"/>
                <a:cs typeface="+mn-ea"/>
                <a:sym typeface="+mn-ea"/>
              </a:rPr>
              <a:t>（</a:t>
            </a:r>
            <a:r>
              <a:rPr kumimoji="1" lang="en-US" altLang="zh-CN" sz="1200" b="0" kern="0" dirty="0" smtClean="0">
                <a:latin typeface="Times New Roman" pitchFamily="18" charset="0"/>
                <a:cs typeface="+mn-ea"/>
                <a:sym typeface="+mn-ea"/>
              </a:rPr>
              <a:t>1</a:t>
            </a:r>
            <a:r>
              <a:rPr kumimoji="1" lang="zh-CN" altLang="en-US" sz="1200" b="0" kern="0" dirty="0" smtClean="0">
                <a:latin typeface="Times New Roman" pitchFamily="18" charset="0"/>
                <a:cs typeface="+mn-ea"/>
                <a:sym typeface="+mn-ea"/>
              </a:rPr>
              <a:t>）卡方分布的均值为</a:t>
            </a:r>
            <a:r>
              <a:rPr kumimoji="1" lang="en-US" altLang="zh-CN" sz="1200" b="0" kern="0" dirty="0" smtClean="0">
                <a:latin typeface="Times New Roman" pitchFamily="18" charset="0"/>
                <a:cs typeface="+mn-ea"/>
                <a:sym typeface="+mn-ea"/>
              </a:rPr>
              <a:t>n-1</a:t>
            </a:r>
            <a:r>
              <a:rPr kumimoji="1" lang="zh-CN" altLang="en-US" sz="1200" b="0" kern="0" dirty="0" smtClean="0">
                <a:latin typeface="Times New Roman" pitchFamily="18" charset="0"/>
                <a:cs typeface="+mn-ea"/>
                <a:sym typeface="+mn-ea"/>
              </a:rPr>
              <a:t>，卡方值围绕其均值波动。（</a:t>
            </a:r>
            <a:r>
              <a:rPr kumimoji="1" lang="en-US" altLang="zh-CN" sz="1200" b="0" kern="0" dirty="0" smtClean="0">
                <a:latin typeface="Times New Roman" pitchFamily="18" charset="0"/>
                <a:cs typeface="+mn-ea"/>
                <a:sym typeface="+mn-ea"/>
              </a:rPr>
              <a:t>2</a:t>
            </a:r>
            <a:r>
              <a:rPr kumimoji="1" lang="zh-CN" altLang="en-US" sz="1200" b="0" kern="0" dirty="0" smtClean="0">
                <a:latin typeface="Times New Roman" pitchFamily="18" charset="0"/>
                <a:cs typeface="+mn-ea"/>
                <a:sym typeface="+mn-ea"/>
              </a:rPr>
              <a:t>）随机抽样</a:t>
            </a:r>
            <a:r>
              <a:rPr kumimoji="1" lang="zh-CN" altLang="en-US" sz="1200" b="0" kern="0" dirty="0" smtClean="0">
                <a:latin typeface="Times New Roman" pitchFamily="18" charset="0"/>
                <a:cs typeface="+mn-ea"/>
                <a:sym typeface="+mn-ea"/>
              </a:rPr>
              <a:t>，当</a:t>
            </a:r>
            <a:r>
              <a:rPr lang="en-US" altLang="zh-CN" sz="1200" dirty="0" smtClean="0">
                <a:solidFill>
                  <a:schemeClr val="tx2"/>
                </a:solidFill>
                <a:latin typeface="Symbol" pitchFamily="18" charset="2"/>
                <a:sym typeface="Symbol" pitchFamily="18" charset="2"/>
              </a:rPr>
              <a:t></a:t>
            </a:r>
            <a:r>
              <a:rPr lang="en-US" altLang="zh-CN" sz="1200" baseline="30000" dirty="0" smtClean="0">
                <a:solidFill>
                  <a:schemeClr val="tx2"/>
                </a:solidFill>
                <a:effectLst>
                  <a:outerShdw blurRad="38100" dist="19050" dir="2700000" algn="tl" rotWithShape="0">
                    <a:schemeClr val="dk1">
                      <a:alpha val="40000"/>
                    </a:schemeClr>
                  </a:outerShdw>
                </a:effectLst>
                <a:latin typeface="Symbol" pitchFamily="18" charset="2"/>
              </a:rPr>
              <a:t>2</a:t>
            </a:r>
            <a:r>
              <a:rPr kumimoji="1" lang="zh-CN" altLang="en-US" sz="1200" b="0" kern="0" dirty="0" smtClean="0">
                <a:latin typeface="Times New Roman" pitchFamily="18" charset="0"/>
                <a:cs typeface="+mn-ea"/>
                <a:sym typeface="+mn-ea"/>
              </a:rPr>
              <a:t>正好等于</a:t>
            </a:r>
            <a:r>
              <a:rPr kumimoji="1" lang="en-US" altLang="zh-CN" sz="1200" b="0" kern="0" dirty="0" smtClean="0">
                <a:latin typeface="Times New Roman" pitchFamily="18" charset="0"/>
                <a:cs typeface="+mn-ea"/>
                <a:sym typeface="+mn-ea"/>
              </a:rPr>
              <a:t>n-1</a:t>
            </a:r>
            <a:r>
              <a:rPr kumimoji="1" lang="zh-CN" altLang="en-US" sz="1200" b="0" kern="0" dirty="0" smtClean="0">
                <a:latin typeface="Times New Roman" pitchFamily="18" charset="0"/>
                <a:cs typeface="+mn-ea"/>
                <a:sym typeface="+mn-ea"/>
              </a:rPr>
              <a:t>，意味着样本方差正好等于总体方差，例如，你说总体方差为</a:t>
            </a:r>
            <a:r>
              <a:rPr lang="en-US" altLang="zh-CN" sz="1200" b="1" dirty="0" smtClean="0">
                <a:sym typeface="Symbol" pitchFamily="18" charset="2"/>
              </a:rPr>
              <a:t></a:t>
            </a:r>
            <a:r>
              <a:rPr lang="en-US" altLang="zh-CN" sz="1200" b="1" baseline="-25000" dirty="0" smtClean="0">
                <a:sym typeface="Symbol" pitchFamily="18" charset="2"/>
              </a:rPr>
              <a:t>0</a:t>
            </a:r>
            <a:r>
              <a:rPr lang="en-US" altLang="zh-CN" sz="1200" b="1" baseline="30000" dirty="0" smtClean="0">
                <a:sym typeface="Symbol" pitchFamily="18" charset="2"/>
              </a:rPr>
              <a:t>2</a:t>
            </a:r>
            <a:r>
              <a:rPr kumimoji="1" lang="zh-CN" altLang="en-US" sz="1200" b="0" kern="0" dirty="0" smtClean="0">
                <a:latin typeface="Times New Roman" pitchFamily="18" charset="0"/>
                <a:cs typeface="+mn-ea"/>
                <a:sym typeface="+mn-ea"/>
              </a:rPr>
              <a:t>，我的样本方差也是</a:t>
            </a:r>
            <a:r>
              <a:rPr lang="en-US" altLang="zh-CN" sz="1200" b="1" dirty="0" smtClean="0">
                <a:sym typeface="Symbol" pitchFamily="18" charset="2"/>
              </a:rPr>
              <a:t> </a:t>
            </a:r>
            <a:r>
              <a:rPr lang="en-US" altLang="zh-CN" sz="1200" b="1" baseline="-25000" dirty="0" smtClean="0">
                <a:sym typeface="Symbol" pitchFamily="18" charset="2"/>
              </a:rPr>
              <a:t>0</a:t>
            </a:r>
            <a:r>
              <a:rPr lang="en-US" altLang="zh-CN" sz="1200" b="1" baseline="30000" dirty="0" smtClean="0">
                <a:sym typeface="Symbol" pitchFamily="18" charset="2"/>
              </a:rPr>
              <a:t>2</a:t>
            </a:r>
            <a:r>
              <a:rPr kumimoji="1" lang="zh-CN" altLang="en-US" sz="1200" b="0" kern="0" dirty="0" smtClean="0">
                <a:latin typeface="Times New Roman" pitchFamily="18" charset="0"/>
                <a:cs typeface="+mn-ea"/>
                <a:sym typeface="+mn-ea"/>
              </a:rPr>
              <a:t>。应该接受原假设；如果</a:t>
            </a:r>
            <a:r>
              <a:rPr lang="en-US" altLang="zh-CN" sz="1200" dirty="0" smtClean="0">
                <a:solidFill>
                  <a:schemeClr val="tx2"/>
                </a:solidFill>
                <a:latin typeface="Symbol" pitchFamily="18" charset="2"/>
                <a:sym typeface="Symbol" pitchFamily="18" charset="2"/>
              </a:rPr>
              <a:t></a:t>
            </a:r>
            <a:r>
              <a:rPr lang="en-US" altLang="zh-CN" sz="1200" baseline="30000" dirty="0" smtClean="0">
                <a:solidFill>
                  <a:schemeClr val="tx2"/>
                </a:solidFill>
                <a:effectLst>
                  <a:outerShdw blurRad="38100" dist="19050" dir="2700000" algn="tl" rotWithShape="0">
                    <a:schemeClr val="dk1">
                      <a:alpha val="40000"/>
                    </a:schemeClr>
                  </a:outerShdw>
                </a:effectLst>
                <a:latin typeface="Symbol" pitchFamily="18" charset="2"/>
              </a:rPr>
              <a:t>2</a:t>
            </a:r>
            <a:r>
              <a:rPr kumimoji="1" lang="zh-CN" altLang="en-US" sz="1200" b="0" kern="0" dirty="0" smtClean="0">
                <a:latin typeface="Times New Roman" pitchFamily="18" charset="0"/>
                <a:cs typeface="+mn-ea"/>
                <a:sym typeface="+mn-ea"/>
              </a:rPr>
              <a:t>大于</a:t>
            </a:r>
            <a:r>
              <a:rPr kumimoji="1" lang="en-US" altLang="zh-CN" sz="1200" b="0" kern="0" dirty="0" smtClean="0">
                <a:latin typeface="Times New Roman" pitchFamily="18" charset="0"/>
                <a:cs typeface="+mn-ea"/>
                <a:sym typeface="+mn-ea"/>
              </a:rPr>
              <a:t>n-1</a:t>
            </a:r>
            <a:r>
              <a:rPr kumimoji="1" lang="zh-CN" altLang="en-US" sz="1200" b="0" kern="0" dirty="0" smtClean="0">
                <a:latin typeface="Times New Roman" pitchFamily="18" charset="0"/>
                <a:cs typeface="+mn-ea"/>
                <a:sym typeface="+mn-ea"/>
              </a:rPr>
              <a:t>，说明样本方差大于总体方差，随着卡方值往右走，说明样本方差越来越大于总体方差，样本方差大一点是</a:t>
            </a:r>
            <a:r>
              <a:rPr kumimoji="1" lang="zh-CN" altLang="en-US" sz="1200" b="0" kern="0" dirty="0" smtClean="0">
                <a:latin typeface="Times New Roman" pitchFamily="18" charset="0"/>
                <a:cs typeface="+mn-ea"/>
                <a:sym typeface="+mn-ea"/>
              </a:rPr>
              <a:t>正常的，再大一点还是正常，但不可能永远大下去，一旦超过一个临界，</a:t>
            </a:r>
            <a:r>
              <a:rPr kumimoji="1" lang="zh-CN" altLang="en-US" sz="1200" b="0" kern="0" dirty="0" smtClean="0">
                <a:latin typeface="Times New Roman" pitchFamily="18" charset="0"/>
                <a:cs typeface="+mn-ea"/>
                <a:sym typeface="+mn-ea"/>
              </a:rPr>
              <a:t>就应该</a:t>
            </a:r>
            <a:r>
              <a:rPr kumimoji="1" lang="zh-CN" altLang="en-US" sz="1200" b="0" kern="0" dirty="0" smtClean="0">
                <a:latin typeface="Times New Roman" pitchFamily="18" charset="0"/>
                <a:cs typeface="+mn-ea"/>
                <a:sym typeface="+mn-ea"/>
              </a:rPr>
              <a:t>拒绝。（</a:t>
            </a:r>
            <a:r>
              <a:rPr kumimoji="1" lang="en-US" altLang="zh-CN" sz="1200" b="0" kern="0" dirty="0" smtClean="0">
                <a:latin typeface="Times New Roman" pitchFamily="18" charset="0"/>
                <a:cs typeface="+mn-ea"/>
                <a:sym typeface="+mn-ea"/>
              </a:rPr>
              <a:t>3</a:t>
            </a:r>
            <a:r>
              <a:rPr kumimoji="1" lang="zh-CN" altLang="en-US" sz="1200" b="0" kern="0" dirty="0" smtClean="0">
                <a:latin typeface="Times New Roman" pitchFamily="18" charset="0"/>
                <a:cs typeface="+mn-ea"/>
                <a:sym typeface="+mn-ea"/>
              </a:rPr>
              <a:t>）同样的道理可以理解单侧检验。</a:t>
            </a:r>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580C9E-3D55-488B-BF06-277F3E6C47EC}" type="slidenum">
              <a:rPr lang="en-US" altLang="zh-CN"/>
              <a:pPr/>
              <a:t>22</a:t>
            </a:fld>
            <a:endParaRPr lang="en-US" altLang="zh-CN"/>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052BFC-F0AA-40E5-9C0E-A83CB5A3125B}" type="slidenum">
              <a:rPr lang="en-US" altLang="zh-CN"/>
              <a:pPr/>
              <a:t>23</a:t>
            </a:fld>
            <a:endParaRPr lang="en-US" altLang="zh-CN"/>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r>
              <a:rPr lang="zh-CN" altLang="en-US" dirty="0" smtClean="0"/>
              <a:t>（</a:t>
            </a:r>
            <a:r>
              <a:rPr lang="en-US" altLang="zh-CN" dirty="0" smtClean="0"/>
              <a:t>1</a:t>
            </a:r>
            <a:r>
              <a:rPr lang="zh-CN" altLang="en-US" dirty="0" smtClean="0"/>
              <a:t>）与两个总体参数比较的区间估计所使用的方法一致。</a:t>
            </a:r>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052BFC-F0AA-40E5-9C0E-A83CB5A3125B}" type="slidenum">
              <a:rPr lang="en-US" altLang="zh-CN"/>
              <a:pPr/>
              <a:t>24</a:t>
            </a:fld>
            <a:endParaRPr lang="en-US" altLang="zh-CN"/>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pPr marL="609600" indent="-609600" algn="l" eaLnBrk="0" hangingPunct="0">
              <a:defRPr/>
            </a:pPr>
            <a:r>
              <a:rPr lang="zh-CN" altLang="en-US" dirty="0" smtClean="0"/>
              <a:t>（</a:t>
            </a:r>
            <a:r>
              <a:rPr lang="en-US" altLang="zh-CN" dirty="0" smtClean="0"/>
              <a:t>1</a:t>
            </a:r>
            <a:r>
              <a:rPr lang="zh-CN" altLang="en-US" dirty="0" smtClean="0"/>
              <a:t>）正态样本或者大样本均可使用</a:t>
            </a:r>
            <a:r>
              <a:rPr lang="en-US" altLang="zh-CN" dirty="0" smtClean="0"/>
              <a:t>Z</a:t>
            </a:r>
            <a:r>
              <a:rPr lang="zh-CN" altLang="en-US" dirty="0" smtClean="0"/>
              <a:t>检验。强调：如果大样本均使用</a:t>
            </a:r>
            <a:r>
              <a:rPr lang="en-US" altLang="zh-CN" dirty="0" smtClean="0"/>
              <a:t>Z</a:t>
            </a:r>
            <a:r>
              <a:rPr lang="zh-CN" altLang="en-US" dirty="0" smtClean="0"/>
              <a:t>检验。</a:t>
            </a:r>
            <a:endParaRPr lang="en-US" altLang="zh-CN" dirty="0" smtClean="0"/>
          </a:p>
          <a:p>
            <a:pPr marL="609600" indent="-609600" algn="l" eaLnBrk="0" hangingPunct="0">
              <a:defRPr/>
            </a:pPr>
            <a:r>
              <a:rPr lang="zh-CN" altLang="en-US" dirty="0" smtClean="0"/>
              <a:t>（</a:t>
            </a:r>
            <a:r>
              <a:rPr lang="en-US" altLang="zh-CN" dirty="0" smtClean="0"/>
              <a:t>2</a:t>
            </a:r>
            <a:r>
              <a:rPr lang="zh-CN" altLang="en-US" dirty="0" smtClean="0"/>
              <a:t>）</a:t>
            </a:r>
            <a:r>
              <a:rPr lang="zh-CN" altLang="en-US" sz="1200" dirty="0" smtClean="0">
                <a:solidFill>
                  <a:schemeClr val="tx2"/>
                </a:solidFill>
              </a:rPr>
              <a:t>假定条件：</a:t>
            </a:r>
            <a:r>
              <a:rPr lang="zh-CN" altLang="en-US" sz="1200" dirty="0" smtClean="0">
                <a:solidFill>
                  <a:schemeClr val="tx2"/>
                </a:solidFill>
                <a:sym typeface="Wingdings" pitchFamily="2" charset="2"/>
              </a:rPr>
              <a:t>两个</a:t>
            </a:r>
            <a:r>
              <a:rPr lang="zh-CN" altLang="en-US" sz="1200" dirty="0" smtClean="0">
                <a:solidFill>
                  <a:schemeClr val="tx2"/>
                </a:solidFill>
              </a:rPr>
              <a:t>总体都服从正态分布，</a:t>
            </a:r>
            <a:r>
              <a:rPr lang="zh-CN" altLang="en-US" sz="1200" dirty="0" smtClean="0">
                <a:solidFill>
                  <a:schemeClr val="tx2"/>
                </a:solidFill>
                <a:sym typeface="Wingdings" pitchFamily="2" charset="2"/>
              </a:rPr>
              <a:t>两个样本是独立的随机样本；</a:t>
            </a:r>
            <a:r>
              <a:rPr lang="zh-CN" altLang="en-US" sz="1200" dirty="0" smtClean="0">
                <a:solidFill>
                  <a:schemeClr val="tx2"/>
                </a:solidFill>
              </a:rPr>
              <a:t>若非正态分布，</a:t>
            </a:r>
            <a:r>
              <a:rPr lang="en-US" altLang="zh-CN" sz="1200" i="1" dirty="0" smtClean="0">
                <a:solidFill>
                  <a:schemeClr val="tx2"/>
                </a:solidFill>
                <a:sym typeface="+mn-ea"/>
              </a:rPr>
              <a:t>n</a:t>
            </a:r>
            <a:r>
              <a:rPr lang="en-US" altLang="zh-CN" sz="1200" baseline="-25000" dirty="0" smtClean="0">
                <a:solidFill>
                  <a:schemeClr val="tx2"/>
                </a:solidFill>
                <a:sym typeface="+mn-ea"/>
              </a:rPr>
              <a:t>1</a:t>
            </a:r>
            <a:r>
              <a:rPr lang="en-US" altLang="zh-CN" sz="1200" dirty="0" smtClean="0">
                <a:solidFill>
                  <a:schemeClr val="tx2"/>
                </a:solidFill>
                <a:sym typeface="Symbol" pitchFamily="18" charset="2"/>
              </a:rPr>
              <a:t></a:t>
            </a:r>
            <a:r>
              <a:rPr lang="en-US" altLang="zh-CN" sz="1200" dirty="0" smtClean="0">
                <a:solidFill>
                  <a:schemeClr val="tx2"/>
                </a:solidFill>
                <a:sym typeface="+mn-ea"/>
              </a:rPr>
              <a:t>30</a:t>
            </a:r>
            <a:r>
              <a:rPr lang="zh-CN" altLang="en-US" sz="1200" dirty="0" smtClean="0">
                <a:solidFill>
                  <a:schemeClr val="tx2"/>
                </a:solidFill>
                <a:sym typeface="+mn-ea"/>
              </a:rPr>
              <a:t>、 </a:t>
            </a:r>
            <a:r>
              <a:rPr lang="en-US" altLang="zh-CN" sz="1200" i="1" dirty="0" smtClean="0">
                <a:solidFill>
                  <a:schemeClr val="tx2"/>
                </a:solidFill>
                <a:sym typeface="+mn-ea"/>
              </a:rPr>
              <a:t>n</a:t>
            </a:r>
            <a:r>
              <a:rPr lang="en-US" altLang="zh-CN" sz="1200" baseline="-25000" dirty="0" smtClean="0">
                <a:solidFill>
                  <a:schemeClr val="tx2"/>
                </a:solidFill>
                <a:sym typeface="+mn-ea"/>
              </a:rPr>
              <a:t>2</a:t>
            </a:r>
            <a:r>
              <a:rPr lang="en-US" altLang="zh-CN" sz="1200" dirty="0" smtClean="0">
                <a:solidFill>
                  <a:schemeClr val="tx2"/>
                </a:solidFill>
                <a:sym typeface="Symbol" pitchFamily="18" charset="2"/>
              </a:rPr>
              <a:t></a:t>
            </a:r>
            <a:r>
              <a:rPr lang="en-US" altLang="zh-CN" sz="1200" dirty="0" smtClean="0">
                <a:solidFill>
                  <a:schemeClr val="tx2"/>
                </a:solidFill>
                <a:sym typeface="+mn-ea"/>
              </a:rPr>
              <a:t>30</a:t>
            </a:r>
            <a:r>
              <a:rPr lang="zh-CN" altLang="en-US" sz="1200" dirty="0" smtClean="0">
                <a:solidFill>
                  <a:schemeClr val="tx2"/>
                </a:solidFill>
                <a:sym typeface="+mn-ea"/>
              </a:rPr>
              <a:t>，</a:t>
            </a:r>
            <a:r>
              <a:rPr lang="zh-CN" altLang="en-US" sz="1200" dirty="0" smtClean="0">
                <a:solidFill>
                  <a:schemeClr val="tx2"/>
                </a:solidFill>
              </a:rPr>
              <a:t>可用正态分布来近似。</a:t>
            </a:r>
          </a:p>
          <a:p>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4C2A5E-FEDE-4025-93B4-D681B43449D3}" type="slidenum">
              <a:rPr lang="en-US" altLang="zh-CN"/>
              <a:pPr/>
              <a:t>25</a:t>
            </a:fld>
            <a:endParaRPr lang="en-US" altLang="zh-CN"/>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r>
              <a:rPr lang="zh-CN" altLang="en-US" dirty="0" smtClean="0"/>
              <a:t>（</a:t>
            </a:r>
            <a:r>
              <a:rPr lang="en-US" altLang="zh-CN" dirty="0" smtClean="0"/>
              <a:t>1</a:t>
            </a:r>
            <a:r>
              <a:rPr lang="zh-CN" altLang="en-US" dirty="0" smtClean="0"/>
              <a:t>）转化为单总体进行，令</a:t>
            </a:r>
            <a:r>
              <a:rPr lang="zh-CN" altLang="en-US" sz="1200" dirty="0" smtClean="0">
                <a:effectLst>
                  <a:outerShdw blurRad="38100" dist="38100" dir="2700000" algn="tl">
                    <a:srgbClr val="C0C0C0"/>
                  </a:outerShdw>
                </a:effectLst>
                <a:ea typeface="楷体" pitchFamily="49" charset="-122"/>
                <a:sym typeface="Symbol" pitchFamily="18" charset="2"/>
              </a:rPr>
              <a:t></a:t>
            </a:r>
            <a:r>
              <a:rPr lang="en-US" altLang="zh-CN" sz="1200" baseline="-25000" dirty="0" smtClean="0">
                <a:effectLst>
                  <a:outerShdw blurRad="38100" dist="38100" dir="2700000" algn="tl">
                    <a:srgbClr val="C0C0C0"/>
                  </a:outerShdw>
                </a:effectLst>
                <a:ea typeface="楷体" pitchFamily="49" charset="-122"/>
                <a:sym typeface="Symbol" pitchFamily="18" charset="2"/>
              </a:rPr>
              <a:t>1</a:t>
            </a:r>
            <a:r>
              <a:rPr lang="en-US" altLang="zh-CN" sz="1200" dirty="0" smtClean="0">
                <a:effectLst>
                  <a:outerShdw blurRad="38100" dist="38100" dir="2700000" algn="tl">
                    <a:srgbClr val="C0C0C0"/>
                  </a:outerShdw>
                </a:effectLst>
                <a:ea typeface="楷体" pitchFamily="49" charset="-122"/>
                <a:sym typeface="Symbol" pitchFamily="18" charset="2"/>
              </a:rPr>
              <a:t>–</a:t>
            </a:r>
            <a:r>
              <a:rPr lang="en-US" altLang="zh-CN" sz="1200" baseline="-25000" dirty="0" smtClean="0">
                <a:effectLst>
                  <a:outerShdw blurRad="38100" dist="38100" dir="2700000" algn="tl">
                    <a:srgbClr val="C0C0C0"/>
                  </a:outerShdw>
                </a:effectLst>
                <a:ea typeface="楷体" pitchFamily="49" charset="-122"/>
                <a:sym typeface="Symbol" pitchFamily="18" charset="2"/>
              </a:rPr>
              <a:t>2</a:t>
            </a:r>
            <a:r>
              <a:rPr lang="en-US" altLang="zh-CN" sz="1200" dirty="0" smtClean="0">
                <a:effectLst>
                  <a:outerShdw blurRad="38100" dist="38100" dir="2700000" algn="tl">
                    <a:srgbClr val="C0C0C0"/>
                  </a:outerShdw>
                </a:effectLst>
                <a:ea typeface="楷体" pitchFamily="49" charset="-122"/>
                <a:sym typeface="Symbol" pitchFamily="18" charset="2"/>
              </a:rPr>
              <a:t>=0</a:t>
            </a:r>
            <a:r>
              <a:rPr lang="en-US" altLang="zh-CN" sz="1200" dirty="0" smtClean="0">
                <a:ea typeface="楷体" pitchFamily="49" charset="-122"/>
                <a:sym typeface="Symbol" pitchFamily="18" charset="2"/>
              </a:rPr>
              <a:t> </a:t>
            </a:r>
            <a:r>
              <a:rPr lang="zh-CN" altLang="en-US" sz="1200" dirty="0" smtClean="0">
                <a:ea typeface="楷体" pitchFamily="49" charset="-122"/>
                <a:sym typeface="Symbol" pitchFamily="18" charset="2"/>
              </a:rPr>
              <a:t>为</a:t>
            </a:r>
            <a:r>
              <a:rPr lang="zh-CN" altLang="en-US" sz="1200" dirty="0" smtClean="0">
                <a:effectLst>
                  <a:outerShdw blurRad="38100" dist="38100" dir="2700000" algn="tl">
                    <a:srgbClr val="C0C0C0"/>
                  </a:outerShdw>
                </a:effectLst>
                <a:ea typeface="楷体" pitchFamily="49" charset="-122"/>
                <a:sym typeface="Symbol" pitchFamily="18" charset="2"/>
              </a:rPr>
              <a:t></a:t>
            </a:r>
            <a:r>
              <a:rPr lang="en-US" altLang="zh-CN" sz="1200" dirty="0" smtClean="0">
                <a:effectLst>
                  <a:outerShdw blurRad="38100" dist="38100" dir="2700000" algn="tl">
                    <a:srgbClr val="C0C0C0"/>
                  </a:outerShdw>
                </a:effectLst>
                <a:ea typeface="楷体" pitchFamily="49" charset="-122"/>
                <a:sym typeface="Symbol" pitchFamily="18" charset="2"/>
              </a:rPr>
              <a:t>=0</a:t>
            </a:r>
            <a:r>
              <a:rPr lang="zh-CN" altLang="en-US" sz="1200" dirty="0" smtClean="0">
                <a:effectLst>
                  <a:outerShdw blurRad="38100" dist="38100" dir="2700000" algn="tl">
                    <a:srgbClr val="C0C0C0"/>
                  </a:outerShdw>
                </a:effectLst>
                <a:ea typeface="楷体" pitchFamily="49" charset="-122"/>
                <a:sym typeface="Symbol" pitchFamily="18" charset="2"/>
              </a:rPr>
              <a:t>，再按照单总体的方法进行检验即可。</a:t>
            </a:r>
            <a:r>
              <a:rPr lang="en-US" altLang="zh-CN" sz="1200" dirty="0" smtClean="0">
                <a:ea typeface="楷体" pitchFamily="49" charset="-122"/>
                <a:sym typeface="Symbol" pitchFamily="18" charset="2"/>
              </a:rPr>
              <a:t> </a:t>
            </a:r>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CE0D49-D6F7-4D5B-A184-92BC43220451}" type="slidenum">
              <a:rPr lang="en-US" altLang="zh-CN"/>
              <a:pPr/>
              <a:t>26</a:t>
            </a:fld>
            <a:endParaRPr lang="en-US" altLang="zh-CN"/>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6D98A4-A91D-4142-B777-C4F18AB370A0}" type="slidenum">
              <a:rPr lang="en-US" altLang="zh-CN"/>
              <a:pPr/>
              <a:t>27</a:t>
            </a:fld>
            <a:endParaRPr lang="en-US" altLang="zh-CN"/>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r>
              <a:rPr lang="zh-CN" altLang="en-US" dirty="0" smtClean="0"/>
              <a:t>（</a:t>
            </a:r>
            <a:r>
              <a:rPr lang="en-US" altLang="zh-CN" dirty="0" smtClean="0"/>
              <a:t>1</a:t>
            </a:r>
            <a:r>
              <a:rPr lang="zh-CN" altLang="en-US" dirty="0" smtClean="0"/>
              <a:t>）实践中咱们还会经常关注稳定性的比较，如两个选手成绩的稳定性、两个生产过程的稳定性，比较两种投资方案的稳定性等。在前面的均值之差的检验中，经常假定其方差相等或者不等，但最好先进行方差检验，尔后再实施均值之差的检验。（</a:t>
            </a:r>
            <a:r>
              <a:rPr lang="en-US" altLang="zh-CN" dirty="0" smtClean="0"/>
              <a:t>2</a:t>
            </a:r>
            <a:r>
              <a:rPr lang="zh-CN" altLang="en-US" dirty="0" smtClean="0"/>
              <a:t>）如果不服从正态分布，无法建立卡方统计量，也就无法得到</a:t>
            </a:r>
            <a:r>
              <a:rPr lang="en-US" altLang="zh-CN" dirty="0" smtClean="0"/>
              <a:t>F</a:t>
            </a:r>
            <a:r>
              <a:rPr lang="zh-CN" altLang="en-US" dirty="0" smtClean="0"/>
              <a:t>统计量。（</a:t>
            </a:r>
            <a:r>
              <a:rPr lang="en-US" altLang="zh-CN" dirty="0" smtClean="0"/>
              <a:t>3</a:t>
            </a:r>
            <a:r>
              <a:rPr lang="zh-CN" altLang="en-US" dirty="0" smtClean="0"/>
              <a:t>）用等号与除法或者减法本质上是一致的。</a:t>
            </a:r>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6D98A4-A91D-4142-B777-C4F18AB370A0}" type="slidenum">
              <a:rPr lang="en-US" altLang="zh-CN"/>
              <a:pPr/>
              <a:t>28</a:t>
            </a:fld>
            <a:endParaRPr lang="en-US" altLang="zh-CN"/>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r>
              <a:rPr lang="zh-CN" altLang="en-US" dirty="0" smtClean="0"/>
              <a:t>（</a:t>
            </a:r>
            <a:r>
              <a:rPr lang="en-US" altLang="zh-CN" dirty="0" smtClean="0"/>
              <a:t>1</a:t>
            </a:r>
            <a:r>
              <a:rPr lang="zh-CN" altLang="en-US" dirty="0" smtClean="0"/>
              <a:t>）尽管原假设用等号，但可理解为两个方差相比结果为</a:t>
            </a:r>
            <a:r>
              <a:rPr lang="en-US" altLang="zh-CN" dirty="0" smtClean="0"/>
              <a:t>1</a:t>
            </a:r>
            <a:r>
              <a:rPr lang="zh-CN" altLang="en-US" dirty="0" smtClean="0"/>
              <a:t>，即相等。</a:t>
            </a:r>
            <a:endParaRPr lang="zh-CN"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C9D0A4-844D-400E-B815-2CE6B9B71191}" type="slidenum">
              <a:rPr lang="en-US" altLang="zh-CN"/>
              <a:pPr/>
              <a:t>29</a:t>
            </a:fld>
            <a:endParaRPr lang="en-US" altLang="zh-CN"/>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kumimoji="1" lang="zh-CN" altLang="en-US" dirty="0" smtClean="0"/>
              <a:t>（</a:t>
            </a:r>
            <a:r>
              <a:rPr kumimoji="1" lang="en-US" altLang="zh-CN" dirty="0" smtClean="0"/>
              <a:t>1</a:t>
            </a:r>
            <a:r>
              <a:rPr kumimoji="1" lang="zh-CN" altLang="en-US" dirty="0" smtClean="0"/>
              <a:t>）首先判断检验类型。对此</a:t>
            </a:r>
            <a:r>
              <a:rPr kumimoji="1" lang="zh-CN" altLang="en-US" dirty="0" smtClean="0"/>
              <a:t>又可分为两种情况，即大样本和小样本，处理方式不同。（</a:t>
            </a:r>
            <a:r>
              <a:rPr kumimoji="1" lang="en-US" altLang="zh-CN" dirty="0" smtClean="0"/>
              <a:t>2</a:t>
            </a:r>
            <a:r>
              <a:rPr kumimoji="1" lang="zh-CN" altLang="en-US" dirty="0" smtClean="0"/>
              <a:t>）按道理统计量应该是</a:t>
            </a:r>
            <a:r>
              <a:rPr kumimoji="1" lang="en-US" altLang="zh-CN" dirty="0" smtClean="0"/>
              <a:t>t</a:t>
            </a:r>
            <a:r>
              <a:rPr kumimoji="1" lang="zh-CN" altLang="en-US" dirty="0" smtClean="0"/>
              <a:t>，但由于用标准正态分布，即使是样本标准差，统计量也用</a:t>
            </a:r>
            <a:r>
              <a:rPr kumimoji="1" lang="en-US" altLang="zh-CN" dirty="0" smtClean="0"/>
              <a:t>Z</a:t>
            </a:r>
            <a:r>
              <a:rPr kumimoji="1" lang="zh-CN" altLang="en-US" dirty="0" smtClean="0"/>
              <a:t>表示。</a:t>
            </a:r>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2EFD25-7F16-4FFA-B707-A559E8D61372}" type="slidenum">
              <a:rPr lang="en-US" altLang="zh-CN"/>
              <a:pPr/>
              <a:t>3</a:t>
            </a:fld>
            <a:endParaRPr lang="en-US" altLang="zh-CN"/>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r>
              <a:rPr lang="zh-CN" altLang="en-US" dirty="0"/>
              <a:t>（</a:t>
            </a:r>
            <a:r>
              <a:rPr lang="en-US" altLang="zh-CN" dirty="0"/>
              <a:t>1</a:t>
            </a:r>
            <a:r>
              <a:rPr lang="zh-CN" altLang="en-US" dirty="0"/>
              <a:t>）什么是假设检验？假设检验就是检验假设，因此首先提出假设，尔后检验，最后判断是接受还是拒绝，任何检验均如此。被告不一定是有罪的，仅有犯罪嫌疑（疑罪从无）。在检验时，对于原假设，正确则接受，反之则拒绝，并未涉及备择假设。（</a:t>
            </a:r>
            <a:r>
              <a:rPr lang="en-US" altLang="zh-CN" dirty="0"/>
              <a:t>2</a:t>
            </a:r>
            <a:r>
              <a:rPr lang="zh-CN" altLang="en-US" dirty="0" smtClean="0"/>
              <a:t>）不过，如果</a:t>
            </a:r>
            <a:r>
              <a:rPr lang="zh-CN" altLang="en-US" dirty="0"/>
              <a:t>同学们仅仅掌握了检验的原理与过程，我觉得这是远远不够的，通过学习最好能够掌握隐藏在这种方法背后的人类心态及其变化</a:t>
            </a:r>
            <a:r>
              <a:rPr lang="zh-CN" altLang="en-US" dirty="0" smtClean="0"/>
              <a:t>，那就学</a:t>
            </a:r>
            <a:r>
              <a:rPr lang="zh-CN" altLang="en-US" dirty="0"/>
              <a:t>透了。因为统计方法中与人类心态变化最为接近的就是假设检验</a:t>
            </a:r>
            <a:r>
              <a:rPr lang="zh-CN" altLang="en-US" dirty="0" smtClean="0"/>
              <a:t>，也就是说我们是怎么想的假设检验就是怎么做的。例如</a:t>
            </a:r>
            <a:r>
              <a:rPr lang="zh-CN" altLang="en-US" dirty="0"/>
              <a:t>，在检验中法官首先提出无罪推定对于今后的审判绝对是有利</a:t>
            </a:r>
            <a:r>
              <a:rPr lang="zh-CN" altLang="en-US" dirty="0" smtClean="0"/>
              <a:t>的（不容易产生冤案），</a:t>
            </a:r>
            <a:r>
              <a:rPr lang="zh-CN" altLang="en-US" dirty="0"/>
              <a:t>且无论结果是接受还是拒绝。</a:t>
            </a:r>
            <a:r>
              <a:rPr lang="zh-CN" altLang="en-US" dirty="0" smtClean="0"/>
              <a:t>同学们学完了之后会发现今后原假设一般如下：现行理论是正确的，或者某</a:t>
            </a:r>
            <a:r>
              <a:rPr lang="zh-CN" altLang="en-US" dirty="0"/>
              <a:t>一说法是正确的，或某一参数是正确的，均是出于这个道理。领导批评也是如此，先肯定你正确的地方，尔后指出不足。因而正如文如其人一样，假设检验也是人的思想的体现。</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6D98A4-A91D-4142-B777-C4F18AB370A0}" type="slidenum">
              <a:rPr lang="en-US" altLang="zh-CN"/>
              <a:pPr/>
              <a:t>30</a:t>
            </a:fld>
            <a:endParaRPr lang="en-US" altLang="zh-CN"/>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r>
              <a:rPr lang="zh-CN" altLang="en-US" dirty="0" smtClean="0"/>
              <a:t>（</a:t>
            </a:r>
            <a:r>
              <a:rPr lang="en-US" altLang="zh-CN" dirty="0" smtClean="0"/>
              <a:t>1</a:t>
            </a:r>
            <a:r>
              <a:rPr lang="zh-CN" altLang="en-US" dirty="0" smtClean="0"/>
              <a:t>）将统计量标准化时，取其最大值</a:t>
            </a:r>
            <a:r>
              <a:rPr lang="en-US" altLang="zh-CN" dirty="0" smtClean="0"/>
              <a:t>0</a:t>
            </a:r>
            <a:r>
              <a:rPr lang="zh-CN" altLang="en-US" dirty="0" smtClean="0"/>
              <a:t>处理。</a:t>
            </a:r>
            <a:endParaRPr lang="zh-CN"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6D98A4-A91D-4142-B777-C4F18AB370A0}" type="slidenum">
              <a:rPr lang="en-US" altLang="zh-CN"/>
              <a:pPr/>
              <a:t>31</a:t>
            </a:fld>
            <a:endParaRPr lang="en-US" altLang="zh-CN"/>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pPr latinLnBrk="1"/>
            <a:r>
              <a:rPr lang="zh-CN" altLang="en-US" dirty="0" smtClean="0"/>
              <a:t>（</a:t>
            </a:r>
            <a:r>
              <a:rPr lang="en-US" altLang="zh-CN" dirty="0" smtClean="0"/>
              <a:t>1</a:t>
            </a:r>
            <a:r>
              <a:rPr lang="zh-CN" altLang="en-US" dirty="0" smtClean="0"/>
              <a:t>）</a:t>
            </a:r>
            <a:r>
              <a:rPr kumimoji="1" lang="zh-CN" altLang="en-US" sz="1200" b="0" i="0" kern="1200" dirty="0" smtClean="0">
                <a:solidFill>
                  <a:schemeClr val="tx1"/>
                </a:solidFill>
                <a:latin typeface="Times New Roman" pitchFamily="18" charset="0"/>
                <a:ea typeface="宋体" pitchFamily="2" charset="-122"/>
                <a:cs typeface="+mn-cs"/>
              </a:rPr>
              <a:t>（</a:t>
            </a:r>
            <a:r>
              <a:rPr kumimoji="1" lang="en-US" altLang="zh-CN" sz="1200" b="0" i="0" kern="1200" dirty="0" smtClean="0">
                <a:solidFill>
                  <a:schemeClr val="tx1"/>
                </a:solidFill>
                <a:latin typeface="Times New Roman" pitchFamily="18" charset="0"/>
                <a:ea typeface="宋体" pitchFamily="2" charset="-122"/>
                <a:cs typeface="+mn-cs"/>
              </a:rPr>
              <a:t>1</a:t>
            </a:r>
            <a:r>
              <a:rPr kumimoji="1" lang="zh-CN" altLang="en-US" sz="1200" b="0" i="0" kern="1200" dirty="0" smtClean="0">
                <a:solidFill>
                  <a:schemeClr val="tx1"/>
                </a:solidFill>
                <a:latin typeface="Times New Roman" pitchFamily="18" charset="0"/>
                <a:ea typeface="宋体" pitchFamily="2" charset="-122"/>
                <a:cs typeface="+mn-cs"/>
              </a:rPr>
              <a:t>）由样本数据观察到的差异。样本平均数</a:t>
            </a:r>
            <a:r>
              <a:rPr kumimoji="1" lang="en-US" altLang="zh-CN" sz="1200" b="0" i="0" kern="1200" dirty="0" smtClean="0">
                <a:solidFill>
                  <a:schemeClr val="tx1"/>
                </a:solidFill>
                <a:latin typeface="Times New Roman" pitchFamily="18" charset="0"/>
                <a:ea typeface="宋体" pitchFamily="2" charset="-122"/>
                <a:cs typeface="+mn-cs"/>
              </a:rPr>
              <a:t>61.6</a:t>
            </a:r>
            <a:r>
              <a:rPr kumimoji="1" lang="zh-CN" altLang="en-US" sz="1200" b="0" i="0" kern="1200" dirty="0" smtClean="0">
                <a:solidFill>
                  <a:schemeClr val="tx1"/>
                </a:solidFill>
                <a:latin typeface="Times New Roman" pitchFamily="18" charset="0"/>
                <a:ea typeface="宋体" pitchFamily="2" charset="-122"/>
                <a:cs typeface="+mn-cs"/>
              </a:rPr>
              <a:t>分，不同于对总体平均值的猜想（</a:t>
            </a:r>
            <a:r>
              <a:rPr kumimoji="1" lang="en-US" altLang="zh-CN" sz="1200" b="0" i="0" kern="1200" dirty="0" smtClean="0">
                <a:solidFill>
                  <a:schemeClr val="tx1"/>
                </a:solidFill>
                <a:latin typeface="Times New Roman" pitchFamily="18" charset="0"/>
                <a:ea typeface="宋体" pitchFamily="2" charset="-122"/>
                <a:cs typeface="+mn-cs"/>
              </a:rPr>
              <a:t>60</a:t>
            </a:r>
            <a:r>
              <a:rPr kumimoji="1" lang="zh-CN" altLang="en-US" sz="1200" b="0" i="0" kern="1200" dirty="0" smtClean="0">
                <a:solidFill>
                  <a:schemeClr val="tx1"/>
                </a:solidFill>
                <a:latin typeface="Times New Roman" pitchFamily="18" charset="0"/>
                <a:ea typeface="宋体" pitchFamily="2" charset="-122"/>
                <a:cs typeface="+mn-cs"/>
              </a:rPr>
              <a:t>分）。（</a:t>
            </a:r>
            <a:r>
              <a:rPr kumimoji="1" lang="en-US" altLang="zh-CN" sz="1200" b="0" i="0" kern="1200" dirty="0" smtClean="0">
                <a:solidFill>
                  <a:schemeClr val="tx1"/>
                </a:solidFill>
                <a:latin typeface="Times New Roman" pitchFamily="18" charset="0"/>
                <a:ea typeface="宋体" pitchFamily="2" charset="-122"/>
                <a:cs typeface="+mn-cs"/>
              </a:rPr>
              <a:t>2</a:t>
            </a:r>
            <a:r>
              <a:rPr kumimoji="1" lang="zh-CN" altLang="en-US" sz="1200" b="0" i="0" kern="1200" dirty="0" smtClean="0">
                <a:solidFill>
                  <a:schemeClr val="tx1"/>
                </a:solidFill>
                <a:latin typeface="Times New Roman" pitchFamily="18" charset="0"/>
                <a:ea typeface="宋体" pitchFamily="2" charset="-122"/>
                <a:cs typeface="+mn-cs"/>
              </a:rPr>
              <a:t>）出现这种差异的两种可能的原因：第一种可能：总体平均值的确为</a:t>
            </a:r>
            <a:r>
              <a:rPr kumimoji="1" lang="en-US" altLang="zh-CN" sz="1200" b="0" i="0" kern="1200" dirty="0" smtClean="0">
                <a:solidFill>
                  <a:schemeClr val="tx1"/>
                </a:solidFill>
                <a:latin typeface="Times New Roman" pitchFamily="18" charset="0"/>
                <a:ea typeface="宋体" pitchFamily="2" charset="-122"/>
                <a:cs typeface="+mn-cs"/>
              </a:rPr>
              <a:t>60</a:t>
            </a:r>
            <a:r>
              <a:rPr kumimoji="1" lang="zh-CN" altLang="en-US" sz="1200" b="0" i="0" kern="1200" dirty="0" smtClean="0">
                <a:solidFill>
                  <a:schemeClr val="tx1"/>
                </a:solidFill>
                <a:latin typeface="Times New Roman" pitchFamily="18" charset="0"/>
                <a:ea typeface="宋体" pitchFamily="2" charset="-122"/>
                <a:cs typeface="+mn-cs"/>
              </a:rPr>
              <a:t>分，样本平均数与</a:t>
            </a:r>
            <a:r>
              <a:rPr kumimoji="1" lang="en-US" altLang="zh-CN" sz="1200" b="0" i="0" kern="1200" dirty="0" smtClean="0">
                <a:solidFill>
                  <a:schemeClr val="tx1"/>
                </a:solidFill>
                <a:latin typeface="Times New Roman" pitchFamily="18" charset="0"/>
                <a:ea typeface="宋体" pitchFamily="2" charset="-122"/>
                <a:cs typeface="+mn-cs"/>
              </a:rPr>
              <a:t>60</a:t>
            </a:r>
            <a:r>
              <a:rPr kumimoji="1" lang="zh-CN" altLang="en-US" sz="1200" b="0" i="0" kern="1200" dirty="0" smtClean="0">
                <a:solidFill>
                  <a:schemeClr val="tx1"/>
                </a:solidFill>
                <a:latin typeface="Times New Roman" pitchFamily="18" charset="0"/>
                <a:ea typeface="宋体" pitchFamily="2" charset="-122"/>
                <a:cs typeface="+mn-cs"/>
              </a:rPr>
              <a:t>分的差异纯属于抽样所产生的机会变异。第二种可能：总体平均值不是</a:t>
            </a:r>
            <a:r>
              <a:rPr kumimoji="1" lang="en-US" altLang="zh-CN" sz="1200" b="0" i="0" kern="1200" dirty="0" smtClean="0">
                <a:solidFill>
                  <a:schemeClr val="tx1"/>
                </a:solidFill>
                <a:latin typeface="Times New Roman" pitchFamily="18" charset="0"/>
                <a:ea typeface="宋体" pitchFamily="2" charset="-122"/>
                <a:cs typeface="+mn-cs"/>
              </a:rPr>
              <a:t>60</a:t>
            </a:r>
            <a:r>
              <a:rPr kumimoji="1" lang="zh-CN" altLang="en-US" sz="1200" b="0" i="0" kern="1200" dirty="0" smtClean="0">
                <a:solidFill>
                  <a:schemeClr val="tx1"/>
                </a:solidFill>
                <a:latin typeface="Times New Roman" pitchFamily="18" charset="0"/>
                <a:ea typeface="宋体" pitchFamily="2" charset="-122"/>
                <a:cs typeface="+mn-cs"/>
              </a:rPr>
              <a:t>分，样本平均数与</a:t>
            </a:r>
            <a:r>
              <a:rPr kumimoji="1" lang="en-US" altLang="zh-CN" sz="1200" b="0" i="0" kern="1200" dirty="0" smtClean="0">
                <a:solidFill>
                  <a:schemeClr val="tx1"/>
                </a:solidFill>
                <a:latin typeface="Times New Roman" pitchFamily="18" charset="0"/>
                <a:ea typeface="宋体" pitchFamily="2" charset="-122"/>
                <a:cs typeface="+mn-cs"/>
              </a:rPr>
              <a:t>60</a:t>
            </a:r>
            <a:r>
              <a:rPr kumimoji="1" lang="zh-CN" altLang="en-US" sz="1200" b="0" i="0" kern="1200" dirty="0" smtClean="0">
                <a:solidFill>
                  <a:schemeClr val="tx1"/>
                </a:solidFill>
                <a:latin typeface="Times New Roman" pitchFamily="18" charset="0"/>
                <a:ea typeface="宋体" pitchFamily="2" charset="-122"/>
                <a:cs typeface="+mn-cs"/>
              </a:rPr>
              <a:t>分的差异反映了总体平均值不同于</a:t>
            </a:r>
            <a:r>
              <a:rPr kumimoji="1" lang="en-US" altLang="zh-CN" sz="1200" b="0" i="0" kern="1200" dirty="0" smtClean="0">
                <a:solidFill>
                  <a:schemeClr val="tx1"/>
                </a:solidFill>
                <a:latin typeface="Times New Roman" pitchFamily="18" charset="0"/>
                <a:ea typeface="宋体" pitchFamily="2" charset="-122"/>
                <a:cs typeface="+mn-cs"/>
              </a:rPr>
              <a:t>60</a:t>
            </a:r>
            <a:r>
              <a:rPr kumimoji="1" lang="zh-CN" altLang="en-US" sz="1200" b="0" i="0" kern="1200" dirty="0" smtClean="0">
                <a:solidFill>
                  <a:schemeClr val="tx1"/>
                </a:solidFill>
                <a:latin typeface="Times New Roman" pitchFamily="18" charset="0"/>
                <a:ea typeface="宋体" pitchFamily="2" charset="-122"/>
                <a:cs typeface="+mn-cs"/>
              </a:rPr>
              <a:t>分的这种真实存在的差异。（</a:t>
            </a:r>
            <a:r>
              <a:rPr kumimoji="1" lang="en-US" altLang="zh-CN" sz="1200" b="0" i="0" kern="1200" dirty="0" smtClean="0">
                <a:solidFill>
                  <a:schemeClr val="tx1"/>
                </a:solidFill>
                <a:latin typeface="Times New Roman" pitchFamily="18" charset="0"/>
                <a:ea typeface="宋体" pitchFamily="2" charset="-122"/>
                <a:cs typeface="+mn-cs"/>
              </a:rPr>
              <a:t>3</a:t>
            </a:r>
            <a:r>
              <a:rPr kumimoji="1" lang="zh-CN" altLang="en-US" sz="1200" b="0" i="0" kern="1200" dirty="0" smtClean="0">
                <a:solidFill>
                  <a:schemeClr val="tx1"/>
                </a:solidFill>
                <a:latin typeface="Times New Roman" pitchFamily="18" charset="0"/>
                <a:ea typeface="宋体" pitchFamily="2" charset="-122"/>
                <a:cs typeface="+mn-cs"/>
              </a:rPr>
              <a:t>）建立假设。①若想了解学生的语文理解程度是否为</a:t>
            </a:r>
            <a:r>
              <a:rPr kumimoji="1" lang="en-US" altLang="zh-CN" sz="1200" b="0" i="0" kern="1200" dirty="0" smtClean="0">
                <a:solidFill>
                  <a:schemeClr val="tx1"/>
                </a:solidFill>
                <a:latin typeface="Times New Roman" pitchFamily="18" charset="0"/>
                <a:ea typeface="宋体" pitchFamily="2" charset="-122"/>
                <a:cs typeface="+mn-cs"/>
              </a:rPr>
              <a:t>60</a:t>
            </a:r>
            <a:r>
              <a:rPr kumimoji="1" lang="zh-CN" altLang="en-US" sz="1200" b="0" i="0" kern="1200" dirty="0" smtClean="0">
                <a:solidFill>
                  <a:schemeClr val="tx1"/>
                </a:solidFill>
                <a:latin typeface="Times New Roman" pitchFamily="18" charset="0"/>
                <a:ea typeface="宋体" pitchFamily="2" charset="-122"/>
                <a:cs typeface="+mn-cs"/>
              </a:rPr>
              <a:t>分（后来通知学生改为这样写）</a:t>
            </a:r>
            <a:r>
              <a:rPr kumimoji="1" lang="en-US" altLang="zh-CN" sz="1200" b="0" i="0" kern="1200" dirty="0" smtClean="0">
                <a:solidFill>
                  <a:schemeClr val="tx1"/>
                </a:solidFill>
                <a:latin typeface="Times New Roman" pitchFamily="18" charset="0"/>
                <a:ea typeface="宋体" pitchFamily="2" charset="-122"/>
                <a:cs typeface="+mn-cs"/>
              </a:rPr>
              <a:t>H0:??60 </a:t>
            </a:r>
            <a:r>
              <a:rPr kumimoji="1" lang="zh-CN" altLang="en-US" sz="1200" b="0" i="0" kern="1200" dirty="0" smtClean="0">
                <a:solidFill>
                  <a:schemeClr val="tx1"/>
                </a:solidFill>
                <a:latin typeface="Times New Roman" pitchFamily="18" charset="0"/>
                <a:ea typeface="宋体" pitchFamily="2" charset="-122"/>
                <a:cs typeface="+mn-cs"/>
              </a:rPr>
              <a:t>等价于真实情况为第一种情况</a:t>
            </a:r>
            <a:r>
              <a:rPr kumimoji="1" lang="en-US" altLang="zh-CN" sz="1200" b="0" i="0" kern="1200" dirty="0" smtClean="0">
                <a:solidFill>
                  <a:schemeClr val="tx1"/>
                </a:solidFill>
                <a:latin typeface="Times New Roman" pitchFamily="18" charset="0"/>
                <a:ea typeface="宋体" pitchFamily="2" charset="-122"/>
                <a:cs typeface="+mn-cs"/>
              </a:rPr>
              <a:t>H1:??60 </a:t>
            </a:r>
            <a:r>
              <a:rPr kumimoji="1" lang="zh-CN" altLang="en-US" sz="1200" b="0" i="0" kern="1200" dirty="0" smtClean="0">
                <a:solidFill>
                  <a:schemeClr val="tx1"/>
                </a:solidFill>
                <a:latin typeface="Times New Roman" pitchFamily="18" charset="0"/>
                <a:ea typeface="宋体" pitchFamily="2" charset="-122"/>
                <a:cs typeface="+mn-cs"/>
              </a:rPr>
              <a:t>等价于真实情况为第二种情况上述一组假设对应着双尾检验。用双尾检验的理由是：我们所关心的仅仅是，</a:t>
            </a:r>
            <a:r>
              <a:rPr kumimoji="1" lang="en-US" altLang="zh-CN" sz="1200" b="0" i="0" kern="1200" dirty="0" smtClean="0">
                <a:solidFill>
                  <a:schemeClr val="tx1"/>
                </a:solidFill>
                <a:latin typeface="Times New Roman" pitchFamily="18" charset="0"/>
                <a:ea typeface="宋体" pitchFamily="2" charset="-122"/>
                <a:cs typeface="+mn-cs"/>
              </a:rPr>
              <a:t>?</a:t>
            </a:r>
            <a:r>
              <a:rPr kumimoji="1" lang="zh-CN" altLang="en-US" sz="1200" b="0" i="0" kern="1200" dirty="0" smtClean="0">
                <a:solidFill>
                  <a:schemeClr val="tx1"/>
                </a:solidFill>
                <a:latin typeface="Times New Roman" pitchFamily="18" charset="0"/>
                <a:ea typeface="宋体" pitchFamily="2" charset="-122"/>
                <a:cs typeface="+mn-cs"/>
              </a:rPr>
              <a:t>是否等于</a:t>
            </a:r>
            <a:r>
              <a:rPr kumimoji="1" lang="en-US" altLang="zh-CN" sz="1200" b="0" i="0" kern="1200" dirty="0" smtClean="0">
                <a:solidFill>
                  <a:schemeClr val="tx1"/>
                </a:solidFill>
                <a:latin typeface="Times New Roman" pitchFamily="18" charset="0"/>
                <a:ea typeface="宋体" pitchFamily="2" charset="-122"/>
                <a:cs typeface="+mn-cs"/>
              </a:rPr>
              <a:t>60</a:t>
            </a:r>
            <a:r>
              <a:rPr kumimoji="1" lang="zh-CN" altLang="en-US" sz="1200" b="0" i="0" kern="1200" dirty="0" smtClean="0">
                <a:solidFill>
                  <a:schemeClr val="tx1"/>
                </a:solidFill>
                <a:latin typeface="Times New Roman" pitchFamily="18" charset="0"/>
                <a:ea typeface="宋体" pitchFamily="2" charset="-122"/>
                <a:cs typeface="+mn-cs"/>
              </a:rPr>
              <a:t>（将</a:t>
            </a:r>
            <a:r>
              <a:rPr kumimoji="1" lang="en-US" altLang="zh-CN" sz="1200" b="0" i="0" kern="1200" dirty="0" smtClean="0">
                <a:solidFill>
                  <a:schemeClr val="tx1"/>
                </a:solidFill>
                <a:latin typeface="Times New Roman" pitchFamily="18" charset="0"/>
                <a:ea typeface="宋体" pitchFamily="2" charset="-122"/>
                <a:cs typeface="+mn-cs"/>
              </a:rPr>
              <a:t>?=60</a:t>
            </a:r>
            <a:r>
              <a:rPr kumimoji="1" lang="zh-CN" altLang="en-US" sz="1200" b="0" i="0" kern="1200" dirty="0" smtClean="0">
                <a:solidFill>
                  <a:schemeClr val="tx1"/>
                </a:solidFill>
                <a:latin typeface="Times New Roman" pitchFamily="18" charset="0"/>
                <a:ea typeface="宋体" pitchFamily="2" charset="-122"/>
                <a:cs typeface="+mn-cs"/>
              </a:rPr>
              <a:t>设为原假设）。若检验统计量的样本值落在检验统计量的概率分布曲线的左尾部（这意味着</a:t>
            </a:r>
            <a:r>
              <a:rPr kumimoji="1" lang="en-US" altLang="zh-CN" sz="1200" b="0" i="0" kern="1200" dirty="0" smtClean="0">
                <a:solidFill>
                  <a:schemeClr val="tx1"/>
                </a:solidFill>
                <a:latin typeface="Times New Roman" pitchFamily="18" charset="0"/>
                <a:ea typeface="宋体" pitchFamily="2" charset="-122"/>
                <a:cs typeface="+mn-cs"/>
              </a:rPr>
              <a:t>?&lt;60</a:t>
            </a:r>
            <a:r>
              <a:rPr kumimoji="1" lang="zh-CN" altLang="en-US" sz="1200" b="0" i="0" kern="1200" dirty="0" smtClean="0">
                <a:solidFill>
                  <a:schemeClr val="tx1"/>
                </a:solidFill>
                <a:latin typeface="Times New Roman" pitchFamily="18" charset="0"/>
                <a:ea typeface="宋体" pitchFamily="2" charset="-122"/>
                <a:cs typeface="+mn-cs"/>
              </a:rPr>
              <a:t>）或右尾部（这意味着</a:t>
            </a:r>
            <a:r>
              <a:rPr kumimoji="1" lang="en-US" altLang="zh-CN" sz="1200" b="0" i="0" kern="1200" dirty="0" smtClean="0">
                <a:solidFill>
                  <a:schemeClr val="tx1"/>
                </a:solidFill>
                <a:latin typeface="Times New Roman" pitchFamily="18" charset="0"/>
                <a:ea typeface="宋体" pitchFamily="2" charset="-122"/>
                <a:cs typeface="+mn-cs"/>
              </a:rPr>
              <a:t>?&gt;60</a:t>
            </a:r>
            <a:r>
              <a:rPr kumimoji="1" lang="zh-CN" altLang="en-US" sz="1200" b="0" i="0" kern="1200" dirty="0" smtClean="0">
                <a:solidFill>
                  <a:schemeClr val="tx1"/>
                </a:solidFill>
                <a:latin typeface="Times New Roman" pitchFamily="18" charset="0"/>
                <a:ea typeface="宋体" pitchFamily="2" charset="-122"/>
                <a:cs typeface="+mn-cs"/>
              </a:rPr>
              <a:t>），都属于我们所关心的情况的对立情况，都需要拒绝原假设。因而要把拒绝域同时放在左、右两个尾部，即，进行双尾检验。</a:t>
            </a:r>
          </a:p>
          <a:p>
            <a:pPr latinLnBrk="1"/>
            <a:endParaRPr kumimoji="1" lang="zh-CN" altLang="en-US" sz="1200" b="0" i="0" kern="1200" dirty="0">
              <a:solidFill>
                <a:schemeClr val="tx1"/>
              </a:solidFill>
              <a:latin typeface="Times New Roman" pitchFamily="18" charset="0"/>
              <a:ea typeface="宋体" pitchFamily="2" charset="-122"/>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6D98A4-A91D-4142-B777-C4F18AB370A0}" type="slidenum">
              <a:rPr lang="en-US" altLang="zh-CN"/>
              <a:pPr/>
              <a:t>32</a:t>
            </a:fld>
            <a:endParaRPr lang="en-US" altLang="zh-CN"/>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r>
              <a:rPr lang="zh-CN" altLang="en-US" dirty="0" smtClean="0"/>
              <a:t>（</a:t>
            </a:r>
            <a:r>
              <a:rPr lang="en-US" altLang="zh-CN" dirty="0" smtClean="0"/>
              <a:t>1</a:t>
            </a:r>
            <a:r>
              <a:rPr lang="zh-CN" altLang="en-US" dirty="0" smtClean="0"/>
              <a:t>）尽管原假设用等号，但可理解为两个方差相比结果为</a:t>
            </a:r>
            <a:r>
              <a:rPr lang="en-US" altLang="zh-CN" dirty="0" smtClean="0"/>
              <a:t>1</a:t>
            </a:r>
            <a:r>
              <a:rPr lang="zh-CN" altLang="en-US" dirty="0" smtClean="0"/>
              <a:t>，即相等。</a:t>
            </a:r>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4BBBFF-E0FC-4993-95E0-2A9DEF99320E}" type="slidenum">
              <a:rPr lang="en-US" altLang="zh-CN"/>
              <a:pPr/>
              <a:t>33</a:t>
            </a:fld>
            <a:endParaRPr lang="en-US" altLang="zh-CN"/>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r>
              <a:rPr lang="zh-CN" altLang="en-US" dirty="0" smtClean="0"/>
              <a:t>（</a:t>
            </a:r>
            <a:r>
              <a:rPr lang="en-US" altLang="zh-CN" dirty="0" smtClean="0"/>
              <a:t>1</a:t>
            </a:r>
            <a:r>
              <a:rPr lang="zh-CN" altLang="en-US" dirty="0" smtClean="0"/>
              <a:t>）已知总体方差用</a:t>
            </a:r>
            <a:r>
              <a:rPr lang="en-US" altLang="zh-CN" dirty="0" smtClean="0"/>
              <a:t>Z</a:t>
            </a:r>
            <a:r>
              <a:rPr lang="zh-CN" altLang="en-US" dirty="0" smtClean="0"/>
              <a:t>检验，否则用</a:t>
            </a:r>
            <a:r>
              <a:rPr lang="en-US" altLang="zh-CN" dirty="0" smtClean="0"/>
              <a:t>t</a:t>
            </a:r>
            <a:r>
              <a:rPr lang="zh-CN" altLang="en-US" dirty="0" smtClean="0"/>
              <a:t>检验；无论已知总体均值还是未知，均</a:t>
            </a:r>
            <a:r>
              <a:rPr lang="zh-CN" altLang="en-US" b="0" dirty="0" smtClean="0"/>
              <a:t>使用</a:t>
            </a:r>
            <a:r>
              <a:rPr kumimoji="1" lang="en-US" altLang="zh-CN" sz="1200" b="0" dirty="0" smtClean="0">
                <a:solidFill>
                  <a:srgbClr val="0000FF"/>
                </a:solidFill>
                <a:effectLst>
                  <a:outerShdw blurRad="38100" dist="19050" dir="2700000" algn="tl" rotWithShape="0">
                    <a:schemeClr val="dk1">
                      <a:alpha val="40000"/>
                    </a:schemeClr>
                  </a:outerShdw>
                </a:effectLst>
                <a:latin typeface="Symbol" pitchFamily="18" charset="2"/>
                <a:sym typeface="Symbol" pitchFamily="18" charset="2"/>
              </a:rPr>
              <a:t></a:t>
            </a:r>
            <a:r>
              <a:rPr kumimoji="1" lang="en-US" altLang="zh-CN" sz="1200" b="0" baseline="30000" dirty="0" smtClean="0">
                <a:solidFill>
                  <a:srgbClr val="0000FF"/>
                </a:solidFill>
                <a:effectLst>
                  <a:outerShdw blurRad="38100" dist="19050" dir="2700000" algn="tl" rotWithShape="0">
                    <a:schemeClr val="dk1">
                      <a:alpha val="40000"/>
                    </a:schemeClr>
                  </a:outerShdw>
                </a:effectLst>
                <a:latin typeface="Symbol" pitchFamily="18" charset="2"/>
              </a:rPr>
              <a:t>2</a:t>
            </a:r>
            <a:r>
              <a:rPr kumimoji="1" lang="zh-CN" altLang="en-US" sz="1200" b="0" dirty="0" smtClean="0">
                <a:solidFill>
                  <a:srgbClr val="0000FF"/>
                </a:solidFill>
                <a:effectLst>
                  <a:outerShdw blurRad="38100" dist="19050" dir="2700000" algn="tl" rotWithShape="0">
                    <a:schemeClr val="dk1">
                      <a:alpha val="40000"/>
                    </a:schemeClr>
                  </a:outerShdw>
                </a:effectLst>
              </a:rPr>
              <a:t>检验。</a:t>
            </a:r>
            <a:endParaRPr lang="zh-CN" altLang="en-US" b="0"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4BBBFF-E0FC-4993-95E0-2A9DEF99320E}" type="slidenum">
              <a:rPr lang="en-US" altLang="zh-CN"/>
              <a:pPr/>
              <a:t>34</a:t>
            </a:fld>
            <a:endParaRPr lang="en-US" altLang="zh-CN"/>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r>
              <a:rPr lang="zh-CN" altLang="en-US" dirty="0" smtClean="0"/>
              <a:t>（</a:t>
            </a:r>
            <a:r>
              <a:rPr lang="en-US" altLang="zh-CN" dirty="0" smtClean="0"/>
              <a:t>1</a:t>
            </a:r>
            <a:r>
              <a:rPr lang="zh-CN" altLang="en-US" dirty="0" smtClean="0"/>
              <a:t>）已知总体方差用</a:t>
            </a:r>
            <a:r>
              <a:rPr lang="en-US" altLang="zh-CN" dirty="0" smtClean="0"/>
              <a:t>Z</a:t>
            </a:r>
            <a:r>
              <a:rPr lang="zh-CN" altLang="en-US" dirty="0" smtClean="0"/>
              <a:t>检验，否则用</a:t>
            </a:r>
            <a:r>
              <a:rPr lang="en-US" altLang="zh-CN" dirty="0" smtClean="0"/>
              <a:t>t</a:t>
            </a:r>
            <a:r>
              <a:rPr lang="zh-CN" altLang="en-US" dirty="0" smtClean="0"/>
              <a:t>检验；无论已知总体均值还是未知，均</a:t>
            </a:r>
            <a:r>
              <a:rPr lang="zh-CN" altLang="en-US" b="0" dirty="0" smtClean="0"/>
              <a:t>使用</a:t>
            </a:r>
            <a:r>
              <a:rPr kumimoji="1" lang="en-US" altLang="zh-CN" sz="1200" b="0" dirty="0" smtClean="0">
                <a:solidFill>
                  <a:srgbClr val="0000FF"/>
                </a:solidFill>
                <a:effectLst>
                  <a:outerShdw blurRad="38100" dist="19050" dir="2700000" algn="tl" rotWithShape="0">
                    <a:schemeClr val="dk1">
                      <a:alpha val="40000"/>
                    </a:schemeClr>
                  </a:outerShdw>
                </a:effectLst>
                <a:latin typeface="Symbol" pitchFamily="18" charset="2"/>
                <a:sym typeface="Symbol" pitchFamily="18" charset="2"/>
              </a:rPr>
              <a:t></a:t>
            </a:r>
            <a:r>
              <a:rPr kumimoji="1" lang="en-US" altLang="zh-CN" sz="1200" b="0" baseline="30000" dirty="0" smtClean="0">
                <a:solidFill>
                  <a:srgbClr val="0000FF"/>
                </a:solidFill>
                <a:effectLst>
                  <a:outerShdw blurRad="38100" dist="19050" dir="2700000" algn="tl" rotWithShape="0">
                    <a:schemeClr val="dk1">
                      <a:alpha val="40000"/>
                    </a:schemeClr>
                  </a:outerShdw>
                </a:effectLst>
                <a:latin typeface="Symbol" pitchFamily="18" charset="2"/>
              </a:rPr>
              <a:t>2</a:t>
            </a:r>
            <a:r>
              <a:rPr kumimoji="1" lang="zh-CN" altLang="en-US" sz="1200" b="0" dirty="0" smtClean="0">
                <a:solidFill>
                  <a:srgbClr val="0000FF"/>
                </a:solidFill>
                <a:effectLst>
                  <a:outerShdw blurRad="38100" dist="19050" dir="2700000" algn="tl" rotWithShape="0">
                    <a:schemeClr val="dk1">
                      <a:alpha val="40000"/>
                    </a:schemeClr>
                  </a:outerShdw>
                </a:effectLst>
              </a:rPr>
              <a:t>检验。</a:t>
            </a:r>
            <a:endParaRPr lang="zh-CN" altLang="en-US" b="0"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6D98A4-A91D-4142-B777-C4F18AB370A0}" type="slidenum">
              <a:rPr lang="en-US" altLang="zh-CN"/>
              <a:pPr/>
              <a:t>35</a:t>
            </a:fld>
            <a:endParaRPr lang="en-US" altLang="zh-CN"/>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r>
              <a:rPr lang="zh-CN" altLang="en-US" dirty="0" smtClean="0"/>
              <a:t>（</a:t>
            </a:r>
            <a:r>
              <a:rPr lang="en-US" altLang="zh-CN" dirty="0" smtClean="0"/>
              <a:t>1</a:t>
            </a:r>
            <a:r>
              <a:rPr lang="zh-CN" altLang="en-US" dirty="0" smtClean="0"/>
              <a:t>）尽管原假设用等号，但可理解为两个方差相比结果为</a:t>
            </a:r>
            <a:r>
              <a:rPr lang="en-US" altLang="zh-CN" dirty="0" smtClean="0"/>
              <a:t>1</a:t>
            </a:r>
            <a:r>
              <a:rPr lang="zh-CN" altLang="en-US" dirty="0" smtClean="0"/>
              <a:t>，即相等。</a:t>
            </a:r>
            <a:endParaRPr lang="zh-CN"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6D98A4-A91D-4142-B777-C4F18AB370A0}" type="slidenum">
              <a:rPr lang="en-US" altLang="zh-CN"/>
              <a:pPr/>
              <a:t>36</a:t>
            </a:fld>
            <a:endParaRPr lang="en-US" altLang="zh-CN"/>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r>
              <a:rPr lang="zh-CN" altLang="en-US" dirty="0" smtClean="0"/>
              <a:t>（</a:t>
            </a:r>
            <a:r>
              <a:rPr lang="en-US" altLang="zh-CN" dirty="0" smtClean="0"/>
              <a:t>1</a:t>
            </a:r>
            <a:r>
              <a:rPr lang="zh-CN" altLang="en-US" dirty="0" smtClean="0"/>
              <a:t>）尽管原假设用等号，但可理解为两个方差相比结果为</a:t>
            </a:r>
            <a:r>
              <a:rPr lang="en-US" altLang="zh-CN" dirty="0" smtClean="0"/>
              <a:t>1</a:t>
            </a:r>
            <a:r>
              <a:rPr lang="zh-CN" altLang="en-US" dirty="0" smtClean="0"/>
              <a:t>，即相等。</a:t>
            </a:r>
            <a:endParaRPr lang="zh-CN"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9B75B9-BBA7-4E0E-A4B9-9A103370BAD6}" type="slidenum">
              <a:rPr lang="en-US" altLang="zh-CN"/>
              <a:pPr/>
              <a:t>37</a:t>
            </a:fld>
            <a:endParaRPr lang="en-US" altLang="zh-CN"/>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r>
              <a:rPr lang="zh-CN" altLang="en-US"/>
              <a:t>其平均强度只有两种状态，即小于等于</a:t>
            </a:r>
            <a:r>
              <a:rPr lang="en-US" altLang="zh-CN"/>
              <a:t>8</a:t>
            </a:r>
            <a:r>
              <a:rPr lang="zh-CN" altLang="en-US"/>
              <a:t>公斤和大于</a:t>
            </a:r>
            <a:r>
              <a:rPr lang="en-US" altLang="zh-CN"/>
              <a:t>8</a:t>
            </a:r>
            <a:r>
              <a:rPr lang="zh-CN" altLang="en-US"/>
              <a:t>公斤。</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6D705B-A2EF-4170-863E-1C4E45256D9B}" type="slidenum">
              <a:rPr lang="en-US" altLang="zh-CN"/>
              <a:pPr/>
              <a:t>38</a:t>
            </a:fld>
            <a:endParaRPr lang="en-US" altLang="zh-CN"/>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r>
              <a:rPr lang="zh-CN" altLang="en-US"/>
              <a:t>（</a:t>
            </a:r>
            <a:r>
              <a:rPr lang="en-US" altLang="zh-CN"/>
              <a:t>1</a:t>
            </a:r>
            <a:r>
              <a:rPr lang="zh-CN" altLang="en-US"/>
              <a:t>）根据样本数据，检验者是倾向于肯定</a:t>
            </a:r>
            <a:r>
              <a:rPr lang="en-US" altLang="zh-CN"/>
              <a:t>P&gt;5%</a:t>
            </a:r>
            <a:r>
              <a:rPr lang="zh-CN" altLang="en-US"/>
              <a:t>的。现在研究者对第一种状态是怀疑的，否则会直接让产品出厂或不进行检验，而样本数据更加深了怀疑。而希望证实的是第二种状态。</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052BFC-F0AA-40E5-9C0E-A83CB5A3125B}" type="slidenum">
              <a:rPr lang="en-US" altLang="zh-CN"/>
              <a:pPr/>
              <a:t>39</a:t>
            </a:fld>
            <a:endParaRPr lang="en-US" altLang="zh-CN"/>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1FEA94-E1AC-4F95-8A9D-A335FFD85308}" type="slidenum">
              <a:rPr lang="en-US" altLang="zh-CN"/>
              <a:pPr/>
              <a:t>4</a:t>
            </a:fld>
            <a:endParaRPr lang="en-US" altLang="zh-CN"/>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r>
              <a:rPr lang="zh-CN" altLang="en-US" dirty="0"/>
              <a:t>（</a:t>
            </a:r>
            <a:r>
              <a:rPr lang="en-US" altLang="zh-CN" dirty="0"/>
              <a:t>1</a:t>
            </a:r>
            <a:r>
              <a:rPr lang="zh-CN" altLang="en-US" dirty="0"/>
              <a:t>）给出两个命题之后，如果仅仅看样本数据，研究者会倾向于认为不等于</a:t>
            </a:r>
            <a:r>
              <a:rPr lang="en-US" altLang="zh-CN" dirty="0"/>
              <a:t>5000</a:t>
            </a:r>
            <a:r>
              <a:rPr lang="zh-CN" altLang="en-US" dirty="0"/>
              <a:t>这个命题是正确的，这就是备择假设。至于能否肯定那是另外一回事。如果把怀疑的命题作为原假设，则对检验工作的开展也是有利的。而且可以看出被检验者的心态变化。从</a:t>
            </a:r>
            <a:r>
              <a:rPr lang="en-US" altLang="zh-CN" sz="1000" dirty="0">
                <a:sym typeface="Symbol" pitchFamily="18" charset="2"/>
              </a:rPr>
              <a:t>AB</a:t>
            </a:r>
            <a:r>
              <a:rPr lang="zh-CN" altLang="en-US" sz="1000" dirty="0">
                <a:sym typeface="Symbol" pitchFamily="18" charset="2"/>
              </a:rPr>
              <a:t>入手进行检验，看是否有矛盾出现，如果有，则拒绝该假设而接受</a:t>
            </a:r>
            <a:r>
              <a:rPr lang="en-US" altLang="zh-CN" sz="1000" dirty="0">
                <a:sym typeface="Symbol" pitchFamily="18" charset="2"/>
              </a:rPr>
              <a:t>A=B</a:t>
            </a:r>
            <a:r>
              <a:rPr lang="zh-CN" altLang="en-US" sz="1000" dirty="0">
                <a:sym typeface="Symbol" pitchFamily="18" charset="2"/>
              </a:rPr>
              <a:t>这个备择假设。“有怀疑才会有检验”。备择假设是研究者希望证明的命题，事实上就是</a:t>
            </a:r>
            <a:r>
              <a:rPr lang="en-US" altLang="zh-CN" sz="1000" dirty="0">
                <a:sym typeface="Symbol" pitchFamily="18" charset="2"/>
              </a:rPr>
              <a:t>A</a:t>
            </a:r>
            <a:r>
              <a:rPr lang="zh-CN" altLang="en-US" sz="1000" dirty="0">
                <a:sym typeface="Symbol" pitchFamily="18" charset="2"/>
              </a:rPr>
              <a:t>＝</a:t>
            </a:r>
            <a:r>
              <a:rPr lang="en-US" altLang="zh-CN" sz="1000" dirty="0">
                <a:sym typeface="Symbol" pitchFamily="18" charset="2"/>
              </a:rPr>
              <a:t>B</a:t>
            </a:r>
            <a:r>
              <a:rPr lang="zh-CN" altLang="en-US" sz="1000" dirty="0">
                <a:sym typeface="Symbol" pitchFamily="18" charset="2"/>
              </a:rPr>
              <a:t>，在此也就是  </a:t>
            </a:r>
            <a:r>
              <a:rPr lang="en-US" altLang="zh-CN" sz="1000" dirty="0">
                <a:sym typeface="Symbol" pitchFamily="18" charset="2"/>
              </a:rPr>
              <a:t>5000 </a:t>
            </a:r>
            <a:r>
              <a:rPr lang="zh-CN" altLang="en-US" sz="1000" dirty="0">
                <a:sym typeface="Symbol" pitchFamily="18" charset="2"/>
              </a:rPr>
              <a:t>。因此，要证明  </a:t>
            </a:r>
            <a:r>
              <a:rPr lang="en-US" altLang="zh-CN" sz="1000" dirty="0">
                <a:sym typeface="Symbol" pitchFamily="18" charset="2"/>
              </a:rPr>
              <a:t>5000 </a:t>
            </a:r>
            <a:r>
              <a:rPr lang="zh-CN" altLang="en-US" sz="1000" dirty="0">
                <a:sym typeface="Symbol" pitchFamily="18" charset="2"/>
              </a:rPr>
              <a:t>，首先假定 </a:t>
            </a:r>
            <a:r>
              <a:rPr lang="en-US" altLang="zh-CN" sz="1000" dirty="0">
                <a:sym typeface="Symbol" pitchFamily="18" charset="2"/>
              </a:rPr>
              <a:t>= 5000 </a:t>
            </a:r>
            <a:r>
              <a:rPr lang="zh-CN" altLang="en-US" sz="1000" dirty="0">
                <a:sym typeface="Symbol" pitchFamily="18" charset="2"/>
              </a:rPr>
              <a:t>。要证明</a:t>
            </a:r>
            <a:r>
              <a:rPr lang="en-US" altLang="zh-CN" sz="1000" dirty="0">
                <a:sym typeface="Symbol" pitchFamily="18" charset="2"/>
              </a:rPr>
              <a:t>A</a:t>
            </a:r>
            <a:r>
              <a:rPr lang="zh-CN" altLang="en-US" sz="1000" dirty="0">
                <a:sym typeface="Symbol" pitchFamily="18" charset="2"/>
              </a:rPr>
              <a:t>＝</a:t>
            </a:r>
            <a:r>
              <a:rPr lang="en-US" altLang="zh-CN" sz="1000" dirty="0">
                <a:sym typeface="Symbol" pitchFamily="18" charset="2"/>
              </a:rPr>
              <a:t>B</a:t>
            </a:r>
            <a:r>
              <a:rPr lang="zh-CN" altLang="en-US" sz="1000" dirty="0">
                <a:sym typeface="Symbol" pitchFamily="18" charset="2"/>
              </a:rPr>
              <a:t>，反证的思路并非直接从其入手而是从其对立面入手进行证明。</a:t>
            </a:r>
            <a:r>
              <a:rPr lang="zh-CN" altLang="en-US" dirty="0"/>
              <a:t>尽管对某个命题有怀疑，仍然从它入手进行检验效果是最好的</a:t>
            </a:r>
            <a:r>
              <a:rPr lang="zh-CN" altLang="en-US" dirty="0" smtClean="0"/>
              <a:t>。（</a:t>
            </a:r>
            <a:r>
              <a:rPr lang="en-US" altLang="zh-CN" dirty="0" smtClean="0"/>
              <a:t>2</a:t>
            </a:r>
            <a:r>
              <a:rPr lang="zh-CN" altLang="en-US" dirty="0" smtClean="0"/>
              <a:t>）是接受原假设更快乐还是拒绝原假设更快乐？</a:t>
            </a:r>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052BFC-F0AA-40E5-9C0E-A83CB5A3125B}" type="slidenum">
              <a:rPr lang="en-US" altLang="zh-CN"/>
              <a:pPr/>
              <a:t>40</a:t>
            </a:fld>
            <a:endParaRPr lang="en-US" altLang="zh-CN"/>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3F24BC-2B85-4DEF-82DF-C08384B2C0C0}" type="slidenum">
              <a:rPr lang="en-US" altLang="zh-CN"/>
              <a:pPr/>
              <a:t>41</a:t>
            </a:fld>
            <a:endParaRPr lang="en-US" altLang="zh-CN"/>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r>
              <a:rPr lang="zh-CN" altLang="en-US" dirty="0" smtClean="0"/>
              <a:t>（</a:t>
            </a:r>
            <a:r>
              <a:rPr lang="en-US" altLang="zh-CN" dirty="0" smtClean="0"/>
              <a:t>1</a:t>
            </a:r>
            <a:r>
              <a:rPr lang="zh-CN" altLang="en-US" dirty="0" smtClean="0"/>
              <a:t>）此题没有方向，故为双侧检验。</a:t>
            </a:r>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095F81-4CF1-4857-AD85-C2D2BD4F3DB8}" type="slidenum">
              <a:rPr lang="en-US" altLang="zh-CN"/>
              <a:pPr/>
              <a:t>5</a:t>
            </a:fld>
            <a:endParaRPr lang="en-US" altLang="zh-CN"/>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r>
              <a:rPr lang="zh-CN" altLang="en-US" dirty="0"/>
              <a:t>（</a:t>
            </a:r>
            <a:r>
              <a:rPr lang="en-US" altLang="zh-CN" dirty="0"/>
              <a:t>1</a:t>
            </a:r>
            <a:r>
              <a:rPr lang="zh-CN" altLang="en-US" dirty="0"/>
              <a:t>）回忆一下参数估计的基本原理：大概率事件原理。接下来先探讨假设检验的本质，是偏爱接受还是拒绝。关键看样本结果与总体假设是否有矛盾出现，如果有则否定，反之则肯定。可从参数估计的大概率事件入手来说明小概率事件原理。由此可见，接受是一件很漫长艰难的工作，而拒绝则相对容易。在统计推断中，只抽一个样本，并且用大概率事件来确保希望的事件发生。抽到香肠：幸福来得如此之快。（</a:t>
            </a:r>
            <a:r>
              <a:rPr lang="en-US" altLang="zh-CN" dirty="0"/>
              <a:t>2</a:t>
            </a:r>
            <a:r>
              <a:rPr lang="zh-CN" altLang="en-US" dirty="0"/>
              <a:t>）原假设是他的观点，备择假设是我的观点。故形象描述：第二，我被迫接受了我的观点，第一，我只好拒绝我的观点。</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4632FA-D3A1-4B38-84E1-1DEEACD24AD0}" type="slidenum">
              <a:rPr lang="en-US" altLang="zh-CN"/>
              <a:pPr/>
              <a:t>6</a:t>
            </a:fld>
            <a:endParaRPr lang="en-US" altLang="zh-CN"/>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r>
              <a:rPr lang="en-US" altLang="zh-CN"/>
              <a:t>“</a:t>
            </a:r>
            <a:r>
              <a:rPr lang="zh-CN" altLang="en-US"/>
              <a:t>质变”即显著性差异，不是由于样本随机性导致的，反之，“量变”是随机性差异，是不显著的差异。综合来看，若样本与总体声称差别不大，大不了太多也小不了太多，一般接受为好；反之，差别太大一般拒绝。关键的问题在于临界值的确定，到底是大一点好还是小一点好，抽样分布和显著性水平决定。</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C8EFBB-F6BE-4F2E-9F6E-8EB5989B9D4D}" type="slidenum">
              <a:rPr lang="en-US" altLang="zh-CN"/>
              <a:pPr/>
              <a:t>7</a:t>
            </a:fld>
            <a:endParaRPr lang="en-US" altLang="zh-CN"/>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zh-CN" altLang="en-US" sz="1000" dirty="0">
                <a:solidFill>
                  <a:srgbClr val="FF3300"/>
                </a:solidFill>
                <a:ea typeface="隶书" pitchFamily="49" charset="-122"/>
                <a:sym typeface="Symbol" pitchFamily="18" charset="2"/>
              </a:rPr>
              <a:t>（</a:t>
            </a:r>
            <a:r>
              <a:rPr lang="en-US" altLang="zh-CN" sz="1000" dirty="0">
                <a:solidFill>
                  <a:srgbClr val="FF3300"/>
                </a:solidFill>
                <a:ea typeface="隶书" pitchFamily="49" charset="-122"/>
                <a:sym typeface="Symbol" pitchFamily="18" charset="2"/>
              </a:rPr>
              <a:t>1</a:t>
            </a:r>
            <a:r>
              <a:rPr lang="zh-CN" altLang="en-US" sz="1000" dirty="0">
                <a:solidFill>
                  <a:srgbClr val="FF3300"/>
                </a:solidFill>
                <a:ea typeface="隶书" pitchFamily="49" charset="-122"/>
                <a:sym typeface="Symbol" pitchFamily="18" charset="2"/>
              </a:rPr>
              <a:t>）尽管没有直接告知临界值是多少，但间接告诉了接受域的概率，可以求出来加以判断，由于样本均值为</a:t>
            </a:r>
            <a:r>
              <a:rPr lang="en-US" altLang="zh-CN" sz="1000" dirty="0">
                <a:solidFill>
                  <a:srgbClr val="FF3300"/>
                </a:solidFill>
                <a:ea typeface="隶书" pitchFamily="49" charset="-122"/>
                <a:sym typeface="Symbol" pitchFamily="18" charset="2"/>
              </a:rPr>
              <a:t>780&gt;750</a:t>
            </a:r>
            <a:r>
              <a:rPr lang="zh-CN" altLang="en-US" sz="1000" dirty="0">
                <a:solidFill>
                  <a:srgbClr val="FF3300"/>
                </a:solidFill>
                <a:ea typeface="隶书" pitchFamily="49" charset="-122"/>
                <a:sym typeface="Symbol" pitchFamily="18" charset="2"/>
              </a:rPr>
              <a:t>，因此只要关注样本均值是否会超过右侧临界值即可。（</a:t>
            </a:r>
            <a:r>
              <a:rPr lang="en-US" altLang="zh-CN" sz="1000" dirty="0">
                <a:solidFill>
                  <a:srgbClr val="FF3300"/>
                </a:solidFill>
                <a:ea typeface="隶书" pitchFamily="49" charset="-122"/>
                <a:sym typeface="Symbol" pitchFamily="18" charset="2"/>
              </a:rPr>
              <a:t>2</a:t>
            </a:r>
            <a:r>
              <a:rPr lang="zh-CN" altLang="en-US" sz="1000" dirty="0">
                <a:solidFill>
                  <a:srgbClr val="FF3300"/>
                </a:solidFill>
                <a:ea typeface="隶书" pitchFamily="49" charset="-122"/>
                <a:sym typeface="Symbol" pitchFamily="18" charset="2"/>
              </a:rPr>
              <a:t>）  拒绝域的面积；（</a:t>
            </a:r>
            <a:r>
              <a:rPr lang="en-US" altLang="zh-CN" sz="1000" dirty="0">
                <a:solidFill>
                  <a:srgbClr val="FF3300"/>
                </a:solidFill>
                <a:ea typeface="隶书" pitchFamily="49" charset="-122"/>
                <a:sym typeface="Symbol" pitchFamily="18" charset="2"/>
              </a:rPr>
              <a:t>1–</a:t>
            </a:r>
            <a:r>
              <a:rPr lang="zh-CN" altLang="en-US" sz="1000" dirty="0">
                <a:solidFill>
                  <a:srgbClr val="FF3300"/>
                </a:solidFill>
                <a:ea typeface="隶书" pitchFamily="49" charset="-122"/>
                <a:sym typeface="Symbol" pitchFamily="18" charset="2"/>
              </a:rPr>
              <a:t>）  接受域的面积</a:t>
            </a:r>
            <a:r>
              <a:rPr lang="zh-CN" altLang="en-US" sz="1000" dirty="0" smtClean="0">
                <a:solidFill>
                  <a:srgbClr val="FF3300"/>
                </a:solidFill>
                <a:ea typeface="隶书" pitchFamily="49" charset="-122"/>
                <a:sym typeface="Symbol" pitchFamily="18" charset="2"/>
              </a:rPr>
              <a:t>。（</a:t>
            </a:r>
            <a:r>
              <a:rPr lang="en-US" altLang="zh-CN" sz="1000" dirty="0" smtClean="0">
                <a:solidFill>
                  <a:srgbClr val="FF3300"/>
                </a:solidFill>
                <a:ea typeface="隶书" pitchFamily="49" charset="-122"/>
                <a:sym typeface="Symbol" pitchFamily="18" charset="2"/>
              </a:rPr>
              <a:t>2</a:t>
            </a:r>
            <a:r>
              <a:rPr lang="zh-CN" altLang="en-US" sz="1000" dirty="0" smtClean="0">
                <a:solidFill>
                  <a:srgbClr val="FF3300"/>
                </a:solidFill>
                <a:ea typeface="隶书" pitchFamily="49" charset="-122"/>
                <a:sym typeface="Symbol" pitchFamily="18" charset="2"/>
              </a:rPr>
              <a:t>）在此</a:t>
            </a:r>
            <a:r>
              <a:rPr lang="zh-CN" altLang="en-US" sz="1000" dirty="0">
                <a:solidFill>
                  <a:srgbClr val="FF3300"/>
                </a:solidFill>
                <a:ea typeface="隶书" pitchFamily="49" charset="-122"/>
                <a:sym typeface="Symbol" pitchFamily="18" charset="2"/>
              </a:rPr>
              <a:t>，还有一问题需弄清楚，即为什么样本数据落在区间内就意味着这种离差是不显著的，而落在区间之外则是显著的呢？即为什么</a:t>
            </a:r>
            <a:r>
              <a:rPr lang="en-US" altLang="zh-CN" sz="1000" dirty="0">
                <a:solidFill>
                  <a:srgbClr val="FF3300"/>
                </a:solidFill>
                <a:ea typeface="隶书" pitchFamily="49" charset="-122"/>
                <a:sym typeface="Symbol" pitchFamily="18" charset="2"/>
              </a:rPr>
              <a:t>29.4</a:t>
            </a:r>
            <a:r>
              <a:rPr lang="zh-CN" altLang="en-US" sz="1000" dirty="0">
                <a:solidFill>
                  <a:srgbClr val="FF3300"/>
                </a:solidFill>
                <a:ea typeface="隶书" pitchFamily="49" charset="-122"/>
                <a:sym typeface="Symbol" pitchFamily="18" charset="2"/>
              </a:rPr>
              <a:t>是一个临界范围？欲弄清楚这一问题，就必须了解小概率事件原理。</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E8CA87-8573-48F7-BA33-B15D91C5EC24}" type="slidenum">
              <a:rPr lang="en-US" altLang="zh-CN"/>
              <a:pPr/>
              <a:t>8</a:t>
            </a:fld>
            <a:endParaRPr lang="en-US" altLang="zh-CN"/>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r>
              <a:rPr lang="zh-CN" altLang="en-US" dirty="0"/>
              <a:t>（</a:t>
            </a:r>
            <a:r>
              <a:rPr lang="en-US" altLang="zh-CN" dirty="0"/>
              <a:t>1</a:t>
            </a:r>
            <a:r>
              <a:rPr lang="zh-CN" altLang="en-US" dirty="0" smtClean="0"/>
              <a:t>）</a:t>
            </a:r>
            <a:r>
              <a:rPr lang="en-US" altLang="zh-CN" dirty="0" smtClean="0"/>
              <a:t>5%</a:t>
            </a:r>
            <a:r>
              <a:rPr lang="zh-CN" altLang="en-US" dirty="0" smtClean="0"/>
              <a:t>意味着一次试验中的发生概率为</a:t>
            </a:r>
            <a:r>
              <a:rPr lang="en-US" altLang="zh-CN" dirty="0" smtClean="0"/>
              <a:t>0.05</a:t>
            </a:r>
            <a:r>
              <a:rPr lang="zh-CN" altLang="en-US" dirty="0" smtClean="0"/>
              <a:t>。</a:t>
            </a:r>
            <a:r>
              <a:rPr lang="zh-CN" altLang="en-US" dirty="0"/>
              <a:t>（</a:t>
            </a:r>
            <a:r>
              <a:rPr lang="en-US" altLang="zh-CN" dirty="0"/>
              <a:t>2</a:t>
            </a:r>
            <a:r>
              <a:rPr lang="zh-CN" altLang="en-US" dirty="0"/>
              <a:t>）大概率事件发生：应该发生的事情发生了，样本与总体数据之间的差异是不显著的；小概率事件：不应该发生的事件发生了，且差异是显著的，应该拒绝原假设。原理是假设与样本不矛盾。（</a:t>
            </a:r>
            <a:r>
              <a:rPr lang="en-US" altLang="zh-CN" dirty="0"/>
              <a:t>3</a:t>
            </a:r>
            <a:r>
              <a:rPr lang="zh-CN" altLang="en-US" dirty="0"/>
              <a:t>）我们可形象地认为：“接受原假设”是做好事，“拒绝”是做坏事。因此，为了使做坏事心安理得，首先必须做好事。例如对于调查公司的声称，原则上我是相信的，尽管我知道样本均值等于</a:t>
            </a:r>
            <a:r>
              <a:rPr lang="en-US" altLang="zh-CN" dirty="0"/>
              <a:t>750</a:t>
            </a:r>
            <a:r>
              <a:rPr lang="zh-CN" altLang="en-US" dirty="0"/>
              <a:t>几乎是不可能的，但我仍然容忍之，你可以小到</a:t>
            </a:r>
            <a:r>
              <a:rPr lang="en-US" altLang="zh-CN" dirty="0"/>
              <a:t>720.6</a:t>
            </a:r>
            <a:r>
              <a:rPr lang="zh-CN" altLang="en-US" dirty="0"/>
              <a:t>，也可大到</a:t>
            </a:r>
            <a:r>
              <a:rPr lang="en-US" altLang="zh-CN" dirty="0"/>
              <a:t>779.4</a:t>
            </a:r>
            <a:r>
              <a:rPr lang="zh-CN" altLang="en-US" dirty="0"/>
              <a:t>，如果这样我均接受，且比较宽容。一旦未做到，我才拒绝。那完全是你的错，与我无关，我则可以心安理得地拒绝你。因此，假设检验中，对原假设是持“保护性态度”的，因为原假设毕竟是经过一段时间的检验的，是已有的理论，因而不轻易拒绝。一旦拒绝了原假设，往往意味着你有了一项重大发明，推翻了长期以来的一种观点，值得祝贺！但假设检验这种方法却有一种重大缺陷，即很可能会出现错误。（</a:t>
            </a:r>
            <a:r>
              <a:rPr lang="en-US" altLang="zh-CN" dirty="0"/>
              <a:t>3</a:t>
            </a:r>
            <a:r>
              <a:rPr lang="zh-CN" altLang="en-US" dirty="0"/>
              <a:t>）正如假设检验一个样本拒绝原假设那样，生活中拒绝某个人，往往一件事就够了。</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ADE24C-B156-4C80-9E24-4695B96775DB}" type="slidenum">
              <a:rPr lang="en-US" altLang="zh-CN"/>
              <a:pPr/>
              <a:t>9</a:t>
            </a:fld>
            <a:endParaRPr lang="en-US" altLang="zh-CN"/>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r>
              <a:rPr lang="zh-CN" altLang="en-US" dirty="0"/>
              <a:t>（</a:t>
            </a:r>
            <a:r>
              <a:rPr lang="en-US" altLang="zh-CN" dirty="0"/>
              <a:t>1</a:t>
            </a:r>
            <a:r>
              <a:rPr lang="zh-CN" altLang="en-US" dirty="0"/>
              <a:t>）两种决策与两种状态交织在一起一共有四种组合</a:t>
            </a:r>
            <a:r>
              <a:rPr lang="zh-CN" altLang="en-US" dirty="0" smtClean="0"/>
              <a:t>。本身无罪判定无罪。因此</a:t>
            </a:r>
            <a:r>
              <a:rPr lang="zh-CN" altLang="en-US" dirty="0"/>
              <a:t>，在假设检验中，检验本身并不见得很重要，最关键的问题还在于可能发生的检验错误及规避方法。在检验中，关键看犯哪类错误的后果更严重，则尽量避免之。弃真错误讲解时，加上备择假设，以重点说明这类错误的性质。判断正确的情况：</a:t>
            </a:r>
            <a:r>
              <a:rPr lang="zh-CN" altLang="en-US" b="1" dirty="0">
                <a:effectLst>
                  <a:outerShdw blurRad="38100" dist="38100" dir="2700000" algn="tl">
                    <a:srgbClr val="C0C0C0"/>
                  </a:outerShdw>
                </a:effectLst>
              </a:rPr>
              <a:t>判定一个无罪的人无罪；判定一个有罪的人有罪</a:t>
            </a:r>
            <a:r>
              <a:rPr lang="zh-CN" altLang="en-US" dirty="0"/>
              <a:t>。在一定的信息量的基础上，两类错误无法同时减小。（</a:t>
            </a:r>
            <a:r>
              <a:rPr lang="en-US" altLang="zh-CN" dirty="0"/>
              <a:t>2</a:t>
            </a:r>
            <a:r>
              <a:rPr lang="zh-CN" altLang="en-US" dirty="0"/>
              <a:t>）欲使两类错误均不发生，只有在铁证的情况下，否则两类错误类似于公园中的</a:t>
            </a:r>
            <a:r>
              <a:rPr lang="en-US" altLang="zh-CN" dirty="0" err="1"/>
              <a:t>qiaoqiao</a:t>
            </a:r>
            <a:r>
              <a:rPr lang="zh-CN" altLang="en-US" dirty="0"/>
              <a:t>板，这头下去那头上来。</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D23520E-9E01-4964-BD30-E0BE155E480E}"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CDCF1A0-3736-4365-9759-C50AF702A17A}"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136E6AD-CDC7-419E-A18C-A76A316A59CB}"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725FCA3-95B9-4457-B2C0-A22010C8F2F6}"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61E6A72-16D6-4295-9EAC-0072E67D813C}"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DD7EF56-ADFE-4F4D-BBC8-C09E5DF11BB5}"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ED0287BE-5CA8-4B28-81C8-D85A33D9FBB7}"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7E2F1D97-9B3B-4CF5-ADCD-FDE7E8744FA4}"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BDDACEFC-836E-425E-888D-C1530F8FDB3F}"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783C79F-D166-4458-AA37-03FE1DC79E6E}"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2C2AF96-EA2C-47AF-AFD9-6154E8E84A63}"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3AE71250-3513-421E-8D73-E47C359B329E}"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notesSlide" Target="../notesSlides/notesSlide10.xml"/><Relationship Id="rId7" Type="http://schemas.openxmlformats.org/officeDocument/2006/relationships/oleObject" Target="../embeddings/oleObject28.bin"/><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oleObject" Target="../embeddings/oleObject27.bin"/><Relationship Id="rId5" Type="http://schemas.openxmlformats.org/officeDocument/2006/relationships/oleObject" Target="../embeddings/oleObject26.bin"/><Relationship Id="rId10" Type="http://schemas.openxmlformats.org/officeDocument/2006/relationships/oleObject" Target="../embeddings/oleObject31.bin"/><Relationship Id="rId4" Type="http://schemas.openxmlformats.org/officeDocument/2006/relationships/oleObject" Target="../embeddings/oleObject25.bin"/><Relationship Id="rId9" Type="http://schemas.openxmlformats.org/officeDocument/2006/relationships/oleObject" Target="../embeddings/oleObject30.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oleObject" Target="../embeddings/oleObject32.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notesSlide" Target="../notesSlides/notesSlide12.xml"/><Relationship Id="rId7" Type="http://schemas.openxmlformats.org/officeDocument/2006/relationships/oleObject" Target="../embeddings/oleObject36.bin"/><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oleObject" Target="../embeddings/oleObject35.bin"/><Relationship Id="rId5" Type="http://schemas.openxmlformats.org/officeDocument/2006/relationships/oleObject" Target="../embeddings/oleObject34.bin"/><Relationship Id="rId4" Type="http://schemas.openxmlformats.org/officeDocument/2006/relationships/oleObject" Target="../embeddings/oleObject33.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notesSlide" Target="../notesSlides/notesSlide13.xml"/><Relationship Id="rId7" Type="http://schemas.openxmlformats.org/officeDocument/2006/relationships/oleObject" Target="../embeddings/oleObject41.bin"/><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oleObject" Target="../embeddings/oleObject40.bin"/><Relationship Id="rId5" Type="http://schemas.openxmlformats.org/officeDocument/2006/relationships/oleObject" Target="../embeddings/oleObject39.bin"/><Relationship Id="rId4" Type="http://schemas.openxmlformats.org/officeDocument/2006/relationships/oleObject" Target="../embeddings/oleObject38.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oleObject" Target="../embeddings/oleObject46.bin"/><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oleObject" Target="../embeddings/oleObject45.bin"/><Relationship Id="rId5" Type="http://schemas.openxmlformats.org/officeDocument/2006/relationships/oleObject" Target="../embeddings/oleObject44.bin"/><Relationship Id="rId4" Type="http://schemas.openxmlformats.org/officeDocument/2006/relationships/oleObject" Target="../embeddings/oleObject43.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notesSlide" Target="../notesSlides/notesSlide16.xml"/><Relationship Id="rId7" Type="http://schemas.openxmlformats.org/officeDocument/2006/relationships/oleObject" Target="../embeddings/oleObject50.bin"/><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oleObject" Target="../embeddings/oleObject49.bin"/><Relationship Id="rId5" Type="http://schemas.openxmlformats.org/officeDocument/2006/relationships/oleObject" Target="../embeddings/oleObject48.bin"/><Relationship Id="rId10" Type="http://schemas.openxmlformats.org/officeDocument/2006/relationships/oleObject" Target="../embeddings/oleObject53.bin"/><Relationship Id="rId4" Type="http://schemas.openxmlformats.org/officeDocument/2006/relationships/oleObject" Target="../embeddings/oleObject47.bin"/><Relationship Id="rId9" Type="http://schemas.openxmlformats.org/officeDocument/2006/relationships/oleObject" Target="../embeddings/oleObject52.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58.bin"/><Relationship Id="rId3" Type="http://schemas.openxmlformats.org/officeDocument/2006/relationships/notesSlide" Target="../notesSlides/notesSlide17.xml"/><Relationship Id="rId7" Type="http://schemas.openxmlformats.org/officeDocument/2006/relationships/oleObject" Target="../embeddings/oleObject57.bin"/><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oleObject" Target="../embeddings/oleObject56.bin"/><Relationship Id="rId5" Type="http://schemas.openxmlformats.org/officeDocument/2006/relationships/oleObject" Target="../embeddings/oleObject55.bin"/><Relationship Id="rId4" Type="http://schemas.openxmlformats.org/officeDocument/2006/relationships/oleObject" Target="../embeddings/oleObject54.bin"/><Relationship Id="rId9" Type="http://schemas.openxmlformats.org/officeDocument/2006/relationships/oleObject" Target="../embeddings/oleObject59.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64.bin"/><Relationship Id="rId3" Type="http://schemas.openxmlformats.org/officeDocument/2006/relationships/notesSlide" Target="../notesSlides/notesSlide18.xml"/><Relationship Id="rId7" Type="http://schemas.openxmlformats.org/officeDocument/2006/relationships/oleObject" Target="../embeddings/oleObject63.bin"/><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oleObject" Target="../embeddings/oleObject62.bin"/><Relationship Id="rId5" Type="http://schemas.openxmlformats.org/officeDocument/2006/relationships/oleObject" Target="../embeddings/oleObject61.bin"/><Relationship Id="rId4" Type="http://schemas.openxmlformats.org/officeDocument/2006/relationships/oleObject" Target="../embeddings/oleObject60.bin"/><Relationship Id="rId9" Type="http://schemas.openxmlformats.org/officeDocument/2006/relationships/oleObject" Target="../embeddings/oleObject65.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vmlDrawing" Target="../drawings/vmlDrawing15.vml"/><Relationship Id="rId4" Type="http://schemas.openxmlformats.org/officeDocument/2006/relationships/oleObject" Target="../embeddings/oleObject66.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71.bin"/><Relationship Id="rId3" Type="http://schemas.openxmlformats.org/officeDocument/2006/relationships/notesSlide" Target="../notesSlides/notesSlide20.xml"/><Relationship Id="rId7" Type="http://schemas.openxmlformats.org/officeDocument/2006/relationships/oleObject" Target="../embeddings/oleObject70.bin"/><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oleObject" Target="../embeddings/oleObject69.bin"/><Relationship Id="rId5" Type="http://schemas.openxmlformats.org/officeDocument/2006/relationships/oleObject" Target="../embeddings/oleObject68.bin"/><Relationship Id="rId10" Type="http://schemas.openxmlformats.org/officeDocument/2006/relationships/oleObject" Target="../embeddings/oleObject73.bin"/><Relationship Id="rId4" Type="http://schemas.openxmlformats.org/officeDocument/2006/relationships/oleObject" Target="../embeddings/oleObject67.bin"/><Relationship Id="rId9" Type="http://schemas.openxmlformats.org/officeDocument/2006/relationships/oleObject" Target="../embeddings/oleObject72.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78.bin"/><Relationship Id="rId13" Type="http://schemas.openxmlformats.org/officeDocument/2006/relationships/oleObject" Target="../embeddings/oleObject83.bin"/><Relationship Id="rId3" Type="http://schemas.openxmlformats.org/officeDocument/2006/relationships/notesSlide" Target="../notesSlides/notesSlide21.xml"/><Relationship Id="rId7" Type="http://schemas.openxmlformats.org/officeDocument/2006/relationships/oleObject" Target="../embeddings/oleObject77.bin"/><Relationship Id="rId12" Type="http://schemas.openxmlformats.org/officeDocument/2006/relationships/oleObject" Target="../embeddings/oleObject82.bin"/><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oleObject" Target="../embeddings/oleObject76.bin"/><Relationship Id="rId11" Type="http://schemas.openxmlformats.org/officeDocument/2006/relationships/oleObject" Target="../embeddings/oleObject81.bin"/><Relationship Id="rId5" Type="http://schemas.openxmlformats.org/officeDocument/2006/relationships/oleObject" Target="../embeddings/oleObject75.bin"/><Relationship Id="rId10" Type="http://schemas.openxmlformats.org/officeDocument/2006/relationships/oleObject" Target="../embeddings/oleObject80.bin"/><Relationship Id="rId4" Type="http://schemas.openxmlformats.org/officeDocument/2006/relationships/oleObject" Target="../embeddings/oleObject74.bin"/><Relationship Id="rId9" Type="http://schemas.openxmlformats.org/officeDocument/2006/relationships/oleObject" Target="../embeddings/oleObject79.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88.bin"/><Relationship Id="rId3" Type="http://schemas.openxmlformats.org/officeDocument/2006/relationships/notesSlide" Target="../notesSlides/notesSlide22.xml"/><Relationship Id="rId7" Type="http://schemas.openxmlformats.org/officeDocument/2006/relationships/oleObject" Target="../embeddings/oleObject87.bin"/><Relationship Id="rId12" Type="http://schemas.openxmlformats.org/officeDocument/2006/relationships/oleObject" Target="../embeddings/oleObject92.bin"/><Relationship Id="rId2" Type="http://schemas.openxmlformats.org/officeDocument/2006/relationships/slideLayout" Target="../slideLayouts/slideLayout1.xml"/><Relationship Id="rId1" Type="http://schemas.openxmlformats.org/officeDocument/2006/relationships/vmlDrawing" Target="../drawings/vmlDrawing18.vml"/><Relationship Id="rId6" Type="http://schemas.openxmlformats.org/officeDocument/2006/relationships/oleObject" Target="../embeddings/oleObject86.bin"/><Relationship Id="rId11" Type="http://schemas.openxmlformats.org/officeDocument/2006/relationships/oleObject" Target="../embeddings/oleObject91.bin"/><Relationship Id="rId5" Type="http://schemas.openxmlformats.org/officeDocument/2006/relationships/oleObject" Target="../embeddings/oleObject85.bin"/><Relationship Id="rId10" Type="http://schemas.openxmlformats.org/officeDocument/2006/relationships/oleObject" Target="../embeddings/oleObject90.bin"/><Relationship Id="rId4" Type="http://schemas.openxmlformats.org/officeDocument/2006/relationships/oleObject" Target="../embeddings/oleObject84.bin"/><Relationship Id="rId9" Type="http://schemas.openxmlformats.org/officeDocument/2006/relationships/oleObject" Target="../embeddings/oleObject89.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vmlDrawing" Target="../drawings/vmlDrawing19.vml"/><Relationship Id="rId5" Type="http://schemas.openxmlformats.org/officeDocument/2006/relationships/oleObject" Target="../embeddings/oleObject94.bin"/><Relationship Id="rId4" Type="http://schemas.openxmlformats.org/officeDocument/2006/relationships/oleObject" Target="../embeddings/oleObject93.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oleObject" Target="../embeddings/oleObject98.bin"/><Relationship Id="rId2" Type="http://schemas.openxmlformats.org/officeDocument/2006/relationships/slideLayout" Target="../slideLayouts/slideLayout1.xml"/><Relationship Id="rId1" Type="http://schemas.openxmlformats.org/officeDocument/2006/relationships/vmlDrawing" Target="../drawings/vmlDrawing20.vml"/><Relationship Id="rId6" Type="http://schemas.openxmlformats.org/officeDocument/2006/relationships/oleObject" Target="../embeddings/oleObject97.bin"/><Relationship Id="rId5" Type="http://schemas.openxmlformats.org/officeDocument/2006/relationships/oleObject" Target="../embeddings/oleObject96.bin"/><Relationship Id="rId4" Type="http://schemas.openxmlformats.org/officeDocument/2006/relationships/oleObject" Target="../embeddings/oleObject95.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vmlDrawing" Target="../drawings/vmlDrawing21.vml"/><Relationship Id="rId5" Type="http://schemas.openxmlformats.org/officeDocument/2006/relationships/oleObject" Target="../embeddings/oleObject100.bin"/><Relationship Id="rId4" Type="http://schemas.openxmlformats.org/officeDocument/2006/relationships/oleObject" Target="../embeddings/oleObject99.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vmlDrawing" Target="../drawings/vmlDrawing22.vml"/><Relationship Id="rId5" Type="http://schemas.openxmlformats.org/officeDocument/2006/relationships/oleObject" Target="../embeddings/oleObject102.bin"/><Relationship Id="rId4" Type="http://schemas.openxmlformats.org/officeDocument/2006/relationships/oleObject" Target="../embeddings/oleObject101.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vmlDrawing" Target="../drawings/vmlDrawing23.vml"/><Relationship Id="rId4" Type="http://schemas.openxmlformats.org/officeDocument/2006/relationships/oleObject" Target="../embeddings/oleObject103.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vmlDrawing" Target="../drawings/vmlDrawing24.vml"/><Relationship Id="rId5" Type="http://schemas.openxmlformats.org/officeDocument/2006/relationships/oleObject" Target="../embeddings/oleObject105.bin"/><Relationship Id="rId4" Type="http://schemas.openxmlformats.org/officeDocument/2006/relationships/oleObject" Target="../embeddings/oleObject104.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10.bin"/><Relationship Id="rId3" Type="http://schemas.openxmlformats.org/officeDocument/2006/relationships/notesSlide" Target="../notesSlides/notesSlide30.xml"/><Relationship Id="rId7" Type="http://schemas.openxmlformats.org/officeDocument/2006/relationships/oleObject" Target="../embeddings/oleObject109.bin"/><Relationship Id="rId2" Type="http://schemas.openxmlformats.org/officeDocument/2006/relationships/slideLayout" Target="../slideLayouts/slideLayout1.xml"/><Relationship Id="rId1" Type="http://schemas.openxmlformats.org/officeDocument/2006/relationships/vmlDrawing" Target="../drawings/vmlDrawing25.vml"/><Relationship Id="rId6" Type="http://schemas.openxmlformats.org/officeDocument/2006/relationships/oleObject" Target="../embeddings/oleObject108.bin"/><Relationship Id="rId5" Type="http://schemas.openxmlformats.org/officeDocument/2006/relationships/oleObject" Target="../embeddings/oleObject107.bin"/><Relationship Id="rId4" Type="http://schemas.openxmlformats.org/officeDocument/2006/relationships/oleObject" Target="../embeddings/oleObject106.bin"/><Relationship Id="rId9" Type="http://schemas.openxmlformats.org/officeDocument/2006/relationships/oleObject" Target="../embeddings/oleObject111.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15.bin"/><Relationship Id="rId3" Type="http://schemas.openxmlformats.org/officeDocument/2006/relationships/notesSlide" Target="../notesSlides/notesSlide37.xml"/><Relationship Id="rId7" Type="http://schemas.openxmlformats.org/officeDocument/2006/relationships/oleObject" Target="../embeddings/oleObject114.bin"/><Relationship Id="rId2" Type="http://schemas.openxmlformats.org/officeDocument/2006/relationships/slideLayout" Target="../slideLayouts/slideLayout1.xml"/><Relationship Id="rId1" Type="http://schemas.openxmlformats.org/officeDocument/2006/relationships/vmlDrawing" Target="../drawings/vmlDrawing26.vml"/><Relationship Id="rId6" Type="http://schemas.openxmlformats.org/officeDocument/2006/relationships/oleObject" Target="../embeddings/oleObject113.bin"/><Relationship Id="rId11" Type="http://schemas.openxmlformats.org/officeDocument/2006/relationships/oleObject" Target="../embeddings/oleObject118.bin"/><Relationship Id="rId5" Type="http://schemas.openxmlformats.org/officeDocument/2006/relationships/oleObject" Target="../embeddings/oleObject112.bin"/><Relationship Id="rId10" Type="http://schemas.openxmlformats.org/officeDocument/2006/relationships/oleObject" Target="../embeddings/oleObject117.bin"/><Relationship Id="rId4" Type="http://schemas.openxmlformats.org/officeDocument/2006/relationships/audio" Target="../media/audio1.wav"/><Relationship Id="rId9" Type="http://schemas.openxmlformats.org/officeDocument/2006/relationships/oleObject" Target="../embeddings/oleObject116.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22.bin"/><Relationship Id="rId3" Type="http://schemas.openxmlformats.org/officeDocument/2006/relationships/notesSlide" Target="../notesSlides/notesSlide38.xml"/><Relationship Id="rId7" Type="http://schemas.openxmlformats.org/officeDocument/2006/relationships/oleObject" Target="../embeddings/oleObject121.bin"/><Relationship Id="rId2" Type="http://schemas.openxmlformats.org/officeDocument/2006/relationships/slideLayout" Target="../slideLayouts/slideLayout1.xml"/><Relationship Id="rId1" Type="http://schemas.openxmlformats.org/officeDocument/2006/relationships/vmlDrawing" Target="../drawings/vmlDrawing27.vml"/><Relationship Id="rId6" Type="http://schemas.openxmlformats.org/officeDocument/2006/relationships/oleObject" Target="../embeddings/oleObject120.bin"/><Relationship Id="rId5" Type="http://schemas.openxmlformats.org/officeDocument/2006/relationships/oleObject" Target="../embeddings/oleObject119.bin"/><Relationship Id="rId4" Type="http://schemas.openxmlformats.org/officeDocument/2006/relationships/audio" Target="../media/audio1.wav"/><Relationship Id="rId9" Type="http://schemas.openxmlformats.org/officeDocument/2006/relationships/oleObject" Target="../embeddings/oleObject123.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vmlDrawing" Target="../drawings/vmlDrawing28.vml"/><Relationship Id="rId6" Type="http://schemas.openxmlformats.org/officeDocument/2006/relationships/oleObject" Target="../embeddings/oleObject126.bin"/><Relationship Id="rId5" Type="http://schemas.openxmlformats.org/officeDocument/2006/relationships/oleObject" Target="../embeddings/oleObject125.bin"/><Relationship Id="rId4" Type="http://schemas.openxmlformats.org/officeDocument/2006/relationships/oleObject" Target="../embeddings/oleObject124.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vmlDrawing" Target="../drawings/vmlDrawing29.vml"/><Relationship Id="rId5" Type="http://schemas.openxmlformats.org/officeDocument/2006/relationships/oleObject" Target="../embeddings/oleObject128.bin"/><Relationship Id="rId4" Type="http://schemas.openxmlformats.org/officeDocument/2006/relationships/oleObject" Target="../embeddings/oleObject127.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33.bin"/><Relationship Id="rId3" Type="http://schemas.openxmlformats.org/officeDocument/2006/relationships/notesSlide" Target="../notesSlides/notesSlide41.xml"/><Relationship Id="rId7" Type="http://schemas.openxmlformats.org/officeDocument/2006/relationships/oleObject" Target="../embeddings/oleObject132.bin"/><Relationship Id="rId12" Type="http://schemas.openxmlformats.org/officeDocument/2006/relationships/oleObject" Target="../embeddings/oleObject137.bin"/><Relationship Id="rId2" Type="http://schemas.openxmlformats.org/officeDocument/2006/relationships/slideLayout" Target="../slideLayouts/slideLayout1.xml"/><Relationship Id="rId1" Type="http://schemas.openxmlformats.org/officeDocument/2006/relationships/vmlDrawing" Target="../drawings/vmlDrawing30.vml"/><Relationship Id="rId6" Type="http://schemas.openxmlformats.org/officeDocument/2006/relationships/oleObject" Target="../embeddings/oleObject131.bin"/><Relationship Id="rId11" Type="http://schemas.openxmlformats.org/officeDocument/2006/relationships/oleObject" Target="../embeddings/oleObject136.bin"/><Relationship Id="rId5" Type="http://schemas.openxmlformats.org/officeDocument/2006/relationships/oleObject" Target="../embeddings/oleObject130.bin"/><Relationship Id="rId10" Type="http://schemas.openxmlformats.org/officeDocument/2006/relationships/oleObject" Target="../embeddings/oleObject135.bin"/><Relationship Id="rId4" Type="http://schemas.openxmlformats.org/officeDocument/2006/relationships/oleObject" Target="../embeddings/oleObject129.bin"/><Relationship Id="rId9" Type="http://schemas.openxmlformats.org/officeDocument/2006/relationships/oleObject" Target="../embeddings/oleObject134.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oleObject" Target="../embeddings/oleObject17.bin"/><Relationship Id="rId3" Type="http://schemas.openxmlformats.org/officeDocument/2006/relationships/notesSlide" Target="../notesSlides/notesSlide7.xml"/><Relationship Id="rId7" Type="http://schemas.openxmlformats.org/officeDocument/2006/relationships/oleObject" Target="../embeddings/oleObject11.bin"/><Relationship Id="rId12" Type="http://schemas.openxmlformats.org/officeDocument/2006/relationships/oleObject" Target="../embeddings/oleObject16.bin"/><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oleObject10.bin"/><Relationship Id="rId11" Type="http://schemas.openxmlformats.org/officeDocument/2006/relationships/oleObject" Target="../embeddings/oleObject15.bin"/><Relationship Id="rId5" Type="http://schemas.openxmlformats.org/officeDocument/2006/relationships/oleObject" Target="../embeddings/oleObject9.bin"/><Relationship Id="rId10" Type="http://schemas.openxmlformats.org/officeDocument/2006/relationships/oleObject" Target="../embeddings/oleObject14.bin"/><Relationship Id="rId4" Type="http://schemas.openxmlformats.org/officeDocument/2006/relationships/oleObject" Target="../embeddings/oleObject8.bin"/><Relationship Id="rId9" Type="http://schemas.openxmlformats.org/officeDocument/2006/relationships/oleObject" Target="../embeddings/oleObject13.bin"/><Relationship Id="rId14" Type="http://schemas.openxmlformats.org/officeDocument/2006/relationships/oleObject" Target="../embeddings/oleObject18.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8.xml"/><Relationship Id="rId7" Type="http://schemas.openxmlformats.org/officeDocument/2006/relationships/oleObject" Target="../embeddings/oleObject22.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oleObject" Target="../embeddings/oleObject21.bin"/><Relationship Id="rId5" Type="http://schemas.openxmlformats.org/officeDocument/2006/relationships/oleObject" Target="../embeddings/oleObject20.bin"/><Relationship Id="rId4" Type="http://schemas.openxmlformats.org/officeDocument/2006/relationships/oleObject" Target="../embeddings/oleObject19.bin"/><Relationship Id="rId9" Type="http://schemas.openxmlformats.org/officeDocument/2006/relationships/oleObject" Target="../embeddings/oleObject24.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oleObject" Target="../embeddings/Microsoft_Office_Word_97_-_2003___1.doc"/></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sym typeface="Symbol" pitchFamily="18" charset="2"/>
              </a:rPr>
              <a:t>统计实例</a:t>
            </a:r>
          </a:p>
        </p:txBody>
      </p:sp>
      <p:sp>
        <p:nvSpPr>
          <p:cNvPr id="48131"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48132"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48133"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48134" name="Rectangle 6"/>
          <p:cNvSpPr>
            <a:spLocks noGrp="1" noChangeArrowheads="1"/>
          </p:cNvSpPr>
          <p:nvPr>
            <p:ph type="subTitle" idx="1"/>
          </p:nvPr>
        </p:nvSpPr>
        <p:spPr>
          <a:xfrm>
            <a:off x="179388" y="1219200"/>
            <a:ext cx="8785225" cy="5449888"/>
          </a:xfrm>
        </p:spPr>
        <p:txBody>
          <a:bodyPr/>
          <a:lstStyle/>
          <a:p>
            <a:pPr algn="l"/>
            <a:r>
              <a:rPr lang="zh-CN" altLang="en-US" sz="2800" dirty="0">
                <a:solidFill>
                  <a:srgbClr val="FF3300"/>
                </a:solidFill>
                <a:effectLst>
                  <a:outerShdw blurRad="38100" dist="38100" dir="2700000" algn="tl">
                    <a:srgbClr val="C0C0C0"/>
                  </a:outerShdw>
                </a:effectLst>
                <a:ea typeface="黑体" pitchFamily="2" charset="-122"/>
                <a:sym typeface="Symbol" pitchFamily="18" charset="2"/>
              </a:rPr>
              <a:t>统计实例（</a:t>
            </a:r>
            <a:r>
              <a:rPr lang="en-US" altLang="zh-CN" sz="2800" dirty="0">
                <a:solidFill>
                  <a:srgbClr val="FF3300"/>
                </a:solidFill>
                <a:effectLst>
                  <a:outerShdw blurRad="38100" dist="38100" dir="2700000" algn="tl">
                    <a:srgbClr val="C0C0C0"/>
                  </a:outerShdw>
                </a:effectLst>
                <a:ea typeface="黑体" pitchFamily="2" charset="-122"/>
                <a:sym typeface="Symbol" pitchFamily="18" charset="2"/>
              </a:rPr>
              <a:t>Statistics in Practice</a:t>
            </a:r>
            <a:r>
              <a:rPr lang="zh-CN" altLang="en-US" sz="2800" dirty="0">
                <a:solidFill>
                  <a:srgbClr val="FF3300"/>
                </a:solidFill>
                <a:effectLst>
                  <a:outerShdw blurRad="38100" dist="38100" dir="2700000" algn="tl">
                    <a:srgbClr val="C0C0C0"/>
                  </a:outerShdw>
                </a:effectLst>
                <a:ea typeface="黑体" pitchFamily="2" charset="-122"/>
                <a:sym typeface="Symbol" pitchFamily="18" charset="2"/>
              </a:rPr>
              <a:t>）</a:t>
            </a:r>
          </a:p>
          <a:p>
            <a:pPr algn="l"/>
            <a:r>
              <a:rPr lang="en-US" altLang="zh-CN" sz="2400" dirty="0">
                <a:effectLst>
                  <a:outerShdw blurRad="38100" dist="38100" dir="2700000" algn="tl">
                    <a:srgbClr val="C0C0C0"/>
                  </a:outerShdw>
                </a:effectLst>
                <a:ea typeface="楷体" pitchFamily="49" charset="-122"/>
                <a:sym typeface="Symbol" pitchFamily="18" charset="2"/>
              </a:rPr>
              <a:t>[</a:t>
            </a:r>
            <a:r>
              <a:rPr lang="zh-CN" altLang="en-US" sz="2400" dirty="0">
                <a:effectLst>
                  <a:outerShdw blurRad="38100" dist="38100" dir="2700000" algn="tl">
                    <a:srgbClr val="C0C0C0"/>
                  </a:outerShdw>
                </a:effectLst>
                <a:ea typeface="楷体" pitchFamily="49" charset="-122"/>
                <a:sym typeface="Symbol" pitchFamily="18" charset="2"/>
              </a:rPr>
              <a:t>女士品茶</a:t>
            </a:r>
            <a:r>
              <a:rPr lang="en-US" altLang="zh-CN" sz="2400" dirty="0">
                <a:effectLst>
                  <a:outerShdw blurRad="38100" dist="38100" dir="2700000" algn="tl">
                    <a:srgbClr val="C0C0C0"/>
                  </a:outerShdw>
                </a:effectLst>
                <a:ea typeface="楷体" pitchFamily="49" charset="-122"/>
                <a:sym typeface="Symbol" pitchFamily="18" charset="2"/>
              </a:rPr>
              <a:t>]20</a:t>
            </a:r>
            <a:r>
              <a:rPr lang="zh-CN" altLang="en-US" sz="2400" dirty="0">
                <a:effectLst>
                  <a:outerShdw blurRad="38100" dist="38100" dir="2700000" algn="tl">
                    <a:srgbClr val="C0C0C0"/>
                  </a:outerShdw>
                </a:effectLst>
                <a:ea typeface="楷体" pitchFamily="49" charset="-122"/>
                <a:sym typeface="Symbol" pitchFamily="18" charset="2"/>
              </a:rPr>
              <a:t>世纪</a:t>
            </a:r>
            <a:r>
              <a:rPr lang="en-US" altLang="zh-CN" sz="2400" dirty="0">
                <a:effectLst>
                  <a:outerShdw blurRad="38100" dist="38100" dir="2700000" algn="tl">
                    <a:srgbClr val="C0C0C0"/>
                  </a:outerShdw>
                </a:effectLst>
                <a:ea typeface="楷体" pitchFamily="49" charset="-122"/>
                <a:sym typeface="Symbol" pitchFamily="18" charset="2"/>
              </a:rPr>
              <a:t>20</a:t>
            </a:r>
            <a:r>
              <a:rPr lang="zh-CN" altLang="en-US" sz="2400" dirty="0">
                <a:effectLst>
                  <a:outerShdw blurRad="38100" dist="38100" dir="2700000" algn="tl">
                    <a:srgbClr val="C0C0C0"/>
                  </a:outerShdw>
                </a:effectLst>
                <a:ea typeface="楷体" pitchFamily="49" charset="-122"/>
                <a:sym typeface="Symbol" pitchFamily="18" charset="2"/>
              </a:rPr>
              <a:t>年代后期，在英国剑桥大学一个夏日的午后，一群大学的绅士与夫人，以及来访者正围坐在户外的桌旁享用下午的奶茶。</a:t>
            </a:r>
          </a:p>
          <a:p>
            <a:pPr algn="l"/>
            <a:r>
              <a:rPr lang="zh-CN" altLang="en-US" sz="2400" dirty="0">
                <a:effectLst>
                  <a:outerShdw blurRad="38100" dist="38100" dir="2700000" algn="tl">
                    <a:srgbClr val="C0C0C0"/>
                  </a:outerShdw>
                </a:effectLst>
                <a:ea typeface="楷体" pitchFamily="49" charset="-122"/>
                <a:sym typeface="Symbol" pitchFamily="18" charset="2"/>
              </a:rPr>
              <a:t>奶茶由牛奶和茶混合而成，调制时可先倒茶后倒奶（</a:t>
            </a:r>
            <a:r>
              <a:rPr lang="en-US" altLang="zh-CN" sz="2400" dirty="0">
                <a:effectLst>
                  <a:outerShdw blurRad="38100" dist="38100" dir="2700000" algn="tl">
                    <a:srgbClr val="C0C0C0"/>
                  </a:outerShdw>
                </a:effectLst>
                <a:ea typeface="楷体" pitchFamily="49" charset="-122"/>
                <a:sym typeface="Symbol" pitchFamily="18" charset="2"/>
              </a:rPr>
              <a:t>TM</a:t>
            </a:r>
            <a:r>
              <a:rPr lang="zh-CN" altLang="en-US" sz="2400" dirty="0">
                <a:effectLst>
                  <a:outerShdw blurRad="38100" dist="38100" dir="2700000" algn="tl">
                    <a:srgbClr val="C0C0C0"/>
                  </a:outerShdw>
                </a:effectLst>
                <a:ea typeface="楷体" pitchFamily="49" charset="-122"/>
                <a:sym typeface="Symbol" pitchFamily="18" charset="2"/>
              </a:rPr>
              <a:t>），也可先倒奶后倒茶（</a:t>
            </a:r>
            <a:r>
              <a:rPr lang="en-US" altLang="zh-CN" sz="2400" dirty="0">
                <a:effectLst>
                  <a:outerShdw blurRad="38100" dist="38100" dir="2700000" algn="tl">
                    <a:srgbClr val="C0C0C0"/>
                  </a:outerShdw>
                </a:effectLst>
                <a:ea typeface="楷体" pitchFamily="49" charset="-122"/>
                <a:sym typeface="Symbol" pitchFamily="18" charset="2"/>
              </a:rPr>
              <a:t>MT</a:t>
            </a:r>
            <a:r>
              <a:rPr lang="zh-CN" altLang="en-US" sz="2400" dirty="0">
                <a:effectLst>
                  <a:outerShdw blurRad="38100" dist="38100" dir="2700000" algn="tl">
                    <a:srgbClr val="C0C0C0"/>
                  </a:outerShdw>
                </a:effectLst>
                <a:ea typeface="楷体" pitchFamily="49" charset="-122"/>
                <a:sym typeface="Symbol" pitchFamily="18" charset="2"/>
              </a:rPr>
              <a:t>）。一位女士声称她能够分辨这两种不同做法调制出来的奶茶。</a:t>
            </a:r>
          </a:p>
          <a:p>
            <a:pPr algn="l"/>
            <a:r>
              <a:rPr lang="zh-CN" altLang="en-US" sz="2400" dirty="0">
                <a:effectLst>
                  <a:outerShdw blurRad="38100" dist="38100" dir="2700000" algn="tl">
                    <a:srgbClr val="C0C0C0"/>
                  </a:outerShdw>
                </a:effectLst>
                <a:ea typeface="楷体" pitchFamily="49" charset="-122"/>
                <a:sym typeface="Symbol" pitchFamily="18" charset="2"/>
              </a:rPr>
              <a:t>著名统计学家费雪（</a:t>
            </a:r>
            <a:r>
              <a:rPr lang="en-US" altLang="zh-CN" sz="2400" dirty="0">
                <a:effectLst>
                  <a:outerShdw blurRad="38100" dist="38100" dir="2700000" algn="tl">
                    <a:srgbClr val="C0C0C0"/>
                  </a:outerShdw>
                </a:effectLst>
                <a:ea typeface="楷体" pitchFamily="49" charset="-122"/>
                <a:sym typeface="Symbol" pitchFamily="18" charset="2"/>
              </a:rPr>
              <a:t>R. A. Fisher</a:t>
            </a:r>
            <a:r>
              <a:rPr lang="zh-CN" altLang="en-US" sz="2400" dirty="0">
                <a:effectLst>
                  <a:outerShdw blurRad="38100" dist="38100" dir="2700000" algn="tl">
                    <a:srgbClr val="C0C0C0"/>
                  </a:outerShdw>
                </a:effectLst>
                <a:ea typeface="楷体" pitchFamily="49" charset="-122"/>
                <a:sym typeface="Symbol" pitchFamily="18" charset="2"/>
              </a:rPr>
              <a:t>）的检验：取</a:t>
            </a:r>
            <a:r>
              <a:rPr lang="en-US" altLang="zh-CN" sz="2400" dirty="0">
                <a:effectLst>
                  <a:outerShdw blurRad="38100" dist="38100" dir="2700000" algn="tl">
                    <a:srgbClr val="C0C0C0"/>
                  </a:outerShdw>
                </a:effectLst>
                <a:ea typeface="楷体" pitchFamily="49" charset="-122"/>
                <a:sym typeface="Symbol" pitchFamily="18" charset="2"/>
              </a:rPr>
              <a:t>8</a:t>
            </a:r>
            <a:r>
              <a:rPr lang="zh-CN" altLang="en-US" sz="2400" dirty="0">
                <a:effectLst>
                  <a:outerShdw blurRad="38100" dist="38100" dir="2700000" algn="tl">
                    <a:srgbClr val="C0C0C0"/>
                  </a:outerShdw>
                </a:effectLst>
                <a:ea typeface="楷体" pitchFamily="49" charset="-122"/>
                <a:sym typeface="Symbol" pitchFamily="18" charset="2"/>
              </a:rPr>
              <a:t>个一样的杯子，每杯含体积相同的奶茶，其中</a:t>
            </a:r>
            <a:r>
              <a:rPr lang="en-US" altLang="zh-CN" sz="2400" dirty="0">
                <a:effectLst>
                  <a:outerShdw blurRad="38100" dist="38100" dir="2700000" algn="tl">
                    <a:srgbClr val="C0C0C0"/>
                  </a:outerShdw>
                </a:effectLst>
                <a:ea typeface="楷体" pitchFamily="49" charset="-122"/>
                <a:sym typeface="Symbol" pitchFamily="18" charset="2"/>
              </a:rPr>
              <a:t>4</a:t>
            </a:r>
            <a:r>
              <a:rPr lang="zh-CN" altLang="en-US" sz="2400" dirty="0">
                <a:effectLst>
                  <a:outerShdw blurRad="38100" dist="38100" dir="2700000" algn="tl">
                    <a:srgbClr val="C0C0C0"/>
                  </a:outerShdw>
                </a:effectLst>
                <a:ea typeface="楷体" pitchFamily="49" charset="-122"/>
                <a:sym typeface="Symbol" pitchFamily="18" charset="2"/>
              </a:rPr>
              <a:t>杯</a:t>
            </a:r>
            <a:r>
              <a:rPr lang="en-US" altLang="zh-CN" sz="2400" dirty="0">
                <a:effectLst>
                  <a:outerShdw blurRad="38100" dist="38100" dir="2700000" algn="tl">
                    <a:srgbClr val="C0C0C0"/>
                  </a:outerShdw>
                </a:effectLst>
                <a:ea typeface="楷体" pitchFamily="49" charset="-122"/>
                <a:sym typeface="Symbol" pitchFamily="18" charset="2"/>
              </a:rPr>
              <a:t>MT</a:t>
            </a:r>
            <a:r>
              <a:rPr lang="zh-CN" altLang="en-US" sz="2400" dirty="0">
                <a:effectLst>
                  <a:outerShdw blurRad="38100" dist="38100" dir="2700000" algn="tl">
                    <a:srgbClr val="C0C0C0"/>
                  </a:outerShdw>
                </a:effectLst>
                <a:ea typeface="楷体" pitchFamily="49" charset="-122"/>
                <a:sym typeface="Symbol" pitchFamily="18" charset="2"/>
              </a:rPr>
              <a:t>，</a:t>
            </a:r>
            <a:r>
              <a:rPr lang="en-US" altLang="zh-CN" sz="2400" dirty="0">
                <a:effectLst>
                  <a:outerShdw blurRad="38100" dist="38100" dir="2700000" algn="tl">
                    <a:srgbClr val="C0C0C0"/>
                  </a:outerShdw>
                </a:effectLst>
                <a:ea typeface="楷体" pitchFamily="49" charset="-122"/>
                <a:sym typeface="Symbol" pitchFamily="18" charset="2"/>
              </a:rPr>
              <a:t>4</a:t>
            </a:r>
            <a:r>
              <a:rPr lang="zh-CN" altLang="en-US" sz="2400" dirty="0">
                <a:effectLst>
                  <a:outerShdw blurRad="38100" dist="38100" dir="2700000" algn="tl">
                    <a:srgbClr val="C0C0C0"/>
                  </a:outerShdw>
                </a:effectLst>
                <a:ea typeface="楷体" pitchFamily="49" charset="-122"/>
                <a:sym typeface="Symbol" pitchFamily="18" charset="2"/>
              </a:rPr>
              <a:t>杯</a:t>
            </a:r>
            <a:r>
              <a:rPr lang="en-US" altLang="zh-CN" sz="2400" dirty="0">
                <a:effectLst>
                  <a:outerShdw blurRad="38100" dist="38100" dir="2700000" algn="tl">
                    <a:srgbClr val="C0C0C0"/>
                  </a:outerShdw>
                </a:effectLst>
                <a:ea typeface="楷体" pitchFamily="49" charset="-122"/>
                <a:sym typeface="Symbol" pitchFamily="18" charset="2"/>
              </a:rPr>
              <a:t>TM</a:t>
            </a:r>
            <a:r>
              <a:rPr lang="zh-CN" altLang="en-US" sz="2400" dirty="0">
                <a:effectLst>
                  <a:outerShdw blurRad="38100" dist="38100" dir="2700000" algn="tl">
                    <a:srgbClr val="C0C0C0"/>
                  </a:outerShdw>
                </a:effectLst>
                <a:ea typeface="楷体" pitchFamily="49" charset="-122"/>
                <a:sym typeface="Symbol" pitchFamily="18" charset="2"/>
              </a:rPr>
              <a:t>。引入一个命题：“该女士对这两种奶茶无鉴别力”，尔后请该女士指出哪</a:t>
            </a:r>
            <a:r>
              <a:rPr lang="en-US" altLang="zh-CN" sz="2400" dirty="0">
                <a:effectLst>
                  <a:outerShdw blurRad="38100" dist="38100" dir="2700000" algn="tl">
                    <a:srgbClr val="C0C0C0"/>
                  </a:outerShdw>
                </a:effectLst>
                <a:ea typeface="楷体" pitchFamily="49" charset="-122"/>
                <a:sym typeface="Symbol" pitchFamily="18" charset="2"/>
              </a:rPr>
              <a:t>4</a:t>
            </a:r>
            <a:r>
              <a:rPr lang="zh-CN" altLang="en-US" sz="2400" dirty="0">
                <a:effectLst>
                  <a:outerShdw blurRad="38100" dist="38100" dir="2700000" algn="tl">
                    <a:srgbClr val="C0C0C0"/>
                  </a:outerShdw>
                </a:effectLst>
                <a:ea typeface="楷体" pitchFamily="49" charset="-122"/>
                <a:sym typeface="Symbol" pitchFamily="18" charset="2"/>
              </a:rPr>
              <a:t>杯是</a:t>
            </a:r>
            <a:r>
              <a:rPr lang="en-US" altLang="zh-CN" sz="2400" dirty="0">
                <a:effectLst>
                  <a:outerShdw blurRad="38100" dist="38100" dir="2700000" algn="tl">
                    <a:srgbClr val="C0C0C0"/>
                  </a:outerShdw>
                </a:effectLst>
                <a:ea typeface="楷体" pitchFamily="49" charset="-122"/>
                <a:sym typeface="Symbol" pitchFamily="18" charset="2"/>
              </a:rPr>
              <a:t>TM</a:t>
            </a:r>
            <a:r>
              <a:rPr lang="zh-CN" altLang="en-US" sz="2400" dirty="0">
                <a:effectLst>
                  <a:outerShdw blurRad="38100" dist="38100" dir="2700000" algn="tl">
                    <a:srgbClr val="C0C0C0"/>
                  </a:outerShdw>
                </a:effectLst>
                <a:ea typeface="楷体" pitchFamily="49" charset="-122"/>
                <a:sym typeface="Symbol" pitchFamily="18" charset="2"/>
              </a:rPr>
              <a:t>？若该女士全部答对，请判断命题是否正确？</a:t>
            </a:r>
          </a:p>
          <a:p>
            <a:pPr algn="l"/>
            <a:r>
              <a:rPr lang="zh-CN" altLang="en-US" sz="2400" dirty="0">
                <a:effectLst>
                  <a:outerShdw blurRad="38100" dist="38100" dir="2700000" algn="tl">
                    <a:srgbClr val="C0C0C0"/>
                  </a:outerShdw>
                </a:effectLst>
                <a:ea typeface="楷体" pitchFamily="49" charset="-122"/>
                <a:sym typeface="Symbol" pitchFamily="18" charset="2"/>
              </a:rPr>
              <a:t>完全答对的概率：</a:t>
            </a:r>
          </a:p>
        </p:txBody>
      </p:sp>
      <p:sp>
        <p:nvSpPr>
          <p:cNvPr id="48135" name="Line 7"/>
          <p:cNvSpPr>
            <a:spLocks noChangeShapeType="1"/>
          </p:cNvSpPr>
          <p:nvPr/>
        </p:nvSpPr>
        <p:spPr bwMode="auto">
          <a:xfrm>
            <a:off x="1752600" y="3200400"/>
            <a:ext cx="0" cy="0"/>
          </a:xfrm>
          <a:prstGeom prst="line">
            <a:avLst/>
          </a:prstGeom>
          <a:noFill/>
          <a:ln w="9525">
            <a:solidFill>
              <a:schemeClr val="tx1"/>
            </a:solidFill>
            <a:round/>
            <a:headEnd/>
            <a:tailEnd/>
          </a:ln>
          <a:effectLst/>
        </p:spPr>
        <p:txBody>
          <a:bodyPr wrap="none" anchor="ctr"/>
          <a:lstStyle/>
          <a:p>
            <a:endParaRPr lang="zh-CN" altLang="en-US"/>
          </a:p>
        </p:txBody>
      </p:sp>
      <p:sp>
        <p:nvSpPr>
          <p:cNvPr id="48136" name="Line 8"/>
          <p:cNvSpPr>
            <a:spLocks noChangeShapeType="1"/>
          </p:cNvSpPr>
          <p:nvPr/>
        </p:nvSpPr>
        <p:spPr bwMode="auto">
          <a:xfrm>
            <a:off x="1143000" y="5486400"/>
            <a:ext cx="0" cy="0"/>
          </a:xfrm>
          <a:prstGeom prst="line">
            <a:avLst/>
          </a:prstGeom>
          <a:noFill/>
          <a:ln w="9525">
            <a:solidFill>
              <a:schemeClr val="tx1"/>
            </a:solidFill>
            <a:round/>
            <a:headEnd/>
            <a:tailEnd/>
          </a:ln>
          <a:effectLst/>
        </p:spPr>
        <p:txBody>
          <a:bodyPr wrap="none" anchor="ctr"/>
          <a:lstStyle/>
          <a:p>
            <a:endParaRPr lang="zh-CN" altLang="en-US"/>
          </a:p>
        </p:txBody>
      </p:sp>
      <p:sp>
        <p:nvSpPr>
          <p:cNvPr id="48137" name="Line 9"/>
          <p:cNvSpPr>
            <a:spLocks noChangeShapeType="1"/>
          </p:cNvSpPr>
          <p:nvPr/>
        </p:nvSpPr>
        <p:spPr bwMode="auto">
          <a:xfrm>
            <a:off x="1143000" y="4953000"/>
            <a:ext cx="0" cy="0"/>
          </a:xfrm>
          <a:prstGeom prst="line">
            <a:avLst/>
          </a:prstGeom>
          <a:noFill/>
          <a:ln w="9525">
            <a:solidFill>
              <a:schemeClr val="tx1"/>
            </a:solidFill>
            <a:round/>
            <a:headEnd/>
            <a:tailEnd/>
          </a:ln>
          <a:effectLst/>
        </p:spPr>
        <p:txBody>
          <a:bodyPr wrap="none" anchor="ctr"/>
          <a:lstStyle/>
          <a:p>
            <a:endParaRPr lang="zh-CN" altLang="en-US"/>
          </a:p>
        </p:txBody>
      </p:sp>
      <p:sp>
        <p:nvSpPr>
          <p:cNvPr id="48138" name="Line 10"/>
          <p:cNvSpPr>
            <a:spLocks noChangeShapeType="1"/>
          </p:cNvSpPr>
          <p:nvPr/>
        </p:nvSpPr>
        <p:spPr bwMode="auto">
          <a:xfrm>
            <a:off x="1676400" y="5943600"/>
            <a:ext cx="0" cy="0"/>
          </a:xfrm>
          <a:prstGeom prst="line">
            <a:avLst/>
          </a:prstGeom>
          <a:noFill/>
          <a:ln w="9525">
            <a:solidFill>
              <a:schemeClr val="tx1"/>
            </a:solidFill>
            <a:round/>
            <a:headEnd/>
            <a:tailEnd/>
          </a:ln>
          <a:effectLst/>
        </p:spPr>
        <p:txBody>
          <a:bodyPr wrap="none" anchor="ctr"/>
          <a:lstStyle/>
          <a:p>
            <a:endParaRPr lang="zh-CN" altLang="en-US"/>
          </a:p>
        </p:txBody>
      </p:sp>
      <p:graphicFrame>
        <p:nvGraphicFramePr>
          <p:cNvPr id="48142" name="Object 14"/>
          <p:cNvGraphicFramePr>
            <a:graphicFrameLocks noChangeAspect="1"/>
          </p:cNvGraphicFramePr>
          <p:nvPr/>
        </p:nvGraphicFramePr>
        <p:xfrm>
          <a:off x="2843213" y="5661025"/>
          <a:ext cx="2808287" cy="946150"/>
        </p:xfrm>
        <a:graphic>
          <a:graphicData uri="http://schemas.openxmlformats.org/presentationml/2006/ole">
            <p:oleObj spid="_x0000_s48142" name="Equation" r:id="rId4" imgW="1320480" imgH="45720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4">
                                            <p:txEl>
                                              <p:pRg st="0" end="0"/>
                                            </p:txEl>
                                          </p:spTgt>
                                        </p:tgtEl>
                                        <p:attrNameLst>
                                          <p:attrName>style.visibility</p:attrName>
                                        </p:attrNameLst>
                                      </p:cBhvr>
                                      <p:to>
                                        <p:strVal val="visible"/>
                                      </p:to>
                                    </p:set>
                                    <p:anim calcmode="lin" valueType="num">
                                      <p:cBhvr additive="base">
                                        <p:cTn id="7" dur="500" fill="hold"/>
                                        <p:tgtEl>
                                          <p:spTgt spid="4813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134">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8134">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8134">
                                            <p:txEl>
                                              <p:pRg st="1" end="1"/>
                                            </p:txEl>
                                          </p:spTgt>
                                        </p:tgtEl>
                                        <p:attrNameLst>
                                          <p:attrName>style.visibility</p:attrName>
                                        </p:attrNameLst>
                                      </p:cBhvr>
                                      <p:to>
                                        <p:strVal val="visible"/>
                                      </p:to>
                                    </p:set>
                                    <p:anim calcmode="lin" valueType="num">
                                      <p:cBhvr additive="base">
                                        <p:cTn id="13" dur="500" fill="hold"/>
                                        <p:tgtEl>
                                          <p:spTgt spid="4813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8134">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8134">
                                            <p:txEl>
                                              <p:pRg st="1" end="1"/>
                                            </p:txEl>
                                          </p:spTgt>
                                        </p:tgtEl>
                                        <p:attrNameLst>
                                          <p:attrName>ppt_c</p:attrName>
                                        </p:attrNameLst>
                                      </p:cBhvr>
                                      <p:to>
                                        <a:srgbClr val="0000FF"/>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8134">
                                            <p:txEl>
                                              <p:pRg st="2" end="2"/>
                                            </p:txEl>
                                          </p:spTgt>
                                        </p:tgtEl>
                                        <p:attrNameLst>
                                          <p:attrName>style.visibility</p:attrName>
                                        </p:attrNameLst>
                                      </p:cBhvr>
                                      <p:to>
                                        <p:strVal val="visible"/>
                                      </p:to>
                                    </p:set>
                                    <p:anim calcmode="lin" valueType="num">
                                      <p:cBhvr additive="base">
                                        <p:cTn id="19" dur="500" fill="hold"/>
                                        <p:tgtEl>
                                          <p:spTgt spid="4813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8134">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8134">
                                            <p:txEl>
                                              <p:pRg st="2" end="2"/>
                                            </p:txEl>
                                          </p:spTgt>
                                        </p:tgtEl>
                                        <p:attrNameLst>
                                          <p:attrName>ppt_c</p:attrName>
                                        </p:attrNameLst>
                                      </p:cBhvr>
                                      <p:to>
                                        <a:srgbClr val="0000FF"/>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8134">
                                            <p:txEl>
                                              <p:pRg st="3" end="3"/>
                                            </p:txEl>
                                          </p:spTgt>
                                        </p:tgtEl>
                                        <p:attrNameLst>
                                          <p:attrName>style.visibility</p:attrName>
                                        </p:attrNameLst>
                                      </p:cBhvr>
                                      <p:to>
                                        <p:strVal val="visible"/>
                                      </p:to>
                                    </p:set>
                                    <p:anim calcmode="lin" valueType="num">
                                      <p:cBhvr additive="base">
                                        <p:cTn id="25" dur="500" fill="hold"/>
                                        <p:tgtEl>
                                          <p:spTgt spid="4813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8134">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8134">
                                            <p:txEl>
                                              <p:pRg st="3" end="3"/>
                                            </p:txEl>
                                          </p:spTgt>
                                        </p:tgtEl>
                                        <p:attrNameLst>
                                          <p:attrName>ppt_c</p:attrName>
                                        </p:attrNameLst>
                                      </p:cBhvr>
                                      <p:to>
                                        <a:srgbClr val="0000FF"/>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8134">
                                            <p:txEl>
                                              <p:pRg st="4" end="4"/>
                                            </p:txEl>
                                          </p:spTgt>
                                        </p:tgtEl>
                                        <p:attrNameLst>
                                          <p:attrName>style.visibility</p:attrName>
                                        </p:attrNameLst>
                                      </p:cBhvr>
                                      <p:to>
                                        <p:strVal val="visible"/>
                                      </p:to>
                                    </p:set>
                                    <p:anim calcmode="lin" valueType="num">
                                      <p:cBhvr additive="base">
                                        <p:cTn id="31" dur="500" fill="hold"/>
                                        <p:tgtEl>
                                          <p:spTgt spid="4813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8134">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8134">
                                            <p:txEl>
                                              <p:pRg st="4" end="4"/>
                                            </p:txEl>
                                          </p:spTgt>
                                        </p:tgtEl>
                                        <p:attrNameLst>
                                          <p:attrName>ppt_c</p:attrName>
                                        </p:attrNameLst>
                                      </p:cBhvr>
                                      <p:to>
                                        <a:srgbClr val="0000FF"/>
                                      </p:to>
                                    </p:animClr>
                                  </p:subTnLst>
                                </p:cTn>
                              </p:par>
                            </p:childTnLst>
                          </p:cTn>
                        </p:par>
                      </p:childTnLst>
                    </p:cTn>
                  </p:par>
                  <p:par>
                    <p:cTn id="33" fill="hold">
                      <p:stCondLst>
                        <p:cond delay="indefinite"/>
                      </p:stCondLst>
                      <p:childTnLst>
                        <p:par>
                          <p:cTn id="34" fill="hold">
                            <p:stCondLst>
                              <p:cond delay="0"/>
                            </p:stCondLst>
                            <p:childTnLst>
                              <p:par>
                                <p:cTn id="35" presetID="23" presetClass="entr" presetSubtype="528" fill="hold" nodeType="clickEffect">
                                  <p:stCondLst>
                                    <p:cond delay="0"/>
                                  </p:stCondLst>
                                  <p:childTnLst>
                                    <p:set>
                                      <p:cBhvr>
                                        <p:cTn id="36" dur="1" fill="hold">
                                          <p:stCondLst>
                                            <p:cond delay="0"/>
                                          </p:stCondLst>
                                        </p:cTn>
                                        <p:tgtEl>
                                          <p:spTgt spid="48142"/>
                                        </p:tgtEl>
                                        <p:attrNameLst>
                                          <p:attrName>style.visibility</p:attrName>
                                        </p:attrNameLst>
                                      </p:cBhvr>
                                      <p:to>
                                        <p:strVal val="visible"/>
                                      </p:to>
                                    </p:set>
                                    <p:anim calcmode="lin" valueType="num">
                                      <p:cBhvr>
                                        <p:cTn id="37" dur="500" fill="hold"/>
                                        <p:tgtEl>
                                          <p:spTgt spid="48142"/>
                                        </p:tgtEl>
                                        <p:attrNameLst>
                                          <p:attrName>ppt_w</p:attrName>
                                        </p:attrNameLst>
                                      </p:cBhvr>
                                      <p:tavLst>
                                        <p:tav tm="0">
                                          <p:val>
                                            <p:fltVal val="0"/>
                                          </p:val>
                                        </p:tav>
                                        <p:tav tm="100000">
                                          <p:val>
                                            <p:strVal val="#ppt_w"/>
                                          </p:val>
                                        </p:tav>
                                      </p:tavLst>
                                    </p:anim>
                                    <p:anim calcmode="lin" valueType="num">
                                      <p:cBhvr>
                                        <p:cTn id="38" dur="500" fill="hold"/>
                                        <p:tgtEl>
                                          <p:spTgt spid="48142"/>
                                        </p:tgtEl>
                                        <p:attrNameLst>
                                          <p:attrName>ppt_h</p:attrName>
                                        </p:attrNameLst>
                                      </p:cBhvr>
                                      <p:tavLst>
                                        <p:tav tm="0">
                                          <p:val>
                                            <p:fltVal val="0"/>
                                          </p:val>
                                        </p:tav>
                                        <p:tav tm="100000">
                                          <p:val>
                                            <p:strVal val="#ppt_h"/>
                                          </p:val>
                                        </p:tav>
                                      </p:tavLst>
                                    </p:anim>
                                    <p:anim calcmode="lin" valueType="num">
                                      <p:cBhvr>
                                        <p:cTn id="39" dur="500" fill="hold"/>
                                        <p:tgtEl>
                                          <p:spTgt spid="48142"/>
                                        </p:tgtEl>
                                        <p:attrNameLst>
                                          <p:attrName>ppt_x</p:attrName>
                                        </p:attrNameLst>
                                      </p:cBhvr>
                                      <p:tavLst>
                                        <p:tav tm="0">
                                          <p:val>
                                            <p:fltVal val="0.5"/>
                                          </p:val>
                                        </p:tav>
                                        <p:tav tm="100000">
                                          <p:val>
                                            <p:strVal val="#ppt_x"/>
                                          </p:val>
                                        </p:tav>
                                      </p:tavLst>
                                    </p:anim>
                                    <p:anim calcmode="lin" valueType="num">
                                      <p:cBhvr>
                                        <p:cTn id="40" dur="500" fill="hold"/>
                                        <p:tgtEl>
                                          <p:spTgt spid="48142"/>
                                        </p:tgtEl>
                                        <p:attrNameLst>
                                          <p:attrName>ppt_y</p:attrName>
                                        </p:attrNameLst>
                                      </p:cBhvr>
                                      <p:tavLst>
                                        <p:tav tm="0">
                                          <p:val>
                                            <p:fltVal val="0.5"/>
                                          </p:val>
                                        </p:tav>
                                        <p:tav tm="100000">
                                          <p:val>
                                            <p:strVal val="#ppt_y"/>
                                          </p:val>
                                        </p:tav>
                                      </p:tavLst>
                                    </p:anim>
                                  </p:childTnLst>
                                  <p:subTnLst>
                                    <p:animClr clrSpc="rgb" dir="cw">
                                      <p:cBhvr override="childStyle">
                                        <p:cTn dur="1" fill="hold" display="0" masterRel="nextClick" afterEffect="1"/>
                                        <p:tgtEl>
                                          <p:spTgt spid="48142"/>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4"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第七章   假设检验</a:t>
            </a:r>
          </a:p>
        </p:txBody>
      </p:sp>
      <p:sp>
        <p:nvSpPr>
          <p:cNvPr id="58371"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58372"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58373"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58374" name="Rectangle 6"/>
          <p:cNvSpPr>
            <a:spLocks noGrp="1" noChangeArrowheads="1"/>
          </p:cNvSpPr>
          <p:nvPr>
            <p:ph type="subTitle" idx="1"/>
          </p:nvPr>
        </p:nvSpPr>
        <p:spPr>
          <a:xfrm>
            <a:off x="228600" y="1219200"/>
            <a:ext cx="8686800" cy="5410200"/>
          </a:xfrm>
        </p:spPr>
        <p:txBody>
          <a:bodyPr/>
          <a:lstStyle/>
          <a:p>
            <a:pPr algn="l"/>
            <a:r>
              <a:rPr lang="en-US" altLang="zh-CN" sz="2400" dirty="0">
                <a:ea typeface="楷体" pitchFamily="49" charset="-122"/>
                <a:sym typeface="Symbol" pitchFamily="18" charset="2"/>
              </a:rPr>
              <a:t>[</a:t>
            </a:r>
            <a:r>
              <a:rPr lang="zh-CN" altLang="en-US" sz="2400" dirty="0">
                <a:ea typeface="楷体" pitchFamily="49" charset="-122"/>
                <a:sym typeface="Symbol" pitchFamily="18" charset="2"/>
              </a:rPr>
              <a:t>例</a:t>
            </a:r>
            <a:r>
              <a:rPr lang="en-US" altLang="zh-CN" sz="2400" dirty="0">
                <a:ea typeface="楷体" pitchFamily="49" charset="-122"/>
                <a:sym typeface="Symbol" pitchFamily="18" charset="2"/>
              </a:rPr>
              <a:t>]</a:t>
            </a:r>
            <a:r>
              <a:rPr lang="zh-CN" altLang="en-US" sz="2400" dirty="0">
                <a:ea typeface="楷体" pitchFamily="49" charset="-122"/>
                <a:sym typeface="Symbol" pitchFamily="18" charset="2"/>
              </a:rPr>
              <a:t>一调查公司声称</a:t>
            </a:r>
            <a:r>
              <a:rPr lang="en-US" altLang="zh-CN" sz="2400" dirty="0">
                <a:ea typeface="楷体" pitchFamily="49" charset="-122"/>
                <a:sym typeface="Symbol" pitchFamily="18" charset="2"/>
              </a:rPr>
              <a:t>2002</a:t>
            </a:r>
            <a:r>
              <a:rPr lang="zh-CN" altLang="en-US" sz="2400" dirty="0">
                <a:ea typeface="楷体" pitchFamily="49" charset="-122"/>
                <a:sym typeface="Symbol" pitchFamily="18" charset="2"/>
              </a:rPr>
              <a:t>年某市职工月收入</a:t>
            </a:r>
            <a:r>
              <a:rPr lang="en-US" altLang="zh-CN" sz="2400" dirty="0">
                <a:ea typeface="楷体" pitchFamily="49" charset="-122"/>
                <a:sym typeface="Symbol" pitchFamily="18" charset="2"/>
              </a:rPr>
              <a:t>X~N</a:t>
            </a:r>
            <a:r>
              <a:rPr lang="zh-CN" altLang="en-US" sz="2400" dirty="0">
                <a:ea typeface="楷体" pitchFamily="49" charset="-122"/>
                <a:sym typeface="Symbol" pitchFamily="18" charset="2"/>
              </a:rPr>
              <a:t>（</a:t>
            </a:r>
            <a:r>
              <a:rPr lang="en-US" altLang="zh-CN" sz="2400" dirty="0">
                <a:ea typeface="楷体" pitchFamily="49" charset="-122"/>
                <a:sym typeface="Symbol" pitchFamily="18" charset="2"/>
              </a:rPr>
              <a:t>750, 150</a:t>
            </a:r>
            <a:r>
              <a:rPr lang="en-US" altLang="zh-CN" sz="2400" baseline="30000" dirty="0">
                <a:ea typeface="楷体" pitchFamily="49" charset="-122"/>
                <a:sym typeface="Symbol" pitchFamily="18" charset="2"/>
              </a:rPr>
              <a:t>2</a:t>
            </a:r>
            <a:r>
              <a:rPr lang="en-US" altLang="zh-CN" sz="2400" dirty="0">
                <a:ea typeface="楷体" pitchFamily="49" charset="-122"/>
                <a:sym typeface="Symbol" pitchFamily="18" charset="2"/>
              </a:rPr>
              <a:t> </a:t>
            </a:r>
            <a:r>
              <a:rPr lang="zh-CN" altLang="en-US" sz="2400" dirty="0">
                <a:ea typeface="楷体" pitchFamily="49" charset="-122"/>
                <a:sym typeface="Symbol" pitchFamily="18" charset="2"/>
              </a:rPr>
              <a:t>）。现随机抽取</a:t>
            </a:r>
            <a:r>
              <a:rPr lang="en-US" altLang="zh-CN" sz="2400" dirty="0">
                <a:ea typeface="楷体" pitchFamily="49" charset="-122"/>
                <a:sym typeface="Symbol" pitchFamily="18" charset="2"/>
              </a:rPr>
              <a:t>100</a:t>
            </a:r>
            <a:r>
              <a:rPr lang="zh-CN" altLang="en-US" sz="2400" dirty="0">
                <a:ea typeface="楷体" pitchFamily="49" charset="-122"/>
                <a:sym typeface="Symbol" pitchFamily="18" charset="2"/>
              </a:rPr>
              <a:t>名职工，得其平均月收入为</a:t>
            </a:r>
            <a:r>
              <a:rPr lang="en-US" altLang="zh-CN" sz="2400" dirty="0">
                <a:ea typeface="楷体" pitchFamily="49" charset="-122"/>
                <a:sym typeface="Symbol" pitchFamily="18" charset="2"/>
              </a:rPr>
              <a:t>780</a:t>
            </a:r>
            <a:r>
              <a:rPr lang="zh-CN" altLang="en-US" sz="2400" dirty="0">
                <a:ea typeface="楷体" pitchFamily="49" charset="-122"/>
                <a:sym typeface="Symbol" pitchFamily="18" charset="2"/>
              </a:rPr>
              <a:t>元。问该声称是否可以接受（</a:t>
            </a:r>
            <a:r>
              <a:rPr lang="en-US" altLang="zh-CN" sz="2400" dirty="0">
                <a:ea typeface="楷体" pitchFamily="49" charset="-122"/>
                <a:sym typeface="Symbol" pitchFamily="18" charset="2"/>
              </a:rPr>
              <a:t>=0.05</a:t>
            </a:r>
            <a:r>
              <a:rPr lang="zh-CN" altLang="en-US" sz="2400" dirty="0">
                <a:ea typeface="楷体" pitchFamily="49" charset="-122"/>
                <a:sym typeface="Symbol" pitchFamily="18" charset="2"/>
              </a:rPr>
              <a:t>）</a:t>
            </a:r>
            <a:r>
              <a:rPr lang="zh-CN" altLang="en-US" sz="2400" dirty="0">
                <a:sym typeface="Symbol" pitchFamily="18" charset="2"/>
              </a:rPr>
              <a:t></a:t>
            </a:r>
            <a:r>
              <a:rPr lang="en-US" altLang="zh-CN" sz="2400" b="1" dirty="0">
                <a:sym typeface="Symbol" pitchFamily="18" charset="2"/>
              </a:rPr>
              <a:t>H</a:t>
            </a:r>
            <a:r>
              <a:rPr lang="en-US" altLang="zh-CN" sz="2400" b="1" baseline="-25000" dirty="0">
                <a:sym typeface="Symbol" pitchFamily="18" charset="2"/>
              </a:rPr>
              <a:t>0</a:t>
            </a:r>
            <a:r>
              <a:rPr lang="zh-CN" altLang="en-US" sz="2400" b="1" dirty="0">
                <a:sym typeface="Symbol" pitchFamily="18" charset="2"/>
              </a:rPr>
              <a:t>：</a:t>
            </a:r>
            <a:r>
              <a:rPr lang="en-US" altLang="zh-CN" sz="2400" b="1" dirty="0">
                <a:sym typeface="Symbol" pitchFamily="18" charset="2"/>
              </a:rPr>
              <a:t>=750</a:t>
            </a:r>
            <a:endParaRPr lang="en-US" altLang="zh-CN" sz="2400" dirty="0">
              <a:sym typeface="Symbol" pitchFamily="18" charset="2"/>
            </a:endParaRPr>
          </a:p>
          <a:p>
            <a:pPr algn="l"/>
            <a:r>
              <a:rPr lang="en-US" altLang="zh-CN" sz="2400" dirty="0">
                <a:sym typeface="Symbol" pitchFamily="18" charset="2"/>
              </a:rPr>
              <a:t>1</a:t>
            </a:r>
            <a:r>
              <a:rPr lang="zh-CN" altLang="en-US" sz="2400" dirty="0">
                <a:sym typeface="Symbol" pitchFamily="18" charset="2"/>
              </a:rPr>
              <a:t>、</a:t>
            </a:r>
            <a:r>
              <a:rPr lang="en-US" altLang="zh-CN" sz="2400" b="1" dirty="0">
                <a:sym typeface="Symbol" pitchFamily="18" charset="2"/>
              </a:rPr>
              <a:t>H</a:t>
            </a:r>
            <a:r>
              <a:rPr lang="en-US" altLang="zh-CN" sz="2400" b="1" baseline="-25000" dirty="0">
                <a:sym typeface="Symbol" pitchFamily="18" charset="2"/>
              </a:rPr>
              <a:t>0</a:t>
            </a:r>
            <a:r>
              <a:rPr lang="zh-CN" altLang="en-US" sz="2400" dirty="0">
                <a:effectLst>
                  <a:outerShdw blurRad="38100" dist="38100" dir="2700000" algn="tl">
                    <a:srgbClr val="C0C0C0"/>
                  </a:outerShdw>
                </a:effectLst>
                <a:ea typeface="楷体" pitchFamily="49" charset="-122"/>
                <a:sym typeface="Symbol" pitchFamily="18" charset="2"/>
              </a:rPr>
              <a:t>为真（ </a:t>
            </a:r>
            <a:r>
              <a:rPr lang="zh-CN" altLang="en-US" sz="2400" b="1" dirty="0">
                <a:sym typeface="Symbol" pitchFamily="18" charset="2"/>
              </a:rPr>
              <a:t></a:t>
            </a:r>
            <a:r>
              <a:rPr lang="en-US" altLang="zh-CN" sz="2400" b="1" dirty="0">
                <a:sym typeface="Symbol" pitchFamily="18" charset="2"/>
              </a:rPr>
              <a:t>=750</a:t>
            </a:r>
            <a:r>
              <a:rPr lang="en-US" altLang="zh-CN" sz="2400" dirty="0">
                <a:effectLst>
                  <a:outerShdw blurRad="38100" dist="38100" dir="2700000" algn="tl">
                    <a:srgbClr val="C0C0C0"/>
                  </a:outerShdw>
                </a:effectLst>
                <a:ea typeface="楷体" pitchFamily="49" charset="-122"/>
                <a:sym typeface="Symbol" pitchFamily="18" charset="2"/>
              </a:rPr>
              <a:t> </a:t>
            </a:r>
            <a:r>
              <a:rPr lang="zh-CN" altLang="en-US" sz="2400" dirty="0">
                <a:effectLst>
                  <a:outerShdw blurRad="38100" dist="38100" dir="2700000" algn="tl">
                    <a:srgbClr val="C0C0C0"/>
                  </a:outerShdw>
                </a:effectLst>
                <a:ea typeface="楷体" pitchFamily="49" charset="-122"/>
                <a:sym typeface="Symbol" pitchFamily="18" charset="2"/>
              </a:rPr>
              <a:t>）</a:t>
            </a:r>
            <a:endParaRPr lang="zh-CN" altLang="en-US" sz="2400" dirty="0">
              <a:sym typeface="Symbol" pitchFamily="18" charset="2"/>
            </a:endParaRPr>
          </a:p>
          <a:p>
            <a:pPr algn="l"/>
            <a:r>
              <a:rPr lang="zh-CN" altLang="en-US" sz="2400" dirty="0">
                <a:sym typeface="Symbol" pitchFamily="18" charset="2"/>
              </a:rPr>
              <a:t>      样本均值</a:t>
            </a:r>
            <a:r>
              <a:rPr lang="en-US" altLang="zh-CN" sz="2400" dirty="0">
                <a:sym typeface="Symbol" pitchFamily="18" charset="2"/>
              </a:rPr>
              <a:t>=740  </a:t>
            </a:r>
            <a:r>
              <a:rPr lang="zh-CN" altLang="en-US" sz="2400" dirty="0">
                <a:sym typeface="Symbol" pitchFamily="18" charset="2"/>
              </a:rPr>
              <a:t>接受        样本均值</a:t>
            </a:r>
            <a:r>
              <a:rPr lang="en-US" altLang="zh-CN" sz="2400" dirty="0">
                <a:sym typeface="Symbol" pitchFamily="18" charset="2"/>
              </a:rPr>
              <a:t>=780  </a:t>
            </a:r>
            <a:r>
              <a:rPr lang="en-US" altLang="zh-CN" sz="2400" dirty="0">
                <a:ea typeface="隶书" pitchFamily="49" charset="-122"/>
                <a:sym typeface="Symbol" pitchFamily="18" charset="2"/>
              </a:rPr>
              <a:t>“</a:t>
            </a:r>
            <a:r>
              <a:rPr lang="zh-CN" altLang="en-US" sz="2400" dirty="0">
                <a:ea typeface="隶书" pitchFamily="49" charset="-122"/>
                <a:sym typeface="Symbol" pitchFamily="18" charset="2"/>
              </a:rPr>
              <a:t>弃真”</a:t>
            </a:r>
          </a:p>
          <a:p>
            <a:pPr algn="l"/>
            <a:r>
              <a:rPr lang="en-US" altLang="zh-CN" sz="2400" dirty="0">
                <a:sym typeface="Symbol" pitchFamily="18" charset="2"/>
              </a:rPr>
              <a:t>2</a:t>
            </a:r>
            <a:r>
              <a:rPr lang="zh-CN" altLang="en-US" sz="2400" dirty="0">
                <a:sym typeface="Symbol" pitchFamily="18" charset="2"/>
              </a:rPr>
              <a:t>、</a:t>
            </a:r>
            <a:r>
              <a:rPr lang="en-US" altLang="zh-CN" sz="2400" b="1" dirty="0">
                <a:sym typeface="Symbol" pitchFamily="18" charset="2"/>
              </a:rPr>
              <a:t>H</a:t>
            </a:r>
            <a:r>
              <a:rPr lang="en-US" altLang="zh-CN" sz="2400" b="1" baseline="-25000" dirty="0">
                <a:sym typeface="Symbol" pitchFamily="18" charset="2"/>
              </a:rPr>
              <a:t>0</a:t>
            </a:r>
            <a:r>
              <a:rPr lang="zh-CN" altLang="en-US" sz="2400" dirty="0">
                <a:effectLst>
                  <a:outerShdw blurRad="38100" dist="38100" dir="2700000" algn="tl">
                    <a:srgbClr val="C0C0C0"/>
                  </a:outerShdw>
                </a:effectLst>
                <a:ea typeface="楷体" pitchFamily="49" charset="-122"/>
                <a:sym typeface="Symbol" pitchFamily="18" charset="2"/>
              </a:rPr>
              <a:t>为伪（ </a:t>
            </a:r>
            <a:r>
              <a:rPr lang="zh-CN" altLang="en-US" sz="2400" b="1" dirty="0">
                <a:sym typeface="Symbol" pitchFamily="18" charset="2"/>
              </a:rPr>
              <a:t></a:t>
            </a:r>
            <a:r>
              <a:rPr lang="en-US" altLang="zh-CN" sz="2400" b="1" dirty="0">
                <a:sym typeface="Symbol" pitchFamily="18" charset="2"/>
              </a:rPr>
              <a:t>=785</a:t>
            </a:r>
            <a:r>
              <a:rPr lang="en-US" altLang="zh-CN" sz="2400" dirty="0">
                <a:effectLst>
                  <a:outerShdw blurRad="38100" dist="38100" dir="2700000" algn="tl">
                    <a:srgbClr val="C0C0C0"/>
                  </a:outerShdw>
                </a:effectLst>
                <a:ea typeface="楷体" pitchFamily="49" charset="-122"/>
                <a:sym typeface="Symbol" pitchFamily="18" charset="2"/>
              </a:rPr>
              <a:t> </a:t>
            </a:r>
            <a:r>
              <a:rPr lang="zh-CN" altLang="en-US" sz="2400" dirty="0">
                <a:effectLst>
                  <a:outerShdw blurRad="38100" dist="38100" dir="2700000" algn="tl">
                    <a:srgbClr val="C0C0C0"/>
                  </a:outerShdw>
                </a:effectLst>
                <a:ea typeface="楷体" pitchFamily="49" charset="-122"/>
                <a:sym typeface="Symbol" pitchFamily="18" charset="2"/>
              </a:rPr>
              <a:t>）</a:t>
            </a:r>
            <a:r>
              <a:rPr lang="zh-CN" altLang="en-US" sz="2400" dirty="0">
                <a:sym typeface="Symbol" pitchFamily="18" charset="2"/>
              </a:rPr>
              <a:t> </a:t>
            </a:r>
          </a:p>
        </p:txBody>
      </p:sp>
      <p:sp>
        <p:nvSpPr>
          <p:cNvPr id="58375" name="Freeform 7"/>
          <p:cNvSpPr>
            <a:spLocks/>
          </p:cNvSpPr>
          <p:nvPr/>
        </p:nvSpPr>
        <p:spPr bwMode="auto">
          <a:xfrm>
            <a:off x="609600" y="4267200"/>
            <a:ext cx="2895600" cy="1828800"/>
          </a:xfrm>
          <a:custGeom>
            <a:avLst/>
            <a:gdLst/>
            <a:ahLst/>
            <a:cxnLst>
              <a:cxn ang="0">
                <a:pos x="0" y="1304"/>
              </a:cxn>
              <a:cxn ang="0">
                <a:pos x="288" y="1064"/>
              </a:cxn>
              <a:cxn ang="0">
                <a:pos x="672" y="8"/>
              </a:cxn>
              <a:cxn ang="0">
                <a:pos x="1056" y="1016"/>
              </a:cxn>
              <a:cxn ang="0">
                <a:pos x="1344" y="1304"/>
              </a:cxn>
            </a:cxnLst>
            <a:rect l="0" t="0" r="r" b="b"/>
            <a:pathLst>
              <a:path w="1344" h="1304">
                <a:moveTo>
                  <a:pt x="0" y="1304"/>
                </a:moveTo>
                <a:cubicBezTo>
                  <a:pt x="88" y="1292"/>
                  <a:pt x="176" y="1280"/>
                  <a:pt x="288" y="1064"/>
                </a:cubicBezTo>
                <a:cubicBezTo>
                  <a:pt x="400" y="848"/>
                  <a:pt x="544" y="16"/>
                  <a:pt x="672" y="8"/>
                </a:cubicBezTo>
                <a:cubicBezTo>
                  <a:pt x="800" y="0"/>
                  <a:pt x="944" y="800"/>
                  <a:pt x="1056" y="1016"/>
                </a:cubicBezTo>
                <a:cubicBezTo>
                  <a:pt x="1168" y="1232"/>
                  <a:pt x="1296" y="1256"/>
                  <a:pt x="1344" y="1304"/>
                </a:cubicBezTo>
              </a:path>
            </a:pathLst>
          </a:custGeom>
          <a:noFill/>
          <a:ln w="9525" cap="flat" cmpd="sng">
            <a:solidFill>
              <a:srgbClr val="0000FF"/>
            </a:solidFill>
            <a:prstDash val="solid"/>
            <a:round/>
            <a:headEnd/>
            <a:tailEnd/>
          </a:ln>
          <a:effectLst/>
        </p:spPr>
        <p:txBody>
          <a:bodyPr wrap="none" anchor="ctr"/>
          <a:lstStyle/>
          <a:p>
            <a:endParaRPr lang="zh-CN" altLang="en-US"/>
          </a:p>
        </p:txBody>
      </p:sp>
      <p:sp>
        <p:nvSpPr>
          <p:cNvPr id="58376" name="Line 8"/>
          <p:cNvSpPr>
            <a:spLocks noChangeShapeType="1"/>
          </p:cNvSpPr>
          <p:nvPr/>
        </p:nvSpPr>
        <p:spPr bwMode="auto">
          <a:xfrm flipV="1">
            <a:off x="457200" y="4191000"/>
            <a:ext cx="0" cy="2133600"/>
          </a:xfrm>
          <a:prstGeom prst="line">
            <a:avLst/>
          </a:prstGeom>
          <a:noFill/>
          <a:ln w="9525">
            <a:solidFill>
              <a:srgbClr val="0000FF"/>
            </a:solidFill>
            <a:round/>
            <a:headEnd/>
            <a:tailEnd type="triangle" w="med" len="med"/>
          </a:ln>
          <a:effectLst/>
        </p:spPr>
        <p:txBody>
          <a:bodyPr wrap="none" anchor="ctr"/>
          <a:lstStyle/>
          <a:p>
            <a:endParaRPr lang="zh-CN" altLang="en-US"/>
          </a:p>
        </p:txBody>
      </p:sp>
      <p:sp>
        <p:nvSpPr>
          <p:cNvPr id="58377" name="Text Box 9"/>
          <p:cNvSpPr txBox="1">
            <a:spLocks noChangeArrowheads="1"/>
          </p:cNvSpPr>
          <p:nvPr/>
        </p:nvSpPr>
        <p:spPr bwMode="auto">
          <a:xfrm>
            <a:off x="533400" y="6202363"/>
            <a:ext cx="3511550" cy="488950"/>
          </a:xfrm>
          <a:prstGeom prst="rect">
            <a:avLst/>
          </a:prstGeom>
          <a:noFill/>
          <a:ln w="9525">
            <a:noFill/>
            <a:miter lim="800000"/>
            <a:headEnd/>
            <a:tailEnd/>
          </a:ln>
          <a:effectLst/>
        </p:spPr>
        <p:txBody>
          <a:bodyPr wrap="none" anchor="ctr">
            <a:spAutoFit/>
          </a:bodyPr>
          <a:lstStyle/>
          <a:p>
            <a:pPr>
              <a:spcBef>
                <a:spcPct val="50000"/>
              </a:spcBef>
            </a:pPr>
            <a:r>
              <a:rPr lang="en-US" altLang="zh-CN" sz="1400">
                <a:solidFill>
                  <a:schemeClr val="tx2"/>
                </a:solidFill>
                <a:ea typeface="金桥简标宋" pitchFamily="2" charset="-122"/>
              </a:rPr>
              <a:t>  </a:t>
            </a:r>
            <a:r>
              <a:rPr lang="en-US" altLang="zh-CN" sz="2600" b="1">
                <a:solidFill>
                  <a:srgbClr val="0000FF"/>
                </a:solidFill>
                <a:effectLst>
                  <a:outerShdw blurRad="38100" dist="38100" dir="2700000" algn="tl">
                    <a:srgbClr val="C0C0C0"/>
                  </a:outerShdw>
                </a:effectLst>
                <a:ea typeface="金桥简标宋" pitchFamily="2" charset="-122"/>
              </a:rPr>
              <a:t>720.6    750        779.4</a:t>
            </a:r>
            <a:r>
              <a:rPr lang="en-US" altLang="zh-CN" sz="1400">
                <a:solidFill>
                  <a:schemeClr val="tx2"/>
                </a:solidFill>
                <a:ea typeface="金桥简标宋" pitchFamily="2" charset="-122"/>
              </a:rPr>
              <a:t>      </a:t>
            </a:r>
          </a:p>
        </p:txBody>
      </p:sp>
      <p:graphicFrame>
        <p:nvGraphicFramePr>
          <p:cNvPr id="58378" name="Object 10"/>
          <p:cNvGraphicFramePr>
            <a:graphicFrameLocks noChangeAspect="1"/>
          </p:cNvGraphicFramePr>
          <p:nvPr/>
        </p:nvGraphicFramePr>
        <p:xfrm>
          <a:off x="1447800" y="5257800"/>
          <a:ext cx="1219200" cy="484188"/>
        </p:xfrm>
        <a:graphic>
          <a:graphicData uri="http://schemas.openxmlformats.org/presentationml/2006/ole">
            <p:oleObj spid="_x0000_s58378" name="公式" r:id="rId4" imgW="524000" imgH="209790" progId="Equation.3">
              <p:embed/>
            </p:oleObj>
          </a:graphicData>
        </a:graphic>
      </p:graphicFrame>
      <p:sp>
        <p:nvSpPr>
          <p:cNvPr id="58379" name="Line 11"/>
          <p:cNvSpPr>
            <a:spLocks noChangeShapeType="1"/>
          </p:cNvSpPr>
          <p:nvPr/>
        </p:nvSpPr>
        <p:spPr bwMode="auto">
          <a:xfrm>
            <a:off x="2057400" y="4267200"/>
            <a:ext cx="0" cy="2057400"/>
          </a:xfrm>
          <a:prstGeom prst="line">
            <a:avLst/>
          </a:prstGeom>
          <a:noFill/>
          <a:ln w="9525" cap="rnd">
            <a:solidFill>
              <a:srgbClr val="0000FF"/>
            </a:solidFill>
            <a:prstDash val="sysDot"/>
            <a:round/>
            <a:headEnd/>
            <a:tailEnd/>
          </a:ln>
          <a:effectLst/>
        </p:spPr>
        <p:txBody>
          <a:bodyPr wrap="none" anchor="ctr"/>
          <a:lstStyle/>
          <a:p>
            <a:endParaRPr lang="zh-CN" altLang="en-US"/>
          </a:p>
        </p:txBody>
      </p:sp>
      <p:sp>
        <p:nvSpPr>
          <p:cNvPr id="58380" name="Line 12"/>
          <p:cNvSpPr>
            <a:spLocks noChangeShapeType="1"/>
          </p:cNvSpPr>
          <p:nvPr/>
        </p:nvSpPr>
        <p:spPr bwMode="auto">
          <a:xfrm>
            <a:off x="3200400" y="5943600"/>
            <a:ext cx="0" cy="381000"/>
          </a:xfrm>
          <a:prstGeom prst="line">
            <a:avLst/>
          </a:prstGeom>
          <a:noFill/>
          <a:ln w="9525" cap="rnd">
            <a:solidFill>
              <a:srgbClr val="0000FF"/>
            </a:solidFill>
            <a:prstDash val="sysDot"/>
            <a:round/>
            <a:headEnd/>
            <a:tailEnd/>
          </a:ln>
          <a:effectLst/>
        </p:spPr>
        <p:txBody>
          <a:bodyPr wrap="none" anchor="ctr"/>
          <a:lstStyle/>
          <a:p>
            <a:endParaRPr lang="zh-CN" altLang="en-US"/>
          </a:p>
        </p:txBody>
      </p:sp>
      <p:sp>
        <p:nvSpPr>
          <p:cNvPr id="58381" name="Line 13"/>
          <p:cNvSpPr>
            <a:spLocks noChangeShapeType="1"/>
          </p:cNvSpPr>
          <p:nvPr/>
        </p:nvSpPr>
        <p:spPr bwMode="auto">
          <a:xfrm>
            <a:off x="1066800" y="5943600"/>
            <a:ext cx="0" cy="381000"/>
          </a:xfrm>
          <a:prstGeom prst="line">
            <a:avLst/>
          </a:prstGeom>
          <a:noFill/>
          <a:ln w="9525" cap="rnd">
            <a:solidFill>
              <a:srgbClr val="0000FF"/>
            </a:solidFill>
            <a:prstDash val="sysDot"/>
            <a:round/>
            <a:headEnd/>
            <a:tailEnd/>
          </a:ln>
          <a:effectLst/>
        </p:spPr>
        <p:txBody>
          <a:bodyPr wrap="none" anchor="ctr"/>
          <a:lstStyle/>
          <a:p>
            <a:endParaRPr lang="zh-CN" altLang="en-US"/>
          </a:p>
        </p:txBody>
      </p:sp>
      <p:sp>
        <p:nvSpPr>
          <p:cNvPr id="58382" name="Line 14"/>
          <p:cNvSpPr>
            <a:spLocks noChangeShapeType="1"/>
          </p:cNvSpPr>
          <p:nvPr/>
        </p:nvSpPr>
        <p:spPr bwMode="auto">
          <a:xfrm>
            <a:off x="457200" y="6324600"/>
            <a:ext cx="4495800" cy="0"/>
          </a:xfrm>
          <a:prstGeom prst="line">
            <a:avLst/>
          </a:prstGeom>
          <a:noFill/>
          <a:ln w="9525">
            <a:solidFill>
              <a:srgbClr val="0000FF"/>
            </a:solidFill>
            <a:round/>
            <a:headEnd/>
            <a:tailEnd type="triangle" w="med" len="med"/>
          </a:ln>
          <a:effectLst/>
        </p:spPr>
        <p:txBody>
          <a:bodyPr wrap="none" anchor="ctr"/>
          <a:lstStyle/>
          <a:p>
            <a:endParaRPr lang="zh-CN" altLang="en-US"/>
          </a:p>
        </p:txBody>
      </p:sp>
      <p:sp>
        <p:nvSpPr>
          <p:cNvPr id="58383" name="Freeform 15"/>
          <p:cNvSpPr>
            <a:spLocks/>
          </p:cNvSpPr>
          <p:nvPr/>
        </p:nvSpPr>
        <p:spPr bwMode="auto">
          <a:xfrm>
            <a:off x="2057400" y="4267200"/>
            <a:ext cx="2895600" cy="1828800"/>
          </a:xfrm>
          <a:custGeom>
            <a:avLst/>
            <a:gdLst/>
            <a:ahLst/>
            <a:cxnLst>
              <a:cxn ang="0">
                <a:pos x="0" y="1304"/>
              </a:cxn>
              <a:cxn ang="0">
                <a:pos x="288" y="1064"/>
              </a:cxn>
              <a:cxn ang="0">
                <a:pos x="672" y="8"/>
              </a:cxn>
              <a:cxn ang="0">
                <a:pos x="1056" y="1016"/>
              </a:cxn>
              <a:cxn ang="0">
                <a:pos x="1344" y="1304"/>
              </a:cxn>
            </a:cxnLst>
            <a:rect l="0" t="0" r="r" b="b"/>
            <a:pathLst>
              <a:path w="1344" h="1304">
                <a:moveTo>
                  <a:pt x="0" y="1304"/>
                </a:moveTo>
                <a:cubicBezTo>
                  <a:pt x="88" y="1292"/>
                  <a:pt x="176" y="1280"/>
                  <a:pt x="288" y="1064"/>
                </a:cubicBezTo>
                <a:cubicBezTo>
                  <a:pt x="400" y="848"/>
                  <a:pt x="544" y="16"/>
                  <a:pt x="672" y="8"/>
                </a:cubicBezTo>
                <a:cubicBezTo>
                  <a:pt x="800" y="0"/>
                  <a:pt x="944" y="800"/>
                  <a:pt x="1056" y="1016"/>
                </a:cubicBezTo>
                <a:cubicBezTo>
                  <a:pt x="1168" y="1232"/>
                  <a:pt x="1296" y="1256"/>
                  <a:pt x="1344" y="1304"/>
                </a:cubicBezTo>
              </a:path>
            </a:pathLst>
          </a:custGeom>
          <a:noFill/>
          <a:ln w="28575" cap="flat" cmpd="sng">
            <a:solidFill>
              <a:schemeClr val="tx1"/>
            </a:solidFill>
            <a:prstDash val="solid"/>
            <a:round/>
            <a:headEnd/>
            <a:tailEnd/>
          </a:ln>
          <a:effectLst/>
        </p:spPr>
        <p:txBody>
          <a:bodyPr wrap="none" anchor="ctr"/>
          <a:lstStyle/>
          <a:p>
            <a:endParaRPr lang="zh-CN" altLang="en-US"/>
          </a:p>
        </p:txBody>
      </p:sp>
      <p:sp>
        <p:nvSpPr>
          <p:cNvPr id="58384" name="Line 16"/>
          <p:cNvSpPr>
            <a:spLocks noChangeShapeType="1"/>
          </p:cNvSpPr>
          <p:nvPr/>
        </p:nvSpPr>
        <p:spPr bwMode="auto">
          <a:xfrm>
            <a:off x="3505200" y="4267200"/>
            <a:ext cx="0" cy="2057400"/>
          </a:xfrm>
          <a:prstGeom prst="line">
            <a:avLst/>
          </a:prstGeom>
          <a:noFill/>
          <a:ln w="9525" cap="rnd">
            <a:solidFill>
              <a:schemeClr val="tx1"/>
            </a:solidFill>
            <a:prstDash val="sysDot"/>
            <a:round/>
            <a:headEnd/>
            <a:tailEnd/>
          </a:ln>
          <a:effectLst/>
        </p:spPr>
        <p:txBody>
          <a:bodyPr wrap="none" anchor="ctr"/>
          <a:lstStyle/>
          <a:p>
            <a:endParaRPr lang="zh-CN" altLang="en-US"/>
          </a:p>
        </p:txBody>
      </p:sp>
      <p:sp>
        <p:nvSpPr>
          <p:cNvPr id="58385" name="Line 17"/>
          <p:cNvSpPr>
            <a:spLocks noChangeShapeType="1"/>
          </p:cNvSpPr>
          <p:nvPr/>
        </p:nvSpPr>
        <p:spPr bwMode="auto">
          <a:xfrm flipH="1">
            <a:off x="3200400" y="5791200"/>
            <a:ext cx="0" cy="0"/>
          </a:xfrm>
          <a:prstGeom prst="line">
            <a:avLst/>
          </a:prstGeom>
          <a:noFill/>
          <a:ln w="9525">
            <a:solidFill>
              <a:schemeClr val="tx1"/>
            </a:solidFill>
            <a:round/>
            <a:headEnd/>
            <a:tailEnd/>
          </a:ln>
          <a:effectLst/>
        </p:spPr>
        <p:txBody>
          <a:bodyPr wrap="none" anchor="ctr"/>
          <a:lstStyle/>
          <a:p>
            <a:endParaRPr lang="zh-CN" altLang="en-US"/>
          </a:p>
        </p:txBody>
      </p:sp>
      <p:graphicFrame>
        <p:nvGraphicFramePr>
          <p:cNvPr id="58386" name="Object 18"/>
          <p:cNvGraphicFramePr>
            <a:graphicFrameLocks noChangeAspect="1"/>
          </p:cNvGraphicFramePr>
          <p:nvPr/>
        </p:nvGraphicFramePr>
        <p:xfrm>
          <a:off x="3352800" y="5410200"/>
          <a:ext cx="776288" cy="457200"/>
        </p:xfrm>
        <a:graphic>
          <a:graphicData uri="http://schemas.openxmlformats.org/presentationml/2006/ole">
            <p:oleObj spid="_x0000_s58386" name="公式" r:id="rId5" imgW="365401" imgH="216663" progId="Equation.3">
              <p:embed/>
            </p:oleObj>
          </a:graphicData>
        </a:graphic>
      </p:graphicFrame>
      <p:graphicFrame>
        <p:nvGraphicFramePr>
          <p:cNvPr id="58387" name="Object 19"/>
          <p:cNvGraphicFramePr>
            <a:graphicFrameLocks noChangeAspect="1"/>
          </p:cNvGraphicFramePr>
          <p:nvPr/>
        </p:nvGraphicFramePr>
        <p:xfrm>
          <a:off x="2743200" y="5638800"/>
          <a:ext cx="369888" cy="495300"/>
        </p:xfrm>
        <a:graphic>
          <a:graphicData uri="http://schemas.openxmlformats.org/presentationml/2006/ole">
            <p:oleObj spid="_x0000_s58387" name="公式" r:id="rId6" imgW="168724" imgH="224860" progId="Equation.3">
              <p:embed/>
            </p:oleObj>
          </a:graphicData>
        </a:graphic>
      </p:graphicFrame>
      <p:graphicFrame>
        <p:nvGraphicFramePr>
          <p:cNvPr id="58388" name="Object 20"/>
          <p:cNvGraphicFramePr>
            <a:graphicFrameLocks noChangeAspect="1"/>
          </p:cNvGraphicFramePr>
          <p:nvPr/>
        </p:nvGraphicFramePr>
        <p:xfrm>
          <a:off x="4355976" y="3501008"/>
          <a:ext cx="4087886" cy="1097615"/>
        </p:xfrm>
        <a:graphic>
          <a:graphicData uri="http://schemas.openxmlformats.org/presentationml/2006/ole">
            <p:oleObj spid="_x0000_s58388" name="公式" r:id="rId7" imgW="1892160" imgH="507960" progId="Equation.3">
              <p:embed/>
            </p:oleObj>
          </a:graphicData>
        </a:graphic>
      </p:graphicFrame>
      <p:sp>
        <p:nvSpPr>
          <p:cNvPr id="58389" name="Line 21"/>
          <p:cNvSpPr>
            <a:spLocks noChangeShapeType="1"/>
          </p:cNvSpPr>
          <p:nvPr/>
        </p:nvSpPr>
        <p:spPr bwMode="auto">
          <a:xfrm flipV="1">
            <a:off x="3200400" y="4648200"/>
            <a:ext cx="0" cy="1295400"/>
          </a:xfrm>
          <a:prstGeom prst="line">
            <a:avLst/>
          </a:prstGeom>
          <a:noFill/>
          <a:ln w="12700">
            <a:solidFill>
              <a:srgbClr val="CC3300"/>
            </a:solidFill>
            <a:prstDash val="dash"/>
            <a:round/>
            <a:headEnd/>
            <a:tailEnd/>
          </a:ln>
          <a:effectLst/>
        </p:spPr>
        <p:txBody>
          <a:bodyPr wrap="none" anchor="ctr"/>
          <a:lstStyle/>
          <a:p>
            <a:endParaRPr lang="zh-CN" altLang="en-US"/>
          </a:p>
        </p:txBody>
      </p:sp>
      <p:graphicFrame>
        <p:nvGraphicFramePr>
          <p:cNvPr id="58391" name="Object 23"/>
          <p:cNvGraphicFramePr>
            <a:graphicFrameLocks noChangeAspect="1"/>
          </p:cNvGraphicFramePr>
          <p:nvPr/>
        </p:nvGraphicFramePr>
        <p:xfrm>
          <a:off x="652463" y="5257800"/>
          <a:ext cx="295275" cy="685800"/>
        </p:xfrm>
        <a:graphic>
          <a:graphicData uri="http://schemas.openxmlformats.org/presentationml/2006/ole">
            <p:oleObj spid="_x0000_s58391" name="公式" r:id="rId8" imgW="176017" imgH="405778" progId="Equation.3">
              <p:embed/>
            </p:oleObj>
          </a:graphicData>
        </a:graphic>
      </p:graphicFrame>
      <p:graphicFrame>
        <p:nvGraphicFramePr>
          <p:cNvPr id="58394" name="Object 26"/>
          <p:cNvGraphicFramePr>
            <a:graphicFrameLocks noChangeAspect="1"/>
          </p:cNvGraphicFramePr>
          <p:nvPr/>
        </p:nvGraphicFramePr>
        <p:xfrm>
          <a:off x="5411788" y="5951538"/>
          <a:ext cx="2741612" cy="493712"/>
        </p:xfrm>
        <a:graphic>
          <a:graphicData uri="http://schemas.openxmlformats.org/presentationml/2006/ole">
            <p:oleObj spid="_x0000_s58394" name="Equation" r:id="rId9" imgW="1230422" imgH="222783" progId="Equation.3">
              <p:embed/>
            </p:oleObj>
          </a:graphicData>
        </a:graphic>
      </p:graphicFrame>
      <p:graphicFrame>
        <p:nvGraphicFramePr>
          <p:cNvPr id="58395" name="Object 27"/>
          <p:cNvGraphicFramePr>
            <a:graphicFrameLocks noChangeAspect="1"/>
          </p:cNvGraphicFramePr>
          <p:nvPr/>
        </p:nvGraphicFramePr>
        <p:xfrm>
          <a:off x="4355976" y="4725144"/>
          <a:ext cx="4513584" cy="1102566"/>
        </p:xfrm>
        <a:graphic>
          <a:graphicData uri="http://schemas.openxmlformats.org/presentationml/2006/ole">
            <p:oleObj spid="_x0000_s58395" name="公式" r:id="rId10" imgW="2082600" imgH="50796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374">
                                            <p:txEl>
                                              <p:pRg st="0" end="0"/>
                                            </p:txEl>
                                          </p:spTgt>
                                        </p:tgtEl>
                                        <p:attrNameLst>
                                          <p:attrName>style.visibility</p:attrName>
                                        </p:attrNameLst>
                                      </p:cBhvr>
                                      <p:to>
                                        <p:strVal val="visible"/>
                                      </p:to>
                                    </p:set>
                                    <p:animEffect transition="in" filter="wipe(left)">
                                      <p:cBhvr>
                                        <p:cTn id="7" dur="500"/>
                                        <p:tgtEl>
                                          <p:spTgt spid="58374">
                                            <p:txEl>
                                              <p:pRg st="0" end="0"/>
                                            </p:txEl>
                                          </p:spTgt>
                                        </p:tgtEl>
                                      </p:cBhvr>
                                    </p:animEffect>
                                  </p:childTnLst>
                                  <p:subTnLst>
                                    <p:animClr clrSpc="rgb" dir="cw">
                                      <p:cBhvr override="childStyle">
                                        <p:cTn dur="1" fill="hold" display="0" masterRel="nextClick" afterEffect="1"/>
                                        <p:tgtEl>
                                          <p:spTgt spid="58374">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374">
                                            <p:txEl>
                                              <p:pRg st="1" end="1"/>
                                            </p:txEl>
                                          </p:spTgt>
                                        </p:tgtEl>
                                        <p:attrNameLst>
                                          <p:attrName>style.visibility</p:attrName>
                                        </p:attrNameLst>
                                      </p:cBhvr>
                                      <p:to>
                                        <p:strVal val="visible"/>
                                      </p:to>
                                    </p:set>
                                    <p:animEffect transition="in" filter="wipe(left)">
                                      <p:cBhvr>
                                        <p:cTn id="12" dur="500"/>
                                        <p:tgtEl>
                                          <p:spTgt spid="58374">
                                            <p:txEl>
                                              <p:pRg st="1" end="1"/>
                                            </p:txEl>
                                          </p:spTgt>
                                        </p:tgtEl>
                                      </p:cBhvr>
                                    </p:animEffect>
                                  </p:childTnLst>
                                  <p:subTnLst>
                                    <p:animClr clrSpc="rgb" dir="cw">
                                      <p:cBhvr override="childStyle">
                                        <p:cTn dur="1" fill="hold" display="0" masterRel="nextClick" afterEffect="1"/>
                                        <p:tgtEl>
                                          <p:spTgt spid="58374">
                                            <p:txEl>
                                              <p:pRg st="1" end="1"/>
                                            </p:txEl>
                                          </p:spTgt>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8374">
                                            <p:txEl>
                                              <p:pRg st="2" end="2"/>
                                            </p:txEl>
                                          </p:spTgt>
                                        </p:tgtEl>
                                        <p:attrNameLst>
                                          <p:attrName>style.visibility</p:attrName>
                                        </p:attrNameLst>
                                      </p:cBhvr>
                                      <p:to>
                                        <p:strVal val="visible"/>
                                      </p:to>
                                    </p:set>
                                    <p:animEffect transition="in" filter="wipe(left)">
                                      <p:cBhvr>
                                        <p:cTn id="17" dur="500"/>
                                        <p:tgtEl>
                                          <p:spTgt spid="58374">
                                            <p:txEl>
                                              <p:pRg st="2" end="2"/>
                                            </p:txEl>
                                          </p:spTgt>
                                        </p:tgtEl>
                                      </p:cBhvr>
                                    </p:animEffect>
                                  </p:childTnLst>
                                  <p:subTnLst>
                                    <p:animClr clrSpc="rgb" dir="cw">
                                      <p:cBhvr override="childStyle">
                                        <p:cTn dur="1" fill="hold" display="0" masterRel="nextClick" afterEffect="1"/>
                                        <p:tgtEl>
                                          <p:spTgt spid="58374">
                                            <p:txEl>
                                              <p:pRg st="2" end="2"/>
                                            </p:txEl>
                                          </p:spTgt>
                                        </p:tgtEl>
                                        <p:attrNameLst>
                                          <p:attrName>ppt_c</p:attrName>
                                        </p:attrNameLst>
                                      </p:cBhvr>
                                      <p:to>
                                        <a:srgbClr val="0000FF"/>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8374">
                                            <p:txEl>
                                              <p:pRg st="3" end="3"/>
                                            </p:txEl>
                                          </p:spTgt>
                                        </p:tgtEl>
                                        <p:attrNameLst>
                                          <p:attrName>style.visibility</p:attrName>
                                        </p:attrNameLst>
                                      </p:cBhvr>
                                      <p:to>
                                        <p:strVal val="visible"/>
                                      </p:to>
                                    </p:set>
                                    <p:animEffect transition="in" filter="wipe(left)">
                                      <p:cBhvr>
                                        <p:cTn id="22" dur="500"/>
                                        <p:tgtEl>
                                          <p:spTgt spid="58374">
                                            <p:txEl>
                                              <p:pRg st="3" end="3"/>
                                            </p:txEl>
                                          </p:spTgt>
                                        </p:tgtEl>
                                      </p:cBhvr>
                                    </p:animEffect>
                                  </p:childTnLst>
                                  <p:subTnLst>
                                    <p:animClr clrSpc="rgb" dir="cw">
                                      <p:cBhvr override="childStyle">
                                        <p:cTn dur="1" fill="hold" display="0" masterRel="nextClick" afterEffect="1"/>
                                        <p:tgtEl>
                                          <p:spTgt spid="58374">
                                            <p:txEl>
                                              <p:pRg st="3" end="3"/>
                                            </p:txEl>
                                          </p:spTgt>
                                        </p:tgtEl>
                                        <p:attrNameLst>
                                          <p:attrName>ppt_c</p:attrName>
                                        </p:attrNameLst>
                                      </p:cBhvr>
                                      <p:to>
                                        <a:srgbClr val="0000FF"/>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58384"/>
                                        </p:tgtEl>
                                        <p:attrNameLst>
                                          <p:attrName>style.visibility</p:attrName>
                                        </p:attrNameLst>
                                      </p:cBhvr>
                                      <p:to>
                                        <p:strVal val="visible"/>
                                      </p:to>
                                    </p:set>
                                    <p:animEffect transition="in" filter="blinds(vertical)">
                                      <p:cBhvr>
                                        <p:cTn id="27" dur="500"/>
                                        <p:tgtEl>
                                          <p:spTgt spid="58384"/>
                                        </p:tgtEl>
                                      </p:cBhvr>
                                    </p:animEffect>
                                  </p:childTnLst>
                                  <p:subTnLst>
                                    <p:animClr clrSpc="rgb" dir="cw">
                                      <p:cBhvr override="childStyle">
                                        <p:cTn dur="1" fill="hold" display="0" masterRel="nextClick" afterEffect="1"/>
                                        <p:tgtEl>
                                          <p:spTgt spid="58384"/>
                                        </p:tgtEl>
                                        <p:attrNameLst>
                                          <p:attrName>ppt_c</p:attrName>
                                        </p:attrNameLst>
                                      </p:cBhvr>
                                      <p:to>
                                        <a:srgbClr val="0000FF"/>
                                      </p:to>
                                    </p:animClr>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58383"/>
                                        </p:tgtEl>
                                        <p:attrNameLst>
                                          <p:attrName>style.visibility</p:attrName>
                                        </p:attrNameLst>
                                      </p:cBhvr>
                                      <p:to>
                                        <p:strVal val="visible"/>
                                      </p:to>
                                    </p:set>
                                    <p:animEffect transition="in" filter="box(out)">
                                      <p:cBhvr>
                                        <p:cTn id="32" dur="500"/>
                                        <p:tgtEl>
                                          <p:spTgt spid="58383"/>
                                        </p:tgtEl>
                                      </p:cBhvr>
                                    </p:animEffect>
                                  </p:childTnLst>
                                  <p:subTnLst>
                                    <p:animClr clrSpc="rgb" dir="cw">
                                      <p:cBhvr override="childStyle">
                                        <p:cTn dur="1" fill="hold" display="0" masterRel="nextClick" afterEffect="1"/>
                                        <p:tgtEl>
                                          <p:spTgt spid="58383"/>
                                        </p:tgtEl>
                                        <p:attrNameLst>
                                          <p:attrName>ppt_c</p:attrName>
                                        </p:attrNameLst>
                                      </p:cBhvr>
                                      <p:to>
                                        <a:srgbClr val="660066"/>
                                      </p:to>
                                    </p:animClr>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8389"/>
                                        </p:tgtEl>
                                        <p:attrNameLst>
                                          <p:attrName>style.visibility</p:attrName>
                                        </p:attrNameLst>
                                      </p:cBhvr>
                                      <p:to>
                                        <p:strVal val="visible"/>
                                      </p:to>
                                    </p:set>
                                    <p:anim calcmode="lin" valueType="num">
                                      <p:cBhvr additive="base">
                                        <p:cTn id="37" dur="500" fill="hold"/>
                                        <p:tgtEl>
                                          <p:spTgt spid="58389"/>
                                        </p:tgtEl>
                                        <p:attrNameLst>
                                          <p:attrName>ppt_x</p:attrName>
                                        </p:attrNameLst>
                                      </p:cBhvr>
                                      <p:tavLst>
                                        <p:tav tm="0">
                                          <p:val>
                                            <p:strVal val="0-#ppt_w/2"/>
                                          </p:val>
                                        </p:tav>
                                        <p:tav tm="100000">
                                          <p:val>
                                            <p:strVal val="#ppt_x"/>
                                          </p:val>
                                        </p:tav>
                                      </p:tavLst>
                                    </p:anim>
                                    <p:anim calcmode="lin" valueType="num">
                                      <p:cBhvr additive="base">
                                        <p:cTn id="38" dur="500" fill="hold"/>
                                        <p:tgtEl>
                                          <p:spTgt spid="5838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2" fill="hold" nodeType="clickEffect">
                                  <p:stCondLst>
                                    <p:cond delay="0"/>
                                  </p:stCondLst>
                                  <p:childTnLst>
                                    <p:set>
                                      <p:cBhvr>
                                        <p:cTn id="42" dur="1" fill="hold">
                                          <p:stCondLst>
                                            <p:cond delay="0"/>
                                          </p:stCondLst>
                                        </p:cTn>
                                        <p:tgtEl>
                                          <p:spTgt spid="58387"/>
                                        </p:tgtEl>
                                        <p:attrNameLst>
                                          <p:attrName>style.visibility</p:attrName>
                                        </p:attrNameLst>
                                      </p:cBhvr>
                                      <p:to>
                                        <p:strVal val="visible"/>
                                      </p:to>
                                    </p:set>
                                    <p:anim calcmode="lin" valueType="num">
                                      <p:cBhvr additive="base">
                                        <p:cTn id="43" dur="500" fill="hold"/>
                                        <p:tgtEl>
                                          <p:spTgt spid="58387"/>
                                        </p:tgtEl>
                                        <p:attrNameLst>
                                          <p:attrName>ppt_x</p:attrName>
                                        </p:attrNameLst>
                                      </p:cBhvr>
                                      <p:tavLst>
                                        <p:tav tm="0">
                                          <p:val>
                                            <p:strVal val="0-#ppt_w/2"/>
                                          </p:val>
                                        </p:tav>
                                        <p:tav tm="100000">
                                          <p:val>
                                            <p:strVal val="#ppt_x"/>
                                          </p:val>
                                        </p:tav>
                                      </p:tavLst>
                                    </p:anim>
                                    <p:anim calcmode="lin" valueType="num">
                                      <p:cBhvr additive="base">
                                        <p:cTn id="44" dur="500" fill="hold"/>
                                        <p:tgtEl>
                                          <p:spTgt spid="5838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nodeType="clickEffect">
                                  <p:stCondLst>
                                    <p:cond delay="0"/>
                                  </p:stCondLst>
                                  <p:childTnLst>
                                    <p:set>
                                      <p:cBhvr>
                                        <p:cTn id="48" dur="1" fill="hold">
                                          <p:stCondLst>
                                            <p:cond delay="0"/>
                                          </p:stCondLst>
                                        </p:cTn>
                                        <p:tgtEl>
                                          <p:spTgt spid="58386"/>
                                        </p:tgtEl>
                                        <p:attrNameLst>
                                          <p:attrName>style.visibility</p:attrName>
                                        </p:attrNameLst>
                                      </p:cBhvr>
                                      <p:to>
                                        <p:strVal val="visible"/>
                                      </p:to>
                                    </p:set>
                                    <p:anim calcmode="lin" valueType="num">
                                      <p:cBhvr additive="base">
                                        <p:cTn id="49" dur="500" fill="hold"/>
                                        <p:tgtEl>
                                          <p:spTgt spid="58386"/>
                                        </p:tgtEl>
                                        <p:attrNameLst>
                                          <p:attrName>ppt_x</p:attrName>
                                        </p:attrNameLst>
                                      </p:cBhvr>
                                      <p:tavLst>
                                        <p:tav tm="0">
                                          <p:val>
                                            <p:strVal val="#ppt_x"/>
                                          </p:val>
                                        </p:tav>
                                        <p:tav tm="100000">
                                          <p:val>
                                            <p:strVal val="#ppt_x"/>
                                          </p:val>
                                        </p:tav>
                                      </p:tavLst>
                                    </p:anim>
                                    <p:anim calcmode="lin" valueType="num">
                                      <p:cBhvr additive="base">
                                        <p:cTn id="50" dur="500" fill="hold"/>
                                        <p:tgtEl>
                                          <p:spTgt spid="58386"/>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58388"/>
                                        </p:tgtEl>
                                        <p:attrNameLst>
                                          <p:attrName>style.visibility</p:attrName>
                                        </p:attrNameLst>
                                      </p:cBhvr>
                                      <p:to>
                                        <p:strVal val="visible"/>
                                      </p:to>
                                    </p:set>
                                    <p:animEffect transition="in" filter="box(in)">
                                      <p:cBhvr>
                                        <p:cTn id="55" dur="500"/>
                                        <p:tgtEl>
                                          <p:spTgt spid="58388"/>
                                        </p:tgtEl>
                                      </p:cBhvr>
                                    </p:animEffect>
                                  </p:childTnLst>
                                  <p:subTnLst>
                                    <p:animClr clrSpc="rgb" dir="cw">
                                      <p:cBhvr override="childStyle">
                                        <p:cTn dur="1" fill="hold" display="0" masterRel="nextClick" afterEffect="1"/>
                                        <p:tgtEl>
                                          <p:spTgt spid="58388"/>
                                        </p:tgtEl>
                                        <p:attrNameLst>
                                          <p:attrName>ppt_c</p:attrName>
                                        </p:attrNameLst>
                                      </p:cBhvr>
                                      <p:to>
                                        <a:srgbClr val="0000FF"/>
                                      </p:to>
                                    </p:animClr>
                                  </p:subTnLst>
                                </p:cTn>
                              </p:par>
                            </p:childTnLst>
                          </p:cTn>
                        </p:par>
                      </p:childTnLst>
                    </p:cTn>
                  </p:par>
                  <p:par>
                    <p:cTn id="56" fill="hold">
                      <p:stCondLst>
                        <p:cond delay="indefinite"/>
                      </p:stCondLst>
                      <p:childTnLst>
                        <p:par>
                          <p:cTn id="57" fill="hold">
                            <p:stCondLst>
                              <p:cond delay="0"/>
                            </p:stCondLst>
                            <p:childTnLst>
                              <p:par>
                                <p:cTn id="58" presetID="4" presetClass="entr" presetSubtype="16" fill="hold" nodeType="clickEffect">
                                  <p:stCondLst>
                                    <p:cond delay="0"/>
                                  </p:stCondLst>
                                  <p:childTnLst>
                                    <p:set>
                                      <p:cBhvr>
                                        <p:cTn id="59" dur="1" fill="hold">
                                          <p:stCondLst>
                                            <p:cond delay="0"/>
                                          </p:stCondLst>
                                        </p:cTn>
                                        <p:tgtEl>
                                          <p:spTgt spid="58395"/>
                                        </p:tgtEl>
                                        <p:attrNameLst>
                                          <p:attrName>style.visibility</p:attrName>
                                        </p:attrNameLst>
                                      </p:cBhvr>
                                      <p:to>
                                        <p:strVal val="visible"/>
                                      </p:to>
                                    </p:set>
                                    <p:animEffect transition="in" filter="box(in)">
                                      <p:cBhvr>
                                        <p:cTn id="60" dur="500"/>
                                        <p:tgtEl>
                                          <p:spTgt spid="58395"/>
                                        </p:tgtEl>
                                      </p:cBhvr>
                                    </p:animEffect>
                                  </p:childTnLst>
                                  <p:subTnLst>
                                    <p:animClr clrSpc="rgb" dir="cw">
                                      <p:cBhvr override="childStyle">
                                        <p:cTn dur="1" fill="hold" display="0" masterRel="nextClick" afterEffect="1"/>
                                        <p:tgtEl>
                                          <p:spTgt spid="58395"/>
                                        </p:tgtEl>
                                        <p:attrNameLst>
                                          <p:attrName>ppt_c</p:attrName>
                                        </p:attrNameLst>
                                      </p:cBhvr>
                                      <p:to>
                                        <a:srgbClr val="0000FF"/>
                                      </p:to>
                                    </p:animClr>
                                  </p:subTnLst>
                                </p:cTn>
                              </p:par>
                            </p:childTnLst>
                          </p:cTn>
                        </p:par>
                      </p:childTnLst>
                    </p:cTn>
                  </p:par>
                  <p:par>
                    <p:cTn id="61" fill="hold">
                      <p:stCondLst>
                        <p:cond delay="indefinite"/>
                      </p:stCondLst>
                      <p:childTnLst>
                        <p:par>
                          <p:cTn id="62" fill="hold">
                            <p:stCondLst>
                              <p:cond delay="0"/>
                            </p:stCondLst>
                            <p:childTnLst>
                              <p:par>
                                <p:cTn id="63" presetID="4" presetClass="entr" presetSubtype="16" fill="hold" nodeType="clickEffect">
                                  <p:stCondLst>
                                    <p:cond delay="0"/>
                                  </p:stCondLst>
                                  <p:childTnLst>
                                    <p:set>
                                      <p:cBhvr>
                                        <p:cTn id="64" dur="1" fill="hold">
                                          <p:stCondLst>
                                            <p:cond delay="0"/>
                                          </p:stCondLst>
                                        </p:cTn>
                                        <p:tgtEl>
                                          <p:spTgt spid="58394"/>
                                        </p:tgtEl>
                                        <p:attrNameLst>
                                          <p:attrName>style.visibility</p:attrName>
                                        </p:attrNameLst>
                                      </p:cBhvr>
                                      <p:to>
                                        <p:strVal val="visible"/>
                                      </p:to>
                                    </p:set>
                                    <p:animEffect transition="in" filter="box(in)">
                                      <p:cBhvr>
                                        <p:cTn id="65" dur="500"/>
                                        <p:tgtEl>
                                          <p:spTgt spid="58394"/>
                                        </p:tgtEl>
                                      </p:cBhvr>
                                    </p:animEffect>
                                  </p:childTnLst>
                                  <p:subTnLst>
                                    <p:animClr clrSpc="rgb" dir="cw">
                                      <p:cBhvr override="childStyle">
                                        <p:cTn dur="1" fill="hold" display="0" masterRel="nextClick" afterEffect="1"/>
                                        <p:tgtEl>
                                          <p:spTgt spid="58394"/>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4" grpId="0" build="p" autoUpdateAnimBg="0"/>
      <p:bldP spid="58383" grpId="0" animBg="1"/>
      <p:bldP spid="58384" grpId="0" animBg="1"/>
      <p:bldP spid="58389"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第七章   假设检验</a:t>
            </a:r>
          </a:p>
        </p:txBody>
      </p:sp>
      <p:sp>
        <p:nvSpPr>
          <p:cNvPr id="59395"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59396"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59397"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59398" name="Rectangle 6"/>
          <p:cNvSpPr>
            <a:spLocks noGrp="1" noChangeArrowheads="1"/>
          </p:cNvSpPr>
          <p:nvPr>
            <p:ph type="subTitle" idx="1"/>
          </p:nvPr>
        </p:nvSpPr>
        <p:spPr>
          <a:xfrm>
            <a:off x="228600" y="1219200"/>
            <a:ext cx="8686800" cy="5410200"/>
          </a:xfrm>
        </p:spPr>
        <p:txBody>
          <a:bodyPr/>
          <a:lstStyle/>
          <a:p>
            <a:pPr algn="l">
              <a:spcBef>
                <a:spcPct val="40000"/>
              </a:spcBef>
            </a:pPr>
            <a:r>
              <a:rPr lang="en-US" altLang="zh-CN" sz="2400" dirty="0">
                <a:ea typeface="楷体" pitchFamily="49" charset="-122"/>
                <a:sym typeface="Symbol" pitchFamily="18" charset="2"/>
              </a:rPr>
              <a:t>[</a:t>
            </a:r>
            <a:r>
              <a:rPr lang="zh-CN" altLang="en-US" sz="2400" dirty="0">
                <a:ea typeface="楷体" pitchFamily="49" charset="-122"/>
                <a:sym typeface="Symbol" pitchFamily="18" charset="2"/>
              </a:rPr>
              <a:t>案例</a:t>
            </a:r>
            <a:r>
              <a:rPr lang="en-US" altLang="zh-CN" sz="2400" dirty="0">
                <a:ea typeface="楷体" pitchFamily="49" charset="-122"/>
                <a:sym typeface="Symbol" pitchFamily="18" charset="2"/>
              </a:rPr>
              <a:t>]</a:t>
            </a:r>
            <a:r>
              <a:rPr lang="zh-CN" altLang="en-US" sz="2400" dirty="0">
                <a:ea typeface="楷体" pitchFamily="49" charset="-122"/>
                <a:sym typeface="Symbol" pitchFamily="18" charset="2"/>
              </a:rPr>
              <a:t>一家大型超市连锁店接到许多消费者投诉：某种品牌的炸</a:t>
            </a:r>
            <a:r>
              <a:rPr lang="zh-CN" altLang="en-US" sz="2400" dirty="0" smtClean="0">
                <a:ea typeface="楷体" pitchFamily="49" charset="-122"/>
                <a:sym typeface="Symbol" pitchFamily="18" charset="2"/>
              </a:rPr>
              <a:t>土豆片（</a:t>
            </a:r>
            <a:r>
              <a:rPr lang="en-US" altLang="zh-CN" sz="2400" dirty="0" smtClean="0">
                <a:ea typeface="楷体" pitchFamily="49" charset="-122"/>
                <a:sym typeface="Symbol" pitchFamily="18" charset="2"/>
              </a:rPr>
              <a:t>60g</a:t>
            </a:r>
            <a:r>
              <a:rPr lang="zh-CN" altLang="en-US" sz="2400" dirty="0" smtClean="0">
                <a:ea typeface="楷体" pitchFamily="49" charset="-122"/>
                <a:sym typeface="Symbol" pitchFamily="18" charset="2"/>
              </a:rPr>
              <a:t>）重量</a:t>
            </a:r>
            <a:r>
              <a:rPr lang="zh-CN" altLang="en-US" sz="2400" dirty="0">
                <a:ea typeface="楷体" pitchFamily="49" charset="-122"/>
                <a:sym typeface="Symbol" pitchFamily="18" charset="2"/>
              </a:rPr>
              <a:t>不符，即未达到</a:t>
            </a:r>
            <a:r>
              <a:rPr lang="en-US" altLang="zh-CN" sz="2400" dirty="0">
                <a:ea typeface="楷体" pitchFamily="49" charset="-122"/>
                <a:sym typeface="Symbol" pitchFamily="18" charset="2"/>
              </a:rPr>
              <a:t>60g</a:t>
            </a:r>
            <a:r>
              <a:rPr lang="zh-CN" altLang="en-US" sz="2400" dirty="0">
                <a:ea typeface="楷体" pitchFamily="49" charset="-122"/>
                <a:sym typeface="Symbol" pitchFamily="18" charset="2"/>
              </a:rPr>
              <a:t>。基于此，店方</a:t>
            </a:r>
            <a:r>
              <a:rPr lang="zh-CN" altLang="en-US" sz="2400" dirty="0" smtClean="0">
                <a:ea typeface="楷体" pitchFamily="49" charset="-122"/>
                <a:sym typeface="Symbol" pitchFamily="18" charset="2"/>
              </a:rPr>
              <a:t>决定进行</a:t>
            </a:r>
            <a:r>
              <a:rPr lang="zh-CN" altLang="en-US" sz="2400" dirty="0">
                <a:ea typeface="楷体" pitchFamily="49" charset="-122"/>
                <a:sym typeface="Symbol" pitchFamily="18" charset="2"/>
              </a:rPr>
              <a:t>检验，假设陈述如下：</a:t>
            </a:r>
          </a:p>
        </p:txBody>
      </p:sp>
      <p:sp>
        <p:nvSpPr>
          <p:cNvPr id="59407" name="Line 15"/>
          <p:cNvSpPr>
            <a:spLocks noChangeShapeType="1"/>
          </p:cNvSpPr>
          <p:nvPr/>
        </p:nvSpPr>
        <p:spPr bwMode="auto">
          <a:xfrm flipH="1">
            <a:off x="3200400" y="5791200"/>
            <a:ext cx="0" cy="0"/>
          </a:xfrm>
          <a:prstGeom prst="line">
            <a:avLst/>
          </a:prstGeom>
          <a:noFill/>
          <a:ln w="9525">
            <a:solidFill>
              <a:schemeClr val="tx1"/>
            </a:solidFill>
            <a:round/>
            <a:headEnd/>
            <a:tailEnd/>
          </a:ln>
          <a:effectLst/>
        </p:spPr>
        <p:txBody>
          <a:bodyPr wrap="none" anchor="ctr"/>
          <a:lstStyle/>
          <a:p>
            <a:endParaRPr lang="zh-CN" altLang="en-US"/>
          </a:p>
        </p:txBody>
      </p:sp>
      <p:graphicFrame>
        <p:nvGraphicFramePr>
          <p:cNvPr id="59410" name="Object 18"/>
          <p:cNvGraphicFramePr>
            <a:graphicFrameLocks noChangeAspect="1"/>
          </p:cNvGraphicFramePr>
          <p:nvPr/>
        </p:nvGraphicFramePr>
        <p:xfrm>
          <a:off x="1979712" y="2492896"/>
          <a:ext cx="4084637" cy="528637"/>
        </p:xfrm>
        <a:graphic>
          <a:graphicData uri="http://schemas.openxmlformats.org/presentationml/2006/ole">
            <p:oleObj spid="_x0000_s59410" name="公式" r:id="rId4" imgW="1765080" imgH="228600" progId="Equation.3">
              <p:embed/>
            </p:oleObj>
          </a:graphicData>
        </a:graphic>
      </p:graphicFrame>
      <p:sp>
        <p:nvSpPr>
          <p:cNvPr id="59412" name="Text Box 20"/>
          <p:cNvSpPr txBox="1">
            <a:spLocks noChangeArrowheads="1"/>
          </p:cNvSpPr>
          <p:nvPr/>
        </p:nvSpPr>
        <p:spPr bwMode="auto">
          <a:xfrm>
            <a:off x="251520" y="2996952"/>
            <a:ext cx="8605713" cy="3268587"/>
          </a:xfrm>
          <a:prstGeom prst="rect">
            <a:avLst/>
          </a:prstGeom>
          <a:noFill/>
          <a:ln w="9525">
            <a:noFill/>
            <a:miter lim="800000"/>
            <a:headEnd/>
            <a:tailEnd/>
          </a:ln>
          <a:effectLst/>
        </p:spPr>
        <p:txBody>
          <a:bodyPr wrap="square">
            <a:spAutoFit/>
          </a:bodyPr>
          <a:lstStyle/>
          <a:p>
            <a:pPr>
              <a:spcBef>
                <a:spcPct val="20000"/>
              </a:spcBef>
            </a:pPr>
            <a:r>
              <a:rPr lang="zh-CN" altLang="en-US" dirty="0" smtClean="0">
                <a:ea typeface="楷体" pitchFamily="49" charset="-122"/>
              </a:rPr>
              <a:t>问题：（</a:t>
            </a:r>
            <a:r>
              <a:rPr lang="en-US" altLang="zh-CN" dirty="0" smtClean="0">
                <a:ea typeface="楷体" pitchFamily="49" charset="-122"/>
              </a:rPr>
              <a:t>1</a:t>
            </a:r>
            <a:r>
              <a:rPr lang="zh-CN" altLang="en-US" dirty="0" smtClean="0">
                <a:ea typeface="楷体" pitchFamily="49" charset="-122"/>
              </a:rPr>
              <a:t>）写出相关的</a:t>
            </a:r>
            <a:r>
              <a:rPr lang="zh-CN" altLang="en-US" dirty="0">
                <a:ea typeface="楷体" pitchFamily="49" charset="-122"/>
              </a:rPr>
              <a:t>第</a:t>
            </a:r>
            <a:r>
              <a:rPr lang="en-US" altLang="zh-CN" dirty="0">
                <a:ea typeface="楷体" pitchFamily="49" charset="-122"/>
              </a:rPr>
              <a:t>Ⅰ</a:t>
            </a:r>
            <a:r>
              <a:rPr lang="zh-CN" altLang="en-US" dirty="0">
                <a:ea typeface="楷体" pitchFamily="49" charset="-122"/>
              </a:rPr>
              <a:t>类错误和第</a:t>
            </a:r>
            <a:r>
              <a:rPr lang="en-US" altLang="zh-CN" dirty="0">
                <a:ea typeface="楷体" pitchFamily="49" charset="-122"/>
              </a:rPr>
              <a:t>Ⅱ</a:t>
            </a:r>
            <a:r>
              <a:rPr lang="zh-CN" altLang="en-US" dirty="0">
                <a:ea typeface="楷体" pitchFamily="49" charset="-122"/>
              </a:rPr>
              <a:t>类错误</a:t>
            </a:r>
            <a:r>
              <a:rPr lang="zh-CN" altLang="en-US" dirty="0" smtClean="0">
                <a:ea typeface="楷体" pitchFamily="49" charset="-122"/>
              </a:rPr>
              <a:t>？（</a:t>
            </a:r>
            <a:r>
              <a:rPr lang="en-US" altLang="zh-CN" dirty="0" smtClean="0">
                <a:ea typeface="楷体" pitchFamily="49" charset="-122"/>
              </a:rPr>
              <a:t>2</a:t>
            </a:r>
            <a:r>
              <a:rPr lang="zh-CN" altLang="en-US" dirty="0" smtClean="0">
                <a:ea typeface="楷体" pitchFamily="49" charset="-122"/>
              </a:rPr>
              <a:t>）顾客</a:t>
            </a:r>
            <a:r>
              <a:rPr lang="zh-CN" altLang="en-US" dirty="0">
                <a:ea typeface="楷体" pitchFamily="49" charset="-122"/>
              </a:rPr>
              <a:t>会将哪类错误看得较为严重？而连锁店会将哪类错误看得较为严重？</a:t>
            </a:r>
          </a:p>
          <a:p>
            <a:pPr>
              <a:spcBef>
                <a:spcPct val="20000"/>
              </a:spcBef>
            </a:pPr>
            <a:r>
              <a:rPr lang="zh-CN" altLang="en-US" dirty="0">
                <a:ea typeface="楷体" pitchFamily="49" charset="-122"/>
              </a:rPr>
              <a:t>第</a:t>
            </a:r>
            <a:r>
              <a:rPr lang="en-US" altLang="zh-CN" dirty="0">
                <a:ea typeface="楷体" pitchFamily="49" charset="-122"/>
              </a:rPr>
              <a:t>Ⅰ</a:t>
            </a:r>
            <a:r>
              <a:rPr lang="zh-CN" altLang="en-US" dirty="0">
                <a:ea typeface="楷体" pitchFamily="49" charset="-122"/>
              </a:rPr>
              <a:t>类错误（弃真）：真实状态→“包装合格”；检验结果→“包装不合格”。损害供应商利益，故更关注弃真错误。</a:t>
            </a:r>
          </a:p>
          <a:p>
            <a:pPr>
              <a:spcBef>
                <a:spcPct val="20000"/>
              </a:spcBef>
            </a:pPr>
            <a:r>
              <a:rPr lang="zh-CN" altLang="en-US" dirty="0">
                <a:ea typeface="楷体" pitchFamily="49" charset="-122"/>
              </a:rPr>
              <a:t>第</a:t>
            </a:r>
            <a:r>
              <a:rPr lang="en-US" altLang="zh-CN" dirty="0">
                <a:ea typeface="楷体" pitchFamily="49" charset="-122"/>
              </a:rPr>
              <a:t>Ⅱ</a:t>
            </a:r>
            <a:r>
              <a:rPr lang="zh-CN" altLang="en-US" dirty="0">
                <a:ea typeface="楷体" pitchFamily="49" charset="-122"/>
              </a:rPr>
              <a:t>类错误（纳伪）：真实状态→ “包装不合格”；检验结果→“包装合格”。损害消费者利益，故更关注纳伪错误。</a:t>
            </a:r>
          </a:p>
          <a:p>
            <a:pPr>
              <a:spcBef>
                <a:spcPct val="20000"/>
              </a:spcBef>
            </a:pPr>
            <a:r>
              <a:rPr lang="zh-CN" altLang="en-US" dirty="0">
                <a:ea typeface="楷体" pitchFamily="49" charset="-122"/>
              </a:rPr>
              <a:t>综合考量：关注纳伪错误。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8">
                                            <p:txEl>
                                              <p:pRg st="0" end="0"/>
                                            </p:txEl>
                                          </p:spTgt>
                                        </p:tgtEl>
                                        <p:attrNameLst>
                                          <p:attrName>style.visibility</p:attrName>
                                        </p:attrNameLst>
                                      </p:cBhvr>
                                      <p:to>
                                        <p:strVal val="visible"/>
                                      </p:to>
                                    </p:set>
                                    <p:animEffect transition="in" filter="wipe(left)">
                                      <p:cBhvr>
                                        <p:cTn id="7" dur="500"/>
                                        <p:tgtEl>
                                          <p:spTgt spid="59398">
                                            <p:txEl>
                                              <p:pRg st="0" end="0"/>
                                            </p:txEl>
                                          </p:spTgt>
                                        </p:tgtEl>
                                      </p:cBhvr>
                                    </p:animEffect>
                                  </p:childTnLst>
                                  <p:subTnLst>
                                    <p:animClr clrSpc="rgb" dir="cw">
                                      <p:cBhvr override="childStyle">
                                        <p:cTn dur="1" fill="hold" display="0" masterRel="nextClick" afterEffect="1"/>
                                        <p:tgtEl>
                                          <p:spTgt spid="59398">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59410"/>
                                        </p:tgtEl>
                                        <p:attrNameLst>
                                          <p:attrName>style.visibility</p:attrName>
                                        </p:attrNameLst>
                                      </p:cBhvr>
                                      <p:to>
                                        <p:strVal val="visible"/>
                                      </p:to>
                                    </p:set>
                                    <p:animEffect transition="in" filter="box(out)">
                                      <p:cBhvr>
                                        <p:cTn id="12" dur="500"/>
                                        <p:tgtEl>
                                          <p:spTgt spid="59410"/>
                                        </p:tgtEl>
                                      </p:cBhvr>
                                    </p:animEffect>
                                  </p:childTnLst>
                                  <p:subTnLst>
                                    <p:animClr clrSpc="rgb" dir="cw">
                                      <p:cBhvr override="childStyle">
                                        <p:cTn dur="1" fill="hold" display="0" masterRel="nextClick" afterEffect="1"/>
                                        <p:tgtEl>
                                          <p:spTgt spid="59410"/>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9412">
                                            <p:txEl>
                                              <p:pRg st="0" end="0"/>
                                            </p:txEl>
                                          </p:spTgt>
                                        </p:tgtEl>
                                        <p:attrNameLst>
                                          <p:attrName>style.visibility</p:attrName>
                                        </p:attrNameLst>
                                      </p:cBhvr>
                                      <p:to>
                                        <p:strVal val="visible"/>
                                      </p:to>
                                    </p:set>
                                    <p:animEffect transition="in" filter="dissolve">
                                      <p:cBhvr>
                                        <p:cTn id="17" dur="300"/>
                                        <p:tgtEl>
                                          <p:spTgt spid="59412">
                                            <p:txEl>
                                              <p:pRg st="0" end="0"/>
                                            </p:txEl>
                                          </p:spTgt>
                                        </p:tgtEl>
                                      </p:cBhvr>
                                    </p:animEffect>
                                  </p:childTnLst>
                                  <p:subTnLst>
                                    <p:animClr clrSpc="rgb" dir="cw">
                                      <p:cBhvr override="childStyle">
                                        <p:cTn dur="1" fill="hold" display="0" masterRel="nextClick" afterEffect="1"/>
                                        <p:tgtEl>
                                          <p:spTgt spid="59412">
                                            <p:txEl>
                                              <p:pRg st="0" end="0"/>
                                            </p:txEl>
                                          </p:spTgt>
                                        </p:tgtEl>
                                        <p:attrNameLst>
                                          <p:attrName>ppt_c</p:attrName>
                                        </p:attrNameLst>
                                      </p:cBhvr>
                                      <p:to>
                                        <a:srgbClr val="0000FF"/>
                                      </p:to>
                                    </p:animClr>
                                  </p:sub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9412">
                                            <p:txEl>
                                              <p:pRg st="1" end="1"/>
                                            </p:txEl>
                                          </p:spTgt>
                                        </p:tgtEl>
                                        <p:attrNameLst>
                                          <p:attrName>style.visibility</p:attrName>
                                        </p:attrNameLst>
                                      </p:cBhvr>
                                      <p:to>
                                        <p:strVal val="visible"/>
                                      </p:to>
                                    </p:set>
                                    <p:animEffect transition="in" filter="dissolve">
                                      <p:cBhvr>
                                        <p:cTn id="22" dur="300"/>
                                        <p:tgtEl>
                                          <p:spTgt spid="59412">
                                            <p:txEl>
                                              <p:pRg st="1" end="1"/>
                                            </p:txEl>
                                          </p:spTgt>
                                        </p:tgtEl>
                                      </p:cBhvr>
                                    </p:animEffect>
                                  </p:childTnLst>
                                  <p:subTnLst>
                                    <p:animClr clrSpc="rgb" dir="cw">
                                      <p:cBhvr override="childStyle">
                                        <p:cTn dur="1" fill="hold" display="0" masterRel="nextClick" afterEffect="1"/>
                                        <p:tgtEl>
                                          <p:spTgt spid="59412">
                                            <p:txEl>
                                              <p:pRg st="1" end="1"/>
                                            </p:txEl>
                                          </p:spTgt>
                                        </p:tgtEl>
                                        <p:attrNameLst>
                                          <p:attrName>ppt_c</p:attrName>
                                        </p:attrNameLst>
                                      </p:cBhvr>
                                      <p:to>
                                        <a:srgbClr val="0000FF"/>
                                      </p:to>
                                    </p:animClr>
                                  </p:sub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9412">
                                            <p:txEl>
                                              <p:pRg st="2" end="2"/>
                                            </p:txEl>
                                          </p:spTgt>
                                        </p:tgtEl>
                                        <p:attrNameLst>
                                          <p:attrName>style.visibility</p:attrName>
                                        </p:attrNameLst>
                                      </p:cBhvr>
                                      <p:to>
                                        <p:strVal val="visible"/>
                                      </p:to>
                                    </p:set>
                                    <p:animEffect transition="in" filter="dissolve">
                                      <p:cBhvr>
                                        <p:cTn id="27" dur="300"/>
                                        <p:tgtEl>
                                          <p:spTgt spid="59412">
                                            <p:txEl>
                                              <p:pRg st="2" end="2"/>
                                            </p:txEl>
                                          </p:spTgt>
                                        </p:tgtEl>
                                      </p:cBhvr>
                                    </p:animEffect>
                                  </p:childTnLst>
                                  <p:subTnLst>
                                    <p:animClr clrSpc="rgb" dir="cw">
                                      <p:cBhvr override="childStyle">
                                        <p:cTn dur="1" fill="hold" display="0" masterRel="nextClick" afterEffect="1"/>
                                        <p:tgtEl>
                                          <p:spTgt spid="59412">
                                            <p:txEl>
                                              <p:pRg st="2" end="2"/>
                                            </p:txEl>
                                          </p:spTgt>
                                        </p:tgtEl>
                                        <p:attrNameLst>
                                          <p:attrName>ppt_c</p:attrName>
                                        </p:attrNameLst>
                                      </p:cBhvr>
                                      <p:to>
                                        <a:srgbClr val="0000FF"/>
                                      </p:to>
                                    </p:animClr>
                                  </p:sub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9412">
                                            <p:txEl>
                                              <p:pRg st="3" end="3"/>
                                            </p:txEl>
                                          </p:spTgt>
                                        </p:tgtEl>
                                        <p:attrNameLst>
                                          <p:attrName>style.visibility</p:attrName>
                                        </p:attrNameLst>
                                      </p:cBhvr>
                                      <p:to>
                                        <p:strVal val="visible"/>
                                      </p:to>
                                    </p:set>
                                    <p:animEffect transition="in" filter="dissolve">
                                      <p:cBhvr>
                                        <p:cTn id="32" dur="300"/>
                                        <p:tgtEl>
                                          <p:spTgt spid="59412">
                                            <p:txEl>
                                              <p:pRg st="3" end="3"/>
                                            </p:txEl>
                                          </p:spTgt>
                                        </p:tgtEl>
                                      </p:cBhvr>
                                    </p:animEffect>
                                  </p:childTnLst>
                                  <p:subTnLst>
                                    <p:animClr clrSpc="rgb" dir="cw">
                                      <p:cBhvr override="childStyle">
                                        <p:cTn dur="1" fill="hold" display="0" masterRel="nextClick" afterEffect="1"/>
                                        <p:tgtEl>
                                          <p:spTgt spid="59412">
                                            <p:txEl>
                                              <p:pRg st="3" end="3"/>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8" grpId="0" build="p" autoUpdateAnimBg="0"/>
      <p:bldP spid="59412"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第七章   假设检验</a:t>
            </a:r>
          </a:p>
        </p:txBody>
      </p:sp>
      <p:sp>
        <p:nvSpPr>
          <p:cNvPr id="118787"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118788"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118789"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118790" name="Rectangle 6"/>
          <p:cNvSpPr>
            <a:spLocks noGrp="1" noChangeArrowheads="1"/>
          </p:cNvSpPr>
          <p:nvPr>
            <p:ph type="subTitle" idx="1"/>
          </p:nvPr>
        </p:nvSpPr>
        <p:spPr>
          <a:xfrm>
            <a:off x="228600" y="1219200"/>
            <a:ext cx="8686800" cy="5410200"/>
          </a:xfrm>
        </p:spPr>
        <p:txBody>
          <a:bodyPr/>
          <a:lstStyle/>
          <a:p>
            <a:pPr algn="l"/>
            <a:r>
              <a:rPr lang="zh-CN" altLang="en-US" sz="2600" dirty="0">
                <a:sym typeface="Symbol" pitchFamily="18" charset="2"/>
              </a:rPr>
              <a:t>四、检验类型</a:t>
            </a:r>
          </a:p>
          <a:p>
            <a:pPr algn="l"/>
            <a:r>
              <a:rPr lang="en-US" altLang="zh-CN" sz="2600" dirty="0">
                <a:ea typeface="楷体" pitchFamily="49" charset="-122"/>
                <a:sym typeface="Symbol" pitchFamily="18" charset="2"/>
              </a:rPr>
              <a:t>[</a:t>
            </a:r>
            <a:r>
              <a:rPr lang="zh-CN" altLang="en-US" sz="2600" dirty="0">
                <a:ea typeface="楷体" pitchFamily="49" charset="-122"/>
                <a:sym typeface="Symbol" pitchFamily="18" charset="2"/>
              </a:rPr>
              <a:t>例</a:t>
            </a:r>
            <a:r>
              <a:rPr lang="en-US" altLang="zh-CN" sz="2600" dirty="0">
                <a:ea typeface="楷体" pitchFamily="49" charset="-122"/>
                <a:sym typeface="Symbol" pitchFamily="18" charset="2"/>
              </a:rPr>
              <a:t>]</a:t>
            </a:r>
            <a:r>
              <a:rPr lang="zh-CN" altLang="en-US" sz="2600" dirty="0">
                <a:ea typeface="楷体" pitchFamily="49" charset="-122"/>
                <a:sym typeface="Symbol" pitchFamily="18" charset="2"/>
              </a:rPr>
              <a:t>据历史资料，某厂以往所生产的汽车轮胎其平均行驶里程为</a:t>
            </a:r>
            <a:r>
              <a:rPr lang="en-US" altLang="zh-CN" sz="2600" dirty="0">
                <a:ea typeface="楷体" pitchFamily="49" charset="-122"/>
                <a:sym typeface="Symbol" pitchFamily="18" charset="2"/>
              </a:rPr>
              <a:t>25000</a:t>
            </a:r>
            <a:r>
              <a:rPr lang="zh-CN" altLang="en-US" sz="2600" dirty="0">
                <a:ea typeface="楷体" pitchFamily="49" charset="-122"/>
                <a:sym typeface="Symbol" pitchFamily="18" charset="2"/>
              </a:rPr>
              <a:t>公里。现对此进行改进，并从中随机抽取</a:t>
            </a:r>
            <a:r>
              <a:rPr lang="en-US" altLang="zh-CN" sz="2600" dirty="0">
                <a:ea typeface="楷体" pitchFamily="49" charset="-122"/>
                <a:sym typeface="Symbol" pitchFamily="18" charset="2"/>
              </a:rPr>
              <a:t>400</a:t>
            </a:r>
            <a:r>
              <a:rPr lang="zh-CN" altLang="en-US" sz="2600" dirty="0">
                <a:ea typeface="楷体" pitchFamily="49" charset="-122"/>
                <a:sym typeface="Symbol" pitchFamily="18" charset="2"/>
              </a:rPr>
              <a:t>只，测得平均里程为</a:t>
            </a:r>
            <a:r>
              <a:rPr lang="en-US" altLang="zh-CN" sz="2600" dirty="0" smtClean="0">
                <a:ea typeface="楷体" pitchFamily="49" charset="-122"/>
                <a:sym typeface="Symbol" pitchFamily="18" charset="2"/>
              </a:rPr>
              <a:t>28300</a:t>
            </a:r>
            <a:r>
              <a:rPr lang="zh-CN" altLang="en-US" sz="2600" dirty="0">
                <a:ea typeface="楷体" pitchFamily="49" charset="-122"/>
                <a:sym typeface="Symbol" pitchFamily="18" charset="2"/>
              </a:rPr>
              <a:t>公里，试判断改进后与改进前的轮胎在平均行驶里程上</a:t>
            </a:r>
            <a:r>
              <a:rPr lang="zh-CN" altLang="en-US" sz="2600" b="1" dirty="0">
                <a:solidFill>
                  <a:srgbClr val="FF3300"/>
                </a:solidFill>
                <a:effectLst>
                  <a:outerShdw blurRad="38100" dist="38100" dir="2700000" algn="tl">
                    <a:srgbClr val="C0C0C0"/>
                  </a:outerShdw>
                </a:effectLst>
                <a:ea typeface="楷体" pitchFamily="49" charset="-122"/>
                <a:sym typeface="Symbol" pitchFamily="18" charset="2"/>
              </a:rPr>
              <a:t>有无显著的差异</a:t>
            </a:r>
            <a:r>
              <a:rPr lang="zh-CN" altLang="en-US" sz="2600" dirty="0">
                <a:ea typeface="楷体" pitchFamily="49" charset="-122"/>
                <a:sym typeface="Symbol" pitchFamily="18" charset="2"/>
              </a:rPr>
              <a:t>？</a:t>
            </a:r>
          </a:p>
          <a:p>
            <a:pPr algn="l"/>
            <a:r>
              <a:rPr lang="zh-CN" altLang="en-US" sz="2600" dirty="0">
                <a:ea typeface="楷体" pitchFamily="49" charset="-122"/>
                <a:sym typeface="Symbol" pitchFamily="18" charset="2"/>
              </a:rPr>
              <a:t>      （</a:t>
            </a:r>
            <a:r>
              <a:rPr lang="en-US" altLang="zh-CN" sz="2600" dirty="0">
                <a:ea typeface="楷体" pitchFamily="49" charset="-122"/>
                <a:sym typeface="Symbol" pitchFamily="18" charset="2"/>
              </a:rPr>
              <a:t>1</a:t>
            </a:r>
            <a:r>
              <a:rPr lang="zh-CN" altLang="en-US" sz="2600" dirty="0">
                <a:ea typeface="楷体" pitchFamily="49" charset="-122"/>
                <a:sym typeface="Symbol" pitchFamily="18" charset="2"/>
              </a:rPr>
              <a:t>）</a:t>
            </a:r>
            <a:r>
              <a:rPr lang="zh-CN" altLang="en-US" sz="2600" baseline="-25000" dirty="0">
                <a:ea typeface="楷体" pitchFamily="49" charset="-122"/>
                <a:sym typeface="Symbol" pitchFamily="18" charset="2"/>
              </a:rPr>
              <a:t>改后</a:t>
            </a:r>
            <a:r>
              <a:rPr lang="en-US" altLang="zh-CN" sz="2600" dirty="0">
                <a:ea typeface="楷体" pitchFamily="49" charset="-122"/>
                <a:sym typeface="Symbol" pitchFamily="18" charset="2"/>
              </a:rPr>
              <a:t>=</a:t>
            </a:r>
            <a:r>
              <a:rPr lang="zh-CN" altLang="en-US" sz="2600" baseline="-25000" dirty="0">
                <a:ea typeface="楷体" pitchFamily="49" charset="-122"/>
                <a:sym typeface="Symbol" pitchFamily="18" charset="2"/>
              </a:rPr>
              <a:t>改</a:t>
            </a:r>
            <a:r>
              <a:rPr lang="zh-CN" altLang="en-US" sz="2600" baseline="-25000" dirty="0" smtClean="0">
                <a:ea typeface="楷体" pitchFamily="49" charset="-122"/>
                <a:sym typeface="Symbol" pitchFamily="18" charset="2"/>
              </a:rPr>
              <a:t>前</a:t>
            </a:r>
            <a:r>
              <a:rPr lang="en-US" altLang="zh-CN" sz="2600" dirty="0" smtClean="0">
                <a:ea typeface="楷体" pitchFamily="49" charset="-122"/>
                <a:sym typeface="Symbol" pitchFamily="18" charset="2"/>
              </a:rPr>
              <a:t>=25000      </a:t>
            </a:r>
            <a:r>
              <a:rPr lang="zh-CN" altLang="en-US" sz="2600" dirty="0">
                <a:ea typeface="楷体" pitchFamily="49" charset="-122"/>
                <a:sym typeface="Symbol" pitchFamily="18" charset="2"/>
              </a:rPr>
              <a:t>（</a:t>
            </a:r>
            <a:r>
              <a:rPr lang="en-US" altLang="zh-CN" sz="2600" dirty="0">
                <a:ea typeface="楷体" pitchFamily="49" charset="-122"/>
                <a:sym typeface="Symbol" pitchFamily="18" charset="2"/>
              </a:rPr>
              <a:t>2</a:t>
            </a:r>
            <a:r>
              <a:rPr lang="zh-CN" altLang="en-US" sz="2600" dirty="0">
                <a:ea typeface="楷体" pitchFamily="49" charset="-122"/>
                <a:sym typeface="Symbol" pitchFamily="18" charset="2"/>
              </a:rPr>
              <a:t>）</a:t>
            </a:r>
            <a:r>
              <a:rPr lang="zh-CN" altLang="en-US" sz="2600" baseline="-25000" dirty="0">
                <a:ea typeface="楷体" pitchFamily="49" charset="-122"/>
                <a:sym typeface="Symbol" pitchFamily="18" charset="2"/>
              </a:rPr>
              <a:t>改后</a:t>
            </a:r>
            <a:r>
              <a:rPr lang="zh-CN" altLang="en-US" sz="2600" dirty="0">
                <a:ea typeface="楷体" pitchFamily="49" charset="-122"/>
                <a:sym typeface="Symbol" pitchFamily="18" charset="2"/>
              </a:rPr>
              <a:t></a:t>
            </a:r>
            <a:r>
              <a:rPr lang="zh-CN" altLang="en-US" sz="2600" baseline="-25000" dirty="0">
                <a:ea typeface="楷体" pitchFamily="49" charset="-122"/>
                <a:sym typeface="Symbol" pitchFamily="18" charset="2"/>
              </a:rPr>
              <a:t>改</a:t>
            </a:r>
            <a:r>
              <a:rPr lang="zh-CN" altLang="en-US" sz="2600" baseline="-25000" dirty="0" smtClean="0">
                <a:ea typeface="楷体" pitchFamily="49" charset="-122"/>
                <a:sym typeface="Symbol" pitchFamily="18" charset="2"/>
              </a:rPr>
              <a:t>前</a:t>
            </a:r>
            <a:r>
              <a:rPr lang="en-US" altLang="zh-CN" sz="2600" dirty="0" smtClean="0">
                <a:ea typeface="楷体" pitchFamily="49" charset="-122"/>
                <a:sym typeface="Symbol" pitchFamily="18" charset="2"/>
              </a:rPr>
              <a:t>=25000</a:t>
            </a:r>
            <a:endParaRPr lang="en-US" altLang="zh-CN" sz="2600" dirty="0">
              <a:ea typeface="楷体" pitchFamily="49" charset="-122"/>
              <a:sym typeface="Symbol" pitchFamily="18" charset="2"/>
            </a:endParaRPr>
          </a:p>
          <a:p>
            <a:pPr algn="l"/>
            <a:r>
              <a:rPr lang="en-US" altLang="zh-CN" sz="2600" dirty="0">
                <a:sym typeface="Symbol" pitchFamily="18" charset="2"/>
              </a:rPr>
              <a:t>                                </a:t>
            </a:r>
            <a:r>
              <a:rPr lang="en-US" altLang="zh-CN" sz="2600" b="1" dirty="0">
                <a:sym typeface="Symbol" pitchFamily="18" charset="2"/>
              </a:rPr>
              <a:t>H</a:t>
            </a:r>
            <a:r>
              <a:rPr lang="en-US" altLang="zh-CN" sz="2600" b="1" baseline="-25000" dirty="0">
                <a:sym typeface="Symbol" pitchFamily="18" charset="2"/>
              </a:rPr>
              <a:t>0</a:t>
            </a:r>
            <a:r>
              <a:rPr lang="zh-CN" altLang="en-US" sz="2600" b="1" dirty="0">
                <a:sym typeface="Symbol" pitchFamily="18" charset="2"/>
              </a:rPr>
              <a:t>：</a:t>
            </a:r>
            <a:r>
              <a:rPr lang="en-US" altLang="zh-CN" sz="2600" b="1" dirty="0">
                <a:sym typeface="Symbol" pitchFamily="18" charset="2"/>
              </a:rPr>
              <a:t>=25000         H</a:t>
            </a:r>
            <a:r>
              <a:rPr lang="en-US" altLang="zh-CN" sz="2600" b="1" baseline="-25000" dirty="0">
                <a:sym typeface="Symbol" pitchFamily="18" charset="2"/>
              </a:rPr>
              <a:t>1</a:t>
            </a:r>
            <a:r>
              <a:rPr lang="zh-CN" altLang="en-US" sz="2600" b="1" dirty="0">
                <a:sym typeface="Symbol" pitchFamily="18" charset="2"/>
              </a:rPr>
              <a:t>：  </a:t>
            </a:r>
            <a:r>
              <a:rPr lang="en-US" altLang="zh-CN" sz="2600" b="1" dirty="0">
                <a:sym typeface="Symbol" pitchFamily="18" charset="2"/>
              </a:rPr>
              <a:t>25000</a:t>
            </a:r>
          </a:p>
        </p:txBody>
      </p:sp>
      <p:sp>
        <p:nvSpPr>
          <p:cNvPr id="118791" name="Freeform 7"/>
          <p:cNvSpPr>
            <a:spLocks/>
          </p:cNvSpPr>
          <p:nvPr/>
        </p:nvSpPr>
        <p:spPr bwMode="auto">
          <a:xfrm>
            <a:off x="609600" y="4191000"/>
            <a:ext cx="2895600" cy="1905000"/>
          </a:xfrm>
          <a:custGeom>
            <a:avLst/>
            <a:gdLst/>
            <a:ahLst/>
            <a:cxnLst>
              <a:cxn ang="0">
                <a:pos x="0" y="1304"/>
              </a:cxn>
              <a:cxn ang="0">
                <a:pos x="288" y="1064"/>
              </a:cxn>
              <a:cxn ang="0">
                <a:pos x="672" y="8"/>
              </a:cxn>
              <a:cxn ang="0">
                <a:pos x="1056" y="1016"/>
              </a:cxn>
              <a:cxn ang="0">
                <a:pos x="1344" y="1304"/>
              </a:cxn>
            </a:cxnLst>
            <a:rect l="0" t="0" r="r" b="b"/>
            <a:pathLst>
              <a:path w="1344" h="1304">
                <a:moveTo>
                  <a:pt x="0" y="1304"/>
                </a:moveTo>
                <a:cubicBezTo>
                  <a:pt x="88" y="1292"/>
                  <a:pt x="176" y="1280"/>
                  <a:pt x="288" y="1064"/>
                </a:cubicBezTo>
                <a:cubicBezTo>
                  <a:pt x="400" y="848"/>
                  <a:pt x="544" y="16"/>
                  <a:pt x="672" y="8"/>
                </a:cubicBezTo>
                <a:cubicBezTo>
                  <a:pt x="800" y="0"/>
                  <a:pt x="944" y="800"/>
                  <a:pt x="1056" y="1016"/>
                </a:cubicBezTo>
                <a:cubicBezTo>
                  <a:pt x="1168" y="1232"/>
                  <a:pt x="1296" y="1256"/>
                  <a:pt x="1344" y="1304"/>
                </a:cubicBezTo>
              </a:path>
            </a:pathLst>
          </a:custGeom>
          <a:noFill/>
          <a:ln w="9525" cap="flat" cmpd="sng">
            <a:solidFill>
              <a:srgbClr val="0000FF"/>
            </a:solidFill>
            <a:prstDash val="solid"/>
            <a:round/>
            <a:headEnd/>
            <a:tailEnd/>
          </a:ln>
          <a:effectLst/>
        </p:spPr>
        <p:txBody>
          <a:bodyPr wrap="none" anchor="ctr"/>
          <a:lstStyle/>
          <a:p>
            <a:endParaRPr lang="zh-CN" altLang="en-US"/>
          </a:p>
        </p:txBody>
      </p:sp>
      <p:sp>
        <p:nvSpPr>
          <p:cNvPr id="118792" name="Line 8"/>
          <p:cNvSpPr>
            <a:spLocks noChangeShapeType="1"/>
          </p:cNvSpPr>
          <p:nvPr/>
        </p:nvSpPr>
        <p:spPr bwMode="auto">
          <a:xfrm flipV="1">
            <a:off x="457200" y="4191000"/>
            <a:ext cx="0" cy="2133600"/>
          </a:xfrm>
          <a:prstGeom prst="line">
            <a:avLst/>
          </a:prstGeom>
          <a:noFill/>
          <a:ln w="9525">
            <a:solidFill>
              <a:srgbClr val="0000FF"/>
            </a:solidFill>
            <a:round/>
            <a:headEnd/>
            <a:tailEnd type="triangle" w="med" len="med"/>
          </a:ln>
          <a:effectLst/>
        </p:spPr>
        <p:txBody>
          <a:bodyPr wrap="none" anchor="ctr"/>
          <a:lstStyle/>
          <a:p>
            <a:endParaRPr lang="zh-CN" altLang="en-US"/>
          </a:p>
        </p:txBody>
      </p:sp>
      <p:sp>
        <p:nvSpPr>
          <p:cNvPr id="118793" name="Text Box 9"/>
          <p:cNvSpPr txBox="1">
            <a:spLocks noChangeArrowheads="1"/>
          </p:cNvSpPr>
          <p:nvPr/>
        </p:nvSpPr>
        <p:spPr bwMode="auto">
          <a:xfrm>
            <a:off x="533400" y="6202363"/>
            <a:ext cx="3505200" cy="488950"/>
          </a:xfrm>
          <a:prstGeom prst="rect">
            <a:avLst/>
          </a:prstGeom>
          <a:noFill/>
          <a:ln w="9525">
            <a:noFill/>
            <a:miter lim="800000"/>
            <a:headEnd/>
            <a:tailEnd/>
          </a:ln>
          <a:effectLst/>
        </p:spPr>
        <p:txBody>
          <a:bodyPr anchor="ctr">
            <a:spAutoFit/>
          </a:bodyPr>
          <a:lstStyle/>
          <a:p>
            <a:pPr>
              <a:spcBef>
                <a:spcPct val="50000"/>
              </a:spcBef>
            </a:pPr>
            <a:r>
              <a:rPr lang="en-US" altLang="zh-CN" sz="1400">
                <a:solidFill>
                  <a:schemeClr val="tx2"/>
                </a:solidFill>
                <a:ea typeface="金桥简标宋" pitchFamily="2" charset="-122"/>
              </a:rPr>
              <a:t>   </a:t>
            </a:r>
            <a:r>
              <a:rPr lang="en-US" altLang="zh-CN" sz="2000" b="1">
                <a:solidFill>
                  <a:schemeClr val="tx2"/>
                </a:solidFill>
                <a:effectLst>
                  <a:outerShdw blurRad="38100" dist="38100" dir="2700000" algn="tl">
                    <a:srgbClr val="C0C0C0"/>
                  </a:outerShdw>
                </a:effectLst>
                <a:ea typeface="金桥简标宋" pitchFamily="2" charset="-122"/>
              </a:rPr>
              <a:t> </a:t>
            </a:r>
            <a:r>
              <a:rPr lang="en-US" altLang="zh-CN" sz="2600" b="1">
                <a:solidFill>
                  <a:srgbClr val="0000FF"/>
                </a:solidFill>
                <a:effectLst>
                  <a:outerShdw blurRad="38100" dist="38100" dir="2700000" algn="tl">
                    <a:srgbClr val="C0C0C0"/>
                  </a:outerShdw>
                </a:effectLst>
                <a:ea typeface="金桥简标宋" pitchFamily="2" charset="-122"/>
                <a:sym typeface="Symbol" pitchFamily="18" charset="2"/>
              </a:rPr>
              <a:t>–</a:t>
            </a:r>
            <a:r>
              <a:rPr lang="en-US" altLang="zh-CN" sz="2600" b="1">
                <a:solidFill>
                  <a:srgbClr val="0000FF"/>
                </a:solidFill>
                <a:effectLst>
                  <a:outerShdw blurRad="38100" dist="38100" dir="2700000" algn="tl">
                    <a:srgbClr val="C0C0C0"/>
                  </a:outerShdw>
                </a:effectLst>
                <a:ea typeface="金桥简标宋" pitchFamily="2" charset="-122"/>
              </a:rPr>
              <a:t>       </a:t>
            </a:r>
            <a:r>
              <a:rPr lang="en-US" altLang="zh-CN" sz="2600" b="1">
                <a:solidFill>
                  <a:srgbClr val="0000FF"/>
                </a:solidFill>
                <a:effectLst>
                  <a:outerShdw blurRad="38100" dist="38100" dir="2700000" algn="tl">
                    <a:srgbClr val="C0C0C0"/>
                  </a:outerShdw>
                </a:effectLst>
                <a:ea typeface="金桥简标宋" pitchFamily="2" charset="-122"/>
                <a:sym typeface="Symbol" pitchFamily="18" charset="2"/>
              </a:rPr>
              <a:t>          +</a:t>
            </a:r>
            <a:r>
              <a:rPr lang="en-US" altLang="zh-CN" sz="1400">
                <a:solidFill>
                  <a:schemeClr val="tx2"/>
                </a:solidFill>
                <a:ea typeface="金桥简标宋" pitchFamily="2" charset="-122"/>
              </a:rPr>
              <a:t> </a:t>
            </a:r>
          </a:p>
        </p:txBody>
      </p:sp>
      <p:graphicFrame>
        <p:nvGraphicFramePr>
          <p:cNvPr id="118794" name="Object 10"/>
          <p:cNvGraphicFramePr>
            <a:graphicFrameLocks noChangeAspect="1"/>
          </p:cNvGraphicFramePr>
          <p:nvPr/>
        </p:nvGraphicFramePr>
        <p:xfrm>
          <a:off x="1476375" y="5445125"/>
          <a:ext cx="1219200" cy="484188"/>
        </p:xfrm>
        <a:graphic>
          <a:graphicData uri="http://schemas.openxmlformats.org/presentationml/2006/ole">
            <p:oleObj spid="_x0000_s118794" name="公式" r:id="rId4" imgW="524000" imgH="209790" progId="Equation.3">
              <p:embed/>
            </p:oleObj>
          </a:graphicData>
        </a:graphic>
      </p:graphicFrame>
      <p:sp>
        <p:nvSpPr>
          <p:cNvPr id="118795" name="Line 11"/>
          <p:cNvSpPr>
            <a:spLocks noChangeShapeType="1"/>
          </p:cNvSpPr>
          <p:nvPr/>
        </p:nvSpPr>
        <p:spPr bwMode="auto">
          <a:xfrm>
            <a:off x="2057400" y="4191000"/>
            <a:ext cx="0" cy="2133600"/>
          </a:xfrm>
          <a:prstGeom prst="line">
            <a:avLst/>
          </a:prstGeom>
          <a:noFill/>
          <a:ln w="9525" cap="rnd">
            <a:solidFill>
              <a:srgbClr val="0000FF"/>
            </a:solidFill>
            <a:prstDash val="sysDot"/>
            <a:round/>
            <a:headEnd/>
            <a:tailEnd/>
          </a:ln>
          <a:effectLst/>
        </p:spPr>
        <p:txBody>
          <a:bodyPr wrap="none" anchor="ctr"/>
          <a:lstStyle/>
          <a:p>
            <a:endParaRPr lang="zh-CN" altLang="en-US"/>
          </a:p>
        </p:txBody>
      </p:sp>
      <p:sp>
        <p:nvSpPr>
          <p:cNvPr id="118796" name="Line 12"/>
          <p:cNvSpPr>
            <a:spLocks noChangeShapeType="1"/>
          </p:cNvSpPr>
          <p:nvPr/>
        </p:nvSpPr>
        <p:spPr bwMode="auto">
          <a:xfrm>
            <a:off x="3200400" y="5943600"/>
            <a:ext cx="0" cy="381000"/>
          </a:xfrm>
          <a:prstGeom prst="line">
            <a:avLst/>
          </a:prstGeom>
          <a:noFill/>
          <a:ln w="9525" cap="rnd">
            <a:solidFill>
              <a:srgbClr val="0000FF"/>
            </a:solidFill>
            <a:prstDash val="sysDot"/>
            <a:round/>
            <a:headEnd/>
            <a:tailEnd/>
          </a:ln>
          <a:effectLst/>
        </p:spPr>
        <p:txBody>
          <a:bodyPr wrap="none" anchor="ctr"/>
          <a:lstStyle/>
          <a:p>
            <a:endParaRPr lang="zh-CN" altLang="en-US"/>
          </a:p>
        </p:txBody>
      </p:sp>
      <p:sp>
        <p:nvSpPr>
          <p:cNvPr id="118797" name="Line 13"/>
          <p:cNvSpPr>
            <a:spLocks noChangeShapeType="1"/>
          </p:cNvSpPr>
          <p:nvPr/>
        </p:nvSpPr>
        <p:spPr bwMode="auto">
          <a:xfrm>
            <a:off x="1066800" y="5943600"/>
            <a:ext cx="0" cy="381000"/>
          </a:xfrm>
          <a:prstGeom prst="line">
            <a:avLst/>
          </a:prstGeom>
          <a:noFill/>
          <a:ln w="9525" cap="rnd">
            <a:solidFill>
              <a:srgbClr val="0000FF"/>
            </a:solidFill>
            <a:prstDash val="sysDot"/>
            <a:round/>
            <a:headEnd/>
            <a:tailEnd/>
          </a:ln>
          <a:effectLst/>
        </p:spPr>
        <p:txBody>
          <a:bodyPr wrap="none" anchor="ctr"/>
          <a:lstStyle/>
          <a:p>
            <a:endParaRPr lang="zh-CN" altLang="en-US"/>
          </a:p>
        </p:txBody>
      </p:sp>
      <p:sp>
        <p:nvSpPr>
          <p:cNvPr id="118798" name="Line 14"/>
          <p:cNvSpPr>
            <a:spLocks noChangeShapeType="1"/>
          </p:cNvSpPr>
          <p:nvPr/>
        </p:nvSpPr>
        <p:spPr bwMode="auto">
          <a:xfrm>
            <a:off x="457200" y="6324600"/>
            <a:ext cx="3505200" cy="0"/>
          </a:xfrm>
          <a:prstGeom prst="line">
            <a:avLst/>
          </a:prstGeom>
          <a:noFill/>
          <a:ln w="9525">
            <a:solidFill>
              <a:srgbClr val="0000FF"/>
            </a:solidFill>
            <a:round/>
            <a:headEnd/>
            <a:tailEnd type="triangle" w="med" len="med"/>
          </a:ln>
          <a:effectLst/>
        </p:spPr>
        <p:txBody>
          <a:bodyPr wrap="none" anchor="ctr"/>
          <a:lstStyle/>
          <a:p>
            <a:endParaRPr lang="zh-CN" altLang="en-US"/>
          </a:p>
        </p:txBody>
      </p:sp>
      <p:sp>
        <p:nvSpPr>
          <p:cNvPr id="118799" name="Line 15"/>
          <p:cNvSpPr>
            <a:spLocks noChangeShapeType="1"/>
          </p:cNvSpPr>
          <p:nvPr/>
        </p:nvSpPr>
        <p:spPr bwMode="auto">
          <a:xfrm flipH="1">
            <a:off x="3200400" y="5791200"/>
            <a:ext cx="0" cy="0"/>
          </a:xfrm>
          <a:prstGeom prst="line">
            <a:avLst/>
          </a:prstGeom>
          <a:noFill/>
          <a:ln w="9525">
            <a:solidFill>
              <a:schemeClr val="tx1"/>
            </a:solidFill>
            <a:round/>
            <a:headEnd/>
            <a:tailEnd/>
          </a:ln>
          <a:effectLst/>
        </p:spPr>
        <p:txBody>
          <a:bodyPr wrap="none" anchor="ctr"/>
          <a:lstStyle/>
          <a:p>
            <a:endParaRPr lang="zh-CN" altLang="en-US"/>
          </a:p>
        </p:txBody>
      </p:sp>
      <p:graphicFrame>
        <p:nvGraphicFramePr>
          <p:cNvPr id="118800" name="Object 16"/>
          <p:cNvGraphicFramePr>
            <a:graphicFrameLocks noChangeAspect="1"/>
          </p:cNvGraphicFramePr>
          <p:nvPr/>
        </p:nvGraphicFramePr>
        <p:xfrm>
          <a:off x="652463" y="5257800"/>
          <a:ext cx="295275" cy="685800"/>
        </p:xfrm>
        <a:graphic>
          <a:graphicData uri="http://schemas.openxmlformats.org/presentationml/2006/ole">
            <p:oleObj spid="_x0000_s118800" name="公式" r:id="rId5" imgW="176017" imgH="405778" progId="Equation.3">
              <p:embed/>
            </p:oleObj>
          </a:graphicData>
        </a:graphic>
      </p:graphicFrame>
      <p:graphicFrame>
        <p:nvGraphicFramePr>
          <p:cNvPr id="118801" name="Object 17"/>
          <p:cNvGraphicFramePr>
            <a:graphicFrameLocks noChangeAspect="1"/>
          </p:cNvGraphicFramePr>
          <p:nvPr/>
        </p:nvGraphicFramePr>
        <p:xfrm>
          <a:off x="4152900" y="4437063"/>
          <a:ext cx="3527425" cy="1349375"/>
        </p:xfrm>
        <a:graphic>
          <a:graphicData uri="http://schemas.openxmlformats.org/presentationml/2006/ole">
            <p:oleObj spid="_x0000_s118801" name="公式" r:id="rId6" imgW="1523880" imgH="583920" progId="Equation.3">
              <p:embed/>
            </p:oleObj>
          </a:graphicData>
        </a:graphic>
      </p:graphicFrame>
      <p:sp>
        <p:nvSpPr>
          <p:cNvPr id="118802" name="Text Box 18"/>
          <p:cNvSpPr txBox="1">
            <a:spLocks noChangeArrowheads="1"/>
          </p:cNvSpPr>
          <p:nvPr/>
        </p:nvSpPr>
        <p:spPr bwMode="auto">
          <a:xfrm>
            <a:off x="4495800" y="5943600"/>
            <a:ext cx="4191000" cy="488950"/>
          </a:xfrm>
          <a:prstGeom prst="rect">
            <a:avLst/>
          </a:prstGeom>
          <a:noFill/>
          <a:ln w="9525">
            <a:noFill/>
            <a:miter lim="800000"/>
            <a:headEnd/>
            <a:tailEnd/>
          </a:ln>
          <a:effectLst/>
        </p:spPr>
        <p:txBody>
          <a:bodyPr>
            <a:spAutoFit/>
          </a:bodyPr>
          <a:lstStyle/>
          <a:p>
            <a:pPr>
              <a:spcBef>
                <a:spcPct val="50000"/>
              </a:spcBef>
            </a:pPr>
            <a:r>
              <a:rPr lang="zh-CN" altLang="en-US" sz="2600">
                <a:solidFill>
                  <a:srgbClr val="FF3300"/>
                </a:solidFill>
                <a:ea typeface="隶书" pitchFamily="49" charset="-122"/>
              </a:rPr>
              <a:t>双侧检验：过大过小均拒绝</a:t>
            </a:r>
          </a:p>
        </p:txBody>
      </p:sp>
      <p:graphicFrame>
        <p:nvGraphicFramePr>
          <p:cNvPr id="118803" name="Object 19"/>
          <p:cNvGraphicFramePr>
            <a:graphicFrameLocks noChangeAspect="1"/>
          </p:cNvGraphicFramePr>
          <p:nvPr/>
        </p:nvGraphicFramePr>
        <p:xfrm>
          <a:off x="3995738" y="6092825"/>
          <a:ext cx="349250" cy="373063"/>
        </p:xfrm>
        <a:graphic>
          <a:graphicData uri="http://schemas.openxmlformats.org/presentationml/2006/ole">
            <p:oleObj spid="_x0000_s118803" name="Equation" r:id="rId7" imgW="198312" imgH="212454" progId="Equation.3">
              <p:embed/>
            </p:oleObj>
          </a:graphicData>
        </a:graphic>
      </p:graphicFrame>
      <p:graphicFrame>
        <p:nvGraphicFramePr>
          <p:cNvPr id="118804" name="Object 20"/>
          <p:cNvGraphicFramePr>
            <a:graphicFrameLocks noChangeAspect="1"/>
          </p:cNvGraphicFramePr>
          <p:nvPr/>
        </p:nvGraphicFramePr>
        <p:xfrm>
          <a:off x="3275856" y="5229200"/>
          <a:ext cx="295275" cy="685800"/>
        </p:xfrm>
        <a:graphic>
          <a:graphicData uri="http://schemas.openxmlformats.org/presentationml/2006/ole">
            <p:oleObj spid="_x0000_s118804" name="公式" r:id="rId8" imgW="176017" imgH="405778"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8790">
                                            <p:txEl>
                                              <p:pRg st="0" end="0"/>
                                            </p:txEl>
                                          </p:spTgt>
                                        </p:tgtEl>
                                        <p:attrNameLst>
                                          <p:attrName>style.visibility</p:attrName>
                                        </p:attrNameLst>
                                      </p:cBhvr>
                                      <p:to>
                                        <p:strVal val="visible"/>
                                      </p:to>
                                    </p:set>
                                    <p:animEffect transition="in" filter="wipe(left)">
                                      <p:cBhvr>
                                        <p:cTn id="7" dur="500"/>
                                        <p:tgtEl>
                                          <p:spTgt spid="118790">
                                            <p:txEl>
                                              <p:pRg st="0" end="0"/>
                                            </p:txEl>
                                          </p:spTgt>
                                        </p:tgtEl>
                                      </p:cBhvr>
                                    </p:animEffect>
                                  </p:childTnLst>
                                  <p:subTnLst>
                                    <p:animClr clrSpc="rgb" dir="cw">
                                      <p:cBhvr override="childStyle">
                                        <p:cTn dur="1" fill="hold" display="0" masterRel="nextClick" afterEffect="1"/>
                                        <p:tgtEl>
                                          <p:spTgt spid="118790">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8790">
                                            <p:txEl>
                                              <p:pRg st="1" end="1"/>
                                            </p:txEl>
                                          </p:spTgt>
                                        </p:tgtEl>
                                        <p:attrNameLst>
                                          <p:attrName>style.visibility</p:attrName>
                                        </p:attrNameLst>
                                      </p:cBhvr>
                                      <p:to>
                                        <p:strVal val="visible"/>
                                      </p:to>
                                    </p:set>
                                    <p:animEffect transition="in" filter="wipe(left)">
                                      <p:cBhvr>
                                        <p:cTn id="12" dur="500"/>
                                        <p:tgtEl>
                                          <p:spTgt spid="118790">
                                            <p:txEl>
                                              <p:pRg st="1" end="1"/>
                                            </p:txEl>
                                          </p:spTgt>
                                        </p:tgtEl>
                                      </p:cBhvr>
                                    </p:animEffect>
                                  </p:childTnLst>
                                  <p:subTnLst>
                                    <p:animClr clrSpc="rgb" dir="cw">
                                      <p:cBhvr override="childStyle">
                                        <p:cTn dur="1" fill="hold" display="0" masterRel="nextClick" afterEffect="1"/>
                                        <p:tgtEl>
                                          <p:spTgt spid="118790">
                                            <p:txEl>
                                              <p:pRg st="1" end="1"/>
                                            </p:txEl>
                                          </p:spTgt>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8790">
                                            <p:txEl>
                                              <p:pRg st="2" end="2"/>
                                            </p:txEl>
                                          </p:spTgt>
                                        </p:tgtEl>
                                        <p:attrNameLst>
                                          <p:attrName>style.visibility</p:attrName>
                                        </p:attrNameLst>
                                      </p:cBhvr>
                                      <p:to>
                                        <p:strVal val="visible"/>
                                      </p:to>
                                    </p:set>
                                    <p:animEffect transition="in" filter="wipe(left)">
                                      <p:cBhvr>
                                        <p:cTn id="17" dur="500"/>
                                        <p:tgtEl>
                                          <p:spTgt spid="118790">
                                            <p:txEl>
                                              <p:pRg st="2" end="2"/>
                                            </p:txEl>
                                          </p:spTgt>
                                        </p:tgtEl>
                                      </p:cBhvr>
                                    </p:animEffect>
                                  </p:childTnLst>
                                  <p:subTnLst>
                                    <p:animClr clrSpc="rgb" dir="cw">
                                      <p:cBhvr override="childStyle">
                                        <p:cTn dur="1" fill="hold" display="0" masterRel="nextClick" afterEffect="1"/>
                                        <p:tgtEl>
                                          <p:spTgt spid="118790">
                                            <p:txEl>
                                              <p:pRg st="2" end="2"/>
                                            </p:txEl>
                                          </p:spTgt>
                                        </p:tgtEl>
                                        <p:attrNameLst>
                                          <p:attrName>ppt_c</p:attrName>
                                        </p:attrNameLst>
                                      </p:cBhvr>
                                      <p:to>
                                        <a:srgbClr val="0000FF"/>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8790">
                                            <p:txEl>
                                              <p:pRg st="3" end="3"/>
                                            </p:txEl>
                                          </p:spTgt>
                                        </p:tgtEl>
                                        <p:attrNameLst>
                                          <p:attrName>style.visibility</p:attrName>
                                        </p:attrNameLst>
                                      </p:cBhvr>
                                      <p:to>
                                        <p:strVal val="visible"/>
                                      </p:to>
                                    </p:set>
                                    <p:animEffect transition="in" filter="wipe(left)">
                                      <p:cBhvr>
                                        <p:cTn id="22" dur="500"/>
                                        <p:tgtEl>
                                          <p:spTgt spid="118790">
                                            <p:txEl>
                                              <p:pRg st="3" end="3"/>
                                            </p:txEl>
                                          </p:spTgt>
                                        </p:tgtEl>
                                      </p:cBhvr>
                                    </p:animEffect>
                                  </p:childTnLst>
                                  <p:subTnLst>
                                    <p:animClr clrSpc="rgb" dir="cw">
                                      <p:cBhvr override="childStyle">
                                        <p:cTn dur="1" fill="hold" display="0" masterRel="nextClick" afterEffect="1"/>
                                        <p:tgtEl>
                                          <p:spTgt spid="118790">
                                            <p:txEl>
                                              <p:pRg st="3" end="3"/>
                                            </p:txEl>
                                          </p:spTgt>
                                        </p:tgtEl>
                                        <p:attrNameLst>
                                          <p:attrName>ppt_c</p:attrName>
                                        </p:attrNameLst>
                                      </p:cBhvr>
                                      <p:to>
                                        <a:srgbClr val="0000FF"/>
                                      </p:to>
                                    </p:animClr>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118801"/>
                                        </p:tgtEl>
                                        <p:attrNameLst>
                                          <p:attrName>style.visibility</p:attrName>
                                        </p:attrNameLst>
                                      </p:cBhvr>
                                      <p:to>
                                        <p:strVal val="visible"/>
                                      </p:to>
                                    </p:set>
                                    <p:animEffect transition="in" filter="box(out)">
                                      <p:cBhvr>
                                        <p:cTn id="27" dur="500"/>
                                        <p:tgtEl>
                                          <p:spTgt spid="118801"/>
                                        </p:tgtEl>
                                      </p:cBhvr>
                                    </p:animEffect>
                                  </p:childTnLst>
                                  <p:subTnLst>
                                    <p:animClr clrSpc="rgb" dir="cw">
                                      <p:cBhvr override="childStyle">
                                        <p:cTn dur="1" fill="hold" display="0" masterRel="nextClick" afterEffect="1"/>
                                        <p:tgtEl>
                                          <p:spTgt spid="118801"/>
                                        </p:tgtEl>
                                        <p:attrNameLst>
                                          <p:attrName>ppt_c</p:attrName>
                                        </p:attrNameLst>
                                      </p:cBhvr>
                                      <p:to>
                                        <a:srgbClr val="0000FF"/>
                                      </p:to>
                                    </p:animClr>
                                  </p:sub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8802">
                                            <p:txEl>
                                              <p:pRg st="0" end="0"/>
                                            </p:txEl>
                                          </p:spTgt>
                                        </p:tgtEl>
                                        <p:attrNameLst>
                                          <p:attrName>style.visibility</p:attrName>
                                        </p:attrNameLst>
                                      </p:cBhvr>
                                      <p:to>
                                        <p:strVal val="visible"/>
                                      </p:to>
                                    </p:set>
                                    <p:animEffect transition="in" filter="dissolve">
                                      <p:cBhvr>
                                        <p:cTn id="32" dur="300"/>
                                        <p:tgtEl>
                                          <p:spTgt spid="118802">
                                            <p:txEl>
                                              <p:pRg st="0" end="0"/>
                                            </p:txEl>
                                          </p:spTgt>
                                        </p:tgtEl>
                                      </p:cBhvr>
                                    </p:animEffect>
                                  </p:childTnLst>
                                  <p:subTnLst>
                                    <p:animClr clrSpc="rgb" dir="cw">
                                      <p:cBhvr override="childStyle">
                                        <p:cTn dur="1" fill="hold" display="0" masterRel="nextClick" afterEffect="1"/>
                                        <p:tgtEl>
                                          <p:spTgt spid="118802">
                                            <p:txEl>
                                              <p:pRg st="0" end="0"/>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0" grpId="0" build="p" autoUpdateAnimBg="0"/>
      <p:bldP spid="118802"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第七章   假设检验</a:t>
            </a:r>
          </a:p>
        </p:txBody>
      </p:sp>
      <p:sp>
        <p:nvSpPr>
          <p:cNvPr id="60419"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60420"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60421"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60422" name="Rectangle 6"/>
          <p:cNvSpPr>
            <a:spLocks noGrp="1" noChangeArrowheads="1"/>
          </p:cNvSpPr>
          <p:nvPr>
            <p:ph type="subTitle" idx="1"/>
          </p:nvPr>
        </p:nvSpPr>
        <p:spPr>
          <a:xfrm>
            <a:off x="228600" y="1219200"/>
            <a:ext cx="8686800" cy="5486400"/>
          </a:xfrm>
        </p:spPr>
        <p:txBody>
          <a:bodyPr/>
          <a:lstStyle/>
          <a:p>
            <a:pPr algn="l">
              <a:lnSpc>
                <a:spcPts val="3000"/>
              </a:lnSpc>
            </a:pPr>
            <a:r>
              <a:rPr lang="en-US" altLang="zh-CN" sz="2400" dirty="0">
                <a:ea typeface="楷体" pitchFamily="49" charset="-122"/>
                <a:sym typeface="Symbol" pitchFamily="18" charset="2"/>
              </a:rPr>
              <a:t>[</a:t>
            </a:r>
            <a:r>
              <a:rPr lang="zh-CN" altLang="en-US" sz="2400" dirty="0">
                <a:ea typeface="楷体" pitchFamily="49" charset="-122"/>
                <a:sym typeface="Symbol" pitchFamily="18" charset="2"/>
              </a:rPr>
              <a:t>例</a:t>
            </a:r>
            <a:r>
              <a:rPr lang="en-US" altLang="zh-CN" sz="2400" dirty="0">
                <a:ea typeface="楷体" pitchFamily="49" charset="-122"/>
                <a:sym typeface="Symbol" pitchFamily="18" charset="2"/>
              </a:rPr>
              <a:t>]</a:t>
            </a:r>
            <a:r>
              <a:rPr lang="zh-CN" altLang="en-US" sz="2400" dirty="0">
                <a:ea typeface="楷体" pitchFamily="49" charset="-122"/>
                <a:sym typeface="Symbol" pitchFamily="18" charset="2"/>
              </a:rPr>
              <a:t>市政府欲购入</a:t>
            </a:r>
            <a:r>
              <a:rPr lang="en-US" altLang="zh-CN" sz="2400" dirty="0">
                <a:ea typeface="楷体" pitchFamily="49" charset="-122"/>
                <a:sym typeface="Symbol" pitchFamily="18" charset="2"/>
              </a:rPr>
              <a:t>10</a:t>
            </a:r>
            <a:r>
              <a:rPr lang="zh-CN" altLang="en-US" sz="2400" dirty="0">
                <a:ea typeface="楷体" pitchFamily="49" charset="-122"/>
                <a:sym typeface="Symbol" pitchFamily="18" charset="2"/>
              </a:rPr>
              <a:t>万只灯泡，合同规定其平均使用寿命不能低于</a:t>
            </a:r>
            <a:r>
              <a:rPr lang="en-US" altLang="zh-CN" sz="2400" dirty="0">
                <a:ea typeface="楷体" pitchFamily="49" charset="-122"/>
                <a:sym typeface="Symbol" pitchFamily="18" charset="2"/>
              </a:rPr>
              <a:t>1000</a:t>
            </a:r>
            <a:r>
              <a:rPr lang="zh-CN" altLang="en-US" sz="2400" dirty="0">
                <a:ea typeface="楷体" pitchFamily="49" charset="-122"/>
                <a:sym typeface="Symbol" pitchFamily="18" charset="2"/>
              </a:rPr>
              <a:t>小时。已知灯泡使用寿命服从正态分布，现从中随机抽取</a:t>
            </a:r>
            <a:r>
              <a:rPr lang="en-US" altLang="zh-CN" sz="2400" dirty="0">
                <a:ea typeface="楷体" pitchFamily="49" charset="-122"/>
                <a:sym typeface="Symbol" pitchFamily="18" charset="2"/>
              </a:rPr>
              <a:t>100</a:t>
            </a:r>
            <a:r>
              <a:rPr lang="zh-CN" altLang="en-US" sz="2400" dirty="0">
                <a:ea typeface="楷体" pitchFamily="49" charset="-122"/>
                <a:sym typeface="Symbol" pitchFamily="18" charset="2"/>
              </a:rPr>
              <a:t>只，测得样本均值为</a:t>
            </a:r>
            <a:r>
              <a:rPr lang="en-US" altLang="zh-CN" sz="2400" dirty="0">
                <a:ea typeface="楷体" pitchFamily="49" charset="-122"/>
                <a:sym typeface="Symbol" pitchFamily="18" charset="2"/>
              </a:rPr>
              <a:t>960</a:t>
            </a:r>
            <a:r>
              <a:rPr lang="zh-CN" altLang="en-US" sz="2400" dirty="0">
                <a:ea typeface="楷体" pitchFamily="49" charset="-122"/>
                <a:sym typeface="Symbol" pitchFamily="18" charset="2"/>
              </a:rPr>
              <a:t>小时，</a:t>
            </a:r>
            <a:r>
              <a:rPr lang="zh-CN" altLang="en-US" sz="2400" dirty="0">
                <a:effectLst>
                  <a:outerShdw blurRad="38100" dist="38100" dir="2700000" algn="tl">
                    <a:srgbClr val="C0C0C0"/>
                  </a:outerShdw>
                </a:effectLst>
                <a:ea typeface="楷体" pitchFamily="49" charset="-122"/>
                <a:sym typeface="Symbol" pitchFamily="18" charset="2"/>
              </a:rPr>
              <a:t>可否认为这批灯泡的平均使用寿命低于</a:t>
            </a:r>
            <a:r>
              <a:rPr lang="en-US" altLang="zh-CN" sz="2400" dirty="0">
                <a:effectLst>
                  <a:outerShdw blurRad="38100" dist="38100" dir="2700000" algn="tl">
                    <a:srgbClr val="C0C0C0"/>
                  </a:outerShdw>
                </a:effectLst>
                <a:ea typeface="楷体" pitchFamily="49" charset="-122"/>
                <a:sym typeface="Symbol" pitchFamily="18" charset="2"/>
              </a:rPr>
              <a:t>1000</a:t>
            </a:r>
            <a:r>
              <a:rPr lang="zh-CN" altLang="en-US" sz="2400" dirty="0">
                <a:effectLst>
                  <a:outerShdw blurRad="38100" dist="38100" dir="2700000" algn="tl">
                    <a:srgbClr val="C0C0C0"/>
                  </a:outerShdw>
                </a:effectLst>
                <a:ea typeface="楷体" pitchFamily="49" charset="-122"/>
                <a:sym typeface="Symbol" pitchFamily="18" charset="2"/>
              </a:rPr>
              <a:t>小时</a:t>
            </a:r>
            <a:r>
              <a:rPr lang="zh-CN" altLang="en-US" sz="2400" dirty="0">
                <a:ea typeface="楷体" pitchFamily="49" charset="-122"/>
                <a:sym typeface="Symbol" pitchFamily="18" charset="2"/>
              </a:rPr>
              <a:t>（</a:t>
            </a:r>
            <a:r>
              <a:rPr lang="en-US" altLang="zh-CN" sz="2400" dirty="0">
                <a:ea typeface="楷体" pitchFamily="49" charset="-122"/>
                <a:sym typeface="Symbol" pitchFamily="18" charset="2"/>
              </a:rPr>
              <a:t>=0.05</a:t>
            </a:r>
            <a:r>
              <a:rPr lang="zh-CN" altLang="en-US" sz="2400" dirty="0" smtClean="0">
                <a:ea typeface="楷体" pitchFamily="49" charset="-122"/>
                <a:sym typeface="Symbol" pitchFamily="18" charset="2"/>
              </a:rPr>
              <a:t>）？</a:t>
            </a:r>
            <a:endParaRPr lang="zh-CN" altLang="en-US" sz="2400" dirty="0">
              <a:ea typeface="楷体" pitchFamily="49" charset="-122"/>
              <a:sym typeface="Symbol" pitchFamily="18" charset="2"/>
            </a:endParaRPr>
          </a:p>
          <a:p>
            <a:pPr algn="l">
              <a:lnSpc>
                <a:spcPts val="3000"/>
              </a:lnSpc>
            </a:pPr>
            <a:r>
              <a:rPr lang="zh-CN" altLang="en-US" sz="2400" dirty="0">
                <a:ea typeface="楷体" pitchFamily="49" charset="-122"/>
                <a:sym typeface="Symbol" pitchFamily="18" charset="2"/>
              </a:rPr>
              <a:t>          </a:t>
            </a:r>
            <a:r>
              <a:rPr lang="zh-CN" altLang="en-US" sz="2400" dirty="0">
                <a:solidFill>
                  <a:srgbClr val="FF0000"/>
                </a:solidFill>
                <a:effectLst>
                  <a:outerShdw blurRad="38100" dist="38100" dir="2700000" algn="tl">
                    <a:srgbClr val="C0C0C0"/>
                  </a:outerShdw>
                </a:effectLst>
                <a:ea typeface="黑体" pitchFamily="2" charset="-122"/>
                <a:sym typeface="Symbol" pitchFamily="18" charset="2"/>
              </a:rPr>
              <a:t>           </a:t>
            </a:r>
            <a:r>
              <a:rPr lang="en-US" altLang="zh-CN" sz="2400" b="1" dirty="0">
                <a:ea typeface="黑体" pitchFamily="2" charset="-122"/>
                <a:sym typeface="Symbol" pitchFamily="18" charset="2"/>
              </a:rPr>
              <a:t>H</a:t>
            </a:r>
            <a:r>
              <a:rPr lang="en-US" altLang="zh-CN" sz="2400" b="1" baseline="-25000" dirty="0">
                <a:ea typeface="黑体" pitchFamily="2" charset="-122"/>
                <a:sym typeface="Symbol" pitchFamily="18" charset="2"/>
              </a:rPr>
              <a:t>0</a:t>
            </a:r>
            <a:r>
              <a:rPr lang="zh-CN" altLang="en-US" sz="2400" b="1" dirty="0">
                <a:ea typeface="黑体" pitchFamily="2" charset="-122"/>
                <a:sym typeface="Symbol" pitchFamily="18" charset="2"/>
              </a:rPr>
              <a:t>：</a:t>
            </a:r>
            <a:r>
              <a:rPr lang="en-US" altLang="zh-CN" sz="2400" b="1" dirty="0">
                <a:ea typeface="黑体" pitchFamily="2" charset="-122"/>
                <a:sym typeface="Symbol" pitchFamily="18" charset="2"/>
              </a:rPr>
              <a:t>1000              H</a:t>
            </a:r>
            <a:r>
              <a:rPr lang="en-US" altLang="zh-CN" sz="2400" b="1" baseline="-25000" dirty="0">
                <a:ea typeface="黑体" pitchFamily="2" charset="-122"/>
                <a:sym typeface="Symbol" pitchFamily="18" charset="2"/>
              </a:rPr>
              <a:t>1</a:t>
            </a:r>
            <a:r>
              <a:rPr lang="zh-CN" altLang="en-US" sz="2400" b="1" dirty="0">
                <a:ea typeface="黑体" pitchFamily="2" charset="-122"/>
                <a:sym typeface="Symbol" pitchFamily="18" charset="2"/>
              </a:rPr>
              <a:t>： </a:t>
            </a:r>
            <a:r>
              <a:rPr lang="en-US" altLang="zh-CN" sz="2400" b="1" dirty="0">
                <a:ea typeface="黑体" pitchFamily="2" charset="-122"/>
                <a:sym typeface="Symbol" pitchFamily="18" charset="2"/>
              </a:rPr>
              <a:t>&lt;1000</a:t>
            </a:r>
          </a:p>
          <a:p>
            <a:pPr algn="l">
              <a:lnSpc>
                <a:spcPts val="3000"/>
              </a:lnSpc>
            </a:pPr>
            <a:r>
              <a:rPr lang="en-US" altLang="zh-CN" sz="2400" dirty="0">
                <a:ea typeface="楷体" pitchFamily="49" charset="-122"/>
                <a:sym typeface="Symbol" pitchFamily="18" charset="2"/>
              </a:rPr>
              <a:t>    </a:t>
            </a:r>
            <a:r>
              <a:rPr lang="zh-CN" altLang="en-US" sz="2400" dirty="0" smtClean="0">
                <a:ea typeface="楷体" pitchFamily="49" charset="-122"/>
                <a:sym typeface="Symbol" pitchFamily="18" charset="2"/>
              </a:rPr>
              <a:t>单侧检验：</a:t>
            </a:r>
            <a:r>
              <a:rPr lang="zh-CN" altLang="en-US" sz="2400" dirty="0">
                <a:ea typeface="楷体" pitchFamily="49" charset="-122"/>
                <a:sym typeface="Symbol" pitchFamily="18" charset="2"/>
              </a:rPr>
              <a:t>当样本数据</a:t>
            </a:r>
            <a:r>
              <a:rPr lang="en-US" altLang="zh-CN" sz="2400" dirty="0" smtClean="0">
                <a:ea typeface="楷体" pitchFamily="49" charset="-122"/>
                <a:sym typeface="Symbol" pitchFamily="18" charset="2"/>
              </a:rPr>
              <a:t>&lt;</a:t>
            </a:r>
            <a:r>
              <a:rPr lang="zh-CN" altLang="en-US" sz="2400" dirty="0" smtClean="0">
                <a:ea typeface="楷体" pitchFamily="49" charset="-122"/>
                <a:sym typeface="Symbol" pitchFamily="18" charset="2"/>
              </a:rPr>
              <a:t>总体</a:t>
            </a:r>
            <a:r>
              <a:rPr lang="zh-CN" altLang="en-US" sz="2400" dirty="0">
                <a:ea typeface="楷体" pitchFamily="49" charset="-122"/>
                <a:sym typeface="Symbol" pitchFamily="18" charset="2"/>
              </a:rPr>
              <a:t>数据</a:t>
            </a:r>
            <a:r>
              <a:rPr lang="en-US" altLang="zh-CN" sz="2400" baseline="-25000" dirty="0">
                <a:ea typeface="楷体" pitchFamily="49" charset="-122"/>
                <a:sym typeface="Symbol" pitchFamily="18" charset="2"/>
              </a:rPr>
              <a:t>0</a:t>
            </a:r>
            <a:r>
              <a:rPr lang="zh-CN" altLang="en-US" sz="2400" dirty="0">
                <a:ea typeface="楷体" pitchFamily="49" charset="-122"/>
                <a:sym typeface="Symbol" pitchFamily="18" charset="2"/>
              </a:rPr>
              <a:t>时 </a:t>
            </a:r>
            <a:r>
              <a:rPr lang="en-US" altLang="zh-CN" sz="2400" dirty="0">
                <a:ea typeface="楷体" pitchFamily="49" charset="-122"/>
                <a:sym typeface="Symbol" pitchFamily="18" charset="2"/>
              </a:rPr>
              <a:t>H</a:t>
            </a:r>
            <a:r>
              <a:rPr lang="en-US" altLang="zh-CN" sz="2400" baseline="-25000" dirty="0">
                <a:ea typeface="楷体" pitchFamily="49" charset="-122"/>
                <a:sym typeface="Symbol" pitchFamily="18" charset="2"/>
              </a:rPr>
              <a:t>1</a:t>
            </a:r>
            <a:r>
              <a:rPr lang="zh-CN" altLang="en-US" sz="2400" dirty="0">
                <a:ea typeface="楷体" pitchFamily="49" charset="-122"/>
                <a:sym typeface="Symbol" pitchFamily="18" charset="2"/>
              </a:rPr>
              <a:t>： </a:t>
            </a:r>
            <a:r>
              <a:rPr lang="en-US" altLang="zh-CN" sz="2400" dirty="0" smtClean="0">
                <a:ea typeface="楷体" pitchFamily="49" charset="-122"/>
                <a:sym typeface="Symbol" pitchFamily="18" charset="2"/>
              </a:rPr>
              <a:t>&lt;</a:t>
            </a:r>
            <a:r>
              <a:rPr lang="en-US" altLang="zh-CN" sz="2400" baseline="-25000" dirty="0" smtClean="0">
                <a:ea typeface="楷体" pitchFamily="49" charset="-122"/>
                <a:sym typeface="Symbol" pitchFamily="18" charset="2"/>
              </a:rPr>
              <a:t>0</a:t>
            </a:r>
            <a:r>
              <a:rPr lang="zh-CN" altLang="en-US" sz="2400" dirty="0" smtClean="0">
                <a:ea typeface="楷体" pitchFamily="49" charset="-122"/>
                <a:sym typeface="Symbol" pitchFamily="18" charset="2"/>
              </a:rPr>
              <a:t>（或</a:t>
            </a:r>
            <a:r>
              <a:rPr lang="en-US" altLang="zh-CN" sz="2400" dirty="0" smtClean="0">
                <a:ea typeface="楷体" pitchFamily="49" charset="-122"/>
                <a:sym typeface="Symbol" pitchFamily="18" charset="2"/>
              </a:rPr>
              <a:t>&gt;</a:t>
            </a:r>
            <a:r>
              <a:rPr lang="zh-CN" altLang="en-US" sz="2400" dirty="0" smtClean="0">
                <a:ea typeface="楷体" pitchFamily="49" charset="-122"/>
                <a:sym typeface="Symbol" pitchFamily="18" charset="2"/>
              </a:rPr>
              <a:t>）</a:t>
            </a:r>
            <a:endParaRPr lang="en-US" altLang="zh-CN" sz="2400" baseline="-25000" dirty="0">
              <a:ea typeface="楷体" pitchFamily="49" charset="-122"/>
              <a:sym typeface="Symbol" pitchFamily="18" charset="2"/>
            </a:endParaRPr>
          </a:p>
        </p:txBody>
      </p:sp>
      <p:sp>
        <p:nvSpPr>
          <p:cNvPr id="60423" name="Line 7"/>
          <p:cNvSpPr>
            <a:spLocks noChangeShapeType="1"/>
          </p:cNvSpPr>
          <p:nvPr/>
        </p:nvSpPr>
        <p:spPr bwMode="auto">
          <a:xfrm>
            <a:off x="1676400" y="5943600"/>
            <a:ext cx="0" cy="0"/>
          </a:xfrm>
          <a:prstGeom prst="line">
            <a:avLst/>
          </a:prstGeom>
          <a:noFill/>
          <a:ln w="9525">
            <a:solidFill>
              <a:schemeClr val="tx1"/>
            </a:solidFill>
            <a:round/>
            <a:headEnd/>
            <a:tailEnd/>
          </a:ln>
          <a:effectLst/>
        </p:spPr>
        <p:txBody>
          <a:bodyPr wrap="none" anchor="ctr"/>
          <a:lstStyle/>
          <a:p>
            <a:endParaRPr lang="zh-CN" altLang="en-US"/>
          </a:p>
        </p:txBody>
      </p:sp>
      <p:sp>
        <p:nvSpPr>
          <p:cNvPr id="60424" name="Freeform 8"/>
          <p:cNvSpPr>
            <a:spLocks/>
          </p:cNvSpPr>
          <p:nvPr/>
        </p:nvSpPr>
        <p:spPr bwMode="auto">
          <a:xfrm>
            <a:off x="609600" y="4267200"/>
            <a:ext cx="2895600" cy="1828800"/>
          </a:xfrm>
          <a:custGeom>
            <a:avLst/>
            <a:gdLst/>
            <a:ahLst/>
            <a:cxnLst>
              <a:cxn ang="0">
                <a:pos x="0" y="1304"/>
              </a:cxn>
              <a:cxn ang="0">
                <a:pos x="288" y="1064"/>
              </a:cxn>
              <a:cxn ang="0">
                <a:pos x="672" y="8"/>
              </a:cxn>
              <a:cxn ang="0">
                <a:pos x="1056" y="1016"/>
              </a:cxn>
              <a:cxn ang="0">
                <a:pos x="1344" y="1304"/>
              </a:cxn>
            </a:cxnLst>
            <a:rect l="0" t="0" r="r" b="b"/>
            <a:pathLst>
              <a:path w="1344" h="1304">
                <a:moveTo>
                  <a:pt x="0" y="1304"/>
                </a:moveTo>
                <a:cubicBezTo>
                  <a:pt x="88" y="1292"/>
                  <a:pt x="176" y="1280"/>
                  <a:pt x="288" y="1064"/>
                </a:cubicBezTo>
                <a:cubicBezTo>
                  <a:pt x="400" y="848"/>
                  <a:pt x="544" y="16"/>
                  <a:pt x="672" y="8"/>
                </a:cubicBezTo>
                <a:cubicBezTo>
                  <a:pt x="800" y="0"/>
                  <a:pt x="944" y="800"/>
                  <a:pt x="1056" y="1016"/>
                </a:cubicBezTo>
                <a:cubicBezTo>
                  <a:pt x="1168" y="1232"/>
                  <a:pt x="1296" y="1256"/>
                  <a:pt x="1344" y="1304"/>
                </a:cubicBezTo>
              </a:path>
            </a:pathLst>
          </a:custGeom>
          <a:noFill/>
          <a:ln w="9525" cap="flat" cmpd="sng">
            <a:solidFill>
              <a:srgbClr val="0000FF"/>
            </a:solidFill>
            <a:prstDash val="solid"/>
            <a:round/>
            <a:headEnd/>
            <a:tailEnd/>
          </a:ln>
          <a:effectLst/>
        </p:spPr>
        <p:txBody>
          <a:bodyPr wrap="none" anchor="ctr"/>
          <a:lstStyle/>
          <a:p>
            <a:endParaRPr lang="zh-CN" altLang="en-US"/>
          </a:p>
        </p:txBody>
      </p:sp>
      <p:sp>
        <p:nvSpPr>
          <p:cNvPr id="60425" name="Line 9"/>
          <p:cNvSpPr>
            <a:spLocks noChangeShapeType="1"/>
          </p:cNvSpPr>
          <p:nvPr/>
        </p:nvSpPr>
        <p:spPr bwMode="auto">
          <a:xfrm flipV="1">
            <a:off x="457200" y="4267200"/>
            <a:ext cx="0" cy="2057400"/>
          </a:xfrm>
          <a:prstGeom prst="line">
            <a:avLst/>
          </a:prstGeom>
          <a:noFill/>
          <a:ln w="9525">
            <a:solidFill>
              <a:srgbClr val="0000FF"/>
            </a:solidFill>
            <a:round/>
            <a:headEnd/>
            <a:tailEnd type="triangle" w="med" len="med"/>
          </a:ln>
          <a:effectLst/>
        </p:spPr>
        <p:txBody>
          <a:bodyPr wrap="none" anchor="ctr"/>
          <a:lstStyle/>
          <a:p>
            <a:endParaRPr lang="zh-CN" altLang="en-US"/>
          </a:p>
        </p:txBody>
      </p:sp>
      <p:sp>
        <p:nvSpPr>
          <p:cNvPr id="60426" name="Text Box 10"/>
          <p:cNvSpPr txBox="1">
            <a:spLocks noChangeArrowheads="1"/>
          </p:cNvSpPr>
          <p:nvPr/>
        </p:nvSpPr>
        <p:spPr bwMode="auto">
          <a:xfrm>
            <a:off x="533400" y="6202363"/>
            <a:ext cx="1752600" cy="488950"/>
          </a:xfrm>
          <a:prstGeom prst="rect">
            <a:avLst/>
          </a:prstGeom>
          <a:noFill/>
          <a:ln w="9525">
            <a:noFill/>
            <a:miter lim="800000"/>
            <a:headEnd/>
            <a:tailEnd/>
          </a:ln>
          <a:effectLst/>
        </p:spPr>
        <p:txBody>
          <a:bodyPr wrap="none" anchor="ctr">
            <a:spAutoFit/>
          </a:bodyPr>
          <a:lstStyle/>
          <a:p>
            <a:pPr>
              <a:spcBef>
                <a:spcPct val="50000"/>
              </a:spcBef>
            </a:pPr>
            <a:r>
              <a:rPr lang="en-US" altLang="zh-CN" sz="1400">
                <a:solidFill>
                  <a:schemeClr val="tx2"/>
                </a:solidFill>
                <a:ea typeface="金桥简标宋" pitchFamily="2" charset="-122"/>
              </a:rPr>
              <a:t>   </a:t>
            </a:r>
            <a:r>
              <a:rPr lang="en-US" altLang="zh-CN">
                <a:solidFill>
                  <a:schemeClr val="tx2"/>
                </a:solidFill>
                <a:ea typeface="金桥简标宋" pitchFamily="2" charset="-122"/>
              </a:rPr>
              <a:t>   </a:t>
            </a:r>
            <a:r>
              <a:rPr lang="en-US" altLang="zh-CN" sz="2600" b="1">
                <a:solidFill>
                  <a:srgbClr val="0000FF"/>
                </a:solidFill>
                <a:sym typeface="Symbol" pitchFamily="18" charset="2"/>
              </a:rPr>
              <a:t>x</a:t>
            </a:r>
            <a:r>
              <a:rPr lang="en-US" altLang="zh-CN" sz="2600" b="1" baseline="-25000">
                <a:solidFill>
                  <a:srgbClr val="0000FF"/>
                </a:solidFill>
                <a:sym typeface="Symbol" pitchFamily="18" charset="2"/>
              </a:rPr>
              <a:t>0</a:t>
            </a:r>
            <a:r>
              <a:rPr lang="en-US" altLang="zh-CN" sz="2600" b="1">
                <a:solidFill>
                  <a:srgbClr val="0000FF"/>
                </a:solidFill>
                <a:sym typeface="Symbol" pitchFamily="18" charset="2"/>
              </a:rPr>
              <a:t>    </a:t>
            </a:r>
            <a:r>
              <a:rPr lang="en-US" altLang="zh-CN" sz="2600" b="1">
                <a:solidFill>
                  <a:srgbClr val="0000FF"/>
                </a:solidFill>
                <a:ea typeface="金桥简标宋" pitchFamily="2" charset="-122"/>
              </a:rPr>
              <a:t>     </a:t>
            </a:r>
            <a:r>
              <a:rPr lang="en-US" altLang="zh-CN" sz="2600" b="1">
                <a:solidFill>
                  <a:srgbClr val="0000FF"/>
                </a:solidFill>
                <a:sym typeface="Symbol" pitchFamily="18" charset="2"/>
              </a:rPr>
              <a:t></a:t>
            </a:r>
            <a:endParaRPr lang="en-US" altLang="zh-CN" sz="2600" b="1">
              <a:solidFill>
                <a:srgbClr val="0000FF"/>
              </a:solidFill>
              <a:effectLst>
                <a:outerShdw blurRad="38100" dist="38100" dir="2700000" algn="tl">
                  <a:srgbClr val="C0C0C0"/>
                </a:outerShdw>
              </a:effectLst>
              <a:ea typeface="金桥简标宋" pitchFamily="2" charset="-122"/>
            </a:endParaRPr>
          </a:p>
        </p:txBody>
      </p:sp>
      <p:sp>
        <p:nvSpPr>
          <p:cNvPr id="60427" name="Line 11"/>
          <p:cNvSpPr>
            <a:spLocks noChangeShapeType="1"/>
          </p:cNvSpPr>
          <p:nvPr/>
        </p:nvSpPr>
        <p:spPr bwMode="auto">
          <a:xfrm>
            <a:off x="2057400" y="4267200"/>
            <a:ext cx="0" cy="2057400"/>
          </a:xfrm>
          <a:prstGeom prst="line">
            <a:avLst/>
          </a:prstGeom>
          <a:noFill/>
          <a:ln w="9525" cap="rnd">
            <a:solidFill>
              <a:srgbClr val="0000FF"/>
            </a:solidFill>
            <a:prstDash val="sysDot"/>
            <a:round/>
            <a:headEnd/>
            <a:tailEnd/>
          </a:ln>
          <a:effectLst/>
        </p:spPr>
        <p:txBody>
          <a:bodyPr wrap="none" anchor="ctr"/>
          <a:lstStyle/>
          <a:p>
            <a:endParaRPr lang="zh-CN" altLang="en-US"/>
          </a:p>
        </p:txBody>
      </p:sp>
      <p:sp>
        <p:nvSpPr>
          <p:cNvPr id="60428" name="Line 12"/>
          <p:cNvSpPr>
            <a:spLocks noChangeShapeType="1"/>
          </p:cNvSpPr>
          <p:nvPr/>
        </p:nvSpPr>
        <p:spPr bwMode="auto">
          <a:xfrm>
            <a:off x="1066800" y="5943600"/>
            <a:ext cx="0" cy="381000"/>
          </a:xfrm>
          <a:prstGeom prst="line">
            <a:avLst/>
          </a:prstGeom>
          <a:noFill/>
          <a:ln w="9525" cap="rnd">
            <a:solidFill>
              <a:srgbClr val="0000FF"/>
            </a:solidFill>
            <a:prstDash val="sysDot"/>
            <a:round/>
            <a:headEnd/>
            <a:tailEnd/>
          </a:ln>
          <a:effectLst/>
        </p:spPr>
        <p:txBody>
          <a:bodyPr wrap="none" anchor="ctr"/>
          <a:lstStyle/>
          <a:p>
            <a:endParaRPr lang="zh-CN" altLang="en-US"/>
          </a:p>
        </p:txBody>
      </p:sp>
      <p:sp>
        <p:nvSpPr>
          <p:cNvPr id="60429" name="Line 13"/>
          <p:cNvSpPr>
            <a:spLocks noChangeShapeType="1"/>
          </p:cNvSpPr>
          <p:nvPr/>
        </p:nvSpPr>
        <p:spPr bwMode="auto">
          <a:xfrm>
            <a:off x="457200" y="6324600"/>
            <a:ext cx="3200400" cy="0"/>
          </a:xfrm>
          <a:prstGeom prst="line">
            <a:avLst/>
          </a:prstGeom>
          <a:noFill/>
          <a:ln w="9525">
            <a:solidFill>
              <a:srgbClr val="0000FF"/>
            </a:solidFill>
            <a:round/>
            <a:headEnd/>
            <a:tailEnd type="triangle" w="med" len="med"/>
          </a:ln>
          <a:effectLst/>
        </p:spPr>
        <p:txBody>
          <a:bodyPr wrap="none" anchor="ctr"/>
          <a:lstStyle/>
          <a:p>
            <a:endParaRPr lang="zh-CN" altLang="en-US"/>
          </a:p>
        </p:txBody>
      </p:sp>
      <p:sp>
        <p:nvSpPr>
          <p:cNvPr id="60430" name="Line 14"/>
          <p:cNvSpPr>
            <a:spLocks noChangeShapeType="1"/>
          </p:cNvSpPr>
          <p:nvPr/>
        </p:nvSpPr>
        <p:spPr bwMode="auto">
          <a:xfrm flipH="1">
            <a:off x="3200400" y="5791200"/>
            <a:ext cx="0" cy="0"/>
          </a:xfrm>
          <a:prstGeom prst="line">
            <a:avLst/>
          </a:prstGeom>
          <a:noFill/>
          <a:ln w="9525">
            <a:solidFill>
              <a:schemeClr val="tx1"/>
            </a:solidFill>
            <a:round/>
            <a:headEnd/>
            <a:tailEnd/>
          </a:ln>
          <a:effectLst/>
        </p:spPr>
        <p:txBody>
          <a:bodyPr wrap="none" anchor="ctr"/>
          <a:lstStyle/>
          <a:p>
            <a:endParaRPr lang="zh-CN" altLang="en-US"/>
          </a:p>
        </p:txBody>
      </p:sp>
      <p:graphicFrame>
        <p:nvGraphicFramePr>
          <p:cNvPr id="60431" name="Object 15"/>
          <p:cNvGraphicFramePr>
            <a:graphicFrameLocks noChangeAspect="1"/>
          </p:cNvGraphicFramePr>
          <p:nvPr/>
        </p:nvGraphicFramePr>
        <p:xfrm>
          <a:off x="609600" y="5562600"/>
          <a:ext cx="279400" cy="279400"/>
        </p:xfrm>
        <a:graphic>
          <a:graphicData uri="http://schemas.openxmlformats.org/presentationml/2006/ole">
            <p:oleObj spid="_x0000_s60431" name="公式" r:id="rId4" imgW="162304" imgH="162304" progId="Equation.3">
              <p:embed/>
            </p:oleObj>
          </a:graphicData>
        </a:graphic>
      </p:graphicFrame>
      <p:sp>
        <p:nvSpPr>
          <p:cNvPr id="60432" name="Line 16"/>
          <p:cNvSpPr>
            <a:spLocks noChangeShapeType="1"/>
          </p:cNvSpPr>
          <p:nvPr/>
        </p:nvSpPr>
        <p:spPr bwMode="auto">
          <a:xfrm>
            <a:off x="914400" y="6019800"/>
            <a:ext cx="152400" cy="152400"/>
          </a:xfrm>
          <a:prstGeom prst="line">
            <a:avLst/>
          </a:prstGeom>
          <a:noFill/>
          <a:ln w="9525">
            <a:solidFill>
              <a:srgbClr val="0000FF"/>
            </a:solidFill>
            <a:round/>
            <a:headEnd/>
            <a:tailEnd/>
          </a:ln>
          <a:effectLst/>
        </p:spPr>
        <p:txBody>
          <a:bodyPr wrap="none" anchor="ctr"/>
          <a:lstStyle/>
          <a:p>
            <a:endParaRPr lang="zh-CN" altLang="en-US"/>
          </a:p>
        </p:txBody>
      </p:sp>
      <p:sp>
        <p:nvSpPr>
          <p:cNvPr id="60433" name="Line 17"/>
          <p:cNvSpPr>
            <a:spLocks noChangeShapeType="1"/>
          </p:cNvSpPr>
          <p:nvPr/>
        </p:nvSpPr>
        <p:spPr bwMode="auto">
          <a:xfrm>
            <a:off x="762000" y="6096000"/>
            <a:ext cx="304800" cy="228600"/>
          </a:xfrm>
          <a:prstGeom prst="line">
            <a:avLst/>
          </a:prstGeom>
          <a:noFill/>
          <a:ln w="9525">
            <a:solidFill>
              <a:srgbClr val="0000FF"/>
            </a:solidFill>
            <a:round/>
            <a:headEnd/>
            <a:tailEnd/>
          </a:ln>
          <a:effectLst/>
        </p:spPr>
        <p:txBody>
          <a:bodyPr wrap="none" anchor="ctr"/>
          <a:lstStyle/>
          <a:p>
            <a:endParaRPr lang="zh-CN" altLang="en-US"/>
          </a:p>
        </p:txBody>
      </p:sp>
      <p:sp>
        <p:nvSpPr>
          <p:cNvPr id="60434" name="Line 18"/>
          <p:cNvSpPr>
            <a:spLocks noChangeShapeType="1"/>
          </p:cNvSpPr>
          <p:nvPr/>
        </p:nvSpPr>
        <p:spPr bwMode="auto">
          <a:xfrm>
            <a:off x="609600" y="6096000"/>
            <a:ext cx="228600" cy="228600"/>
          </a:xfrm>
          <a:prstGeom prst="line">
            <a:avLst/>
          </a:prstGeom>
          <a:noFill/>
          <a:ln w="9525">
            <a:solidFill>
              <a:srgbClr val="0000FF"/>
            </a:solidFill>
            <a:round/>
            <a:headEnd/>
            <a:tailEnd/>
          </a:ln>
          <a:effectLst/>
        </p:spPr>
        <p:txBody>
          <a:bodyPr wrap="none" anchor="ctr"/>
          <a:lstStyle/>
          <a:p>
            <a:endParaRPr lang="zh-CN" altLang="en-US"/>
          </a:p>
        </p:txBody>
      </p:sp>
      <p:graphicFrame>
        <p:nvGraphicFramePr>
          <p:cNvPr id="60435" name="Object 19"/>
          <p:cNvGraphicFramePr>
            <a:graphicFrameLocks noChangeAspect="1"/>
          </p:cNvGraphicFramePr>
          <p:nvPr/>
        </p:nvGraphicFramePr>
        <p:xfrm>
          <a:off x="4414838" y="4941888"/>
          <a:ext cx="2979737" cy="1055687"/>
        </p:xfrm>
        <a:graphic>
          <a:graphicData uri="http://schemas.openxmlformats.org/presentationml/2006/ole">
            <p:oleObj spid="_x0000_s60435" name="公式" r:id="rId5" imgW="1422360" imgH="507960" progId="Equation.3">
              <p:embed/>
            </p:oleObj>
          </a:graphicData>
        </a:graphic>
      </p:graphicFrame>
      <p:graphicFrame>
        <p:nvGraphicFramePr>
          <p:cNvPr id="60437" name="Object 21"/>
          <p:cNvGraphicFramePr>
            <a:graphicFrameLocks noChangeAspect="1"/>
          </p:cNvGraphicFramePr>
          <p:nvPr/>
        </p:nvGraphicFramePr>
        <p:xfrm>
          <a:off x="1524000" y="5181600"/>
          <a:ext cx="1066800" cy="958850"/>
        </p:xfrm>
        <a:graphic>
          <a:graphicData uri="http://schemas.openxmlformats.org/presentationml/2006/ole">
            <p:oleObj spid="_x0000_s60437" name="公式" r:id="rId6" imgW="524469" imgH="472054" progId="Equation.3">
              <p:embed/>
            </p:oleObj>
          </a:graphicData>
        </a:graphic>
      </p:graphicFrame>
      <p:graphicFrame>
        <p:nvGraphicFramePr>
          <p:cNvPr id="60438" name="Object 22"/>
          <p:cNvGraphicFramePr>
            <a:graphicFrameLocks noChangeAspect="1"/>
          </p:cNvGraphicFramePr>
          <p:nvPr/>
        </p:nvGraphicFramePr>
        <p:xfrm>
          <a:off x="3635897" y="3789040"/>
          <a:ext cx="4752528" cy="1085713"/>
        </p:xfrm>
        <a:graphic>
          <a:graphicData uri="http://schemas.openxmlformats.org/presentationml/2006/ole">
            <p:oleObj spid="_x0000_s60438" name="公式" r:id="rId7" imgW="2222280" imgH="507960" progId="Equation.3">
              <p:embed/>
            </p:oleObj>
          </a:graphicData>
        </a:graphic>
      </p:graphicFrame>
      <p:graphicFrame>
        <p:nvGraphicFramePr>
          <p:cNvPr id="60440" name="Object 24"/>
          <p:cNvGraphicFramePr>
            <a:graphicFrameLocks noChangeAspect="1"/>
          </p:cNvGraphicFramePr>
          <p:nvPr/>
        </p:nvGraphicFramePr>
        <p:xfrm>
          <a:off x="3657600" y="6172200"/>
          <a:ext cx="349250" cy="373063"/>
        </p:xfrm>
        <a:graphic>
          <a:graphicData uri="http://schemas.openxmlformats.org/presentationml/2006/ole">
            <p:oleObj spid="_x0000_s60440" name="Equation" r:id="rId8" imgW="198312" imgH="212454" progId="Equation.3">
              <p:embed/>
            </p:oleObj>
          </a:graphicData>
        </a:graphic>
      </p:graphicFrame>
      <p:sp>
        <p:nvSpPr>
          <p:cNvPr id="60441" name="Text Box 25"/>
          <p:cNvSpPr txBox="1">
            <a:spLocks noChangeArrowheads="1"/>
          </p:cNvSpPr>
          <p:nvPr/>
        </p:nvSpPr>
        <p:spPr bwMode="auto">
          <a:xfrm>
            <a:off x="4191000" y="6019800"/>
            <a:ext cx="4572000" cy="488950"/>
          </a:xfrm>
          <a:prstGeom prst="rect">
            <a:avLst/>
          </a:prstGeom>
          <a:noFill/>
          <a:ln w="9525">
            <a:noFill/>
            <a:miter lim="800000"/>
            <a:headEnd/>
            <a:tailEnd/>
          </a:ln>
          <a:effectLst/>
        </p:spPr>
        <p:txBody>
          <a:bodyPr>
            <a:spAutoFit/>
          </a:bodyPr>
          <a:lstStyle/>
          <a:p>
            <a:pPr>
              <a:spcBef>
                <a:spcPct val="50000"/>
              </a:spcBef>
            </a:pPr>
            <a:r>
              <a:rPr lang="zh-CN" altLang="en-US" sz="2600" b="1" dirty="0" smtClean="0">
                <a:solidFill>
                  <a:srgbClr val="FF3300"/>
                </a:solidFill>
                <a:ea typeface="楷体" pitchFamily="49" charset="-122"/>
              </a:rPr>
              <a:t>左尾检验</a:t>
            </a:r>
            <a:r>
              <a:rPr lang="zh-CN" altLang="en-US" sz="2600" b="1" dirty="0">
                <a:solidFill>
                  <a:srgbClr val="FF3300"/>
                </a:solidFill>
                <a:ea typeface="楷体" pitchFamily="49" charset="-122"/>
                <a:sym typeface="Symbol" pitchFamily="18" charset="2"/>
              </a:rPr>
              <a:t>“</a:t>
            </a:r>
            <a:r>
              <a:rPr lang="zh-CN" altLang="en-US" sz="2600" b="1" dirty="0">
                <a:solidFill>
                  <a:srgbClr val="FF3300"/>
                </a:solidFill>
                <a:ea typeface="楷体" pitchFamily="49" charset="-122"/>
              </a:rPr>
              <a:t>怕小不怕大”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60422">
                                            <p:txEl>
                                              <p:pRg st="0" end="0"/>
                                            </p:txEl>
                                          </p:spTgt>
                                        </p:tgtEl>
                                        <p:attrNameLst>
                                          <p:attrName>style.visibility</p:attrName>
                                        </p:attrNameLst>
                                      </p:cBhvr>
                                      <p:to>
                                        <p:strVal val="visible"/>
                                      </p:to>
                                    </p:set>
                                    <p:animEffect transition="in" filter="strips(upRight)">
                                      <p:cBhvr>
                                        <p:cTn id="7" dur="500"/>
                                        <p:tgtEl>
                                          <p:spTgt spid="60422">
                                            <p:txEl>
                                              <p:pRg st="0" end="0"/>
                                            </p:txEl>
                                          </p:spTgt>
                                        </p:tgtEl>
                                      </p:cBhvr>
                                    </p:animEffect>
                                  </p:childTnLst>
                                  <p:subTnLst>
                                    <p:animClr clrSpc="rgb" dir="cw">
                                      <p:cBhvr override="childStyle">
                                        <p:cTn dur="1" fill="hold" display="0" masterRel="nextClick" afterEffect="1"/>
                                        <p:tgtEl>
                                          <p:spTgt spid="60422">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60422">
                                            <p:txEl>
                                              <p:pRg st="1" end="1"/>
                                            </p:txEl>
                                          </p:spTgt>
                                        </p:tgtEl>
                                        <p:attrNameLst>
                                          <p:attrName>style.visibility</p:attrName>
                                        </p:attrNameLst>
                                      </p:cBhvr>
                                      <p:to>
                                        <p:strVal val="visible"/>
                                      </p:to>
                                    </p:set>
                                    <p:animEffect transition="in" filter="strips(upRight)">
                                      <p:cBhvr>
                                        <p:cTn id="12" dur="500"/>
                                        <p:tgtEl>
                                          <p:spTgt spid="60422">
                                            <p:txEl>
                                              <p:pRg st="1" end="1"/>
                                            </p:txEl>
                                          </p:spTgt>
                                        </p:tgtEl>
                                      </p:cBhvr>
                                    </p:animEffect>
                                  </p:childTnLst>
                                  <p:subTnLst>
                                    <p:animClr clrSpc="rgb" dir="cw">
                                      <p:cBhvr override="childStyle">
                                        <p:cTn dur="1" fill="hold" display="0" masterRel="nextClick" afterEffect="1"/>
                                        <p:tgtEl>
                                          <p:spTgt spid="60422">
                                            <p:txEl>
                                              <p:pRg st="1" end="1"/>
                                            </p:txEl>
                                          </p:spTgt>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60422">
                                            <p:txEl>
                                              <p:pRg st="2" end="2"/>
                                            </p:txEl>
                                          </p:spTgt>
                                        </p:tgtEl>
                                        <p:attrNameLst>
                                          <p:attrName>style.visibility</p:attrName>
                                        </p:attrNameLst>
                                      </p:cBhvr>
                                      <p:to>
                                        <p:strVal val="visible"/>
                                      </p:to>
                                    </p:set>
                                    <p:animEffect transition="in" filter="strips(upRight)">
                                      <p:cBhvr>
                                        <p:cTn id="17" dur="500"/>
                                        <p:tgtEl>
                                          <p:spTgt spid="60422">
                                            <p:txEl>
                                              <p:pRg st="2" end="2"/>
                                            </p:txEl>
                                          </p:spTgt>
                                        </p:tgtEl>
                                      </p:cBhvr>
                                    </p:animEffect>
                                  </p:childTnLst>
                                  <p:subTnLst>
                                    <p:animClr clrSpc="rgb" dir="cw">
                                      <p:cBhvr override="childStyle">
                                        <p:cTn dur="1" fill="hold" display="0" masterRel="nextClick" afterEffect="1"/>
                                        <p:tgtEl>
                                          <p:spTgt spid="60422">
                                            <p:txEl>
                                              <p:pRg st="2" end="2"/>
                                            </p:txEl>
                                          </p:spTgt>
                                        </p:tgtEl>
                                        <p:attrNameLst>
                                          <p:attrName>ppt_c</p:attrName>
                                        </p:attrNameLst>
                                      </p:cBhvr>
                                      <p:to>
                                        <a:srgbClr val="0000FF"/>
                                      </p:to>
                                    </p:animClr>
                                  </p:sub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0438"/>
                                        </p:tgtEl>
                                        <p:attrNameLst>
                                          <p:attrName>style.visibility</p:attrName>
                                        </p:attrNameLst>
                                      </p:cBhvr>
                                      <p:to>
                                        <p:strVal val="visible"/>
                                      </p:to>
                                    </p:set>
                                    <p:animEffect transition="in" filter="box(in)">
                                      <p:cBhvr>
                                        <p:cTn id="22" dur="500"/>
                                        <p:tgtEl>
                                          <p:spTgt spid="60438"/>
                                        </p:tgtEl>
                                      </p:cBhvr>
                                    </p:animEffect>
                                  </p:childTnLst>
                                  <p:subTnLst>
                                    <p:animClr clrSpc="rgb" dir="cw">
                                      <p:cBhvr override="childStyle">
                                        <p:cTn dur="1" fill="hold" display="0" masterRel="nextClick" afterEffect="1"/>
                                        <p:tgtEl>
                                          <p:spTgt spid="60438"/>
                                        </p:tgtEl>
                                        <p:attrNameLst>
                                          <p:attrName>ppt_c</p:attrName>
                                        </p:attrNameLst>
                                      </p:cBhvr>
                                      <p:to>
                                        <a:srgbClr val="0000FF"/>
                                      </p:to>
                                    </p:animClr>
                                  </p:sub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60435"/>
                                        </p:tgtEl>
                                        <p:attrNameLst>
                                          <p:attrName>style.visibility</p:attrName>
                                        </p:attrNameLst>
                                      </p:cBhvr>
                                      <p:to>
                                        <p:strVal val="visible"/>
                                      </p:to>
                                    </p:set>
                                    <p:animEffect transition="in" filter="box(in)">
                                      <p:cBhvr>
                                        <p:cTn id="27" dur="500"/>
                                        <p:tgtEl>
                                          <p:spTgt spid="60435"/>
                                        </p:tgtEl>
                                      </p:cBhvr>
                                    </p:animEffect>
                                  </p:childTnLst>
                                  <p:subTnLst>
                                    <p:animClr clrSpc="rgb" dir="cw">
                                      <p:cBhvr override="childStyle">
                                        <p:cTn dur="1" fill="hold" display="0" masterRel="nextClick" afterEffect="1"/>
                                        <p:tgtEl>
                                          <p:spTgt spid="60435"/>
                                        </p:tgtEl>
                                        <p:attrNameLst>
                                          <p:attrName>ppt_c</p:attrName>
                                        </p:attrNameLst>
                                      </p:cBhvr>
                                      <p:to>
                                        <a:srgbClr val="0000FF"/>
                                      </p:to>
                                    </p:animClr>
                                  </p:sub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60441">
                                            <p:txEl>
                                              <p:pRg st="0" end="0"/>
                                            </p:txEl>
                                          </p:spTgt>
                                        </p:tgtEl>
                                        <p:attrNameLst>
                                          <p:attrName>style.visibility</p:attrName>
                                        </p:attrNameLst>
                                      </p:cBhvr>
                                      <p:to>
                                        <p:strVal val="visible"/>
                                      </p:to>
                                    </p:set>
                                    <p:animEffect transition="in" filter="checkerboard(across)">
                                      <p:cBhvr>
                                        <p:cTn id="32" dur="500"/>
                                        <p:tgtEl>
                                          <p:spTgt spid="60441">
                                            <p:txEl>
                                              <p:pRg st="0" end="0"/>
                                            </p:txEl>
                                          </p:spTgt>
                                        </p:tgtEl>
                                      </p:cBhvr>
                                    </p:animEffect>
                                  </p:childTnLst>
                                  <p:subTnLst>
                                    <p:animClr clrSpc="rgb" dir="cw">
                                      <p:cBhvr override="childStyle">
                                        <p:cTn dur="1" fill="hold" display="0" masterRel="nextClick" afterEffect="1"/>
                                        <p:tgtEl>
                                          <p:spTgt spid="60441">
                                            <p:txEl>
                                              <p:pRg st="0" end="0"/>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2" grpId="0" build="p" autoUpdateAnimBg="0"/>
      <p:bldP spid="60441"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第七章   假设检验</a:t>
            </a:r>
          </a:p>
        </p:txBody>
      </p:sp>
      <p:sp>
        <p:nvSpPr>
          <p:cNvPr id="64515"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64516"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64517"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64518" name="Rectangle 6"/>
          <p:cNvSpPr>
            <a:spLocks noGrp="1" noChangeArrowheads="1"/>
          </p:cNvSpPr>
          <p:nvPr>
            <p:ph type="subTitle" idx="1"/>
          </p:nvPr>
        </p:nvSpPr>
        <p:spPr>
          <a:xfrm>
            <a:off x="228600" y="1143000"/>
            <a:ext cx="8686800" cy="5486400"/>
          </a:xfrm>
        </p:spPr>
        <p:txBody>
          <a:bodyPr/>
          <a:lstStyle/>
          <a:p>
            <a:pPr>
              <a:lnSpc>
                <a:spcPct val="150000"/>
              </a:lnSpc>
            </a:pPr>
            <a:r>
              <a:rPr lang="en-US" altLang="zh-CN" sz="2000" dirty="0" smtClean="0">
                <a:latin typeface="Times New Roman" pitchFamily="18" charset="0"/>
                <a:ea typeface="黑体" pitchFamily="49" charset="-122"/>
                <a:sym typeface="Symbol" pitchFamily="18" charset="2"/>
              </a:rPr>
              <a:t> </a:t>
            </a:r>
            <a:r>
              <a:rPr lang="zh-CN" altLang="en-US" sz="2800" dirty="0" smtClean="0">
                <a:latin typeface="Times New Roman" pitchFamily="18" charset="0"/>
                <a:ea typeface="黑体" pitchFamily="49" charset="-122"/>
                <a:sym typeface="Symbol" pitchFamily="18" charset="2"/>
              </a:rPr>
              <a:t>第二节  </a:t>
            </a:r>
            <a:r>
              <a:rPr lang="zh-CN" altLang="en-US" sz="2800" b="1" dirty="0" smtClean="0">
                <a:latin typeface="Times New Roman" pitchFamily="18" charset="0"/>
                <a:ea typeface="黑体" pitchFamily="49" charset="-122"/>
                <a:sym typeface="Symbol" pitchFamily="18" charset="2"/>
              </a:rPr>
              <a:t>单个总体</a:t>
            </a:r>
            <a:r>
              <a:rPr lang="zh-CN" altLang="en-US" sz="2800" dirty="0" smtClean="0">
                <a:latin typeface="Times New Roman" pitchFamily="18" charset="0"/>
                <a:ea typeface="黑体" pitchFamily="49" charset="-122"/>
                <a:sym typeface="Symbol" pitchFamily="18" charset="2"/>
              </a:rPr>
              <a:t>参数的假设检验</a:t>
            </a:r>
            <a:endParaRPr lang="en-US" altLang="zh-CN" sz="2800" dirty="0" smtClean="0">
              <a:latin typeface="Times New Roman" pitchFamily="18" charset="0"/>
              <a:ea typeface="黑体" pitchFamily="49" charset="-122"/>
              <a:sym typeface="Symbol" pitchFamily="18" charset="2"/>
            </a:endParaRPr>
          </a:p>
        </p:txBody>
      </p:sp>
      <p:sp>
        <p:nvSpPr>
          <p:cNvPr id="64519" name="Line 7"/>
          <p:cNvSpPr>
            <a:spLocks noChangeShapeType="1"/>
          </p:cNvSpPr>
          <p:nvPr/>
        </p:nvSpPr>
        <p:spPr bwMode="auto">
          <a:xfrm>
            <a:off x="1752600" y="3200400"/>
            <a:ext cx="0" cy="0"/>
          </a:xfrm>
          <a:prstGeom prst="line">
            <a:avLst/>
          </a:prstGeom>
          <a:noFill/>
          <a:ln w="9525">
            <a:solidFill>
              <a:schemeClr val="tx1"/>
            </a:solidFill>
            <a:round/>
            <a:headEnd/>
            <a:tailEnd/>
          </a:ln>
          <a:effectLst/>
        </p:spPr>
        <p:txBody>
          <a:bodyPr wrap="none" anchor="ctr"/>
          <a:lstStyle/>
          <a:p>
            <a:endParaRPr lang="zh-CN" altLang="en-US"/>
          </a:p>
        </p:txBody>
      </p:sp>
      <p:sp>
        <p:nvSpPr>
          <p:cNvPr id="64520" name="Line 8"/>
          <p:cNvSpPr>
            <a:spLocks noChangeShapeType="1"/>
          </p:cNvSpPr>
          <p:nvPr/>
        </p:nvSpPr>
        <p:spPr bwMode="auto">
          <a:xfrm>
            <a:off x="1143000" y="5486400"/>
            <a:ext cx="0" cy="0"/>
          </a:xfrm>
          <a:prstGeom prst="line">
            <a:avLst/>
          </a:prstGeom>
          <a:noFill/>
          <a:ln w="9525">
            <a:solidFill>
              <a:schemeClr val="tx1"/>
            </a:solidFill>
            <a:round/>
            <a:headEnd/>
            <a:tailEnd/>
          </a:ln>
          <a:effectLst/>
        </p:spPr>
        <p:txBody>
          <a:bodyPr wrap="none" anchor="ctr"/>
          <a:lstStyle/>
          <a:p>
            <a:endParaRPr lang="zh-CN" altLang="en-US"/>
          </a:p>
        </p:txBody>
      </p:sp>
      <p:sp>
        <p:nvSpPr>
          <p:cNvPr id="64521" name="Line 9"/>
          <p:cNvSpPr>
            <a:spLocks noChangeShapeType="1"/>
          </p:cNvSpPr>
          <p:nvPr/>
        </p:nvSpPr>
        <p:spPr bwMode="auto">
          <a:xfrm>
            <a:off x="1143000" y="4953000"/>
            <a:ext cx="0" cy="0"/>
          </a:xfrm>
          <a:prstGeom prst="line">
            <a:avLst/>
          </a:prstGeom>
          <a:noFill/>
          <a:ln w="9525">
            <a:solidFill>
              <a:schemeClr val="tx1"/>
            </a:solidFill>
            <a:round/>
            <a:headEnd/>
            <a:tailEnd/>
          </a:ln>
          <a:effectLst/>
        </p:spPr>
        <p:txBody>
          <a:bodyPr wrap="none" anchor="ctr"/>
          <a:lstStyle/>
          <a:p>
            <a:endParaRPr lang="zh-CN" altLang="en-US"/>
          </a:p>
        </p:txBody>
      </p:sp>
      <p:sp>
        <p:nvSpPr>
          <p:cNvPr id="64522" name="Line 10"/>
          <p:cNvSpPr>
            <a:spLocks noChangeShapeType="1"/>
          </p:cNvSpPr>
          <p:nvPr/>
        </p:nvSpPr>
        <p:spPr bwMode="auto">
          <a:xfrm>
            <a:off x="1676400" y="5943600"/>
            <a:ext cx="0" cy="0"/>
          </a:xfrm>
          <a:prstGeom prst="line">
            <a:avLst/>
          </a:prstGeom>
          <a:noFill/>
          <a:ln w="9525">
            <a:solidFill>
              <a:schemeClr val="tx1"/>
            </a:solidFill>
            <a:round/>
            <a:headEnd/>
            <a:tailEnd/>
          </a:ln>
          <a:effectLst/>
        </p:spPr>
        <p:txBody>
          <a:bodyPr wrap="none" anchor="ctr"/>
          <a:lstStyle/>
          <a:p>
            <a:endParaRPr lang="zh-CN" altLang="en-US"/>
          </a:p>
        </p:txBody>
      </p:sp>
      <p:sp>
        <p:nvSpPr>
          <p:cNvPr id="64523" name="Line 11"/>
          <p:cNvSpPr>
            <a:spLocks noChangeShapeType="1"/>
          </p:cNvSpPr>
          <p:nvPr/>
        </p:nvSpPr>
        <p:spPr bwMode="auto">
          <a:xfrm flipH="1">
            <a:off x="3200400" y="5791200"/>
            <a:ext cx="0" cy="0"/>
          </a:xfrm>
          <a:prstGeom prst="line">
            <a:avLst/>
          </a:prstGeom>
          <a:noFill/>
          <a:ln w="9525">
            <a:solidFill>
              <a:schemeClr val="tx1"/>
            </a:solidFill>
            <a:round/>
            <a:headEnd/>
            <a:tailEnd/>
          </a:ln>
          <a:effectLst/>
        </p:spPr>
        <p:txBody>
          <a:bodyPr wrap="none" anchor="ctr"/>
          <a:lstStyle/>
          <a:p>
            <a:endParaRPr lang="zh-CN" altLang="en-US"/>
          </a:p>
        </p:txBody>
      </p:sp>
      <p:grpSp>
        <p:nvGrpSpPr>
          <p:cNvPr id="2" name="Group 36"/>
          <p:cNvGrpSpPr>
            <a:grpSpLocks/>
          </p:cNvGrpSpPr>
          <p:nvPr/>
        </p:nvGrpSpPr>
        <p:grpSpPr bwMode="auto">
          <a:xfrm>
            <a:off x="337815" y="2291160"/>
            <a:ext cx="8382000" cy="3757613"/>
            <a:chOff x="288" y="1248"/>
            <a:chExt cx="5280" cy="2367"/>
          </a:xfrm>
        </p:grpSpPr>
        <p:sp>
          <p:nvSpPr>
            <p:cNvPr id="25" name="Line 15"/>
            <p:cNvSpPr>
              <a:spLocks noChangeShapeType="1"/>
            </p:cNvSpPr>
            <p:nvPr/>
          </p:nvSpPr>
          <p:spPr bwMode="auto">
            <a:xfrm>
              <a:off x="1680" y="1824"/>
              <a:ext cx="3168" cy="0"/>
            </a:xfrm>
            <a:prstGeom prst="line">
              <a:avLst/>
            </a:prstGeom>
            <a:noFill/>
            <a:ln w="28575">
              <a:solidFill>
                <a:schemeClr val="tx1"/>
              </a:solidFill>
              <a:round/>
            </a:ln>
            <a:effectLst>
              <a:outerShdw dist="35921" dir="2700000" algn="ctr" rotWithShape="0">
                <a:schemeClr val="bg2"/>
              </a:outerShdw>
            </a:effectLst>
          </p:spPr>
          <p:txBody>
            <a:bodyPr wrap="none" anchor="ct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26" name="Line 16"/>
            <p:cNvSpPr>
              <a:spLocks noChangeShapeType="1"/>
            </p:cNvSpPr>
            <p:nvPr/>
          </p:nvSpPr>
          <p:spPr bwMode="auto">
            <a:xfrm>
              <a:off x="1680" y="1824"/>
              <a:ext cx="0" cy="336"/>
            </a:xfrm>
            <a:prstGeom prst="line">
              <a:avLst/>
            </a:prstGeom>
            <a:noFill/>
            <a:ln w="28575">
              <a:solidFill>
                <a:schemeClr val="tx1"/>
              </a:solidFill>
              <a:round/>
              <a:tailEnd type="triangle" w="med" len="med"/>
            </a:ln>
            <a:effectLst>
              <a:outerShdw dist="35921" dir="2700000" algn="ctr" rotWithShape="0">
                <a:schemeClr val="bg2"/>
              </a:outerShdw>
            </a:effectLst>
          </p:spPr>
          <p:txBody>
            <a:bodyPr wrap="none" anchor="ct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27" name="Line 17"/>
            <p:cNvSpPr>
              <a:spLocks noChangeShapeType="1"/>
            </p:cNvSpPr>
            <p:nvPr/>
          </p:nvSpPr>
          <p:spPr bwMode="auto">
            <a:xfrm>
              <a:off x="3456" y="1824"/>
              <a:ext cx="0" cy="336"/>
            </a:xfrm>
            <a:prstGeom prst="line">
              <a:avLst/>
            </a:prstGeom>
            <a:noFill/>
            <a:ln w="28575">
              <a:solidFill>
                <a:schemeClr val="tx1"/>
              </a:solidFill>
              <a:round/>
              <a:tailEnd type="triangle" w="med" len="med"/>
            </a:ln>
            <a:effectLst>
              <a:outerShdw dist="35921" dir="2700000" algn="ctr" rotWithShape="0">
                <a:schemeClr val="bg2"/>
              </a:outerShdw>
            </a:effectLst>
          </p:spPr>
          <p:txBody>
            <a:bodyPr wrap="none" anchor="ct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28" name="Line 18"/>
            <p:cNvSpPr>
              <a:spLocks noChangeShapeType="1"/>
            </p:cNvSpPr>
            <p:nvPr/>
          </p:nvSpPr>
          <p:spPr bwMode="auto">
            <a:xfrm>
              <a:off x="4848" y="1824"/>
              <a:ext cx="0" cy="336"/>
            </a:xfrm>
            <a:prstGeom prst="line">
              <a:avLst/>
            </a:prstGeom>
            <a:noFill/>
            <a:ln w="28575">
              <a:solidFill>
                <a:schemeClr val="tx1"/>
              </a:solidFill>
              <a:round/>
              <a:tailEnd type="triangle" w="med" len="med"/>
            </a:ln>
            <a:effectLst>
              <a:outerShdw dist="35921" dir="2700000" algn="ctr" rotWithShape="0">
                <a:schemeClr val="bg2"/>
              </a:outerShdw>
            </a:effectLst>
          </p:spPr>
          <p:txBody>
            <a:bodyPr wrap="none" anchor="ct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29" name="Line 19"/>
            <p:cNvSpPr>
              <a:spLocks noChangeShapeType="1"/>
            </p:cNvSpPr>
            <p:nvPr/>
          </p:nvSpPr>
          <p:spPr bwMode="auto">
            <a:xfrm>
              <a:off x="2928" y="1632"/>
              <a:ext cx="0" cy="192"/>
            </a:xfrm>
            <a:prstGeom prst="line">
              <a:avLst/>
            </a:prstGeom>
            <a:noFill/>
            <a:ln w="28575">
              <a:solidFill>
                <a:schemeClr val="tx1"/>
              </a:solidFill>
              <a:round/>
            </a:ln>
            <a:effectLst>
              <a:outerShdw dist="35921" dir="2700000" algn="ctr" rotWithShape="0">
                <a:schemeClr val="bg2"/>
              </a:outerShdw>
            </a:effectLst>
          </p:spPr>
          <p:txBody>
            <a:bodyPr wrap="none" anchor="ct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30" name="Line 20"/>
            <p:cNvSpPr>
              <a:spLocks noChangeShapeType="1"/>
            </p:cNvSpPr>
            <p:nvPr/>
          </p:nvSpPr>
          <p:spPr bwMode="auto">
            <a:xfrm>
              <a:off x="960" y="2736"/>
              <a:ext cx="1248" cy="0"/>
            </a:xfrm>
            <a:prstGeom prst="line">
              <a:avLst/>
            </a:prstGeom>
            <a:noFill/>
            <a:ln w="28575">
              <a:solidFill>
                <a:schemeClr val="tx1"/>
              </a:solidFill>
              <a:round/>
            </a:ln>
            <a:effectLst>
              <a:outerShdw dist="35921" dir="2700000" algn="ctr" rotWithShape="0">
                <a:schemeClr val="bg2"/>
              </a:outerShdw>
            </a:effectLst>
          </p:spPr>
          <p:txBody>
            <a:bodyPr wrap="none" anchor="ct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31" name="Line 21"/>
            <p:cNvSpPr>
              <a:spLocks noChangeShapeType="1"/>
            </p:cNvSpPr>
            <p:nvPr/>
          </p:nvSpPr>
          <p:spPr bwMode="auto">
            <a:xfrm>
              <a:off x="1584" y="2496"/>
              <a:ext cx="0" cy="240"/>
            </a:xfrm>
            <a:prstGeom prst="line">
              <a:avLst/>
            </a:prstGeom>
            <a:noFill/>
            <a:ln w="28575">
              <a:solidFill>
                <a:schemeClr val="tx1"/>
              </a:solidFill>
              <a:round/>
            </a:ln>
            <a:effectLst>
              <a:outerShdw dist="35921" dir="2700000" algn="ctr" rotWithShape="0">
                <a:schemeClr val="bg2"/>
              </a:outerShdw>
            </a:effectLst>
          </p:spPr>
          <p:txBody>
            <a:bodyPr wrap="none" anchor="ct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32" name="Line 22"/>
            <p:cNvSpPr>
              <a:spLocks noChangeShapeType="1"/>
            </p:cNvSpPr>
            <p:nvPr/>
          </p:nvSpPr>
          <p:spPr bwMode="auto">
            <a:xfrm>
              <a:off x="960" y="2736"/>
              <a:ext cx="0" cy="288"/>
            </a:xfrm>
            <a:prstGeom prst="line">
              <a:avLst/>
            </a:prstGeom>
            <a:noFill/>
            <a:ln w="28575">
              <a:solidFill>
                <a:schemeClr val="tx1"/>
              </a:solidFill>
              <a:round/>
              <a:tailEnd type="triangle" w="med" len="med"/>
            </a:ln>
            <a:effectLst>
              <a:outerShdw dist="35921" dir="2700000" algn="ctr" rotWithShape="0">
                <a:schemeClr val="bg2"/>
              </a:outerShdw>
            </a:effectLst>
          </p:spPr>
          <p:txBody>
            <a:bodyPr wrap="none" anchor="ct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33" name="Line 23"/>
            <p:cNvSpPr>
              <a:spLocks noChangeShapeType="1"/>
            </p:cNvSpPr>
            <p:nvPr/>
          </p:nvSpPr>
          <p:spPr bwMode="auto">
            <a:xfrm>
              <a:off x="2208" y="2736"/>
              <a:ext cx="0" cy="288"/>
            </a:xfrm>
            <a:prstGeom prst="line">
              <a:avLst/>
            </a:prstGeom>
            <a:noFill/>
            <a:ln w="28575">
              <a:solidFill>
                <a:schemeClr val="tx1"/>
              </a:solidFill>
              <a:round/>
              <a:tailEnd type="triangle" w="med" len="med"/>
            </a:ln>
            <a:effectLst>
              <a:outerShdw dist="35921" dir="2700000" algn="ctr" rotWithShape="0">
                <a:schemeClr val="bg2"/>
              </a:outerShdw>
            </a:effectLst>
          </p:spPr>
          <p:txBody>
            <a:bodyPr wrap="none" anchor="ct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34" name="Line 24"/>
            <p:cNvSpPr>
              <a:spLocks noChangeShapeType="1"/>
            </p:cNvSpPr>
            <p:nvPr/>
          </p:nvSpPr>
          <p:spPr bwMode="auto">
            <a:xfrm>
              <a:off x="3504" y="2496"/>
              <a:ext cx="0" cy="528"/>
            </a:xfrm>
            <a:prstGeom prst="line">
              <a:avLst/>
            </a:prstGeom>
            <a:noFill/>
            <a:ln w="28575">
              <a:solidFill>
                <a:schemeClr val="tx1"/>
              </a:solidFill>
              <a:round/>
              <a:tailEnd type="triangle" w="med" len="med"/>
            </a:ln>
            <a:effectLst>
              <a:outerShdw dist="35921" dir="2700000" algn="ctr" rotWithShape="0">
                <a:schemeClr val="bg2"/>
              </a:outerShdw>
            </a:effectLst>
          </p:spPr>
          <p:txBody>
            <a:bodyPr wrap="none" anchor="ct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35" name="Line 25"/>
            <p:cNvSpPr>
              <a:spLocks noChangeShapeType="1"/>
            </p:cNvSpPr>
            <p:nvPr/>
          </p:nvSpPr>
          <p:spPr bwMode="auto">
            <a:xfrm>
              <a:off x="4848" y="2496"/>
              <a:ext cx="0" cy="528"/>
            </a:xfrm>
            <a:prstGeom prst="line">
              <a:avLst/>
            </a:prstGeom>
            <a:noFill/>
            <a:ln w="28575">
              <a:solidFill>
                <a:schemeClr val="tx1"/>
              </a:solidFill>
              <a:round/>
              <a:tailEnd type="triangle" w="med" len="med"/>
            </a:ln>
            <a:effectLst>
              <a:outerShdw dist="35921" dir="2700000" algn="ctr" rotWithShape="0">
                <a:schemeClr val="bg2"/>
              </a:outerShdw>
            </a:effectLst>
          </p:spPr>
          <p:txBody>
            <a:bodyPr wrap="none" anchor="ct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36" name="Text Box 27"/>
            <p:cNvSpPr txBox="1">
              <a:spLocks noChangeArrowheads="1"/>
            </p:cNvSpPr>
            <p:nvPr/>
          </p:nvSpPr>
          <p:spPr bwMode="auto">
            <a:xfrm>
              <a:off x="288" y="3024"/>
              <a:ext cx="1248" cy="591"/>
            </a:xfrm>
            <a:prstGeom prst="rect">
              <a:avLst/>
            </a:prstGeom>
            <a:solidFill>
              <a:schemeClr val="accent1">
                <a:lumMod val="60000"/>
                <a:lumOff val="40000"/>
              </a:schemeClr>
            </a:solidFill>
            <a:ln w="28575">
              <a:solidFill>
                <a:schemeClr val="bg2"/>
              </a:solidFill>
              <a:miter lim="800000"/>
            </a:ln>
            <a:effectLst>
              <a:outerShdw dist="89803" dir="2700000" algn="ctr" rotWithShape="0">
                <a:schemeClr val="bg2"/>
              </a:outerShdw>
            </a:effectLst>
          </p:spPr>
          <p:txBody>
            <a:bodyPr>
              <a:spAutoFit/>
              <a:scene3d>
                <a:camera prst="orthographicFront"/>
                <a:lightRig rig="threePt" dir="t"/>
              </a:scene3d>
            </a:bodyPr>
            <a:lstStyle/>
            <a:p>
              <a:pPr algn="ctr" eaLnBrk="0" hangingPunct="0">
                <a:spcBef>
                  <a:spcPct val="50000"/>
                </a:spcBef>
                <a:buFontTx/>
                <a:buNone/>
                <a:defRPr/>
              </a:pPr>
              <a:r>
                <a:rPr kumimoji="1" lang="en-US" altLang="zh-CN" sz="2500" b="1" dirty="0">
                  <a:solidFill>
                    <a:srgbClr val="0000FF"/>
                  </a:solidFill>
                  <a:effectLst>
                    <a:outerShdw blurRad="38100" dist="19050" dir="2700000" algn="tl" rotWithShape="0">
                      <a:schemeClr val="dk1">
                        <a:alpha val="40000"/>
                      </a:schemeClr>
                    </a:outerShdw>
                  </a:effectLst>
                  <a:latin typeface="+mn-lt"/>
                  <a:ea typeface="楷体" pitchFamily="49" charset="-122"/>
                </a:rPr>
                <a:t>Z </a:t>
              </a:r>
              <a:r>
                <a:rPr kumimoji="1" lang="zh-CN" altLang="en-US" sz="2500" b="1" dirty="0">
                  <a:solidFill>
                    <a:srgbClr val="0000FF"/>
                  </a:solidFill>
                  <a:effectLst>
                    <a:outerShdw blurRad="38100" dist="19050" dir="2700000" algn="tl" rotWithShape="0">
                      <a:schemeClr val="dk1">
                        <a:alpha val="40000"/>
                      </a:schemeClr>
                    </a:outerShdw>
                  </a:effectLst>
                  <a:latin typeface="+mn-lt"/>
                  <a:ea typeface="楷体" pitchFamily="49" charset="-122"/>
                </a:rPr>
                <a:t>检验</a:t>
              </a:r>
            </a:p>
            <a:p>
              <a:pPr algn="ctr" eaLnBrk="0" hangingPunct="0">
                <a:spcBef>
                  <a:spcPct val="50000"/>
                </a:spcBef>
                <a:buFontTx/>
                <a:buNone/>
                <a:defRPr/>
              </a:pPr>
              <a:r>
                <a:rPr kumimoji="1" lang="zh-CN" altLang="en-US" sz="2000" b="1" dirty="0">
                  <a:effectLst>
                    <a:outerShdw blurRad="38100" dist="19050" dir="2700000" algn="tl" rotWithShape="0">
                      <a:schemeClr val="dk1">
                        <a:alpha val="40000"/>
                      </a:schemeClr>
                    </a:outerShdw>
                  </a:effectLst>
                  <a:latin typeface="+mn-lt"/>
                  <a:ea typeface="楷体" pitchFamily="49" charset="-122"/>
                </a:rPr>
                <a:t>（</a:t>
              </a:r>
              <a:r>
                <a:rPr kumimoji="1" lang="zh-CN" altLang="en-US" sz="2000" b="1" dirty="0" smtClean="0">
                  <a:effectLst>
                    <a:outerShdw blurRad="38100" dist="19050" dir="2700000" algn="tl" rotWithShape="0">
                      <a:schemeClr val="dk1">
                        <a:alpha val="40000"/>
                      </a:schemeClr>
                    </a:outerShdw>
                  </a:effectLst>
                  <a:latin typeface="+mn-lt"/>
                  <a:ea typeface="楷体" pitchFamily="49" charset="-122"/>
                </a:rPr>
                <a:t>单侧和双侧）</a:t>
              </a:r>
              <a:endParaRPr kumimoji="1" lang="zh-CN" altLang="en-US" sz="2000" b="1" dirty="0">
                <a:effectLst>
                  <a:outerShdw blurRad="38100" dist="19050" dir="2700000" algn="tl" rotWithShape="0">
                    <a:schemeClr val="dk1">
                      <a:alpha val="40000"/>
                    </a:schemeClr>
                  </a:outerShdw>
                </a:effectLst>
                <a:latin typeface="+mn-lt"/>
                <a:ea typeface="楷体" pitchFamily="49" charset="-122"/>
              </a:endParaRPr>
            </a:p>
          </p:txBody>
        </p:sp>
        <p:sp>
          <p:nvSpPr>
            <p:cNvPr id="37" name="Text Box 28"/>
            <p:cNvSpPr txBox="1">
              <a:spLocks noChangeArrowheads="1"/>
            </p:cNvSpPr>
            <p:nvPr/>
          </p:nvSpPr>
          <p:spPr bwMode="auto">
            <a:xfrm>
              <a:off x="1584" y="3024"/>
              <a:ext cx="1296" cy="591"/>
            </a:xfrm>
            <a:prstGeom prst="rect">
              <a:avLst/>
            </a:prstGeom>
            <a:solidFill>
              <a:schemeClr val="accent1">
                <a:lumMod val="60000"/>
                <a:lumOff val="40000"/>
              </a:schemeClr>
            </a:solidFill>
            <a:ln w="28575">
              <a:solidFill>
                <a:schemeClr val="bg2"/>
              </a:solidFill>
              <a:miter lim="800000"/>
            </a:ln>
            <a:effectLst>
              <a:outerShdw dist="89803" dir="2700000" algn="ctr" rotWithShape="0">
                <a:schemeClr val="bg2"/>
              </a:outerShdw>
            </a:effectLst>
          </p:spPr>
          <p:txBody>
            <a:bodyPr>
              <a:spAutoFit/>
            </a:bodyPr>
            <a:lstStyle/>
            <a:p>
              <a:pPr algn="ctr" eaLnBrk="0" hangingPunct="0">
                <a:spcBef>
                  <a:spcPct val="50000"/>
                </a:spcBef>
                <a:buFontTx/>
                <a:buNone/>
                <a:defRPr/>
              </a:pPr>
              <a:r>
                <a:rPr kumimoji="1" lang="en-US" altLang="zh-CN" sz="2500" b="1" dirty="0">
                  <a:solidFill>
                    <a:srgbClr val="000000"/>
                  </a:solidFill>
                  <a:latin typeface="+mn-lt"/>
                  <a:ea typeface="楷体" pitchFamily="49" charset="-122"/>
                </a:rPr>
                <a:t> </a:t>
              </a:r>
              <a:r>
                <a:rPr kumimoji="1" lang="en-US" altLang="zh-CN" sz="2500" b="1" dirty="0">
                  <a:solidFill>
                    <a:srgbClr val="0000FF"/>
                  </a:solidFill>
                  <a:latin typeface="+mn-lt"/>
                  <a:ea typeface="楷体" pitchFamily="49" charset="-122"/>
                </a:rPr>
                <a:t>t </a:t>
              </a:r>
              <a:r>
                <a:rPr kumimoji="1" lang="zh-CN" altLang="en-US" sz="2500" b="1" dirty="0">
                  <a:solidFill>
                    <a:srgbClr val="0000FF"/>
                  </a:solidFill>
                  <a:latin typeface="+mn-lt"/>
                  <a:ea typeface="楷体" pitchFamily="49" charset="-122"/>
                </a:rPr>
                <a:t>检验</a:t>
              </a:r>
            </a:p>
            <a:p>
              <a:pPr algn="ctr" eaLnBrk="0" hangingPunct="0">
                <a:spcBef>
                  <a:spcPct val="50000"/>
                </a:spcBef>
                <a:buFontTx/>
                <a:buNone/>
                <a:defRPr/>
              </a:pPr>
              <a:r>
                <a:rPr kumimoji="1" lang="zh-CN" altLang="en-US" sz="1900" b="1" dirty="0">
                  <a:solidFill>
                    <a:srgbClr val="000000"/>
                  </a:solidFill>
                  <a:latin typeface="+mn-lt"/>
                  <a:ea typeface="楷体" pitchFamily="49" charset="-122"/>
                </a:rPr>
                <a:t>（</a:t>
              </a:r>
              <a:r>
                <a:rPr kumimoji="1" lang="zh-CN" altLang="en-US" sz="2000" b="1" dirty="0" smtClean="0">
                  <a:solidFill>
                    <a:srgbClr val="000000"/>
                  </a:solidFill>
                  <a:latin typeface="+mn-lt"/>
                  <a:ea typeface="楷体" pitchFamily="49" charset="-122"/>
                </a:rPr>
                <a:t>单侧和双侧）</a:t>
              </a:r>
              <a:endParaRPr kumimoji="1" lang="zh-CN" altLang="en-US" sz="2000" b="1" dirty="0">
                <a:solidFill>
                  <a:srgbClr val="000000"/>
                </a:solidFill>
                <a:latin typeface="+mn-lt"/>
                <a:ea typeface="楷体" pitchFamily="49" charset="-122"/>
              </a:endParaRPr>
            </a:p>
          </p:txBody>
        </p:sp>
        <p:sp>
          <p:nvSpPr>
            <p:cNvPr id="38" name="Text Box 29"/>
            <p:cNvSpPr txBox="1">
              <a:spLocks noChangeArrowheads="1"/>
            </p:cNvSpPr>
            <p:nvPr/>
          </p:nvSpPr>
          <p:spPr bwMode="auto">
            <a:xfrm>
              <a:off x="2928" y="3024"/>
              <a:ext cx="1248" cy="591"/>
            </a:xfrm>
            <a:prstGeom prst="rect">
              <a:avLst/>
            </a:prstGeom>
            <a:solidFill>
              <a:schemeClr val="accent1">
                <a:lumMod val="60000"/>
                <a:lumOff val="40000"/>
              </a:schemeClr>
            </a:solidFill>
            <a:ln w="28575">
              <a:solidFill>
                <a:schemeClr val="bg2"/>
              </a:solidFill>
              <a:miter lim="800000"/>
            </a:ln>
            <a:effectLst>
              <a:outerShdw dist="89803" dir="2700000" algn="ctr" rotWithShape="0">
                <a:schemeClr val="bg2"/>
              </a:outerShdw>
            </a:effectLst>
          </p:spPr>
          <p:txBody>
            <a:bodyPr>
              <a:spAutoFit/>
            </a:bodyPr>
            <a:lstStyle/>
            <a:p>
              <a:pPr algn="ctr" eaLnBrk="0" hangingPunct="0">
                <a:spcBef>
                  <a:spcPct val="50000"/>
                </a:spcBef>
                <a:buFontTx/>
                <a:buNone/>
                <a:defRPr/>
              </a:pPr>
              <a:r>
                <a:rPr kumimoji="1" lang="en-US" altLang="zh-CN" sz="2500" b="1" dirty="0">
                  <a:solidFill>
                    <a:srgbClr val="0000FF"/>
                  </a:solidFill>
                  <a:latin typeface="+mn-lt"/>
                  <a:ea typeface="楷体" pitchFamily="49" charset="-122"/>
                </a:rPr>
                <a:t>Z </a:t>
              </a:r>
              <a:r>
                <a:rPr kumimoji="1" lang="zh-CN" altLang="en-US" sz="2500" b="1" dirty="0">
                  <a:solidFill>
                    <a:srgbClr val="0000FF"/>
                  </a:solidFill>
                  <a:latin typeface="+mn-lt"/>
                  <a:ea typeface="楷体" pitchFamily="49" charset="-122"/>
                </a:rPr>
                <a:t>检验</a:t>
              </a:r>
            </a:p>
            <a:p>
              <a:pPr algn="ctr" eaLnBrk="0" hangingPunct="0">
                <a:spcBef>
                  <a:spcPct val="50000"/>
                </a:spcBef>
                <a:buFontTx/>
                <a:buNone/>
                <a:defRPr/>
              </a:pPr>
              <a:r>
                <a:rPr kumimoji="1" lang="zh-CN" altLang="en-US" sz="2000" b="1" dirty="0">
                  <a:solidFill>
                    <a:srgbClr val="000000"/>
                  </a:solidFill>
                  <a:latin typeface="+mn-lt"/>
                  <a:ea typeface="楷体" pitchFamily="49" charset="-122"/>
                </a:rPr>
                <a:t>（</a:t>
              </a:r>
              <a:r>
                <a:rPr kumimoji="1" lang="zh-CN" altLang="en-US" sz="2000" b="1" dirty="0" smtClean="0">
                  <a:solidFill>
                    <a:srgbClr val="000000"/>
                  </a:solidFill>
                  <a:latin typeface="+mn-lt"/>
                  <a:ea typeface="楷体" pitchFamily="49" charset="-122"/>
                </a:rPr>
                <a:t>单侧和双侧）</a:t>
              </a:r>
              <a:endParaRPr kumimoji="1" lang="zh-CN" altLang="en-US" sz="2000" b="1" dirty="0">
                <a:solidFill>
                  <a:srgbClr val="000000"/>
                </a:solidFill>
                <a:latin typeface="+mn-lt"/>
                <a:ea typeface="楷体" pitchFamily="49" charset="-122"/>
              </a:endParaRPr>
            </a:p>
          </p:txBody>
        </p:sp>
        <p:sp>
          <p:nvSpPr>
            <p:cNvPr id="39" name="Text Box 30"/>
            <p:cNvSpPr txBox="1">
              <a:spLocks noChangeArrowheads="1"/>
            </p:cNvSpPr>
            <p:nvPr/>
          </p:nvSpPr>
          <p:spPr bwMode="auto">
            <a:xfrm>
              <a:off x="4320" y="3024"/>
              <a:ext cx="1248" cy="591"/>
            </a:xfrm>
            <a:prstGeom prst="rect">
              <a:avLst/>
            </a:prstGeom>
            <a:solidFill>
              <a:schemeClr val="accent1">
                <a:lumMod val="60000"/>
                <a:lumOff val="40000"/>
              </a:schemeClr>
            </a:solidFill>
            <a:ln w="28575">
              <a:solidFill>
                <a:schemeClr val="bg2"/>
              </a:solidFill>
              <a:miter lim="800000"/>
            </a:ln>
            <a:effectLst>
              <a:outerShdw dist="89803" dir="2700000" algn="ctr" rotWithShape="0">
                <a:schemeClr val="bg2"/>
              </a:outerShdw>
            </a:effectLst>
          </p:spPr>
          <p:txBody>
            <a:bodyPr>
              <a:spAutoFit/>
            </a:bodyPr>
            <a:lstStyle/>
            <a:p>
              <a:pPr algn="ctr" eaLnBrk="0" hangingPunct="0">
                <a:spcBef>
                  <a:spcPct val="50000"/>
                </a:spcBef>
                <a:buFontTx/>
                <a:buNone/>
                <a:defRPr/>
              </a:pPr>
              <a:r>
                <a:rPr kumimoji="1" lang="en-US" altLang="zh-CN" sz="2500" b="1" dirty="0">
                  <a:solidFill>
                    <a:srgbClr val="0000FF"/>
                  </a:solidFill>
                  <a:effectLst>
                    <a:outerShdw blurRad="38100" dist="19050" dir="2700000" algn="tl" rotWithShape="0">
                      <a:schemeClr val="dk1">
                        <a:alpha val="40000"/>
                      </a:schemeClr>
                    </a:outerShdw>
                  </a:effectLst>
                  <a:latin typeface="+mn-lt"/>
                  <a:ea typeface="楷体" pitchFamily="49" charset="-122"/>
                </a:rPr>
                <a:t> </a:t>
              </a:r>
              <a:r>
                <a:rPr kumimoji="1" lang="en-US" altLang="zh-CN" sz="2500" b="1" dirty="0">
                  <a:solidFill>
                    <a:srgbClr val="0000FF"/>
                  </a:solidFill>
                  <a:effectLst>
                    <a:outerShdw blurRad="38100" dist="19050" dir="2700000" algn="tl" rotWithShape="0">
                      <a:schemeClr val="dk1">
                        <a:alpha val="40000"/>
                      </a:schemeClr>
                    </a:outerShdw>
                  </a:effectLst>
                  <a:latin typeface="+mn-lt"/>
                  <a:ea typeface="楷体" pitchFamily="49" charset="-122"/>
                  <a:sym typeface="Symbol" pitchFamily="18" charset="2"/>
                </a:rPr>
                <a:t></a:t>
              </a:r>
              <a:r>
                <a:rPr kumimoji="1" lang="en-US" altLang="zh-CN" sz="2500" b="1" baseline="30000" dirty="0">
                  <a:solidFill>
                    <a:srgbClr val="0000FF"/>
                  </a:solidFill>
                  <a:effectLst>
                    <a:outerShdw blurRad="38100" dist="19050" dir="2700000" algn="tl" rotWithShape="0">
                      <a:schemeClr val="dk1">
                        <a:alpha val="40000"/>
                      </a:schemeClr>
                    </a:outerShdw>
                  </a:effectLst>
                  <a:latin typeface="+mn-lt"/>
                  <a:ea typeface="楷体" pitchFamily="49" charset="-122"/>
                </a:rPr>
                <a:t>2</a:t>
              </a:r>
              <a:r>
                <a:rPr kumimoji="1" lang="zh-CN" altLang="en-US" sz="2500" b="1" dirty="0">
                  <a:solidFill>
                    <a:srgbClr val="0000FF"/>
                  </a:solidFill>
                  <a:effectLst>
                    <a:outerShdw blurRad="38100" dist="19050" dir="2700000" algn="tl" rotWithShape="0">
                      <a:schemeClr val="dk1">
                        <a:alpha val="40000"/>
                      </a:schemeClr>
                    </a:outerShdw>
                  </a:effectLst>
                  <a:latin typeface="+mn-lt"/>
                  <a:ea typeface="楷体" pitchFamily="49" charset="-122"/>
                </a:rPr>
                <a:t>检验</a:t>
              </a:r>
            </a:p>
            <a:p>
              <a:pPr algn="ctr" eaLnBrk="0" hangingPunct="0">
                <a:spcBef>
                  <a:spcPct val="50000"/>
                </a:spcBef>
                <a:buFontTx/>
                <a:buNone/>
                <a:defRPr/>
              </a:pPr>
              <a:r>
                <a:rPr kumimoji="1" lang="zh-CN" altLang="en-US" sz="1900" b="1" dirty="0">
                  <a:effectLst>
                    <a:outerShdw blurRad="38100" dist="19050" dir="2700000" algn="tl" rotWithShape="0">
                      <a:schemeClr val="dk1">
                        <a:alpha val="40000"/>
                      </a:schemeClr>
                    </a:outerShdw>
                  </a:effectLst>
                  <a:latin typeface="+mn-lt"/>
                  <a:ea typeface="楷体" pitchFamily="49" charset="-122"/>
                </a:rPr>
                <a:t>（</a:t>
              </a:r>
              <a:r>
                <a:rPr kumimoji="1" lang="zh-CN" altLang="en-US" sz="2000" b="1" dirty="0" smtClean="0">
                  <a:effectLst>
                    <a:outerShdw blurRad="38100" dist="19050" dir="2700000" algn="tl" rotWithShape="0">
                      <a:schemeClr val="dk1">
                        <a:alpha val="40000"/>
                      </a:schemeClr>
                    </a:outerShdw>
                  </a:effectLst>
                  <a:latin typeface="+mn-lt"/>
                  <a:ea typeface="楷体" pitchFamily="49" charset="-122"/>
                </a:rPr>
                <a:t>单侧和双侧</a:t>
              </a:r>
              <a:r>
                <a:rPr kumimoji="1" lang="zh-CN" altLang="en-US" sz="1900" b="1" dirty="0" smtClean="0">
                  <a:effectLst>
                    <a:outerShdw blurRad="38100" dist="19050" dir="2700000" algn="tl" rotWithShape="0">
                      <a:schemeClr val="dk1">
                        <a:alpha val="40000"/>
                      </a:schemeClr>
                    </a:outerShdw>
                  </a:effectLst>
                  <a:latin typeface="+mn-lt"/>
                  <a:ea typeface="楷体" pitchFamily="49" charset="-122"/>
                </a:rPr>
                <a:t>）</a:t>
              </a:r>
              <a:endParaRPr kumimoji="1" lang="zh-CN" altLang="en-US" sz="1900" b="1" dirty="0">
                <a:effectLst>
                  <a:outerShdw blurRad="38100" dist="19050" dir="2700000" algn="tl" rotWithShape="0">
                    <a:schemeClr val="dk1">
                      <a:alpha val="40000"/>
                    </a:schemeClr>
                  </a:outerShdw>
                </a:effectLst>
                <a:latin typeface="+mn-lt"/>
                <a:ea typeface="楷体" pitchFamily="49" charset="-122"/>
              </a:endParaRPr>
            </a:p>
          </p:txBody>
        </p:sp>
        <p:sp>
          <p:nvSpPr>
            <p:cNvPr id="40" name="Text Box 31"/>
            <p:cNvSpPr txBox="1">
              <a:spLocks noChangeArrowheads="1"/>
            </p:cNvSpPr>
            <p:nvPr/>
          </p:nvSpPr>
          <p:spPr bwMode="auto">
            <a:xfrm>
              <a:off x="1152" y="2160"/>
              <a:ext cx="912" cy="291"/>
            </a:xfrm>
            <a:prstGeom prst="rect">
              <a:avLst/>
            </a:prstGeom>
            <a:solidFill>
              <a:schemeClr val="accent1">
                <a:lumMod val="60000"/>
                <a:lumOff val="40000"/>
              </a:schemeClr>
            </a:solidFill>
            <a:ln w="28575">
              <a:solidFill>
                <a:schemeClr val="bg2"/>
              </a:solidFill>
              <a:miter lim="800000"/>
            </a:ln>
            <a:effectLst>
              <a:outerShdw dist="89803" dir="2700000" algn="ctr" rotWithShape="0">
                <a:schemeClr val="bg2"/>
              </a:outerShdw>
            </a:effectLst>
          </p:spPr>
          <p:txBody>
            <a:bodyPr>
              <a:spAutoFit/>
            </a:bodyPr>
            <a:lstStyle/>
            <a:p>
              <a:pPr algn="ctr" eaLnBrk="0" hangingPunct="0">
                <a:spcBef>
                  <a:spcPct val="50000"/>
                </a:spcBef>
                <a:buFontTx/>
                <a:buNone/>
                <a:defRPr/>
              </a:pPr>
              <a:r>
                <a:rPr kumimoji="1" lang="zh-CN" altLang="en-US" b="1" dirty="0">
                  <a:solidFill>
                    <a:srgbClr val="0000FF"/>
                  </a:solidFill>
                  <a:effectLst>
                    <a:outerShdw blurRad="38100" dist="19050" dir="2700000" algn="tl" rotWithShape="0">
                      <a:schemeClr val="dk1">
                        <a:alpha val="40000"/>
                      </a:schemeClr>
                    </a:outerShdw>
                  </a:effectLst>
                  <a:latin typeface="楷体" pitchFamily="49" charset="-122"/>
                  <a:ea typeface="楷体" pitchFamily="49" charset="-122"/>
                </a:rPr>
                <a:t>均值</a:t>
              </a:r>
            </a:p>
          </p:txBody>
        </p:sp>
        <p:sp>
          <p:nvSpPr>
            <p:cNvPr id="41" name="Text Box 32"/>
            <p:cNvSpPr txBox="1">
              <a:spLocks noChangeArrowheads="1"/>
            </p:cNvSpPr>
            <p:nvPr/>
          </p:nvSpPr>
          <p:spPr bwMode="auto">
            <a:xfrm>
              <a:off x="2256" y="1248"/>
              <a:ext cx="1344" cy="288"/>
            </a:xfrm>
            <a:prstGeom prst="rect">
              <a:avLst/>
            </a:prstGeom>
            <a:solidFill>
              <a:schemeClr val="accent1">
                <a:lumMod val="60000"/>
                <a:lumOff val="40000"/>
              </a:schemeClr>
            </a:solidFill>
            <a:ln w="28575">
              <a:solidFill>
                <a:schemeClr val="bg2"/>
              </a:solidFill>
              <a:miter lim="800000"/>
            </a:ln>
            <a:effectLst>
              <a:outerShdw dist="89803" dir="2700000" algn="ctr" rotWithShape="0">
                <a:schemeClr val="bg2"/>
              </a:outerShdw>
            </a:effectLst>
          </p:spPr>
          <p:txBody>
            <a:bodyPr>
              <a:spAutoFit/>
              <a:scene3d>
                <a:camera prst="orthographicFront"/>
                <a:lightRig rig="threePt" dir="t"/>
              </a:scene3d>
            </a:bodyPr>
            <a:lstStyle/>
            <a:p>
              <a:pPr algn="ctr" eaLnBrk="0" hangingPunct="0">
                <a:spcBef>
                  <a:spcPct val="50000"/>
                </a:spcBef>
                <a:buFontTx/>
                <a:buNone/>
                <a:defRPr/>
              </a:pPr>
              <a:r>
                <a:rPr kumimoji="1" lang="zh-CN" altLang="en-US" b="1" dirty="0" smtClean="0">
                  <a:ln w="22225">
                    <a:solidFill>
                      <a:schemeClr val="accent2"/>
                    </a:solidFill>
                    <a:prstDash val="solid"/>
                  </a:ln>
                  <a:solidFill>
                    <a:schemeClr val="accent2">
                      <a:lumMod val="40000"/>
                      <a:lumOff val="60000"/>
                    </a:schemeClr>
                  </a:solidFill>
                  <a:latin typeface="楷体" pitchFamily="49" charset="-122"/>
                  <a:ea typeface="楷体" pitchFamily="49" charset="-122"/>
                </a:rPr>
                <a:t>单个总体</a:t>
              </a:r>
              <a:endParaRPr kumimoji="1" lang="zh-CN" altLang="en-US" b="1" dirty="0">
                <a:ln w="22225">
                  <a:solidFill>
                    <a:schemeClr val="accent2"/>
                  </a:solidFill>
                  <a:prstDash val="solid"/>
                </a:ln>
                <a:solidFill>
                  <a:schemeClr val="accent2">
                    <a:lumMod val="40000"/>
                    <a:lumOff val="60000"/>
                  </a:schemeClr>
                </a:solidFill>
                <a:latin typeface="楷体" pitchFamily="49" charset="-122"/>
                <a:ea typeface="楷体" pitchFamily="49" charset="-122"/>
              </a:endParaRPr>
            </a:p>
          </p:txBody>
        </p:sp>
        <p:sp>
          <p:nvSpPr>
            <p:cNvPr id="42" name="Text Box 33"/>
            <p:cNvSpPr txBox="1">
              <a:spLocks noChangeArrowheads="1"/>
            </p:cNvSpPr>
            <p:nvPr/>
          </p:nvSpPr>
          <p:spPr bwMode="auto">
            <a:xfrm>
              <a:off x="3024" y="2160"/>
              <a:ext cx="912" cy="288"/>
            </a:xfrm>
            <a:prstGeom prst="rect">
              <a:avLst/>
            </a:prstGeom>
            <a:solidFill>
              <a:schemeClr val="accent1">
                <a:lumMod val="60000"/>
                <a:lumOff val="40000"/>
              </a:schemeClr>
            </a:solidFill>
            <a:ln w="28575">
              <a:solidFill>
                <a:schemeClr val="bg2"/>
              </a:solidFill>
              <a:miter lim="800000"/>
            </a:ln>
            <a:effectLst>
              <a:outerShdw dist="89803" dir="2700000" algn="ctr" rotWithShape="0">
                <a:schemeClr val="bg2"/>
              </a:outerShdw>
            </a:effectLst>
          </p:spPr>
          <p:txBody>
            <a:bodyPr>
              <a:spAutoFit/>
              <a:scene3d>
                <a:camera prst="orthographicFront"/>
                <a:lightRig rig="threePt" dir="t"/>
              </a:scene3d>
            </a:bodyPr>
            <a:lstStyle/>
            <a:p>
              <a:pPr algn="ctr" eaLnBrk="0" hangingPunct="0">
                <a:spcBef>
                  <a:spcPct val="50000"/>
                </a:spcBef>
                <a:buFontTx/>
                <a:buNone/>
                <a:defRPr/>
              </a:pPr>
              <a:r>
                <a:rPr kumimoji="1" lang="zh-CN" altLang="en-US" b="1" dirty="0">
                  <a:solidFill>
                    <a:srgbClr val="0000FF"/>
                  </a:solidFill>
                  <a:effectLst>
                    <a:outerShdw blurRad="38100" dist="19050" dir="2700000" algn="tl" rotWithShape="0">
                      <a:schemeClr val="dk1">
                        <a:alpha val="40000"/>
                      </a:schemeClr>
                    </a:outerShdw>
                  </a:effectLst>
                  <a:latin typeface="楷体" pitchFamily="49" charset="-122"/>
                  <a:ea typeface="楷体" pitchFamily="49" charset="-122"/>
                </a:rPr>
                <a:t>比例</a:t>
              </a:r>
            </a:p>
          </p:txBody>
        </p:sp>
        <p:sp>
          <p:nvSpPr>
            <p:cNvPr id="43" name="Text Box 34"/>
            <p:cNvSpPr txBox="1">
              <a:spLocks noChangeArrowheads="1"/>
            </p:cNvSpPr>
            <p:nvPr/>
          </p:nvSpPr>
          <p:spPr bwMode="auto">
            <a:xfrm>
              <a:off x="4416" y="2160"/>
              <a:ext cx="912" cy="291"/>
            </a:xfrm>
            <a:prstGeom prst="rect">
              <a:avLst/>
            </a:prstGeom>
            <a:solidFill>
              <a:schemeClr val="accent1">
                <a:lumMod val="60000"/>
                <a:lumOff val="40000"/>
              </a:schemeClr>
            </a:solidFill>
            <a:ln w="28575">
              <a:solidFill>
                <a:schemeClr val="bg2"/>
              </a:solidFill>
              <a:miter lim="800000"/>
            </a:ln>
            <a:effectLst>
              <a:outerShdw dist="89803" dir="2700000" algn="ctr" rotWithShape="0">
                <a:schemeClr val="bg2"/>
              </a:outerShdw>
            </a:effectLst>
          </p:spPr>
          <p:txBody>
            <a:bodyPr>
              <a:spAutoFit/>
            </a:bodyPr>
            <a:lstStyle/>
            <a:p>
              <a:pPr algn="ctr" eaLnBrk="0" hangingPunct="0">
                <a:spcBef>
                  <a:spcPct val="50000"/>
                </a:spcBef>
                <a:buFontTx/>
                <a:buNone/>
                <a:defRPr/>
              </a:pPr>
              <a:r>
                <a:rPr kumimoji="1" lang="zh-CN" altLang="en-US" b="1" dirty="0">
                  <a:solidFill>
                    <a:srgbClr val="0000FF"/>
                  </a:solidFill>
                  <a:effectLst>
                    <a:outerShdw blurRad="38100" dist="19050" dir="2700000" algn="tl" rotWithShape="0">
                      <a:schemeClr val="dk1">
                        <a:alpha val="40000"/>
                      </a:schemeClr>
                    </a:outerShdw>
                  </a:effectLst>
                  <a:latin typeface="楷体" pitchFamily="49" charset="-122"/>
                  <a:ea typeface="楷体" pitchFamily="49" charset="-122"/>
                </a:rPr>
                <a:t>方差</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4518">
                                            <p:txEl>
                                              <p:pRg st="0" end="0"/>
                                            </p:txEl>
                                          </p:spTgt>
                                        </p:tgtEl>
                                        <p:attrNameLst>
                                          <p:attrName>style.visibility</p:attrName>
                                        </p:attrNameLst>
                                      </p:cBhvr>
                                      <p:to>
                                        <p:strVal val="visible"/>
                                      </p:to>
                                    </p:set>
                                    <p:animEffect transition="in" filter="barn(inVertical)">
                                      <p:cBhvr>
                                        <p:cTn id="7" dur="500"/>
                                        <p:tgtEl>
                                          <p:spTgt spid="64518">
                                            <p:txEl>
                                              <p:pRg st="0" end="0"/>
                                            </p:txEl>
                                          </p:spTgt>
                                        </p:tgtEl>
                                      </p:cBhvr>
                                    </p:animEffect>
                                  </p:childTnLst>
                                  <p:subTnLst>
                                    <p:animClr>
                                      <p:cBhvr override="childStyle">
                                        <p:cTn dur="1" fill="hold" display="0" masterRel="nextClick" afterEffect="1"/>
                                        <p:tgtEl>
                                          <p:spTgt spid="64518">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8"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第七章   假设检验</a:t>
            </a:r>
          </a:p>
        </p:txBody>
      </p:sp>
      <p:sp>
        <p:nvSpPr>
          <p:cNvPr id="64515"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64516"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64517"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64518" name="Rectangle 6"/>
          <p:cNvSpPr>
            <a:spLocks noGrp="1" noChangeArrowheads="1"/>
          </p:cNvSpPr>
          <p:nvPr>
            <p:ph type="subTitle" idx="1"/>
          </p:nvPr>
        </p:nvSpPr>
        <p:spPr>
          <a:xfrm>
            <a:off x="228600" y="1143000"/>
            <a:ext cx="8686800" cy="5486400"/>
          </a:xfrm>
        </p:spPr>
        <p:txBody>
          <a:bodyPr/>
          <a:lstStyle/>
          <a:p>
            <a:pPr algn="l">
              <a:lnSpc>
                <a:spcPct val="150000"/>
              </a:lnSpc>
            </a:pPr>
            <a:r>
              <a:rPr lang="en-US" altLang="zh-CN" sz="2000" dirty="0" smtClean="0">
                <a:latin typeface="Times New Roman" pitchFamily="18" charset="0"/>
                <a:ea typeface="黑体" pitchFamily="49" charset="-122"/>
                <a:sym typeface="Symbol" pitchFamily="18" charset="2"/>
              </a:rPr>
              <a:t> </a:t>
            </a:r>
            <a:r>
              <a:rPr lang="zh-CN" altLang="en-US" sz="2600" dirty="0" smtClean="0">
                <a:latin typeface="+mj-ea"/>
                <a:ea typeface="+mj-ea"/>
                <a:sym typeface="Symbol" pitchFamily="18" charset="2"/>
              </a:rPr>
              <a:t>一、</a:t>
            </a:r>
            <a:r>
              <a:rPr lang="zh-CN" altLang="en-US" sz="2600" dirty="0" smtClean="0">
                <a:ea typeface="+mj-ea"/>
                <a:sym typeface="Symbol" pitchFamily="18" charset="2"/>
              </a:rPr>
              <a:t>单个总体均值的检验（</a:t>
            </a:r>
            <a:r>
              <a:rPr lang="en-US" altLang="zh-CN" sz="2600" dirty="0" smtClean="0">
                <a:ea typeface="+mj-ea"/>
                <a:sym typeface="Symbol" pitchFamily="18" charset="2"/>
              </a:rPr>
              <a:t>P193</a:t>
            </a:r>
            <a:r>
              <a:rPr lang="zh-CN" altLang="en-US" sz="2600" dirty="0" smtClean="0">
                <a:ea typeface="+mj-ea"/>
                <a:sym typeface="Symbol" pitchFamily="18" charset="2"/>
              </a:rPr>
              <a:t>）</a:t>
            </a:r>
            <a:endParaRPr lang="en-US" altLang="zh-CN" sz="2600" dirty="0" smtClean="0">
              <a:ea typeface="+mj-ea"/>
              <a:sym typeface="Symbol" pitchFamily="18" charset="2"/>
            </a:endParaRPr>
          </a:p>
          <a:p>
            <a:pPr algn="l">
              <a:lnSpc>
                <a:spcPts val="3200"/>
              </a:lnSpc>
            </a:pPr>
            <a:r>
              <a:rPr lang="en-US" altLang="zh-CN" sz="2400" dirty="0" smtClean="0">
                <a:sym typeface="Symbol" pitchFamily="18" charset="2"/>
              </a:rPr>
              <a:t>1．</a:t>
            </a:r>
            <a:r>
              <a:rPr lang="zh-CN" altLang="en-US" sz="2400" dirty="0" smtClean="0">
                <a:sym typeface="Symbol" pitchFamily="18" charset="2"/>
              </a:rPr>
              <a:t>正态总体，方差</a:t>
            </a:r>
            <a:r>
              <a:rPr lang="zh-CN" altLang="en-US" sz="2400" dirty="0" smtClean="0">
                <a:cs typeface="楷体_GB2312"/>
                <a:sym typeface="Symbol" pitchFamily="18" charset="2"/>
              </a:rPr>
              <a:t></a:t>
            </a:r>
            <a:r>
              <a:rPr lang="en-US" altLang="zh-CN" sz="2400" baseline="30000" dirty="0" smtClean="0">
                <a:cs typeface="楷体_GB2312"/>
                <a:sym typeface="Symbol" pitchFamily="18" charset="2"/>
              </a:rPr>
              <a:t>2</a:t>
            </a:r>
            <a:r>
              <a:rPr lang="zh-CN" altLang="en-US" sz="2400" dirty="0" smtClean="0">
                <a:cs typeface="楷体_GB2312"/>
                <a:sym typeface="Symbol" pitchFamily="18" charset="2"/>
              </a:rPr>
              <a:t>已知</a:t>
            </a:r>
            <a:endParaRPr lang="zh-CN" altLang="en-US" sz="2400" dirty="0" smtClean="0">
              <a:sym typeface="Symbol" pitchFamily="18" charset="2"/>
            </a:endParaRPr>
          </a:p>
          <a:p>
            <a:pPr algn="l">
              <a:lnSpc>
                <a:spcPct val="150000"/>
              </a:lnSpc>
            </a:pPr>
            <a:endParaRPr lang="en-US" altLang="zh-CN" sz="2600" dirty="0" smtClean="0">
              <a:ea typeface="+mj-ea"/>
              <a:sym typeface="Symbol" pitchFamily="18" charset="2"/>
            </a:endParaRPr>
          </a:p>
        </p:txBody>
      </p:sp>
      <p:sp>
        <p:nvSpPr>
          <p:cNvPr id="64519" name="Line 7"/>
          <p:cNvSpPr>
            <a:spLocks noChangeShapeType="1"/>
          </p:cNvSpPr>
          <p:nvPr/>
        </p:nvSpPr>
        <p:spPr bwMode="auto">
          <a:xfrm>
            <a:off x="1752600" y="3200400"/>
            <a:ext cx="0" cy="0"/>
          </a:xfrm>
          <a:prstGeom prst="line">
            <a:avLst/>
          </a:prstGeom>
          <a:noFill/>
          <a:ln w="9525">
            <a:solidFill>
              <a:schemeClr val="tx1"/>
            </a:solidFill>
            <a:round/>
            <a:headEnd/>
            <a:tailEnd/>
          </a:ln>
          <a:effectLst/>
        </p:spPr>
        <p:txBody>
          <a:bodyPr wrap="none" anchor="ctr"/>
          <a:lstStyle/>
          <a:p>
            <a:endParaRPr lang="zh-CN" altLang="en-US"/>
          </a:p>
        </p:txBody>
      </p:sp>
      <p:sp>
        <p:nvSpPr>
          <p:cNvPr id="64520" name="Line 8"/>
          <p:cNvSpPr>
            <a:spLocks noChangeShapeType="1"/>
          </p:cNvSpPr>
          <p:nvPr/>
        </p:nvSpPr>
        <p:spPr bwMode="auto">
          <a:xfrm>
            <a:off x="1143000" y="5486400"/>
            <a:ext cx="0" cy="0"/>
          </a:xfrm>
          <a:prstGeom prst="line">
            <a:avLst/>
          </a:prstGeom>
          <a:noFill/>
          <a:ln w="9525">
            <a:solidFill>
              <a:schemeClr val="tx1"/>
            </a:solidFill>
            <a:round/>
            <a:headEnd/>
            <a:tailEnd/>
          </a:ln>
          <a:effectLst/>
        </p:spPr>
        <p:txBody>
          <a:bodyPr wrap="none" anchor="ctr"/>
          <a:lstStyle/>
          <a:p>
            <a:endParaRPr lang="zh-CN" altLang="en-US"/>
          </a:p>
        </p:txBody>
      </p:sp>
      <p:sp>
        <p:nvSpPr>
          <p:cNvPr id="64521" name="Line 9"/>
          <p:cNvSpPr>
            <a:spLocks noChangeShapeType="1"/>
          </p:cNvSpPr>
          <p:nvPr/>
        </p:nvSpPr>
        <p:spPr bwMode="auto">
          <a:xfrm>
            <a:off x="1143000" y="4953000"/>
            <a:ext cx="0" cy="0"/>
          </a:xfrm>
          <a:prstGeom prst="line">
            <a:avLst/>
          </a:prstGeom>
          <a:noFill/>
          <a:ln w="9525">
            <a:solidFill>
              <a:schemeClr val="tx1"/>
            </a:solidFill>
            <a:round/>
            <a:headEnd/>
            <a:tailEnd/>
          </a:ln>
          <a:effectLst/>
        </p:spPr>
        <p:txBody>
          <a:bodyPr wrap="none" anchor="ctr"/>
          <a:lstStyle/>
          <a:p>
            <a:endParaRPr lang="zh-CN" altLang="en-US"/>
          </a:p>
        </p:txBody>
      </p:sp>
      <p:sp>
        <p:nvSpPr>
          <p:cNvPr id="64522" name="Line 10"/>
          <p:cNvSpPr>
            <a:spLocks noChangeShapeType="1"/>
          </p:cNvSpPr>
          <p:nvPr/>
        </p:nvSpPr>
        <p:spPr bwMode="auto">
          <a:xfrm>
            <a:off x="1676400" y="5943600"/>
            <a:ext cx="0" cy="0"/>
          </a:xfrm>
          <a:prstGeom prst="line">
            <a:avLst/>
          </a:prstGeom>
          <a:noFill/>
          <a:ln w="9525">
            <a:solidFill>
              <a:schemeClr val="tx1"/>
            </a:solidFill>
            <a:round/>
            <a:headEnd/>
            <a:tailEnd/>
          </a:ln>
          <a:effectLst/>
        </p:spPr>
        <p:txBody>
          <a:bodyPr wrap="none" anchor="ctr"/>
          <a:lstStyle/>
          <a:p>
            <a:endParaRPr lang="zh-CN" altLang="en-US"/>
          </a:p>
        </p:txBody>
      </p:sp>
      <p:sp>
        <p:nvSpPr>
          <p:cNvPr id="64523" name="Line 11"/>
          <p:cNvSpPr>
            <a:spLocks noChangeShapeType="1"/>
          </p:cNvSpPr>
          <p:nvPr/>
        </p:nvSpPr>
        <p:spPr bwMode="auto">
          <a:xfrm flipH="1">
            <a:off x="3200400" y="5791200"/>
            <a:ext cx="0" cy="0"/>
          </a:xfrm>
          <a:prstGeom prst="line">
            <a:avLst/>
          </a:prstGeom>
          <a:noFill/>
          <a:ln w="9525">
            <a:solidFill>
              <a:schemeClr val="tx1"/>
            </a:solidFill>
            <a:round/>
            <a:headEnd/>
            <a:tailEnd/>
          </a:ln>
          <a:effectLst/>
        </p:spPr>
        <p:txBody>
          <a:bodyPr wrap="none" anchor="ctr"/>
          <a:lstStyle/>
          <a:p>
            <a:endParaRPr lang="zh-CN" altLang="en-US"/>
          </a:p>
        </p:txBody>
      </p:sp>
      <p:graphicFrame>
        <p:nvGraphicFramePr>
          <p:cNvPr id="144390" name="Object 6"/>
          <p:cNvGraphicFramePr>
            <a:graphicFrameLocks noChangeAspect="1"/>
          </p:cNvGraphicFramePr>
          <p:nvPr/>
        </p:nvGraphicFramePr>
        <p:xfrm>
          <a:off x="754063" y="2349500"/>
          <a:ext cx="7610475" cy="1050925"/>
        </p:xfrm>
        <a:graphic>
          <a:graphicData uri="http://schemas.openxmlformats.org/presentationml/2006/ole">
            <p:oleObj spid="_x0000_s144390" name="公式" r:id="rId4" imgW="3479760" imgH="482400" progId="Equation.3">
              <p:embed/>
            </p:oleObj>
          </a:graphicData>
        </a:graphic>
      </p:graphicFrame>
      <p:graphicFrame>
        <p:nvGraphicFramePr>
          <p:cNvPr id="144391" name="Object 7"/>
          <p:cNvGraphicFramePr>
            <a:graphicFrameLocks noChangeAspect="1"/>
          </p:cNvGraphicFramePr>
          <p:nvPr/>
        </p:nvGraphicFramePr>
        <p:xfrm>
          <a:off x="1187624" y="3573016"/>
          <a:ext cx="5945187" cy="1050925"/>
        </p:xfrm>
        <a:graphic>
          <a:graphicData uri="http://schemas.openxmlformats.org/presentationml/2006/ole">
            <p:oleObj spid="_x0000_s144391" name="公式" r:id="rId5" imgW="2717640" imgH="482400" progId="Equation.3">
              <p:embed/>
            </p:oleObj>
          </a:graphicData>
        </a:graphic>
      </p:graphicFrame>
      <p:graphicFrame>
        <p:nvGraphicFramePr>
          <p:cNvPr id="144392" name="Object 8"/>
          <p:cNvGraphicFramePr>
            <a:graphicFrameLocks noChangeAspect="1"/>
          </p:cNvGraphicFramePr>
          <p:nvPr/>
        </p:nvGraphicFramePr>
        <p:xfrm>
          <a:off x="395536" y="4797152"/>
          <a:ext cx="5048251" cy="442913"/>
        </p:xfrm>
        <a:graphic>
          <a:graphicData uri="http://schemas.openxmlformats.org/presentationml/2006/ole">
            <p:oleObj spid="_x0000_s144392" name="公式" r:id="rId6" imgW="2450880" imgH="215640" progId="Equation.3">
              <p:embed/>
            </p:oleObj>
          </a:graphicData>
        </a:graphic>
      </p:graphicFrame>
      <p:graphicFrame>
        <p:nvGraphicFramePr>
          <p:cNvPr id="144393" name="Object 9"/>
          <p:cNvGraphicFramePr>
            <a:graphicFrameLocks noChangeAspect="1"/>
          </p:cNvGraphicFramePr>
          <p:nvPr/>
        </p:nvGraphicFramePr>
        <p:xfrm>
          <a:off x="884238" y="5445125"/>
          <a:ext cx="6696075" cy="1050925"/>
        </p:xfrm>
        <a:graphic>
          <a:graphicData uri="http://schemas.openxmlformats.org/presentationml/2006/ole">
            <p:oleObj spid="_x0000_s144393" name="公式" r:id="rId7" imgW="3060360" imgH="4824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4518">
                                            <p:txEl>
                                              <p:pRg st="0" end="0"/>
                                            </p:txEl>
                                          </p:spTgt>
                                        </p:tgtEl>
                                        <p:attrNameLst>
                                          <p:attrName>style.visibility</p:attrName>
                                        </p:attrNameLst>
                                      </p:cBhvr>
                                      <p:to>
                                        <p:strVal val="visible"/>
                                      </p:to>
                                    </p:set>
                                    <p:animEffect transition="in" filter="barn(inVertical)">
                                      <p:cBhvr>
                                        <p:cTn id="7" dur="500"/>
                                        <p:tgtEl>
                                          <p:spTgt spid="64518">
                                            <p:txEl>
                                              <p:pRg st="0" end="0"/>
                                            </p:txEl>
                                          </p:spTgt>
                                        </p:tgtEl>
                                      </p:cBhvr>
                                    </p:animEffect>
                                  </p:childTnLst>
                                  <p:subTnLst>
                                    <p:animClr>
                                      <p:cBhvr override="childStyle">
                                        <p:cTn dur="1" fill="hold" display="0" masterRel="nextClick" afterEffect="1"/>
                                        <p:tgtEl>
                                          <p:spTgt spid="64518">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4518">
                                            <p:txEl>
                                              <p:pRg st="1" end="1"/>
                                            </p:txEl>
                                          </p:spTgt>
                                        </p:tgtEl>
                                        <p:attrNameLst>
                                          <p:attrName>style.visibility</p:attrName>
                                        </p:attrNameLst>
                                      </p:cBhvr>
                                      <p:to>
                                        <p:strVal val="visible"/>
                                      </p:to>
                                    </p:set>
                                    <p:animEffect transition="in" filter="barn(inVertical)">
                                      <p:cBhvr>
                                        <p:cTn id="12" dur="500"/>
                                        <p:tgtEl>
                                          <p:spTgt spid="64518">
                                            <p:txEl>
                                              <p:pRg st="1" end="1"/>
                                            </p:txEl>
                                          </p:spTgt>
                                        </p:tgtEl>
                                      </p:cBhvr>
                                    </p:animEffect>
                                  </p:childTnLst>
                                  <p:subTnLst>
                                    <p:animClr>
                                      <p:cBhvr override="childStyle">
                                        <p:cTn dur="1" fill="hold" display="0" masterRel="nextClick" afterEffect="1"/>
                                        <p:tgtEl>
                                          <p:spTgt spid="64518">
                                            <p:txEl>
                                              <p:pRg st="1" end="1"/>
                                            </p:txEl>
                                          </p:spTgt>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144390"/>
                                        </p:tgtEl>
                                        <p:attrNameLst>
                                          <p:attrName>style.visibility</p:attrName>
                                        </p:attrNameLst>
                                      </p:cBhvr>
                                      <p:to>
                                        <p:strVal val="visible"/>
                                      </p:to>
                                    </p:set>
                                    <p:animEffect transition="in" filter="barn(outHorizontal)">
                                      <p:cBhvr>
                                        <p:cTn id="17" dur="500"/>
                                        <p:tgtEl>
                                          <p:spTgt spid="144390"/>
                                        </p:tgtEl>
                                      </p:cBhvr>
                                    </p:animEffect>
                                  </p:childTnLst>
                                  <p:subTnLst>
                                    <p:animClr>
                                      <p:cBhvr override="childStyle">
                                        <p:cTn dur="1" fill="hold" display="0" masterRel="nextClick" afterEffect="1"/>
                                        <p:tgtEl>
                                          <p:spTgt spid="144390"/>
                                        </p:tgtEl>
                                        <p:attrNameLst>
                                          <p:attrName>ppt_c</p:attrName>
                                        </p:attrNameLst>
                                      </p:cBhvr>
                                      <p:to>
                                        <a:srgbClr val="0000FF"/>
                                      </p:to>
                                    </p:animClr>
                                  </p:sub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144391"/>
                                        </p:tgtEl>
                                        <p:attrNameLst>
                                          <p:attrName>style.visibility</p:attrName>
                                        </p:attrNameLst>
                                      </p:cBhvr>
                                      <p:to>
                                        <p:strVal val="visible"/>
                                      </p:to>
                                    </p:set>
                                    <p:animEffect transition="in" filter="barn(outHorizontal)">
                                      <p:cBhvr>
                                        <p:cTn id="22" dur="500"/>
                                        <p:tgtEl>
                                          <p:spTgt spid="144391"/>
                                        </p:tgtEl>
                                      </p:cBhvr>
                                    </p:animEffect>
                                  </p:childTnLst>
                                  <p:subTnLst>
                                    <p:animClr>
                                      <p:cBhvr override="childStyle">
                                        <p:cTn dur="1" fill="hold" display="0" masterRel="nextClick" afterEffect="1"/>
                                        <p:tgtEl>
                                          <p:spTgt spid="144391"/>
                                        </p:tgtEl>
                                        <p:attrNameLst>
                                          <p:attrName>ppt_c</p:attrName>
                                        </p:attrNameLst>
                                      </p:cBhvr>
                                      <p:to>
                                        <a:srgbClr val="0000FF"/>
                                      </p:to>
                                    </p:animClr>
                                  </p:subTnLst>
                                </p:cTn>
                              </p:par>
                            </p:childTnLst>
                          </p:cTn>
                        </p:par>
                      </p:childTnLst>
                    </p:cTn>
                  </p:par>
                  <p:par>
                    <p:cTn id="23" fill="hold">
                      <p:stCondLst>
                        <p:cond delay="indefinite"/>
                      </p:stCondLst>
                      <p:childTnLst>
                        <p:par>
                          <p:cTn id="24" fill="hold">
                            <p:stCondLst>
                              <p:cond delay="0"/>
                            </p:stCondLst>
                            <p:childTnLst>
                              <p:par>
                                <p:cTn id="25" presetID="16" presetClass="entr" presetSubtype="42" fill="hold" nodeType="clickEffect">
                                  <p:stCondLst>
                                    <p:cond delay="0"/>
                                  </p:stCondLst>
                                  <p:childTnLst>
                                    <p:set>
                                      <p:cBhvr>
                                        <p:cTn id="26" dur="1" fill="hold">
                                          <p:stCondLst>
                                            <p:cond delay="0"/>
                                          </p:stCondLst>
                                        </p:cTn>
                                        <p:tgtEl>
                                          <p:spTgt spid="144392"/>
                                        </p:tgtEl>
                                        <p:attrNameLst>
                                          <p:attrName>style.visibility</p:attrName>
                                        </p:attrNameLst>
                                      </p:cBhvr>
                                      <p:to>
                                        <p:strVal val="visible"/>
                                      </p:to>
                                    </p:set>
                                    <p:animEffect transition="in" filter="barn(outHorizontal)">
                                      <p:cBhvr>
                                        <p:cTn id="27" dur="500"/>
                                        <p:tgtEl>
                                          <p:spTgt spid="144392"/>
                                        </p:tgtEl>
                                      </p:cBhvr>
                                    </p:animEffect>
                                  </p:childTnLst>
                                  <p:subTnLst>
                                    <p:animClr>
                                      <p:cBhvr override="childStyle">
                                        <p:cTn dur="1" fill="hold" display="0" masterRel="nextClick" afterEffect="1"/>
                                        <p:tgtEl>
                                          <p:spTgt spid="144392"/>
                                        </p:tgtEl>
                                        <p:attrNameLst>
                                          <p:attrName>ppt_c</p:attrName>
                                        </p:attrNameLst>
                                      </p:cBhvr>
                                      <p:to>
                                        <a:srgbClr val="0000FF"/>
                                      </p:to>
                                    </p:animClr>
                                  </p:subTnLst>
                                </p:cTn>
                              </p:par>
                            </p:childTnLst>
                          </p:cTn>
                        </p:par>
                      </p:childTnLst>
                    </p:cTn>
                  </p:par>
                  <p:par>
                    <p:cTn id="28" fill="hold">
                      <p:stCondLst>
                        <p:cond delay="indefinite"/>
                      </p:stCondLst>
                      <p:childTnLst>
                        <p:par>
                          <p:cTn id="29" fill="hold">
                            <p:stCondLst>
                              <p:cond delay="0"/>
                            </p:stCondLst>
                            <p:childTnLst>
                              <p:par>
                                <p:cTn id="30" presetID="16" presetClass="entr" presetSubtype="42" fill="hold" nodeType="clickEffect">
                                  <p:stCondLst>
                                    <p:cond delay="0"/>
                                  </p:stCondLst>
                                  <p:childTnLst>
                                    <p:set>
                                      <p:cBhvr>
                                        <p:cTn id="31" dur="1" fill="hold">
                                          <p:stCondLst>
                                            <p:cond delay="0"/>
                                          </p:stCondLst>
                                        </p:cTn>
                                        <p:tgtEl>
                                          <p:spTgt spid="144393"/>
                                        </p:tgtEl>
                                        <p:attrNameLst>
                                          <p:attrName>style.visibility</p:attrName>
                                        </p:attrNameLst>
                                      </p:cBhvr>
                                      <p:to>
                                        <p:strVal val="visible"/>
                                      </p:to>
                                    </p:set>
                                    <p:animEffect transition="in" filter="barn(outHorizontal)">
                                      <p:cBhvr>
                                        <p:cTn id="32" dur="500"/>
                                        <p:tgtEl>
                                          <p:spTgt spid="144393"/>
                                        </p:tgtEl>
                                      </p:cBhvr>
                                    </p:animEffect>
                                  </p:childTnLst>
                                  <p:subTnLst>
                                    <p:animClr>
                                      <p:cBhvr override="childStyle">
                                        <p:cTn dur="1" fill="hold" display="0" masterRel="nextClick" afterEffect="1"/>
                                        <p:tgtEl>
                                          <p:spTgt spid="144393"/>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8"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第七章   假设检验</a:t>
            </a:r>
          </a:p>
        </p:txBody>
      </p:sp>
      <p:sp>
        <p:nvSpPr>
          <p:cNvPr id="64515"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64516"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64517"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64518" name="Rectangle 6"/>
          <p:cNvSpPr>
            <a:spLocks noGrp="1" noChangeArrowheads="1"/>
          </p:cNvSpPr>
          <p:nvPr>
            <p:ph type="subTitle" idx="1"/>
          </p:nvPr>
        </p:nvSpPr>
        <p:spPr>
          <a:xfrm>
            <a:off x="228600" y="1143000"/>
            <a:ext cx="8686800" cy="5486400"/>
          </a:xfrm>
        </p:spPr>
        <p:txBody>
          <a:bodyPr/>
          <a:lstStyle/>
          <a:p>
            <a:pPr algn="l">
              <a:lnSpc>
                <a:spcPts val="3500"/>
              </a:lnSpc>
            </a:pPr>
            <a:r>
              <a:rPr lang="zh-CN" altLang="en-US" sz="2500" dirty="0" smtClean="0">
                <a:sym typeface="Symbol" pitchFamily="18" charset="2"/>
              </a:rPr>
              <a:t>（一）正</a:t>
            </a:r>
            <a:r>
              <a:rPr lang="zh-CN" altLang="en-US" sz="2500" dirty="0">
                <a:sym typeface="Symbol" pitchFamily="18" charset="2"/>
              </a:rPr>
              <a:t>态</a:t>
            </a:r>
            <a:r>
              <a:rPr lang="zh-CN" altLang="en-US" sz="2500" dirty="0" smtClean="0">
                <a:sym typeface="Symbol" pitchFamily="18" charset="2"/>
              </a:rPr>
              <a:t>总体，</a:t>
            </a:r>
            <a:r>
              <a:rPr lang="en-US" altLang="zh-CN" sz="2500" baseline="30000" dirty="0">
                <a:sym typeface="Symbol" pitchFamily="18" charset="2"/>
              </a:rPr>
              <a:t>2</a:t>
            </a:r>
            <a:r>
              <a:rPr lang="zh-CN" altLang="en-US" sz="2500" dirty="0">
                <a:sym typeface="Symbol" pitchFamily="18" charset="2"/>
              </a:rPr>
              <a:t>已知</a:t>
            </a:r>
          </a:p>
          <a:p>
            <a:pPr algn="l">
              <a:lnSpc>
                <a:spcPts val="3500"/>
              </a:lnSpc>
            </a:pPr>
            <a:r>
              <a:rPr lang="en-US" altLang="zh-CN" sz="2500" dirty="0">
                <a:ea typeface="楷体" pitchFamily="49" charset="-122"/>
                <a:sym typeface="Symbol" pitchFamily="18" charset="2"/>
              </a:rPr>
              <a:t>[</a:t>
            </a:r>
            <a:r>
              <a:rPr lang="zh-CN" altLang="en-US" sz="2500" dirty="0">
                <a:ea typeface="楷体" pitchFamily="49" charset="-122"/>
                <a:sym typeface="Symbol" pitchFamily="18" charset="2"/>
              </a:rPr>
              <a:t>例</a:t>
            </a:r>
            <a:r>
              <a:rPr lang="en-US" altLang="zh-CN" sz="2500" dirty="0">
                <a:ea typeface="楷体" pitchFamily="49" charset="-122"/>
                <a:sym typeface="Symbol" pitchFamily="18" charset="2"/>
              </a:rPr>
              <a:t>]</a:t>
            </a:r>
            <a:r>
              <a:rPr lang="zh-CN" altLang="en-US" sz="2500" dirty="0">
                <a:ea typeface="楷体" pitchFamily="49" charset="-122"/>
                <a:sym typeface="Symbol" pitchFamily="18" charset="2"/>
              </a:rPr>
              <a:t>某厂商声称其新开发的钓鱼线的强度</a:t>
            </a:r>
            <a:r>
              <a:rPr lang="en-US" altLang="zh-CN" sz="2500" dirty="0">
                <a:ea typeface="楷体" pitchFamily="49" charset="-122"/>
                <a:sym typeface="Symbol" pitchFamily="18" charset="2"/>
              </a:rPr>
              <a:t>X~N</a:t>
            </a:r>
            <a:r>
              <a:rPr lang="zh-CN" altLang="en-US" sz="2500" dirty="0">
                <a:ea typeface="楷体" pitchFamily="49" charset="-122"/>
                <a:sym typeface="Symbol" pitchFamily="18" charset="2"/>
              </a:rPr>
              <a:t>（</a:t>
            </a:r>
            <a:r>
              <a:rPr lang="en-US" altLang="zh-CN" sz="2500" dirty="0" smtClean="0">
                <a:ea typeface="楷体" pitchFamily="49" charset="-122"/>
                <a:sym typeface="Symbol" pitchFamily="18" charset="2"/>
              </a:rPr>
              <a:t>8</a:t>
            </a:r>
            <a:r>
              <a:rPr lang="zh-CN" altLang="en-US" sz="2500" dirty="0" smtClean="0">
                <a:ea typeface="楷体" pitchFamily="49" charset="-122"/>
                <a:sym typeface="Symbol" pitchFamily="18" charset="2"/>
              </a:rPr>
              <a:t>，</a:t>
            </a:r>
            <a:r>
              <a:rPr lang="en-US" altLang="zh-CN" sz="2500" dirty="0">
                <a:ea typeface="楷体" pitchFamily="49" charset="-122"/>
                <a:sym typeface="Symbol" pitchFamily="18" charset="2"/>
              </a:rPr>
              <a:t>0.5</a:t>
            </a:r>
            <a:r>
              <a:rPr lang="en-US" altLang="zh-CN" sz="2500" baseline="30000" dirty="0">
                <a:ea typeface="楷体" pitchFamily="49" charset="-122"/>
                <a:sym typeface="Symbol" pitchFamily="18" charset="2"/>
              </a:rPr>
              <a:t>2</a:t>
            </a:r>
            <a:r>
              <a:rPr lang="zh-CN" altLang="en-US" sz="2500" dirty="0">
                <a:ea typeface="楷体" pitchFamily="49" charset="-122"/>
                <a:sym typeface="Symbol" pitchFamily="18" charset="2"/>
              </a:rPr>
              <a:t>）。现从中随机抽出</a:t>
            </a:r>
            <a:r>
              <a:rPr lang="en-US" altLang="zh-CN" sz="2500" dirty="0">
                <a:ea typeface="楷体" pitchFamily="49" charset="-122"/>
                <a:sym typeface="Symbol" pitchFamily="18" charset="2"/>
              </a:rPr>
              <a:t>50</a:t>
            </a:r>
            <a:r>
              <a:rPr lang="zh-CN" altLang="en-US" sz="2500" dirty="0">
                <a:ea typeface="楷体" pitchFamily="49" charset="-122"/>
                <a:sym typeface="Symbol" pitchFamily="18" charset="2"/>
              </a:rPr>
              <a:t>条，测试结果为平均强度为</a:t>
            </a:r>
            <a:r>
              <a:rPr lang="en-US" altLang="zh-CN" sz="2500" dirty="0">
                <a:ea typeface="楷体" pitchFamily="49" charset="-122"/>
                <a:sym typeface="Symbol" pitchFamily="18" charset="2"/>
              </a:rPr>
              <a:t>7.85kg</a:t>
            </a:r>
            <a:r>
              <a:rPr lang="zh-CN" altLang="en-US" sz="2500" dirty="0">
                <a:ea typeface="楷体" pitchFamily="49" charset="-122"/>
                <a:sym typeface="Symbol" pitchFamily="18" charset="2"/>
              </a:rPr>
              <a:t>，问能否接受厂商的声称？（</a:t>
            </a:r>
            <a:r>
              <a:rPr lang="en-US" altLang="zh-CN" sz="2500" dirty="0">
                <a:ea typeface="楷体" pitchFamily="49" charset="-122"/>
                <a:sym typeface="Symbol" pitchFamily="18" charset="2"/>
              </a:rPr>
              <a:t>=0.05</a:t>
            </a:r>
            <a:r>
              <a:rPr lang="zh-CN" altLang="en-US" sz="2500" dirty="0">
                <a:ea typeface="楷体" pitchFamily="49" charset="-122"/>
                <a:sym typeface="Symbol" pitchFamily="18" charset="2"/>
              </a:rPr>
              <a:t>）</a:t>
            </a:r>
          </a:p>
          <a:p>
            <a:pPr algn="l">
              <a:lnSpc>
                <a:spcPts val="3500"/>
              </a:lnSpc>
            </a:pPr>
            <a:r>
              <a:rPr lang="zh-CN" altLang="en-US" sz="2500" dirty="0">
                <a:ea typeface="楷体" pitchFamily="49" charset="-122"/>
                <a:sym typeface="Symbol" pitchFamily="18" charset="2"/>
              </a:rPr>
              <a:t>解：</a:t>
            </a:r>
            <a:r>
              <a:rPr lang="en-US" altLang="zh-CN" sz="2500" b="1" dirty="0">
                <a:ea typeface="楷体" pitchFamily="49" charset="-122"/>
                <a:sym typeface="Symbol" pitchFamily="18" charset="2"/>
              </a:rPr>
              <a:t>H</a:t>
            </a:r>
            <a:r>
              <a:rPr lang="en-US" altLang="zh-CN" sz="2500" b="1" baseline="-25000" dirty="0">
                <a:ea typeface="楷体" pitchFamily="49" charset="-122"/>
                <a:sym typeface="Symbol" pitchFamily="18" charset="2"/>
              </a:rPr>
              <a:t>0</a:t>
            </a:r>
            <a:r>
              <a:rPr lang="zh-CN" altLang="en-US" sz="2500" b="1" dirty="0">
                <a:ea typeface="楷体" pitchFamily="49" charset="-122"/>
                <a:sym typeface="Symbol" pitchFamily="18" charset="2"/>
              </a:rPr>
              <a:t>：</a:t>
            </a:r>
            <a:r>
              <a:rPr lang="en-US" altLang="zh-CN" sz="2500" b="1" dirty="0">
                <a:ea typeface="楷体" pitchFamily="49" charset="-122"/>
                <a:sym typeface="Symbol" pitchFamily="18" charset="2"/>
              </a:rPr>
              <a:t>=8         H</a:t>
            </a:r>
            <a:r>
              <a:rPr lang="en-US" altLang="zh-CN" sz="2500" b="1" baseline="-25000" dirty="0">
                <a:ea typeface="楷体" pitchFamily="49" charset="-122"/>
                <a:sym typeface="Symbol" pitchFamily="18" charset="2"/>
              </a:rPr>
              <a:t>1</a:t>
            </a:r>
            <a:r>
              <a:rPr lang="zh-CN" altLang="en-US" sz="2500" b="1" dirty="0">
                <a:ea typeface="楷体" pitchFamily="49" charset="-122"/>
                <a:sym typeface="Symbol" pitchFamily="18" charset="2"/>
              </a:rPr>
              <a:t>：  </a:t>
            </a:r>
            <a:r>
              <a:rPr lang="en-US" altLang="zh-CN" sz="2500" b="1" dirty="0">
                <a:ea typeface="楷体" pitchFamily="49" charset="-122"/>
                <a:sym typeface="Symbol" pitchFamily="18" charset="2"/>
              </a:rPr>
              <a:t>8</a:t>
            </a:r>
            <a:endParaRPr lang="en-US" altLang="zh-CN" sz="2500" dirty="0">
              <a:ea typeface="楷体" pitchFamily="49" charset="-122"/>
              <a:sym typeface="Symbol" pitchFamily="18" charset="2"/>
            </a:endParaRPr>
          </a:p>
        </p:txBody>
      </p:sp>
      <p:sp>
        <p:nvSpPr>
          <p:cNvPr id="64519" name="Line 7"/>
          <p:cNvSpPr>
            <a:spLocks noChangeShapeType="1"/>
          </p:cNvSpPr>
          <p:nvPr/>
        </p:nvSpPr>
        <p:spPr bwMode="auto">
          <a:xfrm>
            <a:off x="1752600" y="3200400"/>
            <a:ext cx="0" cy="0"/>
          </a:xfrm>
          <a:prstGeom prst="line">
            <a:avLst/>
          </a:prstGeom>
          <a:noFill/>
          <a:ln w="9525">
            <a:solidFill>
              <a:schemeClr val="tx1"/>
            </a:solidFill>
            <a:round/>
            <a:headEnd/>
            <a:tailEnd/>
          </a:ln>
          <a:effectLst/>
        </p:spPr>
        <p:txBody>
          <a:bodyPr wrap="none" anchor="ctr"/>
          <a:lstStyle/>
          <a:p>
            <a:endParaRPr lang="zh-CN" altLang="en-US"/>
          </a:p>
        </p:txBody>
      </p:sp>
      <p:sp>
        <p:nvSpPr>
          <p:cNvPr id="64520" name="Line 8"/>
          <p:cNvSpPr>
            <a:spLocks noChangeShapeType="1"/>
          </p:cNvSpPr>
          <p:nvPr/>
        </p:nvSpPr>
        <p:spPr bwMode="auto">
          <a:xfrm>
            <a:off x="1143000" y="5486400"/>
            <a:ext cx="0" cy="0"/>
          </a:xfrm>
          <a:prstGeom prst="line">
            <a:avLst/>
          </a:prstGeom>
          <a:noFill/>
          <a:ln w="9525">
            <a:solidFill>
              <a:schemeClr val="tx1"/>
            </a:solidFill>
            <a:round/>
            <a:headEnd/>
            <a:tailEnd/>
          </a:ln>
          <a:effectLst/>
        </p:spPr>
        <p:txBody>
          <a:bodyPr wrap="none" anchor="ctr"/>
          <a:lstStyle/>
          <a:p>
            <a:endParaRPr lang="zh-CN" altLang="en-US"/>
          </a:p>
        </p:txBody>
      </p:sp>
      <p:sp>
        <p:nvSpPr>
          <p:cNvPr id="64521" name="Line 9"/>
          <p:cNvSpPr>
            <a:spLocks noChangeShapeType="1"/>
          </p:cNvSpPr>
          <p:nvPr/>
        </p:nvSpPr>
        <p:spPr bwMode="auto">
          <a:xfrm>
            <a:off x="1143000" y="4953000"/>
            <a:ext cx="0" cy="0"/>
          </a:xfrm>
          <a:prstGeom prst="line">
            <a:avLst/>
          </a:prstGeom>
          <a:noFill/>
          <a:ln w="9525">
            <a:solidFill>
              <a:schemeClr val="tx1"/>
            </a:solidFill>
            <a:round/>
            <a:headEnd/>
            <a:tailEnd/>
          </a:ln>
          <a:effectLst/>
        </p:spPr>
        <p:txBody>
          <a:bodyPr wrap="none" anchor="ctr"/>
          <a:lstStyle/>
          <a:p>
            <a:endParaRPr lang="zh-CN" altLang="en-US"/>
          </a:p>
        </p:txBody>
      </p:sp>
      <p:sp>
        <p:nvSpPr>
          <p:cNvPr id="64522" name="Line 10"/>
          <p:cNvSpPr>
            <a:spLocks noChangeShapeType="1"/>
          </p:cNvSpPr>
          <p:nvPr/>
        </p:nvSpPr>
        <p:spPr bwMode="auto">
          <a:xfrm>
            <a:off x="1676400" y="5943600"/>
            <a:ext cx="0" cy="0"/>
          </a:xfrm>
          <a:prstGeom prst="line">
            <a:avLst/>
          </a:prstGeom>
          <a:noFill/>
          <a:ln w="9525">
            <a:solidFill>
              <a:schemeClr val="tx1"/>
            </a:solidFill>
            <a:round/>
            <a:headEnd/>
            <a:tailEnd/>
          </a:ln>
          <a:effectLst/>
        </p:spPr>
        <p:txBody>
          <a:bodyPr wrap="none" anchor="ctr"/>
          <a:lstStyle/>
          <a:p>
            <a:endParaRPr lang="zh-CN" altLang="en-US"/>
          </a:p>
        </p:txBody>
      </p:sp>
      <p:sp>
        <p:nvSpPr>
          <p:cNvPr id="64523" name="Line 11"/>
          <p:cNvSpPr>
            <a:spLocks noChangeShapeType="1"/>
          </p:cNvSpPr>
          <p:nvPr/>
        </p:nvSpPr>
        <p:spPr bwMode="auto">
          <a:xfrm flipH="1">
            <a:off x="3200400" y="5791200"/>
            <a:ext cx="0" cy="0"/>
          </a:xfrm>
          <a:prstGeom prst="line">
            <a:avLst/>
          </a:prstGeom>
          <a:noFill/>
          <a:ln w="9525">
            <a:solidFill>
              <a:schemeClr val="tx1"/>
            </a:solidFill>
            <a:round/>
            <a:headEnd/>
            <a:tailEnd/>
          </a:ln>
          <a:effectLst/>
        </p:spPr>
        <p:txBody>
          <a:bodyPr wrap="none" anchor="ctr"/>
          <a:lstStyle/>
          <a:p>
            <a:endParaRPr lang="zh-CN" altLang="en-US"/>
          </a:p>
        </p:txBody>
      </p:sp>
      <p:graphicFrame>
        <p:nvGraphicFramePr>
          <p:cNvPr id="64524" name="Object 12"/>
          <p:cNvGraphicFramePr>
            <a:graphicFrameLocks noChangeAspect="1"/>
          </p:cNvGraphicFramePr>
          <p:nvPr/>
        </p:nvGraphicFramePr>
        <p:xfrm>
          <a:off x="8153400" y="5334000"/>
          <a:ext cx="327025" cy="762000"/>
        </p:xfrm>
        <a:graphic>
          <a:graphicData uri="http://schemas.openxmlformats.org/presentationml/2006/ole">
            <p:oleObj spid="_x0000_s143362" name="公式" r:id="rId4" imgW="176017" imgH="405778" progId="Equation.3">
              <p:embed/>
            </p:oleObj>
          </a:graphicData>
        </a:graphic>
      </p:graphicFrame>
      <p:sp>
        <p:nvSpPr>
          <p:cNvPr id="64525" name="Freeform 13"/>
          <p:cNvSpPr>
            <a:spLocks/>
          </p:cNvSpPr>
          <p:nvPr/>
        </p:nvSpPr>
        <p:spPr bwMode="auto">
          <a:xfrm>
            <a:off x="5638800" y="4419600"/>
            <a:ext cx="2514600" cy="1625600"/>
          </a:xfrm>
          <a:custGeom>
            <a:avLst/>
            <a:gdLst/>
            <a:ahLst/>
            <a:cxnLst>
              <a:cxn ang="0">
                <a:pos x="0" y="1360"/>
              </a:cxn>
              <a:cxn ang="0">
                <a:pos x="288" y="1024"/>
              </a:cxn>
              <a:cxn ang="0">
                <a:pos x="768" y="16"/>
              </a:cxn>
              <a:cxn ang="0">
                <a:pos x="1296" y="1120"/>
              </a:cxn>
              <a:cxn ang="0">
                <a:pos x="1584" y="1408"/>
              </a:cxn>
            </a:cxnLst>
            <a:rect l="0" t="0" r="r" b="b"/>
            <a:pathLst>
              <a:path w="1584" h="1408">
                <a:moveTo>
                  <a:pt x="0" y="1360"/>
                </a:moveTo>
                <a:cubicBezTo>
                  <a:pt x="80" y="1304"/>
                  <a:pt x="160" y="1248"/>
                  <a:pt x="288" y="1024"/>
                </a:cubicBezTo>
                <a:cubicBezTo>
                  <a:pt x="416" y="800"/>
                  <a:pt x="600" y="0"/>
                  <a:pt x="768" y="16"/>
                </a:cubicBezTo>
                <a:cubicBezTo>
                  <a:pt x="936" y="32"/>
                  <a:pt x="1160" y="888"/>
                  <a:pt x="1296" y="1120"/>
                </a:cubicBezTo>
                <a:cubicBezTo>
                  <a:pt x="1432" y="1352"/>
                  <a:pt x="1508" y="1380"/>
                  <a:pt x="1584" y="1408"/>
                </a:cubicBezTo>
              </a:path>
            </a:pathLst>
          </a:custGeom>
          <a:noFill/>
          <a:ln w="9525" cap="flat" cmpd="sng">
            <a:solidFill>
              <a:srgbClr val="0000FF"/>
            </a:solidFill>
            <a:prstDash val="solid"/>
            <a:round/>
            <a:headEnd/>
            <a:tailEnd/>
          </a:ln>
          <a:effectLst/>
        </p:spPr>
        <p:txBody>
          <a:bodyPr wrap="none" anchor="ctr"/>
          <a:lstStyle/>
          <a:p>
            <a:endParaRPr lang="zh-CN" altLang="en-US"/>
          </a:p>
        </p:txBody>
      </p:sp>
      <p:sp>
        <p:nvSpPr>
          <p:cNvPr id="64526" name="Line 14"/>
          <p:cNvSpPr>
            <a:spLocks noChangeShapeType="1"/>
          </p:cNvSpPr>
          <p:nvPr/>
        </p:nvSpPr>
        <p:spPr bwMode="auto">
          <a:xfrm flipV="1">
            <a:off x="6858000" y="3962400"/>
            <a:ext cx="0" cy="2286000"/>
          </a:xfrm>
          <a:prstGeom prst="line">
            <a:avLst/>
          </a:prstGeom>
          <a:noFill/>
          <a:ln w="9525">
            <a:solidFill>
              <a:srgbClr val="0000FF"/>
            </a:solidFill>
            <a:round/>
            <a:headEnd/>
            <a:tailEnd type="triangle" w="med" len="med"/>
          </a:ln>
          <a:effectLst/>
        </p:spPr>
        <p:txBody>
          <a:bodyPr wrap="none" anchor="ctr"/>
          <a:lstStyle/>
          <a:p>
            <a:endParaRPr lang="zh-CN" altLang="en-US"/>
          </a:p>
        </p:txBody>
      </p:sp>
      <p:sp>
        <p:nvSpPr>
          <p:cNvPr id="64527" name="Line 15"/>
          <p:cNvSpPr>
            <a:spLocks noChangeShapeType="1"/>
          </p:cNvSpPr>
          <p:nvPr/>
        </p:nvSpPr>
        <p:spPr bwMode="auto">
          <a:xfrm>
            <a:off x="5410200" y="6248400"/>
            <a:ext cx="3124200" cy="0"/>
          </a:xfrm>
          <a:prstGeom prst="line">
            <a:avLst/>
          </a:prstGeom>
          <a:noFill/>
          <a:ln w="9525">
            <a:solidFill>
              <a:srgbClr val="0000FF"/>
            </a:solidFill>
            <a:round/>
            <a:headEnd/>
            <a:tailEnd type="triangle" w="med" len="med"/>
          </a:ln>
          <a:effectLst/>
        </p:spPr>
        <p:txBody>
          <a:bodyPr wrap="none" anchor="ctr"/>
          <a:lstStyle/>
          <a:p>
            <a:endParaRPr lang="zh-CN" altLang="en-US"/>
          </a:p>
        </p:txBody>
      </p:sp>
      <p:sp>
        <p:nvSpPr>
          <p:cNvPr id="64528" name="Text Box 16"/>
          <p:cNvSpPr txBox="1">
            <a:spLocks noChangeArrowheads="1"/>
          </p:cNvSpPr>
          <p:nvPr/>
        </p:nvSpPr>
        <p:spPr bwMode="auto">
          <a:xfrm>
            <a:off x="5486400" y="6194425"/>
            <a:ext cx="3276600" cy="488950"/>
          </a:xfrm>
          <a:prstGeom prst="rect">
            <a:avLst/>
          </a:prstGeom>
          <a:noFill/>
          <a:ln w="9525">
            <a:noFill/>
            <a:miter lim="800000"/>
            <a:headEnd/>
            <a:tailEnd/>
          </a:ln>
          <a:effectLst/>
        </p:spPr>
        <p:txBody>
          <a:bodyPr anchor="ctr">
            <a:spAutoFit/>
          </a:bodyPr>
          <a:lstStyle/>
          <a:p>
            <a:pPr>
              <a:spcBef>
                <a:spcPct val="50000"/>
              </a:spcBef>
            </a:pPr>
            <a:r>
              <a:rPr lang="en-US" altLang="zh-CN" sz="2000" b="1">
                <a:solidFill>
                  <a:schemeClr val="tx2"/>
                </a:solidFill>
                <a:effectLst>
                  <a:outerShdw blurRad="38100" dist="38100" dir="2700000" algn="tl">
                    <a:srgbClr val="C0C0C0"/>
                  </a:outerShdw>
                </a:effectLst>
                <a:ea typeface="金桥简标宋" pitchFamily="2" charset="-122"/>
              </a:rPr>
              <a:t> </a:t>
            </a:r>
            <a:r>
              <a:rPr lang="en-US" altLang="zh-CN" sz="2600" b="1">
                <a:solidFill>
                  <a:srgbClr val="0000FF"/>
                </a:solidFill>
                <a:effectLst>
                  <a:outerShdw blurRad="38100" dist="38100" dir="2700000" algn="tl">
                    <a:srgbClr val="C0C0C0"/>
                  </a:outerShdw>
                </a:effectLst>
                <a:ea typeface="金桥简标宋" pitchFamily="2" charset="-122"/>
              </a:rPr>
              <a:t>-Z</a:t>
            </a:r>
            <a:r>
              <a:rPr lang="en-US" altLang="zh-CN" sz="2600" b="1" baseline="-25000">
                <a:solidFill>
                  <a:srgbClr val="0000FF"/>
                </a:solidFill>
                <a:effectLst>
                  <a:outerShdw blurRad="38100" dist="38100" dir="2700000" algn="tl">
                    <a:srgbClr val="C0C0C0"/>
                  </a:outerShdw>
                </a:effectLst>
                <a:ea typeface="金桥简标宋" pitchFamily="2" charset="-122"/>
                <a:sym typeface="Symbol" pitchFamily="18" charset="2"/>
              </a:rPr>
              <a:t>/2</a:t>
            </a:r>
            <a:r>
              <a:rPr lang="en-US" altLang="zh-CN" sz="2600" b="1">
                <a:solidFill>
                  <a:srgbClr val="0000FF"/>
                </a:solidFill>
                <a:effectLst>
                  <a:outerShdw blurRad="38100" dist="38100" dir="2700000" algn="tl">
                    <a:srgbClr val="C0C0C0"/>
                  </a:outerShdw>
                </a:effectLst>
                <a:ea typeface="金桥简标宋" pitchFamily="2" charset="-122"/>
              </a:rPr>
              <a:t>      0       Z</a:t>
            </a:r>
            <a:r>
              <a:rPr lang="en-US" altLang="zh-CN" sz="2600" b="1" baseline="-25000">
                <a:solidFill>
                  <a:srgbClr val="0000FF"/>
                </a:solidFill>
                <a:effectLst>
                  <a:outerShdw blurRad="38100" dist="38100" dir="2700000" algn="tl">
                    <a:srgbClr val="C0C0C0"/>
                  </a:outerShdw>
                </a:effectLst>
                <a:ea typeface="金桥简标宋" pitchFamily="2" charset="-122"/>
                <a:sym typeface="Symbol" pitchFamily="18" charset="2"/>
              </a:rPr>
              <a:t>/2</a:t>
            </a:r>
            <a:endParaRPr lang="en-US" altLang="zh-CN" sz="2600" b="1">
              <a:solidFill>
                <a:srgbClr val="0000FF"/>
              </a:solidFill>
              <a:effectLst>
                <a:outerShdw blurRad="38100" dist="38100" dir="2700000" algn="tl">
                  <a:srgbClr val="C0C0C0"/>
                </a:outerShdw>
              </a:effectLst>
              <a:ea typeface="金桥简标宋" pitchFamily="2" charset="-122"/>
            </a:endParaRPr>
          </a:p>
        </p:txBody>
      </p:sp>
      <p:sp>
        <p:nvSpPr>
          <p:cNvPr id="64529" name="Line 17"/>
          <p:cNvSpPr>
            <a:spLocks noChangeShapeType="1"/>
          </p:cNvSpPr>
          <p:nvPr/>
        </p:nvSpPr>
        <p:spPr bwMode="auto">
          <a:xfrm>
            <a:off x="5943600" y="5791200"/>
            <a:ext cx="0" cy="457200"/>
          </a:xfrm>
          <a:prstGeom prst="line">
            <a:avLst/>
          </a:prstGeom>
          <a:noFill/>
          <a:ln w="9525" cap="rnd">
            <a:solidFill>
              <a:srgbClr val="0000FF"/>
            </a:solidFill>
            <a:prstDash val="sysDot"/>
            <a:round/>
            <a:headEnd/>
            <a:tailEnd/>
          </a:ln>
          <a:effectLst/>
        </p:spPr>
        <p:txBody>
          <a:bodyPr wrap="none" anchor="ctr"/>
          <a:lstStyle/>
          <a:p>
            <a:endParaRPr lang="zh-CN" altLang="en-US"/>
          </a:p>
        </p:txBody>
      </p:sp>
      <p:sp>
        <p:nvSpPr>
          <p:cNvPr id="64530" name="Line 18"/>
          <p:cNvSpPr>
            <a:spLocks noChangeShapeType="1"/>
          </p:cNvSpPr>
          <p:nvPr/>
        </p:nvSpPr>
        <p:spPr bwMode="auto">
          <a:xfrm>
            <a:off x="7696200" y="5791200"/>
            <a:ext cx="0" cy="457200"/>
          </a:xfrm>
          <a:prstGeom prst="line">
            <a:avLst/>
          </a:prstGeom>
          <a:noFill/>
          <a:ln w="9525" cap="rnd">
            <a:solidFill>
              <a:srgbClr val="0000FF"/>
            </a:solidFill>
            <a:prstDash val="sysDot"/>
            <a:round/>
            <a:headEnd/>
            <a:tailEnd/>
          </a:ln>
          <a:effectLst/>
        </p:spPr>
        <p:txBody>
          <a:bodyPr wrap="none" anchor="ctr"/>
          <a:lstStyle/>
          <a:p>
            <a:endParaRPr lang="zh-CN" altLang="en-US"/>
          </a:p>
        </p:txBody>
      </p:sp>
      <p:graphicFrame>
        <p:nvGraphicFramePr>
          <p:cNvPr id="64531" name="Object 19"/>
          <p:cNvGraphicFramePr>
            <a:graphicFrameLocks noChangeAspect="1"/>
          </p:cNvGraphicFramePr>
          <p:nvPr/>
        </p:nvGraphicFramePr>
        <p:xfrm>
          <a:off x="6248400" y="5257800"/>
          <a:ext cx="1219200" cy="484188"/>
        </p:xfrm>
        <a:graphic>
          <a:graphicData uri="http://schemas.openxmlformats.org/presentationml/2006/ole">
            <p:oleObj spid="_x0000_s143363" name="公式" r:id="rId5" imgW="524000" imgH="209790" progId="Equation.3">
              <p:embed/>
            </p:oleObj>
          </a:graphicData>
        </a:graphic>
      </p:graphicFrame>
      <p:graphicFrame>
        <p:nvGraphicFramePr>
          <p:cNvPr id="64532" name="Object 20"/>
          <p:cNvGraphicFramePr>
            <a:graphicFrameLocks noChangeAspect="1"/>
          </p:cNvGraphicFramePr>
          <p:nvPr/>
        </p:nvGraphicFramePr>
        <p:xfrm>
          <a:off x="7315200" y="4210050"/>
          <a:ext cx="1447800" cy="411163"/>
        </p:xfrm>
        <a:graphic>
          <a:graphicData uri="http://schemas.openxmlformats.org/presentationml/2006/ole">
            <p:oleObj spid="_x0000_s143364" name="公式" r:id="rId6" imgW="711000" imgH="203040" progId="Equation.3">
              <p:embed/>
            </p:oleObj>
          </a:graphicData>
        </a:graphic>
      </p:graphicFrame>
      <p:graphicFrame>
        <p:nvGraphicFramePr>
          <p:cNvPr id="64538" name="Object 26"/>
          <p:cNvGraphicFramePr>
            <a:graphicFrameLocks noChangeAspect="1"/>
          </p:cNvGraphicFramePr>
          <p:nvPr/>
        </p:nvGraphicFramePr>
        <p:xfrm>
          <a:off x="611560" y="3717032"/>
          <a:ext cx="4403725" cy="520700"/>
        </p:xfrm>
        <a:graphic>
          <a:graphicData uri="http://schemas.openxmlformats.org/presentationml/2006/ole">
            <p:oleObj spid="_x0000_s143365" name="公式" r:id="rId7" imgW="2044440" imgH="241200" progId="Equation.3">
              <p:embed/>
            </p:oleObj>
          </a:graphicData>
        </a:graphic>
      </p:graphicFrame>
      <p:graphicFrame>
        <p:nvGraphicFramePr>
          <p:cNvPr id="64539" name="Object 27"/>
          <p:cNvGraphicFramePr>
            <a:graphicFrameLocks noChangeAspect="1"/>
          </p:cNvGraphicFramePr>
          <p:nvPr/>
        </p:nvGraphicFramePr>
        <p:xfrm>
          <a:off x="666750" y="4306888"/>
          <a:ext cx="4318000" cy="946150"/>
        </p:xfrm>
        <a:graphic>
          <a:graphicData uri="http://schemas.openxmlformats.org/presentationml/2006/ole">
            <p:oleObj spid="_x0000_s143366" name="公式" r:id="rId8" imgW="1968480" imgH="431640" progId="Equation.3">
              <p:embed/>
            </p:oleObj>
          </a:graphicData>
        </a:graphic>
      </p:graphicFrame>
      <p:graphicFrame>
        <p:nvGraphicFramePr>
          <p:cNvPr id="64540" name="Object 28"/>
          <p:cNvGraphicFramePr>
            <a:graphicFrameLocks noChangeAspect="1"/>
          </p:cNvGraphicFramePr>
          <p:nvPr/>
        </p:nvGraphicFramePr>
        <p:xfrm>
          <a:off x="467544" y="6093296"/>
          <a:ext cx="4632325" cy="503238"/>
        </p:xfrm>
        <a:graphic>
          <a:graphicData uri="http://schemas.openxmlformats.org/presentationml/2006/ole">
            <p:oleObj spid="_x0000_s143367" name="公式" r:id="rId9" imgW="1993680" imgH="228600" progId="Equation.3">
              <p:embed/>
            </p:oleObj>
          </a:graphicData>
        </a:graphic>
      </p:graphicFrame>
      <p:graphicFrame>
        <p:nvGraphicFramePr>
          <p:cNvPr id="143368" name="Object 27"/>
          <p:cNvGraphicFramePr>
            <a:graphicFrameLocks noChangeAspect="1"/>
          </p:cNvGraphicFramePr>
          <p:nvPr/>
        </p:nvGraphicFramePr>
        <p:xfrm>
          <a:off x="827584" y="5445224"/>
          <a:ext cx="3312368" cy="528637"/>
        </p:xfrm>
        <a:graphic>
          <a:graphicData uri="http://schemas.openxmlformats.org/presentationml/2006/ole">
            <p:oleObj spid="_x0000_s143368" name="公式" r:id="rId10" imgW="1460160" imgH="2412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4518">
                                            <p:txEl>
                                              <p:pRg st="0" end="0"/>
                                            </p:txEl>
                                          </p:spTgt>
                                        </p:tgtEl>
                                        <p:attrNameLst>
                                          <p:attrName>style.visibility</p:attrName>
                                        </p:attrNameLst>
                                      </p:cBhvr>
                                      <p:to>
                                        <p:strVal val="visible"/>
                                      </p:to>
                                    </p:set>
                                    <p:animEffect transition="in" filter="barn(inVertical)">
                                      <p:cBhvr>
                                        <p:cTn id="7" dur="500"/>
                                        <p:tgtEl>
                                          <p:spTgt spid="64518">
                                            <p:txEl>
                                              <p:pRg st="0" end="0"/>
                                            </p:txEl>
                                          </p:spTgt>
                                        </p:tgtEl>
                                      </p:cBhvr>
                                    </p:animEffect>
                                  </p:childTnLst>
                                  <p:subTnLst>
                                    <p:animClr>
                                      <p:cBhvr override="childStyle">
                                        <p:cTn dur="1" fill="hold" display="0" masterRel="nextClick" afterEffect="1"/>
                                        <p:tgtEl>
                                          <p:spTgt spid="64518">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4518">
                                            <p:txEl>
                                              <p:pRg st="1" end="1"/>
                                            </p:txEl>
                                          </p:spTgt>
                                        </p:tgtEl>
                                        <p:attrNameLst>
                                          <p:attrName>style.visibility</p:attrName>
                                        </p:attrNameLst>
                                      </p:cBhvr>
                                      <p:to>
                                        <p:strVal val="visible"/>
                                      </p:to>
                                    </p:set>
                                    <p:animEffect transition="in" filter="barn(inVertical)">
                                      <p:cBhvr>
                                        <p:cTn id="12" dur="500"/>
                                        <p:tgtEl>
                                          <p:spTgt spid="64518">
                                            <p:txEl>
                                              <p:pRg st="1" end="1"/>
                                            </p:txEl>
                                          </p:spTgt>
                                        </p:tgtEl>
                                      </p:cBhvr>
                                    </p:animEffect>
                                  </p:childTnLst>
                                  <p:subTnLst>
                                    <p:animClr>
                                      <p:cBhvr override="childStyle">
                                        <p:cTn dur="1" fill="hold" display="0" masterRel="nextClick" afterEffect="1"/>
                                        <p:tgtEl>
                                          <p:spTgt spid="64518">
                                            <p:txEl>
                                              <p:pRg st="1" end="1"/>
                                            </p:txEl>
                                          </p:spTgt>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4518">
                                            <p:txEl>
                                              <p:pRg st="2" end="2"/>
                                            </p:txEl>
                                          </p:spTgt>
                                        </p:tgtEl>
                                        <p:attrNameLst>
                                          <p:attrName>style.visibility</p:attrName>
                                        </p:attrNameLst>
                                      </p:cBhvr>
                                      <p:to>
                                        <p:strVal val="visible"/>
                                      </p:to>
                                    </p:set>
                                    <p:animEffect transition="in" filter="barn(inVertical)">
                                      <p:cBhvr>
                                        <p:cTn id="17" dur="500"/>
                                        <p:tgtEl>
                                          <p:spTgt spid="64518">
                                            <p:txEl>
                                              <p:pRg st="2" end="2"/>
                                            </p:txEl>
                                          </p:spTgt>
                                        </p:tgtEl>
                                      </p:cBhvr>
                                    </p:animEffect>
                                  </p:childTnLst>
                                  <p:subTnLst>
                                    <p:animClr>
                                      <p:cBhvr override="childStyle">
                                        <p:cTn dur="1" fill="hold" display="0" masterRel="nextClick" afterEffect="1"/>
                                        <p:tgtEl>
                                          <p:spTgt spid="64518">
                                            <p:txEl>
                                              <p:pRg st="2" end="2"/>
                                            </p:txEl>
                                          </p:spTgt>
                                        </p:tgtEl>
                                        <p:attrNameLst>
                                          <p:attrName>ppt_c</p:attrName>
                                        </p:attrNameLst>
                                      </p:cBhvr>
                                      <p:to>
                                        <a:srgbClr val="0000FF"/>
                                      </p:to>
                                    </p:animClr>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64538"/>
                                        </p:tgtEl>
                                        <p:attrNameLst>
                                          <p:attrName>style.visibility</p:attrName>
                                        </p:attrNameLst>
                                      </p:cBhvr>
                                      <p:to>
                                        <p:strVal val="visible"/>
                                      </p:to>
                                    </p:set>
                                    <p:animEffect transition="in" filter="box(out)">
                                      <p:cBhvr>
                                        <p:cTn id="22" dur="500"/>
                                        <p:tgtEl>
                                          <p:spTgt spid="64538"/>
                                        </p:tgtEl>
                                      </p:cBhvr>
                                    </p:animEffect>
                                  </p:childTnLst>
                                  <p:subTnLst>
                                    <p:animClr>
                                      <p:cBhvr override="childStyle">
                                        <p:cTn dur="1" fill="hold" display="0" masterRel="nextClick" afterEffect="1"/>
                                        <p:tgtEl>
                                          <p:spTgt spid="64538"/>
                                        </p:tgtEl>
                                        <p:attrNameLst>
                                          <p:attrName>ppt_c</p:attrName>
                                        </p:attrNameLst>
                                      </p:cBhvr>
                                      <p:to>
                                        <a:srgbClr val="0000FF"/>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4539"/>
                                        </p:tgtEl>
                                        <p:attrNameLst>
                                          <p:attrName>style.visibility</p:attrName>
                                        </p:attrNameLst>
                                      </p:cBhvr>
                                      <p:to>
                                        <p:strVal val="visible"/>
                                      </p:to>
                                    </p:set>
                                    <p:animEffect transition="in" filter="blinds(horizontal)">
                                      <p:cBhvr>
                                        <p:cTn id="27" dur="500"/>
                                        <p:tgtEl>
                                          <p:spTgt spid="64539"/>
                                        </p:tgtEl>
                                      </p:cBhvr>
                                    </p:animEffect>
                                  </p:childTnLst>
                                  <p:subTnLst>
                                    <p:animClr>
                                      <p:cBhvr override="childStyle">
                                        <p:cTn dur="1" fill="hold" display="0" masterRel="nextClick" afterEffect="1"/>
                                        <p:tgtEl>
                                          <p:spTgt spid="64539"/>
                                        </p:tgtEl>
                                        <p:attrNameLst>
                                          <p:attrName>ppt_c</p:attrName>
                                        </p:attrNameLst>
                                      </p:cBhvr>
                                      <p:to>
                                        <a:srgbClr val="0000FF"/>
                                      </p:to>
                                    </p:animClr>
                                  </p:sub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4540"/>
                                        </p:tgtEl>
                                        <p:attrNameLst>
                                          <p:attrName>style.visibility</p:attrName>
                                        </p:attrNameLst>
                                      </p:cBhvr>
                                      <p:to>
                                        <p:strVal val="visible"/>
                                      </p:to>
                                    </p:set>
                                    <p:animEffect transition="in" filter="dissolve">
                                      <p:cBhvr>
                                        <p:cTn id="32" dur="500"/>
                                        <p:tgtEl>
                                          <p:spTgt spid="64540"/>
                                        </p:tgtEl>
                                      </p:cBhvr>
                                    </p:animEffect>
                                  </p:childTnLst>
                                  <p:subTnLst>
                                    <p:animClr>
                                      <p:cBhvr override="childStyle">
                                        <p:cTn dur="1" fill="hold" display="0" masterRel="nextClick" afterEffect="1"/>
                                        <p:tgtEl>
                                          <p:spTgt spid="64540"/>
                                        </p:tgtEl>
                                        <p:attrNameLst>
                                          <p:attrName>ppt_c</p:attrName>
                                        </p:attrNameLst>
                                      </p:cBhvr>
                                      <p:to>
                                        <a:srgbClr val="0000FF"/>
                                      </p:to>
                                    </p:animClr>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43368"/>
                                        </p:tgtEl>
                                        <p:attrNameLst>
                                          <p:attrName>style.visibility</p:attrName>
                                        </p:attrNameLst>
                                      </p:cBhvr>
                                      <p:to>
                                        <p:strVal val="visible"/>
                                      </p:to>
                                    </p:set>
                                    <p:animEffect transition="in" filter="blinds(horizontal)">
                                      <p:cBhvr>
                                        <p:cTn id="37" dur="500"/>
                                        <p:tgtEl>
                                          <p:spTgt spid="143368"/>
                                        </p:tgtEl>
                                      </p:cBhvr>
                                    </p:animEffect>
                                  </p:childTnLst>
                                  <p:subTnLst>
                                    <p:animClr>
                                      <p:cBhvr override="childStyle">
                                        <p:cTn dur="1" fill="hold" display="0" masterRel="nextClick" afterEffect="1"/>
                                        <p:tgtEl>
                                          <p:spTgt spid="143368"/>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8"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第七章   假设检验</a:t>
            </a:r>
          </a:p>
        </p:txBody>
      </p:sp>
      <p:sp>
        <p:nvSpPr>
          <p:cNvPr id="68611"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68612"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68613"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68614" name="Rectangle 6"/>
          <p:cNvSpPr>
            <a:spLocks noGrp="1" noChangeArrowheads="1"/>
          </p:cNvSpPr>
          <p:nvPr>
            <p:ph type="subTitle" idx="1"/>
          </p:nvPr>
        </p:nvSpPr>
        <p:spPr>
          <a:xfrm>
            <a:off x="179388" y="1219200"/>
            <a:ext cx="8785225" cy="5449888"/>
          </a:xfrm>
        </p:spPr>
        <p:txBody>
          <a:bodyPr/>
          <a:lstStyle/>
          <a:p>
            <a:pPr algn="l">
              <a:lnSpc>
                <a:spcPts val="3500"/>
              </a:lnSpc>
            </a:pPr>
            <a:r>
              <a:rPr lang="zh-CN" altLang="en-US" sz="2500" dirty="0" smtClean="0">
                <a:sym typeface="Symbol" pitchFamily="18" charset="2"/>
              </a:rPr>
              <a:t>（二）正态总体，方差未知</a:t>
            </a:r>
            <a:endParaRPr lang="en-US" altLang="zh-CN" sz="2500" dirty="0" smtClean="0">
              <a:sym typeface="Symbol" pitchFamily="18" charset="2"/>
            </a:endParaRPr>
          </a:p>
          <a:p>
            <a:pPr algn="l"/>
            <a:r>
              <a:rPr lang="en-US" altLang="zh-CN" sz="2600" dirty="0" smtClean="0">
                <a:ea typeface="楷体" pitchFamily="49" charset="-122"/>
                <a:sym typeface="Symbol" pitchFamily="18" charset="2"/>
              </a:rPr>
              <a:t>[</a:t>
            </a:r>
            <a:r>
              <a:rPr lang="zh-CN" altLang="en-US" sz="2600" dirty="0" smtClean="0">
                <a:ea typeface="楷体" pitchFamily="49" charset="-122"/>
                <a:sym typeface="Symbol" pitchFamily="18" charset="2"/>
              </a:rPr>
              <a:t>例</a:t>
            </a:r>
            <a:r>
              <a:rPr lang="en-US" altLang="zh-CN" sz="2600" dirty="0" smtClean="0">
                <a:ea typeface="楷体" pitchFamily="49" charset="-122"/>
                <a:sym typeface="Symbol" pitchFamily="18" charset="2"/>
              </a:rPr>
              <a:t>]</a:t>
            </a:r>
            <a:r>
              <a:rPr lang="zh-CN" altLang="en-US" sz="2600" dirty="0">
                <a:ea typeface="楷体" pitchFamily="49" charset="-122"/>
                <a:sym typeface="Symbol" pitchFamily="18" charset="2"/>
              </a:rPr>
              <a:t>某种金属线的抗拉强度</a:t>
            </a:r>
            <a:r>
              <a:rPr lang="en-US" altLang="zh-CN" sz="2600" dirty="0">
                <a:ea typeface="楷体" pitchFamily="49" charset="-122"/>
                <a:sym typeface="Symbol" pitchFamily="18" charset="2"/>
              </a:rPr>
              <a:t>X~N</a:t>
            </a:r>
            <a:r>
              <a:rPr lang="zh-CN" altLang="en-US" sz="2600" dirty="0">
                <a:ea typeface="楷体" pitchFamily="49" charset="-122"/>
                <a:sym typeface="Symbol" pitchFamily="18" charset="2"/>
              </a:rPr>
              <a:t>（</a:t>
            </a:r>
            <a:r>
              <a:rPr lang="en-US" altLang="zh-CN" sz="2600" dirty="0">
                <a:ea typeface="楷体" pitchFamily="49" charset="-122"/>
                <a:sym typeface="Symbol" pitchFamily="18" charset="2"/>
              </a:rPr>
              <a:t>10620</a:t>
            </a:r>
            <a:r>
              <a:rPr lang="zh-CN" altLang="en-US" sz="2600" dirty="0">
                <a:ea typeface="楷体" pitchFamily="49" charset="-122"/>
                <a:sym typeface="Symbol" pitchFamily="18" charset="2"/>
              </a:rPr>
              <a:t>， </a:t>
            </a:r>
            <a:r>
              <a:rPr lang="en-US" altLang="zh-CN" sz="2600" baseline="30000" dirty="0">
                <a:ea typeface="楷体" pitchFamily="49" charset="-122"/>
                <a:sym typeface="Symbol" pitchFamily="18" charset="2"/>
              </a:rPr>
              <a:t>2</a:t>
            </a:r>
            <a:r>
              <a:rPr lang="en-US" altLang="zh-CN" sz="2600" dirty="0">
                <a:ea typeface="楷体" pitchFamily="49" charset="-122"/>
                <a:sym typeface="Symbol" pitchFamily="18" charset="2"/>
              </a:rPr>
              <a:t> </a:t>
            </a:r>
            <a:r>
              <a:rPr lang="zh-CN" altLang="en-US" sz="2600" dirty="0">
                <a:ea typeface="楷体" pitchFamily="49" charset="-122"/>
                <a:sym typeface="Symbol" pitchFamily="18" charset="2"/>
              </a:rPr>
              <a:t>），据说目前有所下降。为此从新生产的产品中任取</a:t>
            </a:r>
            <a:r>
              <a:rPr lang="en-US" altLang="zh-CN" sz="2600" dirty="0">
                <a:ea typeface="楷体" pitchFamily="49" charset="-122"/>
                <a:sym typeface="Symbol" pitchFamily="18" charset="2"/>
              </a:rPr>
              <a:t>10</a:t>
            </a:r>
            <a:r>
              <a:rPr lang="zh-CN" altLang="en-US" sz="2600" dirty="0">
                <a:ea typeface="楷体" pitchFamily="49" charset="-122"/>
                <a:sym typeface="Symbol" pitchFamily="18" charset="2"/>
              </a:rPr>
              <a:t>根，测得样本均值</a:t>
            </a:r>
            <a:r>
              <a:rPr lang="en-US" altLang="zh-CN" sz="2600" dirty="0">
                <a:ea typeface="楷体" pitchFamily="49" charset="-122"/>
                <a:sym typeface="Symbol" pitchFamily="18" charset="2"/>
              </a:rPr>
              <a:t>10600kg</a:t>
            </a:r>
            <a:r>
              <a:rPr lang="zh-CN" altLang="en-US" sz="2600" dirty="0" smtClean="0">
                <a:ea typeface="楷体" pitchFamily="49" charset="-122"/>
                <a:sym typeface="Symbol" pitchFamily="18" charset="2"/>
              </a:rPr>
              <a:t>，标准差</a:t>
            </a:r>
            <a:r>
              <a:rPr lang="zh-CN" altLang="en-US" sz="2600" dirty="0">
                <a:ea typeface="楷体" pitchFamily="49" charset="-122"/>
                <a:sym typeface="Symbol" pitchFamily="18" charset="2"/>
              </a:rPr>
              <a:t>为</a:t>
            </a:r>
            <a:r>
              <a:rPr lang="en-US" altLang="zh-CN" sz="2600" dirty="0">
                <a:ea typeface="楷体" pitchFamily="49" charset="-122"/>
                <a:sym typeface="Symbol" pitchFamily="18" charset="2"/>
              </a:rPr>
              <a:t>81kg</a:t>
            </a:r>
            <a:r>
              <a:rPr lang="zh-CN" altLang="en-US" sz="2600" dirty="0">
                <a:ea typeface="楷体" pitchFamily="49" charset="-122"/>
                <a:sym typeface="Symbol" pitchFamily="18" charset="2"/>
              </a:rPr>
              <a:t>。可否认为其平均抗拉强度比过去下降了？（</a:t>
            </a:r>
            <a:r>
              <a:rPr lang="en-US" altLang="zh-CN" sz="2600" dirty="0">
                <a:ea typeface="楷体" pitchFamily="49" charset="-122"/>
                <a:sym typeface="Symbol" pitchFamily="18" charset="2"/>
              </a:rPr>
              <a:t>=0.05</a:t>
            </a:r>
            <a:r>
              <a:rPr lang="zh-CN" altLang="en-US" sz="2600" dirty="0">
                <a:ea typeface="楷体" pitchFamily="49" charset="-122"/>
                <a:sym typeface="Symbol" pitchFamily="18" charset="2"/>
              </a:rPr>
              <a:t>）</a:t>
            </a:r>
          </a:p>
          <a:p>
            <a:pPr algn="l"/>
            <a:r>
              <a:rPr lang="zh-CN" altLang="en-US" sz="2600" dirty="0">
                <a:ea typeface="楷体" pitchFamily="49" charset="-122"/>
                <a:sym typeface="Symbol" pitchFamily="18" charset="2"/>
              </a:rPr>
              <a:t>解：</a:t>
            </a:r>
            <a:r>
              <a:rPr lang="en-US" altLang="zh-CN" sz="2600" b="1" dirty="0">
                <a:effectLst>
                  <a:outerShdw blurRad="38100" dist="38100" dir="2700000" algn="tl">
                    <a:srgbClr val="C0C0C0"/>
                  </a:outerShdw>
                </a:effectLst>
                <a:ea typeface="楷体" pitchFamily="49" charset="-122"/>
                <a:sym typeface="Symbol" pitchFamily="18" charset="2"/>
              </a:rPr>
              <a:t>H</a:t>
            </a:r>
            <a:r>
              <a:rPr lang="en-US" altLang="zh-CN" sz="2600" b="1" baseline="-25000" dirty="0">
                <a:effectLst>
                  <a:outerShdw blurRad="38100" dist="38100" dir="2700000" algn="tl">
                    <a:srgbClr val="C0C0C0"/>
                  </a:outerShdw>
                </a:effectLst>
                <a:ea typeface="楷体" pitchFamily="49" charset="-122"/>
                <a:sym typeface="Symbol" pitchFamily="18" charset="2"/>
              </a:rPr>
              <a:t>0</a:t>
            </a:r>
            <a:r>
              <a:rPr lang="zh-CN" altLang="en-US" sz="2600" b="1" dirty="0">
                <a:effectLst>
                  <a:outerShdw blurRad="38100" dist="38100" dir="2700000" algn="tl">
                    <a:srgbClr val="C0C0C0"/>
                  </a:outerShdw>
                </a:effectLst>
                <a:ea typeface="楷体" pitchFamily="49" charset="-122"/>
                <a:sym typeface="Symbol" pitchFamily="18" charset="2"/>
              </a:rPr>
              <a:t>： </a:t>
            </a:r>
            <a:r>
              <a:rPr lang="en-US" altLang="zh-CN" sz="2600" b="1" dirty="0">
                <a:effectLst>
                  <a:outerShdw blurRad="38100" dist="38100" dir="2700000" algn="tl">
                    <a:srgbClr val="C0C0C0"/>
                  </a:outerShdw>
                </a:effectLst>
                <a:ea typeface="楷体" pitchFamily="49" charset="-122"/>
                <a:sym typeface="Symbol" pitchFamily="18" charset="2"/>
              </a:rPr>
              <a:t>10620</a:t>
            </a:r>
            <a:r>
              <a:rPr lang="en-US" altLang="zh-CN" sz="2600" dirty="0">
                <a:ea typeface="楷体" pitchFamily="49" charset="-122"/>
                <a:sym typeface="Symbol" pitchFamily="18" charset="2"/>
              </a:rPr>
              <a:t>         H</a:t>
            </a:r>
            <a:r>
              <a:rPr lang="en-US" altLang="zh-CN" sz="2600" baseline="-25000" dirty="0">
                <a:ea typeface="楷体" pitchFamily="49" charset="-122"/>
                <a:sym typeface="Symbol" pitchFamily="18" charset="2"/>
              </a:rPr>
              <a:t>1</a:t>
            </a:r>
            <a:r>
              <a:rPr lang="zh-CN" altLang="en-US" sz="2600" dirty="0">
                <a:ea typeface="楷体" pitchFamily="49" charset="-122"/>
                <a:sym typeface="Symbol" pitchFamily="18" charset="2"/>
              </a:rPr>
              <a:t>：  </a:t>
            </a:r>
            <a:r>
              <a:rPr lang="en-US" altLang="zh-CN" sz="2600" dirty="0">
                <a:ea typeface="楷体" pitchFamily="49" charset="-122"/>
                <a:sym typeface="Symbol" pitchFamily="18" charset="2"/>
              </a:rPr>
              <a:t>&lt;10620</a:t>
            </a:r>
          </a:p>
        </p:txBody>
      </p:sp>
      <p:sp>
        <p:nvSpPr>
          <p:cNvPr id="68615" name="Line 7"/>
          <p:cNvSpPr>
            <a:spLocks noChangeShapeType="1"/>
          </p:cNvSpPr>
          <p:nvPr/>
        </p:nvSpPr>
        <p:spPr bwMode="auto">
          <a:xfrm>
            <a:off x="1752600" y="3200400"/>
            <a:ext cx="0" cy="0"/>
          </a:xfrm>
          <a:prstGeom prst="line">
            <a:avLst/>
          </a:prstGeom>
          <a:noFill/>
          <a:ln w="9525">
            <a:solidFill>
              <a:schemeClr val="tx1"/>
            </a:solidFill>
            <a:round/>
            <a:headEnd/>
            <a:tailEnd/>
          </a:ln>
          <a:effectLst/>
        </p:spPr>
        <p:txBody>
          <a:bodyPr wrap="none" anchor="ctr"/>
          <a:lstStyle/>
          <a:p>
            <a:endParaRPr lang="zh-CN" altLang="en-US"/>
          </a:p>
        </p:txBody>
      </p:sp>
      <p:sp>
        <p:nvSpPr>
          <p:cNvPr id="68616" name="Line 8"/>
          <p:cNvSpPr>
            <a:spLocks noChangeShapeType="1"/>
          </p:cNvSpPr>
          <p:nvPr/>
        </p:nvSpPr>
        <p:spPr bwMode="auto">
          <a:xfrm>
            <a:off x="1143000" y="5486400"/>
            <a:ext cx="0" cy="0"/>
          </a:xfrm>
          <a:prstGeom prst="line">
            <a:avLst/>
          </a:prstGeom>
          <a:noFill/>
          <a:ln w="9525">
            <a:solidFill>
              <a:schemeClr val="tx1"/>
            </a:solidFill>
            <a:round/>
            <a:headEnd/>
            <a:tailEnd/>
          </a:ln>
          <a:effectLst/>
        </p:spPr>
        <p:txBody>
          <a:bodyPr wrap="none" anchor="ctr"/>
          <a:lstStyle/>
          <a:p>
            <a:endParaRPr lang="zh-CN" altLang="en-US"/>
          </a:p>
        </p:txBody>
      </p:sp>
      <p:sp>
        <p:nvSpPr>
          <p:cNvPr id="68617" name="Line 9"/>
          <p:cNvSpPr>
            <a:spLocks noChangeShapeType="1"/>
          </p:cNvSpPr>
          <p:nvPr/>
        </p:nvSpPr>
        <p:spPr bwMode="auto">
          <a:xfrm>
            <a:off x="1143000" y="4953000"/>
            <a:ext cx="0" cy="0"/>
          </a:xfrm>
          <a:prstGeom prst="line">
            <a:avLst/>
          </a:prstGeom>
          <a:noFill/>
          <a:ln w="9525">
            <a:solidFill>
              <a:schemeClr val="tx1"/>
            </a:solidFill>
            <a:round/>
            <a:headEnd/>
            <a:tailEnd/>
          </a:ln>
          <a:effectLst/>
        </p:spPr>
        <p:txBody>
          <a:bodyPr wrap="none" anchor="ctr"/>
          <a:lstStyle/>
          <a:p>
            <a:endParaRPr lang="zh-CN" altLang="en-US"/>
          </a:p>
        </p:txBody>
      </p:sp>
      <p:sp>
        <p:nvSpPr>
          <p:cNvPr id="68618" name="Line 10"/>
          <p:cNvSpPr>
            <a:spLocks noChangeShapeType="1"/>
          </p:cNvSpPr>
          <p:nvPr/>
        </p:nvSpPr>
        <p:spPr bwMode="auto">
          <a:xfrm>
            <a:off x="1676400" y="5943600"/>
            <a:ext cx="0" cy="0"/>
          </a:xfrm>
          <a:prstGeom prst="line">
            <a:avLst/>
          </a:prstGeom>
          <a:noFill/>
          <a:ln w="9525">
            <a:solidFill>
              <a:schemeClr val="tx1"/>
            </a:solidFill>
            <a:round/>
            <a:headEnd/>
            <a:tailEnd/>
          </a:ln>
          <a:effectLst/>
        </p:spPr>
        <p:txBody>
          <a:bodyPr wrap="none" anchor="ctr"/>
          <a:lstStyle/>
          <a:p>
            <a:endParaRPr lang="zh-CN" altLang="en-US"/>
          </a:p>
        </p:txBody>
      </p:sp>
      <p:sp>
        <p:nvSpPr>
          <p:cNvPr id="68619" name="Line 11"/>
          <p:cNvSpPr>
            <a:spLocks noChangeShapeType="1"/>
          </p:cNvSpPr>
          <p:nvPr/>
        </p:nvSpPr>
        <p:spPr bwMode="auto">
          <a:xfrm flipH="1">
            <a:off x="3200400" y="5791200"/>
            <a:ext cx="0" cy="0"/>
          </a:xfrm>
          <a:prstGeom prst="line">
            <a:avLst/>
          </a:prstGeom>
          <a:noFill/>
          <a:ln w="9525">
            <a:solidFill>
              <a:schemeClr val="tx1"/>
            </a:solidFill>
            <a:round/>
            <a:headEnd/>
            <a:tailEnd/>
          </a:ln>
          <a:effectLst/>
        </p:spPr>
        <p:txBody>
          <a:bodyPr wrap="none" anchor="ctr"/>
          <a:lstStyle/>
          <a:p>
            <a:endParaRPr lang="zh-CN" altLang="en-US"/>
          </a:p>
        </p:txBody>
      </p:sp>
      <p:graphicFrame>
        <p:nvGraphicFramePr>
          <p:cNvPr id="68620" name="Object 12"/>
          <p:cNvGraphicFramePr>
            <a:graphicFrameLocks noChangeAspect="1"/>
          </p:cNvGraphicFramePr>
          <p:nvPr/>
        </p:nvGraphicFramePr>
        <p:xfrm>
          <a:off x="5486400" y="5715000"/>
          <a:ext cx="279400" cy="279400"/>
        </p:xfrm>
        <a:graphic>
          <a:graphicData uri="http://schemas.openxmlformats.org/presentationml/2006/ole">
            <p:oleObj spid="_x0000_s145410" name="公式" r:id="rId4" imgW="162304" imgH="162304" progId="Equation.3">
              <p:embed/>
            </p:oleObj>
          </a:graphicData>
        </a:graphic>
      </p:graphicFrame>
      <p:sp>
        <p:nvSpPr>
          <p:cNvPr id="68621" name="Freeform 13"/>
          <p:cNvSpPr>
            <a:spLocks/>
          </p:cNvSpPr>
          <p:nvPr/>
        </p:nvSpPr>
        <p:spPr bwMode="auto">
          <a:xfrm>
            <a:off x="5638800" y="4724400"/>
            <a:ext cx="2514600" cy="1625600"/>
          </a:xfrm>
          <a:custGeom>
            <a:avLst/>
            <a:gdLst/>
            <a:ahLst/>
            <a:cxnLst>
              <a:cxn ang="0">
                <a:pos x="0" y="1360"/>
              </a:cxn>
              <a:cxn ang="0">
                <a:pos x="288" y="1024"/>
              </a:cxn>
              <a:cxn ang="0">
                <a:pos x="768" y="16"/>
              </a:cxn>
              <a:cxn ang="0">
                <a:pos x="1296" y="1120"/>
              </a:cxn>
              <a:cxn ang="0">
                <a:pos x="1584" y="1408"/>
              </a:cxn>
            </a:cxnLst>
            <a:rect l="0" t="0" r="r" b="b"/>
            <a:pathLst>
              <a:path w="1584" h="1408">
                <a:moveTo>
                  <a:pt x="0" y="1360"/>
                </a:moveTo>
                <a:cubicBezTo>
                  <a:pt x="80" y="1304"/>
                  <a:pt x="160" y="1248"/>
                  <a:pt x="288" y="1024"/>
                </a:cubicBezTo>
                <a:cubicBezTo>
                  <a:pt x="416" y="800"/>
                  <a:pt x="600" y="0"/>
                  <a:pt x="768" y="16"/>
                </a:cubicBezTo>
                <a:cubicBezTo>
                  <a:pt x="936" y="32"/>
                  <a:pt x="1160" y="888"/>
                  <a:pt x="1296" y="1120"/>
                </a:cubicBezTo>
                <a:cubicBezTo>
                  <a:pt x="1432" y="1352"/>
                  <a:pt x="1508" y="1380"/>
                  <a:pt x="1584" y="1408"/>
                </a:cubicBezTo>
              </a:path>
            </a:pathLst>
          </a:custGeom>
          <a:noFill/>
          <a:ln w="9525" cap="flat" cmpd="sng">
            <a:solidFill>
              <a:srgbClr val="0000FF"/>
            </a:solidFill>
            <a:prstDash val="solid"/>
            <a:round/>
            <a:headEnd/>
            <a:tailEnd/>
          </a:ln>
          <a:effectLst/>
        </p:spPr>
        <p:txBody>
          <a:bodyPr wrap="none" anchor="ctr"/>
          <a:lstStyle/>
          <a:p>
            <a:endParaRPr lang="zh-CN" altLang="en-US"/>
          </a:p>
        </p:txBody>
      </p:sp>
      <p:sp>
        <p:nvSpPr>
          <p:cNvPr id="68622" name="Line 14"/>
          <p:cNvSpPr>
            <a:spLocks noChangeShapeType="1"/>
          </p:cNvSpPr>
          <p:nvPr/>
        </p:nvSpPr>
        <p:spPr bwMode="auto">
          <a:xfrm flipV="1">
            <a:off x="6858000" y="4572000"/>
            <a:ext cx="0" cy="1828800"/>
          </a:xfrm>
          <a:prstGeom prst="line">
            <a:avLst/>
          </a:prstGeom>
          <a:noFill/>
          <a:ln w="9525">
            <a:solidFill>
              <a:srgbClr val="0000FF"/>
            </a:solidFill>
            <a:round/>
            <a:headEnd/>
            <a:tailEnd type="triangle" w="med" len="med"/>
          </a:ln>
          <a:effectLst/>
        </p:spPr>
        <p:txBody>
          <a:bodyPr wrap="none" anchor="ctr"/>
          <a:lstStyle/>
          <a:p>
            <a:endParaRPr lang="zh-CN" altLang="en-US"/>
          </a:p>
        </p:txBody>
      </p:sp>
      <p:sp>
        <p:nvSpPr>
          <p:cNvPr id="68623" name="Line 15"/>
          <p:cNvSpPr>
            <a:spLocks noChangeShapeType="1"/>
          </p:cNvSpPr>
          <p:nvPr/>
        </p:nvSpPr>
        <p:spPr bwMode="auto">
          <a:xfrm>
            <a:off x="5181600" y="6400800"/>
            <a:ext cx="3352800" cy="0"/>
          </a:xfrm>
          <a:prstGeom prst="line">
            <a:avLst/>
          </a:prstGeom>
          <a:noFill/>
          <a:ln w="9525">
            <a:solidFill>
              <a:srgbClr val="0000FF"/>
            </a:solidFill>
            <a:round/>
            <a:headEnd/>
            <a:tailEnd type="triangle" w="med" len="med"/>
          </a:ln>
          <a:effectLst/>
        </p:spPr>
        <p:txBody>
          <a:bodyPr wrap="none" anchor="ctr"/>
          <a:lstStyle/>
          <a:p>
            <a:endParaRPr lang="zh-CN" altLang="en-US"/>
          </a:p>
        </p:txBody>
      </p:sp>
      <p:sp>
        <p:nvSpPr>
          <p:cNvPr id="68624" name="Text Box 16"/>
          <p:cNvSpPr txBox="1">
            <a:spLocks noChangeArrowheads="1"/>
          </p:cNvSpPr>
          <p:nvPr/>
        </p:nvSpPr>
        <p:spPr bwMode="auto">
          <a:xfrm>
            <a:off x="5486400" y="6384925"/>
            <a:ext cx="2971800" cy="488950"/>
          </a:xfrm>
          <a:prstGeom prst="rect">
            <a:avLst/>
          </a:prstGeom>
          <a:noFill/>
          <a:ln w="9525">
            <a:noFill/>
            <a:miter lim="800000"/>
            <a:headEnd/>
            <a:tailEnd/>
          </a:ln>
          <a:effectLst/>
        </p:spPr>
        <p:txBody>
          <a:bodyPr anchor="ctr">
            <a:spAutoFit/>
          </a:bodyPr>
          <a:lstStyle/>
          <a:p>
            <a:pPr>
              <a:spcBef>
                <a:spcPct val="50000"/>
              </a:spcBef>
            </a:pPr>
            <a:r>
              <a:rPr lang="en-US" altLang="zh-CN" sz="2600" b="1">
                <a:solidFill>
                  <a:srgbClr val="0000FF"/>
                </a:solidFill>
                <a:effectLst>
                  <a:outerShdw blurRad="38100" dist="38100" dir="2700000" algn="tl">
                    <a:srgbClr val="C0C0C0"/>
                  </a:outerShdw>
                </a:effectLst>
                <a:ea typeface="金桥简标宋" pitchFamily="2" charset="-122"/>
              </a:rPr>
              <a:t>-1.83      0 </a:t>
            </a:r>
          </a:p>
        </p:txBody>
      </p:sp>
      <p:graphicFrame>
        <p:nvGraphicFramePr>
          <p:cNvPr id="68625" name="Object 17"/>
          <p:cNvGraphicFramePr>
            <a:graphicFrameLocks noChangeAspect="1"/>
          </p:cNvGraphicFramePr>
          <p:nvPr/>
        </p:nvGraphicFramePr>
        <p:xfrm>
          <a:off x="6248400" y="5562600"/>
          <a:ext cx="1219200" cy="484188"/>
        </p:xfrm>
        <a:graphic>
          <a:graphicData uri="http://schemas.openxmlformats.org/presentationml/2006/ole">
            <p:oleObj spid="_x0000_s145411" name="公式" r:id="rId5" imgW="524000" imgH="209790" progId="Equation.3">
              <p:embed/>
            </p:oleObj>
          </a:graphicData>
        </a:graphic>
      </p:graphicFrame>
      <p:graphicFrame>
        <p:nvGraphicFramePr>
          <p:cNvPr id="68626" name="Object 18"/>
          <p:cNvGraphicFramePr>
            <a:graphicFrameLocks noChangeAspect="1"/>
          </p:cNvGraphicFramePr>
          <p:nvPr/>
        </p:nvGraphicFramePr>
        <p:xfrm>
          <a:off x="7315200" y="4876800"/>
          <a:ext cx="1498600" cy="411163"/>
        </p:xfrm>
        <a:graphic>
          <a:graphicData uri="http://schemas.openxmlformats.org/presentationml/2006/ole">
            <p:oleObj spid="_x0000_s145412" name="公式" r:id="rId6" imgW="736560" imgH="203040" progId="Equation.3">
              <p:embed/>
            </p:oleObj>
          </a:graphicData>
        </a:graphic>
      </p:graphicFrame>
      <p:sp>
        <p:nvSpPr>
          <p:cNvPr id="68628" name="Line 20"/>
          <p:cNvSpPr>
            <a:spLocks noChangeShapeType="1"/>
          </p:cNvSpPr>
          <p:nvPr/>
        </p:nvSpPr>
        <p:spPr bwMode="auto">
          <a:xfrm>
            <a:off x="5943600" y="6096000"/>
            <a:ext cx="0" cy="304800"/>
          </a:xfrm>
          <a:prstGeom prst="line">
            <a:avLst/>
          </a:prstGeom>
          <a:noFill/>
          <a:ln w="9525" cap="rnd">
            <a:solidFill>
              <a:srgbClr val="0000FF"/>
            </a:solidFill>
            <a:prstDash val="sysDot"/>
            <a:round/>
            <a:headEnd/>
            <a:tailEnd/>
          </a:ln>
          <a:effectLst/>
        </p:spPr>
        <p:txBody>
          <a:bodyPr wrap="none" anchor="ctr"/>
          <a:lstStyle/>
          <a:p>
            <a:endParaRPr lang="zh-CN" altLang="en-US"/>
          </a:p>
        </p:txBody>
      </p:sp>
      <p:graphicFrame>
        <p:nvGraphicFramePr>
          <p:cNvPr id="68630" name="Object 22"/>
          <p:cNvGraphicFramePr>
            <a:graphicFrameLocks noChangeAspect="1"/>
          </p:cNvGraphicFramePr>
          <p:nvPr/>
        </p:nvGraphicFramePr>
        <p:xfrm>
          <a:off x="395536" y="4797152"/>
          <a:ext cx="5053012" cy="947737"/>
        </p:xfrm>
        <a:graphic>
          <a:graphicData uri="http://schemas.openxmlformats.org/presentationml/2006/ole">
            <p:oleObj spid="_x0000_s145413" name="公式" r:id="rId7" imgW="2298600" imgH="431640" progId="Equation.3">
              <p:embed/>
            </p:oleObj>
          </a:graphicData>
        </a:graphic>
      </p:graphicFrame>
      <p:graphicFrame>
        <p:nvGraphicFramePr>
          <p:cNvPr id="68632" name="Object 24"/>
          <p:cNvGraphicFramePr>
            <a:graphicFrameLocks noChangeAspect="1"/>
          </p:cNvGraphicFramePr>
          <p:nvPr/>
        </p:nvGraphicFramePr>
        <p:xfrm>
          <a:off x="683568" y="5949280"/>
          <a:ext cx="3594100" cy="539750"/>
        </p:xfrm>
        <a:graphic>
          <a:graphicData uri="http://schemas.openxmlformats.org/presentationml/2006/ole">
            <p:oleObj spid="_x0000_s145414" name="公式" r:id="rId8" imgW="1473120" imgH="228600" progId="Equation.3">
              <p:embed/>
            </p:oleObj>
          </a:graphicData>
        </a:graphic>
      </p:graphicFrame>
      <p:graphicFrame>
        <p:nvGraphicFramePr>
          <p:cNvPr id="68633" name="Object 25"/>
          <p:cNvGraphicFramePr>
            <a:graphicFrameLocks noChangeAspect="1"/>
          </p:cNvGraphicFramePr>
          <p:nvPr/>
        </p:nvGraphicFramePr>
        <p:xfrm>
          <a:off x="395536" y="4077072"/>
          <a:ext cx="6427788" cy="498475"/>
        </p:xfrm>
        <a:graphic>
          <a:graphicData uri="http://schemas.openxmlformats.org/presentationml/2006/ole">
            <p:oleObj spid="_x0000_s145415" name="公式" r:id="rId9" imgW="2946240" imgH="228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68614">
                                            <p:txEl>
                                              <p:pRg st="0" end="0"/>
                                            </p:txEl>
                                          </p:spTgt>
                                        </p:tgtEl>
                                        <p:attrNameLst>
                                          <p:attrName>style.visibility</p:attrName>
                                        </p:attrNameLst>
                                      </p:cBhvr>
                                      <p:to>
                                        <p:strVal val="visible"/>
                                      </p:to>
                                    </p:set>
                                    <p:anim calcmode="lin" valueType="num">
                                      <p:cBhvr>
                                        <p:cTn id="7" dur="500" fill="hold"/>
                                        <p:tgtEl>
                                          <p:spTgt spid="68614">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68614">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68614">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68614">
                                            <p:txEl>
                                              <p:pRg st="0" end="0"/>
                                            </p:txEl>
                                          </p:spTgt>
                                        </p:tgtEl>
                                        <p:attrNameLst>
                                          <p:attrName>ppt_h</p:attrName>
                                        </p:attrNameLst>
                                      </p:cBhvr>
                                      <p:tavLst>
                                        <p:tav tm="0">
                                          <p:val>
                                            <p:strVal val="#ppt_h"/>
                                          </p:val>
                                        </p:tav>
                                        <p:tav tm="100000">
                                          <p:val>
                                            <p:strVal val="#ppt_h"/>
                                          </p:val>
                                        </p:tav>
                                      </p:tavLst>
                                    </p:anim>
                                  </p:childTnLst>
                                  <p:subTnLst>
                                    <p:animClr>
                                      <p:cBhvr override="childStyle">
                                        <p:cTn dur="1" fill="hold" display="0" masterRel="nextClick" afterEffect="1"/>
                                        <p:tgtEl>
                                          <p:spTgt spid="68614">
                                            <p:txEl>
                                              <p:pRg st="0" end="0"/>
                                            </p:txEl>
                                          </p:spTgt>
                                        </p:tgtEl>
                                        <p:attrNameLst>
                                          <p:attrName>ppt_c</p:attrName>
                                        </p:attrNameLst>
                                      </p:cBhvr>
                                      <p:to>
                                        <a:srgbClr val="0000FF"/>
                                      </p:to>
                                    </p:animClr>
                                  </p:sub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68614">
                                            <p:txEl>
                                              <p:pRg st="1" end="1"/>
                                            </p:txEl>
                                          </p:spTgt>
                                        </p:tgtEl>
                                        <p:attrNameLst>
                                          <p:attrName>style.visibility</p:attrName>
                                        </p:attrNameLst>
                                      </p:cBhvr>
                                      <p:to>
                                        <p:strVal val="visible"/>
                                      </p:to>
                                    </p:set>
                                    <p:anim calcmode="lin" valueType="num">
                                      <p:cBhvr>
                                        <p:cTn id="15" dur="500" fill="hold"/>
                                        <p:tgtEl>
                                          <p:spTgt spid="68614">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68614">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68614">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68614">
                                            <p:txEl>
                                              <p:pRg st="1" end="1"/>
                                            </p:txEl>
                                          </p:spTgt>
                                        </p:tgtEl>
                                        <p:attrNameLst>
                                          <p:attrName>ppt_h</p:attrName>
                                        </p:attrNameLst>
                                      </p:cBhvr>
                                      <p:tavLst>
                                        <p:tav tm="0">
                                          <p:val>
                                            <p:strVal val="#ppt_h"/>
                                          </p:val>
                                        </p:tav>
                                        <p:tav tm="100000">
                                          <p:val>
                                            <p:strVal val="#ppt_h"/>
                                          </p:val>
                                        </p:tav>
                                      </p:tavLst>
                                    </p:anim>
                                  </p:childTnLst>
                                  <p:subTnLst>
                                    <p:animClr>
                                      <p:cBhvr override="childStyle">
                                        <p:cTn dur="1" fill="hold" display="0" masterRel="nextClick" afterEffect="1"/>
                                        <p:tgtEl>
                                          <p:spTgt spid="68614">
                                            <p:txEl>
                                              <p:pRg st="1" end="1"/>
                                            </p:txEl>
                                          </p:spTgt>
                                        </p:tgtEl>
                                        <p:attrNameLst>
                                          <p:attrName>ppt_c</p:attrName>
                                        </p:attrNameLst>
                                      </p:cBhvr>
                                      <p:to>
                                        <a:srgbClr val="0000FF"/>
                                      </p:to>
                                    </p:animClr>
                                  </p:sub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68614">
                                            <p:txEl>
                                              <p:pRg st="2" end="2"/>
                                            </p:txEl>
                                          </p:spTgt>
                                        </p:tgtEl>
                                        <p:attrNameLst>
                                          <p:attrName>style.visibility</p:attrName>
                                        </p:attrNameLst>
                                      </p:cBhvr>
                                      <p:to>
                                        <p:strVal val="visible"/>
                                      </p:to>
                                    </p:set>
                                    <p:anim calcmode="lin" valueType="num">
                                      <p:cBhvr>
                                        <p:cTn id="23" dur="500" fill="hold"/>
                                        <p:tgtEl>
                                          <p:spTgt spid="68614">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68614">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68614">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68614">
                                            <p:txEl>
                                              <p:pRg st="2" end="2"/>
                                            </p:txEl>
                                          </p:spTgt>
                                        </p:tgtEl>
                                        <p:attrNameLst>
                                          <p:attrName>ppt_h</p:attrName>
                                        </p:attrNameLst>
                                      </p:cBhvr>
                                      <p:tavLst>
                                        <p:tav tm="0">
                                          <p:val>
                                            <p:strVal val="#ppt_h"/>
                                          </p:val>
                                        </p:tav>
                                        <p:tav tm="100000">
                                          <p:val>
                                            <p:strVal val="#ppt_h"/>
                                          </p:val>
                                        </p:tav>
                                      </p:tavLst>
                                    </p:anim>
                                  </p:childTnLst>
                                  <p:subTnLst>
                                    <p:animClr>
                                      <p:cBhvr override="childStyle">
                                        <p:cTn dur="1" fill="hold" display="0" masterRel="nextClick" afterEffect="1"/>
                                        <p:tgtEl>
                                          <p:spTgt spid="68614">
                                            <p:txEl>
                                              <p:pRg st="2" end="2"/>
                                            </p:txEl>
                                          </p:spTgt>
                                        </p:tgtEl>
                                        <p:attrNameLst>
                                          <p:attrName>ppt_c</p:attrName>
                                        </p:attrNameLst>
                                      </p:cBhvr>
                                      <p:to>
                                        <a:srgbClr val="0000FF"/>
                                      </p:to>
                                    </p:animClr>
                                  </p:sub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68633"/>
                                        </p:tgtEl>
                                        <p:attrNameLst>
                                          <p:attrName>style.visibility</p:attrName>
                                        </p:attrNameLst>
                                      </p:cBhvr>
                                      <p:to>
                                        <p:strVal val="visible"/>
                                      </p:to>
                                    </p:set>
                                    <p:animEffect transition="in" filter="blinds(horizontal)">
                                      <p:cBhvr>
                                        <p:cTn id="31" dur="500"/>
                                        <p:tgtEl>
                                          <p:spTgt spid="68633"/>
                                        </p:tgtEl>
                                      </p:cBhvr>
                                    </p:animEffect>
                                  </p:childTnLst>
                                  <p:subTnLst>
                                    <p:animClr>
                                      <p:cBhvr override="childStyle">
                                        <p:cTn dur="1" fill="hold" display="0" masterRel="nextClick" afterEffect="1"/>
                                        <p:tgtEl>
                                          <p:spTgt spid="68633"/>
                                        </p:tgtEl>
                                        <p:attrNameLst>
                                          <p:attrName>ppt_c</p:attrName>
                                        </p:attrNameLst>
                                      </p:cBhvr>
                                      <p:to>
                                        <a:srgbClr val="0000FF"/>
                                      </p:to>
                                    </p:animClr>
                                  </p:sub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68624"/>
                                        </p:tgtEl>
                                        <p:attrNameLst>
                                          <p:attrName>style.visibility</p:attrName>
                                        </p:attrNameLst>
                                      </p:cBhvr>
                                      <p:to>
                                        <p:strVal val="visible"/>
                                      </p:to>
                                    </p:set>
                                    <p:animEffect transition="in" filter="box(in)">
                                      <p:cBhvr>
                                        <p:cTn id="36" dur="500"/>
                                        <p:tgtEl>
                                          <p:spTgt spid="68624"/>
                                        </p:tgtEl>
                                      </p:cBhvr>
                                    </p:animEffect>
                                  </p:childTnLst>
                                  <p:subTnLst>
                                    <p:animClr>
                                      <p:cBhvr override="childStyle">
                                        <p:cTn dur="1" fill="hold" display="0" masterRel="nextClick" afterEffect="1"/>
                                        <p:tgtEl>
                                          <p:spTgt spid="68624"/>
                                        </p:tgtEl>
                                        <p:attrNameLst>
                                          <p:attrName>ppt_c</p:attrName>
                                        </p:attrNameLst>
                                      </p:cBhvr>
                                      <p:to>
                                        <a:srgbClr val="0000FF"/>
                                      </p:to>
                                    </p:animClr>
                                  </p:subTnLst>
                                </p:cTn>
                              </p:par>
                            </p:childTnLst>
                          </p:cTn>
                        </p:par>
                      </p:childTnLst>
                    </p:cTn>
                  </p:par>
                  <p:par>
                    <p:cTn id="37" fill="hold">
                      <p:stCondLst>
                        <p:cond delay="indefinite"/>
                      </p:stCondLst>
                      <p:childTnLst>
                        <p:par>
                          <p:cTn id="38" fill="hold">
                            <p:stCondLst>
                              <p:cond delay="0"/>
                            </p:stCondLst>
                            <p:childTnLst>
                              <p:par>
                                <p:cTn id="39" presetID="4" presetClass="entr" presetSubtype="32" fill="hold" nodeType="clickEffect">
                                  <p:stCondLst>
                                    <p:cond delay="0"/>
                                  </p:stCondLst>
                                  <p:childTnLst>
                                    <p:set>
                                      <p:cBhvr>
                                        <p:cTn id="40" dur="1" fill="hold">
                                          <p:stCondLst>
                                            <p:cond delay="0"/>
                                          </p:stCondLst>
                                        </p:cTn>
                                        <p:tgtEl>
                                          <p:spTgt spid="68630"/>
                                        </p:tgtEl>
                                        <p:attrNameLst>
                                          <p:attrName>style.visibility</p:attrName>
                                        </p:attrNameLst>
                                      </p:cBhvr>
                                      <p:to>
                                        <p:strVal val="visible"/>
                                      </p:to>
                                    </p:set>
                                    <p:animEffect transition="in" filter="box(out)">
                                      <p:cBhvr>
                                        <p:cTn id="41" dur="500"/>
                                        <p:tgtEl>
                                          <p:spTgt spid="68630"/>
                                        </p:tgtEl>
                                      </p:cBhvr>
                                    </p:animEffect>
                                  </p:childTnLst>
                                  <p:subTnLst>
                                    <p:animClr>
                                      <p:cBhvr override="childStyle">
                                        <p:cTn dur="1" fill="hold" display="0" masterRel="nextClick" afterEffect="1"/>
                                        <p:tgtEl>
                                          <p:spTgt spid="68630"/>
                                        </p:tgtEl>
                                        <p:attrNameLst>
                                          <p:attrName>ppt_c</p:attrName>
                                        </p:attrNameLst>
                                      </p:cBhvr>
                                      <p:to>
                                        <a:srgbClr val="0000FF"/>
                                      </p:to>
                                    </p:animClr>
                                  </p:sub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68632"/>
                                        </p:tgtEl>
                                        <p:attrNameLst>
                                          <p:attrName>style.visibility</p:attrName>
                                        </p:attrNameLst>
                                      </p:cBhvr>
                                      <p:to>
                                        <p:strVal val="visible"/>
                                      </p:to>
                                    </p:set>
                                    <p:animEffect transition="in" filter="randombar(horizontal)">
                                      <p:cBhvr>
                                        <p:cTn id="46" dur="500"/>
                                        <p:tgtEl>
                                          <p:spTgt spid="68632"/>
                                        </p:tgtEl>
                                      </p:cBhvr>
                                    </p:animEffect>
                                  </p:childTnLst>
                                  <p:subTnLst>
                                    <p:animClr>
                                      <p:cBhvr override="childStyle">
                                        <p:cTn dur="1" fill="hold" display="0" masterRel="nextClick" afterEffect="1"/>
                                        <p:tgtEl>
                                          <p:spTgt spid="68632"/>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4" grpId="0" build="p" autoUpdateAnimBg="0"/>
      <p:bldP spid="6862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第七章   假设检验</a:t>
            </a:r>
          </a:p>
        </p:txBody>
      </p:sp>
      <p:sp>
        <p:nvSpPr>
          <p:cNvPr id="69635"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69636"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69637"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69638" name="Rectangle 6"/>
          <p:cNvSpPr>
            <a:spLocks noGrp="1" noChangeArrowheads="1"/>
          </p:cNvSpPr>
          <p:nvPr>
            <p:ph type="subTitle" idx="1"/>
          </p:nvPr>
        </p:nvSpPr>
        <p:spPr>
          <a:xfrm>
            <a:off x="228600" y="1219200"/>
            <a:ext cx="8686800" cy="5334000"/>
          </a:xfrm>
        </p:spPr>
        <p:txBody>
          <a:bodyPr/>
          <a:lstStyle/>
          <a:p>
            <a:pPr algn="l">
              <a:lnSpc>
                <a:spcPts val="3400"/>
              </a:lnSpc>
            </a:pPr>
            <a:r>
              <a:rPr lang="zh-CN" altLang="en-US" sz="2600" dirty="0" smtClean="0">
                <a:sym typeface="Symbol" pitchFamily="18" charset="2"/>
              </a:rPr>
              <a:t>（三）非正态分布</a:t>
            </a:r>
            <a:r>
              <a:rPr lang="zh-CN" altLang="en-US" sz="2600" dirty="0">
                <a:sym typeface="Symbol" pitchFamily="18" charset="2"/>
              </a:rPr>
              <a:t>或总体分布形式未知</a:t>
            </a:r>
          </a:p>
          <a:p>
            <a:pPr algn="l">
              <a:lnSpc>
                <a:spcPts val="3400"/>
              </a:lnSpc>
            </a:pPr>
            <a:r>
              <a:rPr lang="en-US" altLang="zh-CN" sz="2600" dirty="0">
                <a:ea typeface="楷体" pitchFamily="49" charset="-122"/>
                <a:sym typeface="Symbol" pitchFamily="18" charset="2"/>
              </a:rPr>
              <a:t>[</a:t>
            </a:r>
            <a:r>
              <a:rPr lang="zh-CN" altLang="en-US" sz="2600" dirty="0">
                <a:ea typeface="楷体" pitchFamily="49" charset="-122"/>
                <a:sym typeface="Symbol" pitchFamily="18" charset="2"/>
              </a:rPr>
              <a:t>例</a:t>
            </a:r>
            <a:r>
              <a:rPr lang="en-US" altLang="zh-CN" sz="2600" dirty="0">
                <a:ea typeface="楷体" pitchFamily="49" charset="-122"/>
                <a:sym typeface="Symbol" pitchFamily="18" charset="2"/>
              </a:rPr>
              <a:t>]</a:t>
            </a:r>
            <a:r>
              <a:rPr lang="zh-CN" altLang="en-US" sz="2600" dirty="0">
                <a:ea typeface="楷体" pitchFamily="49" charset="-122"/>
                <a:sym typeface="Symbol" pitchFamily="18" charset="2"/>
              </a:rPr>
              <a:t>一食品加工者关心</a:t>
            </a:r>
            <a:r>
              <a:rPr lang="en-US" altLang="zh-CN" sz="2600" dirty="0">
                <a:ea typeface="楷体" pitchFamily="49" charset="-122"/>
                <a:sym typeface="Symbol" pitchFamily="18" charset="2"/>
              </a:rPr>
              <a:t>500g</a:t>
            </a:r>
            <a:r>
              <a:rPr lang="zh-CN" altLang="en-US" sz="2600" dirty="0">
                <a:ea typeface="楷体" pitchFamily="49" charset="-122"/>
                <a:sym typeface="Symbol" pitchFamily="18" charset="2"/>
              </a:rPr>
              <a:t>的水果罐头是否装得太满。现随机抽取一个容量为</a:t>
            </a:r>
            <a:r>
              <a:rPr lang="en-US" altLang="zh-CN" sz="2600" dirty="0">
                <a:ea typeface="楷体" pitchFamily="49" charset="-122"/>
                <a:sym typeface="Symbol" pitchFamily="18" charset="2"/>
              </a:rPr>
              <a:t>50</a:t>
            </a:r>
            <a:r>
              <a:rPr lang="zh-CN" altLang="en-US" sz="2600" dirty="0">
                <a:ea typeface="楷体" pitchFamily="49" charset="-122"/>
                <a:sym typeface="Symbol" pitchFamily="18" charset="2"/>
              </a:rPr>
              <a:t>的样本，发现平均重量为</a:t>
            </a:r>
            <a:r>
              <a:rPr lang="en-US" altLang="zh-CN" sz="2600" dirty="0">
                <a:ea typeface="楷体" pitchFamily="49" charset="-122"/>
                <a:sym typeface="Symbol" pitchFamily="18" charset="2"/>
              </a:rPr>
              <a:t>510g</a:t>
            </a:r>
            <a:r>
              <a:rPr lang="zh-CN" altLang="en-US" sz="2600" dirty="0">
                <a:ea typeface="楷体" pitchFamily="49" charset="-122"/>
                <a:sym typeface="Symbol" pitchFamily="18" charset="2"/>
              </a:rPr>
              <a:t>，标准差为</a:t>
            </a:r>
            <a:r>
              <a:rPr lang="en-US" altLang="zh-CN" sz="2600" dirty="0">
                <a:ea typeface="楷体" pitchFamily="49" charset="-122"/>
                <a:sym typeface="Symbol" pitchFamily="18" charset="2"/>
              </a:rPr>
              <a:t>8g</a:t>
            </a:r>
            <a:r>
              <a:rPr lang="zh-CN" altLang="en-US" sz="2600" dirty="0">
                <a:ea typeface="楷体" pitchFamily="49" charset="-122"/>
                <a:sym typeface="Symbol" pitchFamily="18" charset="2"/>
              </a:rPr>
              <a:t>。试根据</a:t>
            </a:r>
            <a:r>
              <a:rPr lang="en-US" altLang="zh-CN" sz="2600" dirty="0">
                <a:ea typeface="楷体" pitchFamily="49" charset="-122"/>
                <a:sym typeface="Symbol" pitchFamily="18" charset="2"/>
              </a:rPr>
              <a:t>0.05</a:t>
            </a:r>
            <a:r>
              <a:rPr lang="zh-CN" altLang="en-US" sz="2600" dirty="0">
                <a:ea typeface="楷体" pitchFamily="49" charset="-122"/>
                <a:sym typeface="Symbol" pitchFamily="18" charset="2"/>
              </a:rPr>
              <a:t>的显著性水平检验罐头是否装得太满？</a:t>
            </a:r>
          </a:p>
          <a:p>
            <a:pPr algn="l">
              <a:lnSpc>
                <a:spcPts val="3400"/>
              </a:lnSpc>
            </a:pPr>
            <a:r>
              <a:rPr lang="zh-CN" altLang="en-US" sz="2600" dirty="0">
                <a:sym typeface="Symbol" pitchFamily="18" charset="2"/>
              </a:rPr>
              <a:t>解：</a:t>
            </a:r>
            <a:r>
              <a:rPr lang="en-US" altLang="zh-CN" sz="2600" b="1" dirty="0">
                <a:effectLst>
                  <a:outerShdw blurRad="38100" dist="38100" dir="2700000" algn="tl">
                    <a:srgbClr val="C0C0C0"/>
                  </a:outerShdw>
                </a:effectLst>
                <a:sym typeface="Symbol" pitchFamily="18" charset="2"/>
              </a:rPr>
              <a:t>H</a:t>
            </a:r>
            <a:r>
              <a:rPr lang="en-US" altLang="zh-CN" sz="2600" b="1" baseline="-25000" dirty="0">
                <a:effectLst>
                  <a:outerShdw blurRad="38100" dist="38100" dir="2700000" algn="tl">
                    <a:srgbClr val="C0C0C0"/>
                  </a:outerShdw>
                </a:effectLst>
                <a:sym typeface="Symbol" pitchFamily="18" charset="2"/>
              </a:rPr>
              <a:t>0</a:t>
            </a:r>
            <a:r>
              <a:rPr lang="zh-CN" altLang="en-US" sz="2600" b="1" dirty="0">
                <a:effectLst>
                  <a:outerShdw blurRad="38100" dist="38100" dir="2700000" algn="tl">
                    <a:srgbClr val="C0C0C0"/>
                  </a:outerShdw>
                </a:effectLst>
                <a:sym typeface="Symbol" pitchFamily="18" charset="2"/>
              </a:rPr>
              <a:t>：  </a:t>
            </a:r>
            <a:r>
              <a:rPr lang="en-US" altLang="zh-CN" sz="2600" b="1" dirty="0">
                <a:effectLst>
                  <a:outerShdw blurRad="38100" dist="38100" dir="2700000" algn="tl">
                    <a:srgbClr val="C0C0C0"/>
                  </a:outerShdw>
                </a:effectLst>
                <a:sym typeface="Symbol" pitchFamily="18" charset="2"/>
              </a:rPr>
              <a:t>500</a:t>
            </a:r>
            <a:r>
              <a:rPr lang="en-US" altLang="zh-CN" sz="2600" dirty="0">
                <a:sym typeface="Symbol" pitchFamily="18" charset="2"/>
              </a:rPr>
              <a:t>         H</a:t>
            </a:r>
            <a:r>
              <a:rPr lang="en-US" altLang="zh-CN" sz="2600" baseline="-25000" dirty="0">
                <a:sym typeface="Symbol" pitchFamily="18" charset="2"/>
              </a:rPr>
              <a:t>1</a:t>
            </a:r>
            <a:r>
              <a:rPr lang="zh-CN" altLang="en-US" sz="2600" dirty="0">
                <a:sym typeface="Symbol" pitchFamily="18" charset="2"/>
              </a:rPr>
              <a:t>：  </a:t>
            </a:r>
            <a:r>
              <a:rPr lang="en-US" altLang="zh-CN" sz="2600" dirty="0">
                <a:sym typeface="Symbol" pitchFamily="18" charset="2"/>
              </a:rPr>
              <a:t>&gt;500</a:t>
            </a:r>
          </a:p>
        </p:txBody>
      </p:sp>
      <p:sp>
        <p:nvSpPr>
          <p:cNvPr id="69639" name="Line 7"/>
          <p:cNvSpPr>
            <a:spLocks noChangeShapeType="1"/>
          </p:cNvSpPr>
          <p:nvPr/>
        </p:nvSpPr>
        <p:spPr bwMode="auto">
          <a:xfrm>
            <a:off x="1752600" y="3200400"/>
            <a:ext cx="0" cy="0"/>
          </a:xfrm>
          <a:prstGeom prst="line">
            <a:avLst/>
          </a:prstGeom>
          <a:noFill/>
          <a:ln w="9525">
            <a:solidFill>
              <a:schemeClr val="tx1"/>
            </a:solidFill>
            <a:round/>
            <a:headEnd/>
            <a:tailEnd/>
          </a:ln>
          <a:effectLst/>
        </p:spPr>
        <p:txBody>
          <a:bodyPr wrap="none" anchor="ctr"/>
          <a:lstStyle/>
          <a:p>
            <a:endParaRPr lang="zh-CN" altLang="en-US"/>
          </a:p>
        </p:txBody>
      </p:sp>
      <p:sp>
        <p:nvSpPr>
          <p:cNvPr id="69640" name="Line 8"/>
          <p:cNvSpPr>
            <a:spLocks noChangeShapeType="1"/>
          </p:cNvSpPr>
          <p:nvPr/>
        </p:nvSpPr>
        <p:spPr bwMode="auto">
          <a:xfrm>
            <a:off x="1143000" y="5486400"/>
            <a:ext cx="0" cy="0"/>
          </a:xfrm>
          <a:prstGeom prst="line">
            <a:avLst/>
          </a:prstGeom>
          <a:noFill/>
          <a:ln w="9525">
            <a:solidFill>
              <a:schemeClr val="tx1"/>
            </a:solidFill>
            <a:round/>
            <a:headEnd/>
            <a:tailEnd/>
          </a:ln>
          <a:effectLst/>
        </p:spPr>
        <p:txBody>
          <a:bodyPr wrap="none" anchor="ctr"/>
          <a:lstStyle/>
          <a:p>
            <a:endParaRPr lang="zh-CN" altLang="en-US"/>
          </a:p>
        </p:txBody>
      </p:sp>
      <p:sp>
        <p:nvSpPr>
          <p:cNvPr id="69641" name="Line 9"/>
          <p:cNvSpPr>
            <a:spLocks noChangeShapeType="1"/>
          </p:cNvSpPr>
          <p:nvPr/>
        </p:nvSpPr>
        <p:spPr bwMode="auto">
          <a:xfrm>
            <a:off x="1143000" y="4953000"/>
            <a:ext cx="0" cy="0"/>
          </a:xfrm>
          <a:prstGeom prst="line">
            <a:avLst/>
          </a:prstGeom>
          <a:noFill/>
          <a:ln w="9525">
            <a:solidFill>
              <a:schemeClr val="tx1"/>
            </a:solidFill>
            <a:round/>
            <a:headEnd/>
            <a:tailEnd/>
          </a:ln>
          <a:effectLst/>
        </p:spPr>
        <p:txBody>
          <a:bodyPr wrap="none" anchor="ctr"/>
          <a:lstStyle/>
          <a:p>
            <a:endParaRPr lang="zh-CN" altLang="en-US"/>
          </a:p>
        </p:txBody>
      </p:sp>
      <p:sp>
        <p:nvSpPr>
          <p:cNvPr id="69642" name="Line 10"/>
          <p:cNvSpPr>
            <a:spLocks noChangeShapeType="1"/>
          </p:cNvSpPr>
          <p:nvPr/>
        </p:nvSpPr>
        <p:spPr bwMode="auto">
          <a:xfrm>
            <a:off x="1676400" y="5943600"/>
            <a:ext cx="0" cy="0"/>
          </a:xfrm>
          <a:prstGeom prst="line">
            <a:avLst/>
          </a:prstGeom>
          <a:noFill/>
          <a:ln w="9525">
            <a:solidFill>
              <a:schemeClr val="tx1"/>
            </a:solidFill>
            <a:round/>
            <a:headEnd/>
            <a:tailEnd/>
          </a:ln>
          <a:effectLst/>
        </p:spPr>
        <p:txBody>
          <a:bodyPr wrap="none" anchor="ctr"/>
          <a:lstStyle/>
          <a:p>
            <a:endParaRPr lang="zh-CN" altLang="en-US"/>
          </a:p>
        </p:txBody>
      </p:sp>
      <p:sp>
        <p:nvSpPr>
          <p:cNvPr id="69643" name="Line 11"/>
          <p:cNvSpPr>
            <a:spLocks noChangeShapeType="1"/>
          </p:cNvSpPr>
          <p:nvPr/>
        </p:nvSpPr>
        <p:spPr bwMode="auto">
          <a:xfrm flipH="1">
            <a:off x="3200400" y="5791200"/>
            <a:ext cx="0" cy="0"/>
          </a:xfrm>
          <a:prstGeom prst="line">
            <a:avLst/>
          </a:prstGeom>
          <a:noFill/>
          <a:ln w="9525">
            <a:solidFill>
              <a:schemeClr val="tx1"/>
            </a:solidFill>
            <a:round/>
            <a:headEnd/>
            <a:tailEnd/>
          </a:ln>
          <a:effectLst/>
        </p:spPr>
        <p:txBody>
          <a:bodyPr wrap="none" anchor="ctr"/>
          <a:lstStyle/>
          <a:p>
            <a:endParaRPr lang="zh-CN" altLang="en-US"/>
          </a:p>
        </p:txBody>
      </p:sp>
      <p:graphicFrame>
        <p:nvGraphicFramePr>
          <p:cNvPr id="69644" name="Object 12"/>
          <p:cNvGraphicFramePr>
            <a:graphicFrameLocks noChangeAspect="1"/>
          </p:cNvGraphicFramePr>
          <p:nvPr/>
        </p:nvGraphicFramePr>
        <p:xfrm>
          <a:off x="8153400" y="5715000"/>
          <a:ext cx="279400" cy="279400"/>
        </p:xfrm>
        <a:graphic>
          <a:graphicData uri="http://schemas.openxmlformats.org/presentationml/2006/ole">
            <p:oleObj spid="_x0000_s69644" name="公式" r:id="rId4" imgW="162304" imgH="162304" progId="Equation.3">
              <p:embed/>
            </p:oleObj>
          </a:graphicData>
        </a:graphic>
      </p:graphicFrame>
      <p:sp>
        <p:nvSpPr>
          <p:cNvPr id="69645" name="Freeform 13"/>
          <p:cNvSpPr>
            <a:spLocks/>
          </p:cNvSpPr>
          <p:nvPr/>
        </p:nvSpPr>
        <p:spPr bwMode="auto">
          <a:xfrm>
            <a:off x="5638800" y="4572000"/>
            <a:ext cx="2514600" cy="1625600"/>
          </a:xfrm>
          <a:custGeom>
            <a:avLst/>
            <a:gdLst/>
            <a:ahLst/>
            <a:cxnLst>
              <a:cxn ang="0">
                <a:pos x="0" y="1360"/>
              </a:cxn>
              <a:cxn ang="0">
                <a:pos x="288" y="1024"/>
              </a:cxn>
              <a:cxn ang="0">
                <a:pos x="768" y="16"/>
              </a:cxn>
              <a:cxn ang="0">
                <a:pos x="1296" y="1120"/>
              </a:cxn>
              <a:cxn ang="0">
                <a:pos x="1584" y="1408"/>
              </a:cxn>
            </a:cxnLst>
            <a:rect l="0" t="0" r="r" b="b"/>
            <a:pathLst>
              <a:path w="1584" h="1408">
                <a:moveTo>
                  <a:pt x="0" y="1360"/>
                </a:moveTo>
                <a:cubicBezTo>
                  <a:pt x="80" y="1304"/>
                  <a:pt x="160" y="1248"/>
                  <a:pt x="288" y="1024"/>
                </a:cubicBezTo>
                <a:cubicBezTo>
                  <a:pt x="416" y="800"/>
                  <a:pt x="600" y="0"/>
                  <a:pt x="768" y="16"/>
                </a:cubicBezTo>
                <a:cubicBezTo>
                  <a:pt x="936" y="32"/>
                  <a:pt x="1160" y="888"/>
                  <a:pt x="1296" y="1120"/>
                </a:cubicBezTo>
                <a:cubicBezTo>
                  <a:pt x="1432" y="1352"/>
                  <a:pt x="1508" y="1380"/>
                  <a:pt x="1584" y="1408"/>
                </a:cubicBezTo>
              </a:path>
            </a:pathLst>
          </a:custGeom>
          <a:noFill/>
          <a:ln w="9525" cap="flat" cmpd="sng">
            <a:solidFill>
              <a:srgbClr val="0000FF"/>
            </a:solidFill>
            <a:prstDash val="solid"/>
            <a:round/>
            <a:headEnd/>
            <a:tailEnd/>
          </a:ln>
          <a:effectLst/>
        </p:spPr>
        <p:txBody>
          <a:bodyPr wrap="none" anchor="ctr"/>
          <a:lstStyle/>
          <a:p>
            <a:endParaRPr lang="zh-CN" altLang="en-US"/>
          </a:p>
        </p:txBody>
      </p:sp>
      <p:sp>
        <p:nvSpPr>
          <p:cNvPr id="69646" name="Line 14"/>
          <p:cNvSpPr>
            <a:spLocks noChangeShapeType="1"/>
          </p:cNvSpPr>
          <p:nvPr/>
        </p:nvSpPr>
        <p:spPr bwMode="auto">
          <a:xfrm flipV="1">
            <a:off x="6858000" y="4114800"/>
            <a:ext cx="0" cy="2286000"/>
          </a:xfrm>
          <a:prstGeom prst="line">
            <a:avLst/>
          </a:prstGeom>
          <a:noFill/>
          <a:ln w="9525">
            <a:solidFill>
              <a:srgbClr val="0000FF"/>
            </a:solidFill>
            <a:round/>
            <a:headEnd/>
            <a:tailEnd type="triangle" w="med" len="med"/>
          </a:ln>
          <a:effectLst/>
        </p:spPr>
        <p:txBody>
          <a:bodyPr wrap="none" anchor="ctr"/>
          <a:lstStyle/>
          <a:p>
            <a:endParaRPr lang="zh-CN" altLang="en-US"/>
          </a:p>
        </p:txBody>
      </p:sp>
      <p:sp>
        <p:nvSpPr>
          <p:cNvPr id="69647" name="Line 15"/>
          <p:cNvSpPr>
            <a:spLocks noChangeShapeType="1"/>
          </p:cNvSpPr>
          <p:nvPr/>
        </p:nvSpPr>
        <p:spPr bwMode="auto">
          <a:xfrm>
            <a:off x="5181600" y="6400800"/>
            <a:ext cx="3352800" cy="0"/>
          </a:xfrm>
          <a:prstGeom prst="line">
            <a:avLst/>
          </a:prstGeom>
          <a:noFill/>
          <a:ln w="9525">
            <a:solidFill>
              <a:srgbClr val="0000FF"/>
            </a:solidFill>
            <a:round/>
            <a:headEnd/>
            <a:tailEnd type="triangle" w="med" len="med"/>
          </a:ln>
          <a:effectLst/>
        </p:spPr>
        <p:txBody>
          <a:bodyPr wrap="none" anchor="ctr"/>
          <a:lstStyle/>
          <a:p>
            <a:endParaRPr lang="zh-CN" altLang="en-US"/>
          </a:p>
        </p:txBody>
      </p:sp>
      <p:sp>
        <p:nvSpPr>
          <p:cNvPr id="69648" name="Text Box 16"/>
          <p:cNvSpPr txBox="1">
            <a:spLocks noChangeArrowheads="1"/>
          </p:cNvSpPr>
          <p:nvPr/>
        </p:nvSpPr>
        <p:spPr bwMode="auto">
          <a:xfrm>
            <a:off x="5486400" y="6384925"/>
            <a:ext cx="2971800" cy="488950"/>
          </a:xfrm>
          <a:prstGeom prst="rect">
            <a:avLst/>
          </a:prstGeom>
          <a:noFill/>
          <a:ln w="9525">
            <a:noFill/>
            <a:miter lim="800000"/>
            <a:headEnd/>
            <a:tailEnd/>
          </a:ln>
          <a:effectLst/>
        </p:spPr>
        <p:txBody>
          <a:bodyPr anchor="ctr">
            <a:spAutoFit/>
          </a:bodyPr>
          <a:lstStyle/>
          <a:p>
            <a:pPr>
              <a:spcBef>
                <a:spcPct val="50000"/>
              </a:spcBef>
            </a:pPr>
            <a:r>
              <a:rPr lang="en-US" altLang="zh-CN" sz="2000" b="1">
                <a:solidFill>
                  <a:schemeClr val="tx2"/>
                </a:solidFill>
                <a:effectLst>
                  <a:outerShdw blurRad="38100" dist="38100" dir="2700000" algn="tl">
                    <a:srgbClr val="C0C0C0"/>
                  </a:outerShdw>
                </a:effectLst>
                <a:ea typeface="金桥简标宋" pitchFamily="2" charset="-122"/>
              </a:rPr>
              <a:t>                               </a:t>
            </a:r>
            <a:r>
              <a:rPr lang="en-US" altLang="zh-CN" sz="2600" b="1">
                <a:solidFill>
                  <a:srgbClr val="0000FF"/>
                </a:solidFill>
                <a:effectLst>
                  <a:outerShdw blurRad="38100" dist="38100" dir="2700000" algn="tl">
                    <a:srgbClr val="C0C0C0"/>
                  </a:outerShdw>
                </a:effectLst>
                <a:ea typeface="金桥简标宋" pitchFamily="2" charset="-122"/>
              </a:rPr>
              <a:t>1.645</a:t>
            </a:r>
          </a:p>
        </p:txBody>
      </p:sp>
      <p:graphicFrame>
        <p:nvGraphicFramePr>
          <p:cNvPr id="69649" name="Object 17"/>
          <p:cNvGraphicFramePr>
            <a:graphicFrameLocks noChangeAspect="1"/>
          </p:cNvGraphicFramePr>
          <p:nvPr/>
        </p:nvGraphicFramePr>
        <p:xfrm>
          <a:off x="6248400" y="5410200"/>
          <a:ext cx="1219200" cy="484188"/>
        </p:xfrm>
        <a:graphic>
          <a:graphicData uri="http://schemas.openxmlformats.org/presentationml/2006/ole">
            <p:oleObj spid="_x0000_s69649" name="公式" r:id="rId5" imgW="524000" imgH="209790" progId="Equation.3">
              <p:embed/>
            </p:oleObj>
          </a:graphicData>
        </a:graphic>
      </p:graphicFrame>
      <p:graphicFrame>
        <p:nvGraphicFramePr>
          <p:cNvPr id="69650" name="Object 18"/>
          <p:cNvGraphicFramePr>
            <a:graphicFrameLocks noChangeAspect="1"/>
          </p:cNvGraphicFramePr>
          <p:nvPr/>
        </p:nvGraphicFramePr>
        <p:xfrm>
          <a:off x="7340600" y="4724400"/>
          <a:ext cx="1447800" cy="411163"/>
        </p:xfrm>
        <a:graphic>
          <a:graphicData uri="http://schemas.openxmlformats.org/presentationml/2006/ole">
            <p:oleObj spid="_x0000_s69650" name="公式" r:id="rId6" imgW="711000" imgH="203040" progId="Equation.3">
              <p:embed/>
            </p:oleObj>
          </a:graphicData>
        </a:graphic>
      </p:graphicFrame>
      <p:sp>
        <p:nvSpPr>
          <p:cNvPr id="69652" name="Line 20"/>
          <p:cNvSpPr>
            <a:spLocks noChangeShapeType="1"/>
          </p:cNvSpPr>
          <p:nvPr/>
        </p:nvSpPr>
        <p:spPr bwMode="auto">
          <a:xfrm>
            <a:off x="7848600" y="6019800"/>
            <a:ext cx="0" cy="381000"/>
          </a:xfrm>
          <a:prstGeom prst="line">
            <a:avLst/>
          </a:prstGeom>
          <a:noFill/>
          <a:ln w="9525" cap="rnd">
            <a:solidFill>
              <a:srgbClr val="0000FF"/>
            </a:solidFill>
            <a:prstDash val="sysDot"/>
            <a:round/>
            <a:headEnd/>
            <a:tailEnd/>
          </a:ln>
          <a:effectLst/>
        </p:spPr>
        <p:txBody>
          <a:bodyPr wrap="none" anchor="ctr"/>
          <a:lstStyle/>
          <a:p>
            <a:endParaRPr lang="zh-CN" altLang="en-US"/>
          </a:p>
        </p:txBody>
      </p:sp>
      <p:graphicFrame>
        <p:nvGraphicFramePr>
          <p:cNvPr id="69653" name="Object 21"/>
          <p:cNvGraphicFramePr>
            <a:graphicFrameLocks noChangeAspect="1"/>
          </p:cNvGraphicFramePr>
          <p:nvPr/>
        </p:nvGraphicFramePr>
        <p:xfrm>
          <a:off x="755576" y="5805264"/>
          <a:ext cx="3322637" cy="555625"/>
        </p:xfrm>
        <a:graphic>
          <a:graphicData uri="http://schemas.openxmlformats.org/presentationml/2006/ole">
            <p:oleObj spid="_x0000_s69653" name="公式" r:id="rId7" imgW="1320480" imgH="228600" progId="Equation.3">
              <p:embed/>
            </p:oleObj>
          </a:graphicData>
        </a:graphic>
      </p:graphicFrame>
      <p:graphicFrame>
        <p:nvGraphicFramePr>
          <p:cNvPr id="69654" name="Object 22"/>
          <p:cNvGraphicFramePr>
            <a:graphicFrameLocks noChangeAspect="1"/>
          </p:cNvGraphicFramePr>
          <p:nvPr/>
        </p:nvGraphicFramePr>
        <p:xfrm>
          <a:off x="539552" y="3861048"/>
          <a:ext cx="4926013" cy="512763"/>
        </p:xfrm>
        <a:graphic>
          <a:graphicData uri="http://schemas.openxmlformats.org/presentationml/2006/ole">
            <p:oleObj spid="_x0000_s69654" name="公式" r:id="rId8" imgW="2197080" imgH="228600" progId="Equation.3">
              <p:embed/>
            </p:oleObj>
          </a:graphicData>
        </a:graphic>
      </p:graphicFrame>
      <p:graphicFrame>
        <p:nvGraphicFramePr>
          <p:cNvPr id="69655" name="Object 23"/>
          <p:cNvGraphicFramePr>
            <a:graphicFrameLocks noChangeAspect="1"/>
          </p:cNvGraphicFramePr>
          <p:nvPr/>
        </p:nvGraphicFramePr>
        <p:xfrm>
          <a:off x="541338" y="4603750"/>
          <a:ext cx="4175125" cy="935038"/>
        </p:xfrm>
        <a:graphic>
          <a:graphicData uri="http://schemas.openxmlformats.org/presentationml/2006/ole">
            <p:oleObj spid="_x0000_s69655" name="公式" r:id="rId9" imgW="1930320" imgH="431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69638">
                                            <p:txEl>
                                              <p:pRg st="0" end="0"/>
                                            </p:txEl>
                                          </p:spTgt>
                                        </p:tgtEl>
                                        <p:attrNameLst>
                                          <p:attrName>style.visibility</p:attrName>
                                        </p:attrNameLst>
                                      </p:cBhvr>
                                      <p:to>
                                        <p:strVal val="visible"/>
                                      </p:to>
                                    </p:set>
                                    <p:animEffect transition="in" filter="slide(fromRight)">
                                      <p:cBhvr>
                                        <p:cTn id="7" dur="500"/>
                                        <p:tgtEl>
                                          <p:spTgt spid="69638">
                                            <p:txEl>
                                              <p:pRg st="0" end="0"/>
                                            </p:txEl>
                                          </p:spTgt>
                                        </p:tgtEl>
                                      </p:cBhvr>
                                    </p:animEffect>
                                  </p:childTnLst>
                                  <p:subTnLst>
                                    <p:animClr clrSpc="rgb" dir="cw">
                                      <p:cBhvr override="childStyle">
                                        <p:cTn dur="1" fill="hold" display="0" masterRel="nextClick" afterEffect="1"/>
                                        <p:tgtEl>
                                          <p:spTgt spid="69638">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69638">
                                            <p:txEl>
                                              <p:pRg st="1" end="1"/>
                                            </p:txEl>
                                          </p:spTgt>
                                        </p:tgtEl>
                                        <p:attrNameLst>
                                          <p:attrName>style.visibility</p:attrName>
                                        </p:attrNameLst>
                                      </p:cBhvr>
                                      <p:to>
                                        <p:strVal val="visible"/>
                                      </p:to>
                                    </p:set>
                                    <p:animEffect transition="in" filter="slide(fromRight)">
                                      <p:cBhvr>
                                        <p:cTn id="12" dur="500"/>
                                        <p:tgtEl>
                                          <p:spTgt spid="69638">
                                            <p:txEl>
                                              <p:pRg st="1" end="1"/>
                                            </p:txEl>
                                          </p:spTgt>
                                        </p:tgtEl>
                                      </p:cBhvr>
                                    </p:animEffect>
                                  </p:childTnLst>
                                  <p:subTnLst>
                                    <p:animClr clrSpc="rgb" dir="cw">
                                      <p:cBhvr override="childStyle">
                                        <p:cTn dur="1" fill="hold" display="0" masterRel="nextClick" afterEffect="1"/>
                                        <p:tgtEl>
                                          <p:spTgt spid="69638">
                                            <p:txEl>
                                              <p:pRg st="1" end="1"/>
                                            </p:txEl>
                                          </p:spTgt>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69638">
                                            <p:txEl>
                                              <p:pRg st="2" end="2"/>
                                            </p:txEl>
                                          </p:spTgt>
                                        </p:tgtEl>
                                        <p:attrNameLst>
                                          <p:attrName>style.visibility</p:attrName>
                                        </p:attrNameLst>
                                      </p:cBhvr>
                                      <p:to>
                                        <p:strVal val="visible"/>
                                      </p:to>
                                    </p:set>
                                    <p:animEffect transition="in" filter="slide(fromRight)">
                                      <p:cBhvr>
                                        <p:cTn id="17" dur="500"/>
                                        <p:tgtEl>
                                          <p:spTgt spid="69638">
                                            <p:txEl>
                                              <p:pRg st="2" end="2"/>
                                            </p:txEl>
                                          </p:spTgt>
                                        </p:tgtEl>
                                      </p:cBhvr>
                                    </p:animEffect>
                                  </p:childTnLst>
                                  <p:subTnLst>
                                    <p:animClr clrSpc="rgb" dir="cw">
                                      <p:cBhvr override="childStyle">
                                        <p:cTn dur="1" fill="hold" display="0" masterRel="nextClick" afterEffect="1"/>
                                        <p:tgtEl>
                                          <p:spTgt spid="69638">
                                            <p:txEl>
                                              <p:pRg st="2" end="2"/>
                                            </p:txEl>
                                          </p:spTgt>
                                        </p:tgtEl>
                                        <p:attrNameLst>
                                          <p:attrName>ppt_c</p:attrName>
                                        </p:attrNameLst>
                                      </p:cBhvr>
                                      <p:to>
                                        <a:srgbClr val="0000FF"/>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69654"/>
                                        </p:tgtEl>
                                        <p:attrNameLst>
                                          <p:attrName>style.visibility</p:attrName>
                                        </p:attrNameLst>
                                      </p:cBhvr>
                                      <p:to>
                                        <p:strVal val="visible"/>
                                      </p:to>
                                    </p:set>
                                    <p:animEffect transition="in" filter="blinds(vertical)">
                                      <p:cBhvr>
                                        <p:cTn id="22" dur="500"/>
                                        <p:tgtEl>
                                          <p:spTgt spid="69654"/>
                                        </p:tgtEl>
                                      </p:cBhvr>
                                    </p:animEffect>
                                  </p:childTnLst>
                                  <p:subTnLst>
                                    <p:animClr clrSpc="rgb" dir="cw">
                                      <p:cBhvr override="childStyle">
                                        <p:cTn dur="1" fill="hold" display="0" masterRel="nextClick" afterEffect="1"/>
                                        <p:tgtEl>
                                          <p:spTgt spid="69654"/>
                                        </p:tgtEl>
                                        <p:attrNameLst>
                                          <p:attrName>ppt_c</p:attrName>
                                        </p:attrNameLst>
                                      </p:cBhvr>
                                      <p:to>
                                        <a:srgbClr val="0000FF"/>
                                      </p:to>
                                    </p:animClr>
                                  </p:subTnLst>
                                </p:cTn>
                              </p:par>
                            </p:childTnLst>
                          </p:cTn>
                        </p:par>
                      </p:childTnLst>
                    </p:cTn>
                  </p:par>
                  <p:par>
                    <p:cTn id="23" fill="hold">
                      <p:stCondLst>
                        <p:cond delay="indefinite"/>
                      </p:stCondLst>
                      <p:childTnLst>
                        <p:par>
                          <p:cTn id="24" fill="hold">
                            <p:stCondLst>
                              <p:cond delay="0"/>
                            </p:stCondLst>
                            <p:childTnLst>
                              <p:par>
                                <p:cTn id="25" presetID="2" presetClass="entr" presetSubtype="9" fill="hold" grpId="0" nodeType="clickEffect">
                                  <p:stCondLst>
                                    <p:cond delay="0"/>
                                  </p:stCondLst>
                                  <p:childTnLst>
                                    <p:set>
                                      <p:cBhvr>
                                        <p:cTn id="26" dur="1" fill="hold">
                                          <p:stCondLst>
                                            <p:cond delay="0"/>
                                          </p:stCondLst>
                                        </p:cTn>
                                        <p:tgtEl>
                                          <p:spTgt spid="69648"/>
                                        </p:tgtEl>
                                        <p:attrNameLst>
                                          <p:attrName>style.visibility</p:attrName>
                                        </p:attrNameLst>
                                      </p:cBhvr>
                                      <p:to>
                                        <p:strVal val="visible"/>
                                      </p:to>
                                    </p:set>
                                    <p:anim calcmode="lin" valueType="num">
                                      <p:cBhvr additive="base">
                                        <p:cTn id="27" dur="500" fill="hold"/>
                                        <p:tgtEl>
                                          <p:spTgt spid="69648"/>
                                        </p:tgtEl>
                                        <p:attrNameLst>
                                          <p:attrName>ppt_x</p:attrName>
                                        </p:attrNameLst>
                                      </p:cBhvr>
                                      <p:tavLst>
                                        <p:tav tm="0">
                                          <p:val>
                                            <p:strVal val="0-#ppt_w/2"/>
                                          </p:val>
                                        </p:tav>
                                        <p:tav tm="100000">
                                          <p:val>
                                            <p:strVal val="#ppt_x"/>
                                          </p:val>
                                        </p:tav>
                                      </p:tavLst>
                                    </p:anim>
                                    <p:anim calcmode="lin" valueType="num">
                                      <p:cBhvr additive="base">
                                        <p:cTn id="28" dur="500" fill="hold"/>
                                        <p:tgtEl>
                                          <p:spTgt spid="69648"/>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69648"/>
                                        </p:tgtEl>
                                        <p:attrNameLst>
                                          <p:attrName>ppt_c</p:attrName>
                                        </p:attrNameLst>
                                      </p:cBhvr>
                                      <p:to>
                                        <a:srgbClr val="0000FF"/>
                                      </p:to>
                                    </p:animClr>
                                  </p:subTnLst>
                                </p:cTn>
                              </p:par>
                            </p:childTnLst>
                          </p:cTn>
                        </p:par>
                      </p:childTnLst>
                    </p:cTn>
                  </p:par>
                  <p:par>
                    <p:cTn id="29" fill="hold">
                      <p:stCondLst>
                        <p:cond delay="indefinite"/>
                      </p:stCondLst>
                      <p:childTnLst>
                        <p:par>
                          <p:cTn id="30" fill="hold">
                            <p:stCondLst>
                              <p:cond delay="0"/>
                            </p:stCondLst>
                            <p:childTnLst>
                              <p:par>
                                <p:cTn id="31" presetID="5" presetClass="entr" presetSubtype="5" fill="hold" nodeType="clickEffect">
                                  <p:stCondLst>
                                    <p:cond delay="0"/>
                                  </p:stCondLst>
                                  <p:childTnLst>
                                    <p:set>
                                      <p:cBhvr>
                                        <p:cTn id="32" dur="1" fill="hold">
                                          <p:stCondLst>
                                            <p:cond delay="0"/>
                                          </p:stCondLst>
                                        </p:cTn>
                                        <p:tgtEl>
                                          <p:spTgt spid="69655"/>
                                        </p:tgtEl>
                                        <p:attrNameLst>
                                          <p:attrName>style.visibility</p:attrName>
                                        </p:attrNameLst>
                                      </p:cBhvr>
                                      <p:to>
                                        <p:strVal val="visible"/>
                                      </p:to>
                                    </p:set>
                                    <p:animEffect transition="in" filter="checkerboard(down)">
                                      <p:cBhvr>
                                        <p:cTn id="33" dur="500"/>
                                        <p:tgtEl>
                                          <p:spTgt spid="69655"/>
                                        </p:tgtEl>
                                      </p:cBhvr>
                                    </p:animEffect>
                                  </p:childTnLst>
                                  <p:subTnLst>
                                    <p:animClr clrSpc="rgb" dir="cw">
                                      <p:cBhvr override="childStyle">
                                        <p:cTn dur="1" fill="hold" display="0" masterRel="nextClick" afterEffect="1"/>
                                        <p:tgtEl>
                                          <p:spTgt spid="69655"/>
                                        </p:tgtEl>
                                        <p:attrNameLst>
                                          <p:attrName>ppt_c</p:attrName>
                                        </p:attrNameLst>
                                      </p:cBhvr>
                                      <p:to>
                                        <a:srgbClr val="0000FF"/>
                                      </p:to>
                                    </p:animClr>
                                  </p:subTnLst>
                                </p:cTn>
                              </p:par>
                            </p:childTnLst>
                          </p:cTn>
                        </p:par>
                      </p:childTnLst>
                    </p:cTn>
                  </p:par>
                  <p:par>
                    <p:cTn id="34" fill="hold">
                      <p:stCondLst>
                        <p:cond delay="indefinite"/>
                      </p:stCondLst>
                      <p:childTnLst>
                        <p:par>
                          <p:cTn id="35" fill="hold">
                            <p:stCondLst>
                              <p:cond delay="0"/>
                            </p:stCondLst>
                            <p:childTnLst>
                              <p:par>
                                <p:cTn id="36" presetID="4" presetClass="entr" presetSubtype="32" fill="hold" nodeType="clickEffect">
                                  <p:stCondLst>
                                    <p:cond delay="0"/>
                                  </p:stCondLst>
                                  <p:childTnLst>
                                    <p:set>
                                      <p:cBhvr>
                                        <p:cTn id="37" dur="1" fill="hold">
                                          <p:stCondLst>
                                            <p:cond delay="0"/>
                                          </p:stCondLst>
                                        </p:cTn>
                                        <p:tgtEl>
                                          <p:spTgt spid="69653"/>
                                        </p:tgtEl>
                                        <p:attrNameLst>
                                          <p:attrName>style.visibility</p:attrName>
                                        </p:attrNameLst>
                                      </p:cBhvr>
                                      <p:to>
                                        <p:strVal val="visible"/>
                                      </p:to>
                                    </p:set>
                                    <p:animEffect transition="in" filter="box(out)">
                                      <p:cBhvr>
                                        <p:cTn id="38" dur="500"/>
                                        <p:tgtEl>
                                          <p:spTgt spid="69653"/>
                                        </p:tgtEl>
                                      </p:cBhvr>
                                    </p:animEffect>
                                  </p:childTnLst>
                                  <p:subTnLst>
                                    <p:animClr clrSpc="rgb" dir="cw">
                                      <p:cBhvr override="childStyle">
                                        <p:cTn dur="1" fill="hold" display="0" masterRel="nextClick" afterEffect="1"/>
                                        <p:tgtEl>
                                          <p:spTgt spid="69653"/>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8" grpId="0" build="p" autoUpdateAnimBg="0"/>
      <p:bldP spid="69648"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第七章   假设检验</a:t>
            </a:r>
          </a:p>
        </p:txBody>
      </p:sp>
      <p:sp>
        <p:nvSpPr>
          <p:cNvPr id="70659"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70660"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70661"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70662" name="Rectangle 6"/>
          <p:cNvSpPr>
            <a:spLocks noGrp="1" noChangeArrowheads="1"/>
          </p:cNvSpPr>
          <p:nvPr>
            <p:ph type="subTitle" idx="1"/>
          </p:nvPr>
        </p:nvSpPr>
        <p:spPr>
          <a:xfrm>
            <a:off x="228600" y="1219200"/>
            <a:ext cx="8686800" cy="5334000"/>
          </a:xfrm>
        </p:spPr>
        <p:txBody>
          <a:bodyPr/>
          <a:lstStyle/>
          <a:p>
            <a:pPr algn="l">
              <a:lnSpc>
                <a:spcPts val="3500"/>
              </a:lnSpc>
              <a:spcBef>
                <a:spcPct val="25000"/>
              </a:spcBef>
            </a:pPr>
            <a:r>
              <a:rPr lang="zh-CN" altLang="en-US" sz="2600" dirty="0">
                <a:sym typeface="Symbol" pitchFamily="18" charset="2"/>
              </a:rPr>
              <a:t>二、单个总体，</a:t>
            </a:r>
            <a:r>
              <a:rPr lang="en-US" altLang="zh-CN" sz="2600" dirty="0">
                <a:sym typeface="Symbol" pitchFamily="18" charset="2"/>
              </a:rPr>
              <a:t>P</a:t>
            </a:r>
            <a:r>
              <a:rPr lang="zh-CN" altLang="en-US" sz="2600" dirty="0">
                <a:sym typeface="Symbol" pitchFamily="18" charset="2"/>
              </a:rPr>
              <a:t>的检验</a:t>
            </a:r>
          </a:p>
          <a:p>
            <a:pPr algn="l">
              <a:lnSpc>
                <a:spcPts val="3500"/>
              </a:lnSpc>
              <a:spcBef>
                <a:spcPct val="25000"/>
              </a:spcBef>
            </a:pPr>
            <a:r>
              <a:rPr lang="zh-CN" altLang="en-US" sz="2600" dirty="0">
                <a:sym typeface="Symbol" pitchFamily="18" charset="2"/>
              </a:rPr>
              <a:t>（一）确定假设</a:t>
            </a:r>
          </a:p>
          <a:p>
            <a:pPr algn="l">
              <a:lnSpc>
                <a:spcPts val="3500"/>
              </a:lnSpc>
              <a:spcBef>
                <a:spcPct val="25000"/>
              </a:spcBef>
            </a:pPr>
            <a:r>
              <a:rPr lang="en-US" altLang="zh-CN" sz="2600" dirty="0">
                <a:sym typeface="Symbol" pitchFamily="18" charset="2"/>
              </a:rPr>
              <a:t>1</a:t>
            </a:r>
            <a:r>
              <a:rPr lang="zh-CN" altLang="en-US" sz="2600" dirty="0">
                <a:sym typeface="Symbol" pitchFamily="18" charset="2"/>
              </a:rPr>
              <a:t>、</a:t>
            </a:r>
            <a:r>
              <a:rPr lang="en-US" altLang="zh-CN" sz="2600" dirty="0">
                <a:effectLst>
                  <a:outerShdw blurRad="38100" dist="38100" dir="2700000" algn="tl">
                    <a:srgbClr val="C0C0C0"/>
                  </a:outerShdw>
                </a:effectLst>
                <a:sym typeface="Symbol" pitchFamily="18" charset="2"/>
              </a:rPr>
              <a:t>H</a:t>
            </a:r>
            <a:r>
              <a:rPr lang="en-US" altLang="zh-CN" sz="2600" baseline="-25000" dirty="0">
                <a:effectLst>
                  <a:outerShdw blurRad="38100" dist="38100" dir="2700000" algn="tl">
                    <a:srgbClr val="C0C0C0"/>
                  </a:outerShdw>
                </a:effectLst>
                <a:sym typeface="Symbol" pitchFamily="18" charset="2"/>
              </a:rPr>
              <a:t>0</a:t>
            </a:r>
            <a:r>
              <a:rPr lang="zh-CN" altLang="en-US" sz="2600" dirty="0">
                <a:effectLst>
                  <a:outerShdw blurRad="38100" dist="38100" dir="2700000" algn="tl">
                    <a:srgbClr val="C0C0C0"/>
                  </a:outerShdw>
                </a:effectLst>
                <a:sym typeface="Symbol" pitchFamily="18" charset="2"/>
              </a:rPr>
              <a:t>：</a:t>
            </a:r>
            <a:r>
              <a:rPr lang="en-US" altLang="zh-CN" sz="2600" dirty="0">
                <a:effectLst>
                  <a:outerShdw blurRad="38100" dist="38100" dir="2700000" algn="tl">
                    <a:srgbClr val="C0C0C0"/>
                  </a:outerShdw>
                </a:effectLst>
                <a:sym typeface="Symbol" pitchFamily="18" charset="2"/>
              </a:rPr>
              <a:t>P=P</a:t>
            </a:r>
            <a:r>
              <a:rPr lang="en-US" altLang="zh-CN" sz="2600" baseline="-25000" dirty="0">
                <a:effectLst>
                  <a:outerShdw blurRad="38100" dist="38100" dir="2700000" algn="tl">
                    <a:srgbClr val="C0C0C0"/>
                  </a:outerShdw>
                </a:effectLst>
                <a:sym typeface="Symbol" pitchFamily="18" charset="2"/>
              </a:rPr>
              <a:t>0</a:t>
            </a:r>
            <a:r>
              <a:rPr lang="en-US" altLang="zh-CN" sz="2600" dirty="0">
                <a:sym typeface="Symbol" pitchFamily="18" charset="2"/>
              </a:rPr>
              <a:t>              H</a:t>
            </a:r>
            <a:r>
              <a:rPr lang="en-US" altLang="zh-CN" sz="2600" baseline="-25000" dirty="0">
                <a:sym typeface="Symbol" pitchFamily="18" charset="2"/>
              </a:rPr>
              <a:t>1</a:t>
            </a:r>
            <a:r>
              <a:rPr lang="zh-CN" altLang="en-US" sz="2600" dirty="0">
                <a:sym typeface="Symbol" pitchFamily="18" charset="2"/>
              </a:rPr>
              <a:t>： </a:t>
            </a:r>
            <a:r>
              <a:rPr lang="en-US" altLang="zh-CN" sz="2600" dirty="0">
                <a:sym typeface="Symbol" pitchFamily="18" charset="2"/>
              </a:rPr>
              <a:t>P </a:t>
            </a:r>
            <a:r>
              <a:rPr lang="en-US" altLang="zh-CN" sz="2600" dirty="0">
                <a:effectLst>
                  <a:outerShdw blurRad="38100" dist="38100" dir="2700000" algn="tl">
                    <a:srgbClr val="C0C0C0"/>
                  </a:outerShdw>
                </a:effectLst>
                <a:sym typeface="Symbol" pitchFamily="18" charset="2"/>
              </a:rPr>
              <a:t>P</a:t>
            </a:r>
            <a:r>
              <a:rPr lang="en-US" altLang="zh-CN" sz="2600" baseline="-25000" dirty="0">
                <a:effectLst>
                  <a:outerShdw blurRad="38100" dist="38100" dir="2700000" algn="tl">
                    <a:srgbClr val="C0C0C0"/>
                  </a:outerShdw>
                </a:effectLst>
                <a:sym typeface="Symbol" pitchFamily="18" charset="2"/>
              </a:rPr>
              <a:t>0</a:t>
            </a:r>
            <a:r>
              <a:rPr lang="en-US" altLang="zh-CN" sz="2600" dirty="0">
                <a:sym typeface="Symbol" pitchFamily="18" charset="2"/>
              </a:rPr>
              <a:t> </a:t>
            </a:r>
          </a:p>
          <a:p>
            <a:pPr algn="l">
              <a:lnSpc>
                <a:spcPts val="3500"/>
              </a:lnSpc>
              <a:spcBef>
                <a:spcPct val="25000"/>
              </a:spcBef>
            </a:pPr>
            <a:r>
              <a:rPr lang="en-US" altLang="zh-CN" sz="2600" dirty="0">
                <a:sym typeface="Symbol" pitchFamily="18" charset="2"/>
              </a:rPr>
              <a:t>2</a:t>
            </a:r>
            <a:r>
              <a:rPr lang="zh-CN" altLang="en-US" sz="2600" dirty="0">
                <a:sym typeface="Symbol" pitchFamily="18" charset="2"/>
              </a:rPr>
              <a:t>、</a:t>
            </a:r>
            <a:r>
              <a:rPr lang="en-US" altLang="zh-CN" sz="2600" dirty="0">
                <a:effectLst>
                  <a:outerShdw blurRad="38100" dist="38100" dir="2700000" algn="tl">
                    <a:srgbClr val="C0C0C0"/>
                  </a:outerShdw>
                </a:effectLst>
                <a:sym typeface="Symbol" pitchFamily="18" charset="2"/>
              </a:rPr>
              <a:t>H</a:t>
            </a:r>
            <a:r>
              <a:rPr lang="en-US" altLang="zh-CN" sz="2600" baseline="-25000" dirty="0">
                <a:effectLst>
                  <a:outerShdw blurRad="38100" dist="38100" dir="2700000" algn="tl">
                    <a:srgbClr val="C0C0C0"/>
                  </a:outerShdw>
                </a:effectLst>
                <a:sym typeface="Symbol" pitchFamily="18" charset="2"/>
              </a:rPr>
              <a:t>0</a:t>
            </a:r>
            <a:r>
              <a:rPr lang="zh-CN" altLang="en-US" sz="2600" dirty="0">
                <a:effectLst>
                  <a:outerShdw blurRad="38100" dist="38100" dir="2700000" algn="tl">
                    <a:srgbClr val="C0C0C0"/>
                  </a:outerShdw>
                </a:effectLst>
                <a:sym typeface="Symbol" pitchFamily="18" charset="2"/>
              </a:rPr>
              <a:t>：</a:t>
            </a:r>
            <a:r>
              <a:rPr lang="en-US" altLang="zh-CN" sz="2600" dirty="0">
                <a:effectLst>
                  <a:outerShdw blurRad="38100" dist="38100" dir="2700000" algn="tl">
                    <a:srgbClr val="C0C0C0"/>
                  </a:outerShdw>
                </a:effectLst>
                <a:sym typeface="Symbol" pitchFamily="18" charset="2"/>
              </a:rPr>
              <a:t>PP</a:t>
            </a:r>
            <a:r>
              <a:rPr lang="en-US" altLang="zh-CN" sz="2600" baseline="-25000" dirty="0">
                <a:effectLst>
                  <a:outerShdw blurRad="38100" dist="38100" dir="2700000" algn="tl">
                    <a:srgbClr val="C0C0C0"/>
                  </a:outerShdw>
                </a:effectLst>
                <a:sym typeface="Symbol" pitchFamily="18" charset="2"/>
              </a:rPr>
              <a:t>0</a:t>
            </a:r>
            <a:r>
              <a:rPr lang="en-US" altLang="zh-CN" sz="2600" dirty="0">
                <a:sym typeface="Symbol" pitchFamily="18" charset="2"/>
              </a:rPr>
              <a:t>              H</a:t>
            </a:r>
            <a:r>
              <a:rPr lang="en-US" altLang="zh-CN" sz="2600" baseline="-25000" dirty="0">
                <a:sym typeface="Symbol" pitchFamily="18" charset="2"/>
              </a:rPr>
              <a:t>1</a:t>
            </a:r>
            <a:r>
              <a:rPr lang="zh-CN" altLang="en-US" sz="2600" dirty="0">
                <a:sym typeface="Symbol" pitchFamily="18" charset="2"/>
              </a:rPr>
              <a:t>： </a:t>
            </a:r>
            <a:r>
              <a:rPr lang="en-US" altLang="zh-CN" sz="2600" dirty="0">
                <a:sym typeface="Symbol" pitchFamily="18" charset="2"/>
              </a:rPr>
              <a:t>P</a:t>
            </a:r>
            <a:r>
              <a:rPr lang="en-US" altLang="zh-CN" sz="2600" dirty="0">
                <a:effectLst>
                  <a:outerShdw blurRad="38100" dist="38100" dir="2700000" algn="tl">
                    <a:srgbClr val="C0C0C0"/>
                  </a:outerShdw>
                </a:effectLst>
                <a:sym typeface="Symbol" pitchFamily="18" charset="2"/>
              </a:rPr>
              <a:t>P</a:t>
            </a:r>
            <a:r>
              <a:rPr lang="en-US" altLang="zh-CN" sz="2600" baseline="-25000" dirty="0">
                <a:effectLst>
                  <a:outerShdw blurRad="38100" dist="38100" dir="2700000" algn="tl">
                    <a:srgbClr val="C0C0C0"/>
                  </a:outerShdw>
                </a:effectLst>
                <a:sym typeface="Symbol" pitchFamily="18" charset="2"/>
              </a:rPr>
              <a:t>0</a:t>
            </a:r>
          </a:p>
          <a:p>
            <a:pPr algn="l">
              <a:lnSpc>
                <a:spcPts val="3500"/>
              </a:lnSpc>
              <a:spcBef>
                <a:spcPct val="25000"/>
              </a:spcBef>
            </a:pPr>
            <a:r>
              <a:rPr lang="en-US" altLang="zh-CN" sz="2600" dirty="0">
                <a:sym typeface="Symbol" pitchFamily="18" charset="2"/>
              </a:rPr>
              <a:t>3</a:t>
            </a:r>
            <a:r>
              <a:rPr lang="zh-CN" altLang="en-US" sz="2600" dirty="0">
                <a:sym typeface="Symbol" pitchFamily="18" charset="2"/>
              </a:rPr>
              <a:t>、</a:t>
            </a:r>
            <a:r>
              <a:rPr lang="en-US" altLang="zh-CN" sz="2600" dirty="0">
                <a:effectLst>
                  <a:outerShdw blurRad="38100" dist="38100" dir="2700000" algn="tl">
                    <a:srgbClr val="C0C0C0"/>
                  </a:outerShdw>
                </a:effectLst>
                <a:sym typeface="Symbol" pitchFamily="18" charset="2"/>
              </a:rPr>
              <a:t>H</a:t>
            </a:r>
            <a:r>
              <a:rPr lang="en-US" altLang="zh-CN" sz="2600" baseline="-25000" dirty="0">
                <a:effectLst>
                  <a:outerShdw blurRad="38100" dist="38100" dir="2700000" algn="tl">
                    <a:srgbClr val="C0C0C0"/>
                  </a:outerShdw>
                </a:effectLst>
                <a:sym typeface="Symbol" pitchFamily="18" charset="2"/>
              </a:rPr>
              <a:t>0</a:t>
            </a:r>
            <a:r>
              <a:rPr lang="zh-CN" altLang="en-US" sz="2600" dirty="0">
                <a:effectLst>
                  <a:outerShdw blurRad="38100" dist="38100" dir="2700000" algn="tl">
                    <a:srgbClr val="C0C0C0"/>
                  </a:outerShdw>
                </a:effectLst>
                <a:sym typeface="Symbol" pitchFamily="18" charset="2"/>
              </a:rPr>
              <a:t>：</a:t>
            </a:r>
            <a:r>
              <a:rPr lang="en-US" altLang="zh-CN" sz="2600" dirty="0">
                <a:effectLst>
                  <a:outerShdw blurRad="38100" dist="38100" dir="2700000" algn="tl">
                    <a:srgbClr val="C0C0C0"/>
                  </a:outerShdw>
                </a:effectLst>
                <a:sym typeface="Symbol" pitchFamily="18" charset="2"/>
              </a:rPr>
              <a:t>PP</a:t>
            </a:r>
            <a:r>
              <a:rPr lang="en-US" altLang="zh-CN" sz="2600" baseline="-25000" dirty="0">
                <a:effectLst>
                  <a:outerShdw blurRad="38100" dist="38100" dir="2700000" algn="tl">
                    <a:srgbClr val="C0C0C0"/>
                  </a:outerShdw>
                </a:effectLst>
                <a:sym typeface="Symbol" pitchFamily="18" charset="2"/>
              </a:rPr>
              <a:t>0</a:t>
            </a:r>
            <a:r>
              <a:rPr lang="en-US" altLang="zh-CN" sz="2600" dirty="0">
                <a:sym typeface="Symbol" pitchFamily="18" charset="2"/>
              </a:rPr>
              <a:t>              H</a:t>
            </a:r>
            <a:r>
              <a:rPr lang="en-US" altLang="zh-CN" sz="2600" baseline="-25000" dirty="0">
                <a:sym typeface="Symbol" pitchFamily="18" charset="2"/>
              </a:rPr>
              <a:t>1</a:t>
            </a:r>
            <a:r>
              <a:rPr lang="zh-CN" altLang="en-US" sz="2600" dirty="0">
                <a:sym typeface="Symbol" pitchFamily="18" charset="2"/>
              </a:rPr>
              <a:t>： </a:t>
            </a:r>
            <a:r>
              <a:rPr lang="en-US" altLang="zh-CN" sz="2600" dirty="0">
                <a:sym typeface="Symbol" pitchFamily="18" charset="2"/>
              </a:rPr>
              <a:t>P</a:t>
            </a:r>
            <a:r>
              <a:rPr lang="en-US" altLang="zh-CN" sz="2600" dirty="0">
                <a:effectLst>
                  <a:outerShdw blurRad="38100" dist="38100" dir="2700000" algn="tl">
                    <a:srgbClr val="C0C0C0"/>
                  </a:outerShdw>
                </a:effectLst>
                <a:sym typeface="Symbol" pitchFamily="18" charset="2"/>
              </a:rPr>
              <a:t>P</a:t>
            </a:r>
            <a:r>
              <a:rPr lang="en-US" altLang="zh-CN" sz="2600" baseline="-25000" dirty="0">
                <a:effectLst>
                  <a:outerShdw blurRad="38100" dist="38100" dir="2700000" algn="tl">
                    <a:srgbClr val="C0C0C0"/>
                  </a:outerShdw>
                </a:effectLst>
                <a:sym typeface="Symbol" pitchFamily="18" charset="2"/>
              </a:rPr>
              <a:t>0</a:t>
            </a:r>
          </a:p>
          <a:p>
            <a:pPr algn="l">
              <a:lnSpc>
                <a:spcPts val="3500"/>
              </a:lnSpc>
              <a:spcBef>
                <a:spcPct val="25000"/>
              </a:spcBef>
            </a:pPr>
            <a:r>
              <a:rPr lang="zh-CN" altLang="en-US" sz="2600" dirty="0">
                <a:sym typeface="Symbol" pitchFamily="18" charset="2"/>
              </a:rPr>
              <a:t>（二）检验统计量</a:t>
            </a:r>
          </a:p>
          <a:p>
            <a:pPr algn="l">
              <a:lnSpc>
                <a:spcPts val="3500"/>
              </a:lnSpc>
              <a:spcBef>
                <a:spcPct val="25000"/>
              </a:spcBef>
            </a:pPr>
            <a:r>
              <a:rPr lang="zh-CN" altLang="en-US" sz="2600" dirty="0">
                <a:sym typeface="Symbol" pitchFamily="18" charset="2"/>
              </a:rPr>
              <a:t>　　当</a:t>
            </a:r>
            <a:r>
              <a:rPr lang="en-US" altLang="zh-CN" sz="2600" b="1" dirty="0">
                <a:sym typeface="Symbol" pitchFamily="18" charset="2"/>
              </a:rPr>
              <a:t>n</a:t>
            </a:r>
            <a:r>
              <a:rPr lang="zh-CN" altLang="en-US" sz="2600" dirty="0" smtClean="0">
                <a:sym typeface="Symbol" pitchFamily="18" charset="2"/>
              </a:rPr>
              <a:t>很大，</a:t>
            </a:r>
            <a:r>
              <a:rPr lang="zh-CN" altLang="en-US" sz="2600" dirty="0">
                <a:sym typeface="Symbol" pitchFamily="18" charset="2"/>
              </a:rPr>
              <a:t>且</a:t>
            </a:r>
            <a:r>
              <a:rPr lang="en-US" altLang="zh-CN" sz="2600" b="1" dirty="0" err="1">
                <a:sym typeface="Symbol" pitchFamily="18" charset="2"/>
              </a:rPr>
              <a:t>nP</a:t>
            </a:r>
            <a:r>
              <a:rPr lang="zh-CN" altLang="en-US" sz="2600" dirty="0">
                <a:sym typeface="Symbol" pitchFamily="18" charset="2"/>
              </a:rPr>
              <a:t>和</a:t>
            </a:r>
            <a:r>
              <a:rPr lang="en-US" altLang="zh-CN" sz="2600" b="1" dirty="0">
                <a:sym typeface="Symbol" pitchFamily="18" charset="2"/>
              </a:rPr>
              <a:t>n</a:t>
            </a:r>
            <a:r>
              <a:rPr lang="zh-CN" altLang="en-US" sz="2600" b="1" dirty="0">
                <a:sym typeface="Symbol" pitchFamily="18" charset="2"/>
              </a:rPr>
              <a:t>（</a:t>
            </a:r>
            <a:r>
              <a:rPr lang="en-US" altLang="zh-CN" sz="2600" b="1" dirty="0">
                <a:sym typeface="Symbol" pitchFamily="18" charset="2"/>
              </a:rPr>
              <a:t>1–P</a:t>
            </a:r>
            <a:r>
              <a:rPr lang="zh-CN" altLang="en-US" sz="2600" b="1" dirty="0">
                <a:sym typeface="Symbol" pitchFamily="18" charset="2"/>
              </a:rPr>
              <a:t>）</a:t>
            </a:r>
            <a:r>
              <a:rPr lang="zh-CN" altLang="en-US" sz="2600" dirty="0">
                <a:sym typeface="Symbol" pitchFamily="18" charset="2"/>
              </a:rPr>
              <a:t>两者均大于等于</a:t>
            </a:r>
            <a:r>
              <a:rPr lang="en-US" altLang="zh-CN" sz="2600" b="1" dirty="0">
                <a:sym typeface="Symbol" pitchFamily="18" charset="2"/>
              </a:rPr>
              <a:t>5</a:t>
            </a:r>
            <a:r>
              <a:rPr lang="zh-CN" altLang="en-US" sz="2600" dirty="0">
                <a:sym typeface="Symbol" pitchFamily="18" charset="2"/>
              </a:rPr>
              <a:t>时，</a:t>
            </a:r>
          </a:p>
        </p:txBody>
      </p:sp>
      <p:graphicFrame>
        <p:nvGraphicFramePr>
          <p:cNvPr id="70663" name="Object 7"/>
          <p:cNvGraphicFramePr>
            <a:graphicFrameLocks noChangeAspect="1"/>
          </p:cNvGraphicFramePr>
          <p:nvPr/>
        </p:nvGraphicFramePr>
        <p:xfrm>
          <a:off x="971600" y="5157192"/>
          <a:ext cx="6477000" cy="1404938"/>
        </p:xfrm>
        <a:graphic>
          <a:graphicData uri="http://schemas.openxmlformats.org/presentationml/2006/ole">
            <p:oleObj spid="_x0000_s70663" name="公式" r:id="rId4" imgW="2984400" imgH="647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662">
                                            <p:txEl>
                                              <p:pRg st="0" end="0"/>
                                            </p:txEl>
                                          </p:spTgt>
                                        </p:tgtEl>
                                        <p:attrNameLst>
                                          <p:attrName>style.visibility</p:attrName>
                                        </p:attrNameLst>
                                      </p:cBhvr>
                                      <p:to>
                                        <p:strVal val="visible"/>
                                      </p:to>
                                    </p:set>
                                    <p:anim calcmode="lin" valueType="num">
                                      <p:cBhvr additive="base">
                                        <p:cTn id="7" dur="500" fill="hold"/>
                                        <p:tgtEl>
                                          <p:spTgt spid="7066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662">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70662">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0662">
                                            <p:txEl>
                                              <p:pRg st="1" end="1"/>
                                            </p:txEl>
                                          </p:spTgt>
                                        </p:tgtEl>
                                        <p:attrNameLst>
                                          <p:attrName>style.visibility</p:attrName>
                                        </p:attrNameLst>
                                      </p:cBhvr>
                                      <p:to>
                                        <p:strVal val="visible"/>
                                      </p:to>
                                    </p:set>
                                    <p:anim calcmode="lin" valueType="num">
                                      <p:cBhvr additive="base">
                                        <p:cTn id="13" dur="500" fill="hold"/>
                                        <p:tgtEl>
                                          <p:spTgt spid="7066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0662">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70662">
                                            <p:txEl>
                                              <p:pRg st="1" end="1"/>
                                            </p:txEl>
                                          </p:spTgt>
                                        </p:tgtEl>
                                        <p:attrNameLst>
                                          <p:attrName>ppt_c</p:attrName>
                                        </p:attrNameLst>
                                      </p:cBhvr>
                                      <p:to>
                                        <a:srgbClr val="0000FF"/>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0662">
                                            <p:txEl>
                                              <p:pRg st="2" end="2"/>
                                            </p:txEl>
                                          </p:spTgt>
                                        </p:tgtEl>
                                        <p:attrNameLst>
                                          <p:attrName>style.visibility</p:attrName>
                                        </p:attrNameLst>
                                      </p:cBhvr>
                                      <p:to>
                                        <p:strVal val="visible"/>
                                      </p:to>
                                    </p:set>
                                    <p:anim calcmode="lin" valueType="num">
                                      <p:cBhvr additive="base">
                                        <p:cTn id="19" dur="500" fill="hold"/>
                                        <p:tgtEl>
                                          <p:spTgt spid="7066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0662">
                                            <p:txEl>
                                              <p:pRg st="2" end="2"/>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70662">
                                            <p:txEl>
                                              <p:pRg st="2" end="2"/>
                                            </p:txEl>
                                          </p:spTgt>
                                        </p:tgtEl>
                                        <p:attrNameLst>
                                          <p:attrName>ppt_c</p:attrName>
                                        </p:attrNameLst>
                                      </p:cBhvr>
                                      <p:to>
                                        <a:srgbClr val="0000FF"/>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0662">
                                            <p:txEl>
                                              <p:pRg st="3" end="3"/>
                                            </p:txEl>
                                          </p:spTgt>
                                        </p:tgtEl>
                                        <p:attrNameLst>
                                          <p:attrName>style.visibility</p:attrName>
                                        </p:attrNameLst>
                                      </p:cBhvr>
                                      <p:to>
                                        <p:strVal val="visible"/>
                                      </p:to>
                                    </p:set>
                                    <p:anim calcmode="lin" valueType="num">
                                      <p:cBhvr additive="base">
                                        <p:cTn id="25" dur="500" fill="hold"/>
                                        <p:tgtEl>
                                          <p:spTgt spid="7066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0662">
                                            <p:txEl>
                                              <p:pRg st="3" end="3"/>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70662">
                                            <p:txEl>
                                              <p:pRg st="3" end="3"/>
                                            </p:txEl>
                                          </p:spTgt>
                                        </p:tgtEl>
                                        <p:attrNameLst>
                                          <p:attrName>ppt_c</p:attrName>
                                        </p:attrNameLst>
                                      </p:cBhvr>
                                      <p:to>
                                        <a:srgbClr val="0000FF"/>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0662">
                                            <p:txEl>
                                              <p:pRg st="4" end="4"/>
                                            </p:txEl>
                                          </p:spTgt>
                                        </p:tgtEl>
                                        <p:attrNameLst>
                                          <p:attrName>style.visibility</p:attrName>
                                        </p:attrNameLst>
                                      </p:cBhvr>
                                      <p:to>
                                        <p:strVal val="visible"/>
                                      </p:to>
                                    </p:set>
                                    <p:anim calcmode="lin" valueType="num">
                                      <p:cBhvr additive="base">
                                        <p:cTn id="31" dur="500" fill="hold"/>
                                        <p:tgtEl>
                                          <p:spTgt spid="7066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0662">
                                            <p:txEl>
                                              <p:pRg st="4" end="4"/>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70662">
                                            <p:txEl>
                                              <p:pRg st="4" end="4"/>
                                            </p:txEl>
                                          </p:spTgt>
                                        </p:tgtEl>
                                        <p:attrNameLst>
                                          <p:attrName>ppt_c</p:attrName>
                                        </p:attrNameLst>
                                      </p:cBhvr>
                                      <p:to>
                                        <a:srgbClr val="0000FF"/>
                                      </p:to>
                                    </p:animClr>
                                  </p:sub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0662">
                                            <p:txEl>
                                              <p:pRg st="5" end="5"/>
                                            </p:txEl>
                                          </p:spTgt>
                                        </p:tgtEl>
                                        <p:attrNameLst>
                                          <p:attrName>style.visibility</p:attrName>
                                        </p:attrNameLst>
                                      </p:cBhvr>
                                      <p:to>
                                        <p:strVal val="visible"/>
                                      </p:to>
                                    </p:set>
                                    <p:anim calcmode="lin" valueType="num">
                                      <p:cBhvr additive="base">
                                        <p:cTn id="37" dur="500" fill="hold"/>
                                        <p:tgtEl>
                                          <p:spTgt spid="7066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0662">
                                            <p:txEl>
                                              <p:pRg st="5" end="5"/>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70662">
                                            <p:txEl>
                                              <p:pRg st="5" end="5"/>
                                            </p:txEl>
                                          </p:spTgt>
                                        </p:tgtEl>
                                        <p:attrNameLst>
                                          <p:attrName>ppt_c</p:attrName>
                                        </p:attrNameLst>
                                      </p:cBhvr>
                                      <p:to>
                                        <a:srgbClr val="0000FF"/>
                                      </p:to>
                                    </p:animClr>
                                  </p:sub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0662">
                                            <p:txEl>
                                              <p:pRg st="6" end="6"/>
                                            </p:txEl>
                                          </p:spTgt>
                                        </p:tgtEl>
                                        <p:attrNameLst>
                                          <p:attrName>style.visibility</p:attrName>
                                        </p:attrNameLst>
                                      </p:cBhvr>
                                      <p:to>
                                        <p:strVal val="visible"/>
                                      </p:to>
                                    </p:set>
                                    <p:anim calcmode="lin" valueType="num">
                                      <p:cBhvr additive="base">
                                        <p:cTn id="43" dur="500" fill="hold"/>
                                        <p:tgtEl>
                                          <p:spTgt spid="7066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0662">
                                            <p:txEl>
                                              <p:pRg st="6" end="6"/>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70662">
                                            <p:txEl>
                                              <p:pRg st="6" end="6"/>
                                            </p:txEl>
                                          </p:spTgt>
                                        </p:tgtEl>
                                        <p:attrNameLst>
                                          <p:attrName>ppt_c</p:attrName>
                                        </p:attrNameLst>
                                      </p:cBhvr>
                                      <p:to>
                                        <a:srgbClr val="0000FF"/>
                                      </p:to>
                                    </p:animClr>
                                  </p:subTnLst>
                                </p:cTn>
                              </p:par>
                            </p:childTnLst>
                          </p:cTn>
                        </p:par>
                      </p:childTnLst>
                    </p:cTn>
                  </p:par>
                  <p:par>
                    <p:cTn id="45" fill="hold">
                      <p:stCondLst>
                        <p:cond delay="indefinite"/>
                      </p:stCondLst>
                      <p:childTnLst>
                        <p:par>
                          <p:cTn id="46" fill="hold">
                            <p:stCondLst>
                              <p:cond delay="0"/>
                            </p:stCondLst>
                            <p:childTnLst>
                              <p:par>
                                <p:cTn id="47" presetID="16" presetClass="entr" presetSubtype="26" fill="hold" nodeType="clickEffect">
                                  <p:stCondLst>
                                    <p:cond delay="0"/>
                                  </p:stCondLst>
                                  <p:childTnLst>
                                    <p:set>
                                      <p:cBhvr>
                                        <p:cTn id="48" dur="1" fill="hold">
                                          <p:stCondLst>
                                            <p:cond delay="0"/>
                                          </p:stCondLst>
                                        </p:cTn>
                                        <p:tgtEl>
                                          <p:spTgt spid="70663"/>
                                        </p:tgtEl>
                                        <p:attrNameLst>
                                          <p:attrName>style.visibility</p:attrName>
                                        </p:attrNameLst>
                                      </p:cBhvr>
                                      <p:to>
                                        <p:strVal val="visible"/>
                                      </p:to>
                                    </p:set>
                                    <p:animEffect transition="in" filter="barn(inHorizontal)">
                                      <p:cBhvr>
                                        <p:cTn id="49" dur="500"/>
                                        <p:tgtEl>
                                          <p:spTgt spid="70663"/>
                                        </p:tgtEl>
                                      </p:cBhvr>
                                    </p:animEffect>
                                  </p:childTnLst>
                                  <p:subTnLst>
                                    <p:animClr clrSpc="rgb" dir="cw">
                                      <p:cBhvr override="childStyle">
                                        <p:cTn dur="1" fill="hold" display="0" masterRel="nextClick" afterEffect="1"/>
                                        <p:tgtEl>
                                          <p:spTgt spid="70663"/>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2"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第七章   假设检验</a:t>
            </a:r>
          </a:p>
        </p:txBody>
      </p:sp>
      <p:sp>
        <p:nvSpPr>
          <p:cNvPr id="82947"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82948"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82949"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82950" name="Rectangle 6"/>
          <p:cNvSpPr>
            <a:spLocks noGrp="1" noChangeArrowheads="1"/>
          </p:cNvSpPr>
          <p:nvPr>
            <p:ph type="subTitle" idx="1"/>
          </p:nvPr>
        </p:nvSpPr>
        <p:spPr>
          <a:xfrm>
            <a:off x="179388" y="1219200"/>
            <a:ext cx="8785225" cy="5410200"/>
          </a:xfrm>
        </p:spPr>
        <p:txBody>
          <a:bodyPr/>
          <a:lstStyle/>
          <a:p>
            <a:pPr algn="l"/>
            <a:r>
              <a:rPr lang="zh-CN" altLang="en-US" sz="2800" dirty="0">
                <a:solidFill>
                  <a:srgbClr val="FF3300"/>
                </a:solidFill>
                <a:ea typeface="黑体" pitchFamily="2" charset="-122"/>
                <a:sym typeface="Symbol" pitchFamily="18" charset="2"/>
              </a:rPr>
              <a:t>本章重点</a:t>
            </a:r>
          </a:p>
          <a:p>
            <a:pPr algn="l"/>
            <a:r>
              <a:rPr lang="en-US" altLang="zh-CN" sz="2600" b="1" dirty="0" smtClean="0">
                <a:solidFill>
                  <a:srgbClr val="0000FF"/>
                </a:solidFill>
                <a:ea typeface="楷体" pitchFamily="49" charset="-122"/>
                <a:sym typeface="Symbol" pitchFamily="18" charset="2"/>
              </a:rPr>
              <a:t>1．</a:t>
            </a:r>
            <a:r>
              <a:rPr lang="zh-CN" altLang="en-US" sz="2600" b="1" dirty="0" smtClean="0">
                <a:solidFill>
                  <a:srgbClr val="0000FF"/>
                </a:solidFill>
                <a:ea typeface="楷体" pitchFamily="49" charset="-122"/>
                <a:sym typeface="Symbol" pitchFamily="18" charset="2"/>
              </a:rPr>
              <a:t>假设检验</a:t>
            </a:r>
            <a:r>
              <a:rPr lang="zh-CN" altLang="en-US" sz="2600" b="1" dirty="0">
                <a:solidFill>
                  <a:srgbClr val="0000FF"/>
                </a:solidFill>
                <a:ea typeface="楷体" pitchFamily="49" charset="-122"/>
                <a:sym typeface="Symbol" pitchFamily="18" charset="2"/>
              </a:rPr>
              <a:t>的基本原理；</a:t>
            </a:r>
          </a:p>
          <a:p>
            <a:pPr algn="l"/>
            <a:r>
              <a:rPr lang="en-US" altLang="zh-CN" sz="2600" b="1" dirty="0" smtClean="0">
                <a:solidFill>
                  <a:srgbClr val="0000FF"/>
                </a:solidFill>
                <a:ea typeface="楷体" pitchFamily="49" charset="-122"/>
                <a:sym typeface="Symbol" pitchFamily="18" charset="2"/>
              </a:rPr>
              <a:t>2．</a:t>
            </a:r>
            <a:r>
              <a:rPr lang="zh-CN" altLang="en-US" sz="2600" b="1" dirty="0" smtClean="0">
                <a:solidFill>
                  <a:srgbClr val="0000FF"/>
                </a:solidFill>
                <a:ea typeface="楷体" pitchFamily="49" charset="-122"/>
                <a:sym typeface="Symbol" pitchFamily="18" charset="2"/>
              </a:rPr>
              <a:t>单个</a:t>
            </a:r>
            <a:r>
              <a:rPr lang="zh-CN" altLang="en-US" sz="2600" b="1" dirty="0">
                <a:solidFill>
                  <a:srgbClr val="0000FF"/>
                </a:solidFill>
                <a:ea typeface="楷体" pitchFamily="49" charset="-122"/>
                <a:sym typeface="Symbol" pitchFamily="18" charset="2"/>
              </a:rPr>
              <a:t>总体参数的检验；</a:t>
            </a:r>
          </a:p>
          <a:p>
            <a:pPr algn="l"/>
            <a:r>
              <a:rPr lang="en-US" altLang="zh-CN" sz="2600" b="1" dirty="0" smtClean="0">
                <a:solidFill>
                  <a:srgbClr val="0000FF"/>
                </a:solidFill>
                <a:ea typeface="楷体" pitchFamily="49" charset="-122"/>
                <a:sym typeface="Symbol" pitchFamily="18" charset="2"/>
              </a:rPr>
              <a:t>3．</a:t>
            </a:r>
            <a:r>
              <a:rPr lang="zh-CN" altLang="en-US" sz="2600" b="1" dirty="0" smtClean="0">
                <a:solidFill>
                  <a:srgbClr val="0000FF"/>
                </a:solidFill>
                <a:ea typeface="楷体" pitchFamily="49" charset="-122"/>
                <a:sym typeface="Symbol" pitchFamily="18" charset="2"/>
              </a:rPr>
              <a:t>两</a:t>
            </a:r>
            <a:r>
              <a:rPr lang="zh-CN" altLang="en-US" sz="2600" b="1" dirty="0">
                <a:solidFill>
                  <a:srgbClr val="0000FF"/>
                </a:solidFill>
                <a:ea typeface="楷体" pitchFamily="49" charset="-122"/>
                <a:sym typeface="Symbol" pitchFamily="18" charset="2"/>
              </a:rPr>
              <a:t>个总体参数比较的检验。</a:t>
            </a:r>
          </a:p>
          <a:p>
            <a:pPr algn="l"/>
            <a:r>
              <a:rPr lang="zh-CN" altLang="en-US" sz="2800" dirty="0">
                <a:solidFill>
                  <a:srgbClr val="FF3300"/>
                </a:solidFill>
                <a:ea typeface="黑体" pitchFamily="2" charset="-122"/>
                <a:sym typeface="Symbol" pitchFamily="18" charset="2"/>
              </a:rPr>
              <a:t>本章难点</a:t>
            </a:r>
          </a:p>
          <a:p>
            <a:pPr algn="l"/>
            <a:r>
              <a:rPr lang="en-US" altLang="zh-CN" sz="2600" b="1" dirty="0" smtClean="0">
                <a:solidFill>
                  <a:srgbClr val="0000FF"/>
                </a:solidFill>
                <a:ea typeface="楷体" pitchFamily="49" charset="-122"/>
                <a:sym typeface="Symbol" pitchFamily="18" charset="2"/>
              </a:rPr>
              <a:t>1．</a:t>
            </a:r>
            <a:r>
              <a:rPr lang="zh-CN" altLang="en-US" sz="2600" b="1" dirty="0" smtClean="0">
                <a:solidFill>
                  <a:srgbClr val="0000FF"/>
                </a:solidFill>
                <a:ea typeface="楷体" pitchFamily="49" charset="-122"/>
                <a:sym typeface="Symbol" pitchFamily="18" charset="2"/>
              </a:rPr>
              <a:t>假设</a:t>
            </a:r>
            <a:r>
              <a:rPr lang="zh-CN" altLang="en-US" sz="2600" b="1" dirty="0">
                <a:solidFill>
                  <a:srgbClr val="0000FF"/>
                </a:solidFill>
                <a:ea typeface="楷体" pitchFamily="49" charset="-122"/>
                <a:sym typeface="Symbol" pitchFamily="18" charset="2"/>
              </a:rPr>
              <a:t>的设定；</a:t>
            </a:r>
          </a:p>
          <a:p>
            <a:pPr algn="l"/>
            <a:r>
              <a:rPr lang="en-US" altLang="zh-CN" sz="2600" b="1" dirty="0" smtClean="0">
                <a:solidFill>
                  <a:srgbClr val="0000FF"/>
                </a:solidFill>
                <a:ea typeface="楷体" pitchFamily="49" charset="-122"/>
                <a:sym typeface="Symbol" pitchFamily="18" charset="2"/>
              </a:rPr>
              <a:t>2．</a:t>
            </a:r>
            <a:r>
              <a:rPr lang="zh-CN" altLang="en-US" sz="2600" b="1" dirty="0" smtClean="0">
                <a:solidFill>
                  <a:srgbClr val="0000FF"/>
                </a:solidFill>
                <a:ea typeface="楷体" pitchFamily="49" charset="-122"/>
                <a:sym typeface="Symbol" pitchFamily="18" charset="2"/>
              </a:rPr>
              <a:t>两</a:t>
            </a:r>
            <a:r>
              <a:rPr lang="zh-CN" altLang="en-US" sz="2600" b="1" dirty="0">
                <a:solidFill>
                  <a:srgbClr val="0000FF"/>
                </a:solidFill>
                <a:ea typeface="楷体" pitchFamily="49" charset="-122"/>
                <a:sym typeface="Symbol" pitchFamily="18" charset="2"/>
              </a:rPr>
              <a:t>类错误的辨析。</a:t>
            </a:r>
          </a:p>
          <a:p>
            <a:pPr algn="l"/>
            <a:r>
              <a:rPr lang="zh-CN" altLang="en-US" sz="2800" dirty="0" smtClean="0">
                <a:solidFill>
                  <a:srgbClr val="FF3300"/>
                </a:solidFill>
                <a:ea typeface="黑体" pitchFamily="2" charset="-122"/>
                <a:sym typeface="Symbol" pitchFamily="18" charset="2"/>
              </a:rPr>
              <a:t>参考书目</a:t>
            </a:r>
            <a:endParaRPr lang="zh-CN" altLang="en-US" sz="2800" dirty="0">
              <a:solidFill>
                <a:srgbClr val="FF3300"/>
              </a:solidFill>
              <a:ea typeface="黑体" pitchFamily="2" charset="-122"/>
              <a:sym typeface="Symbol" pitchFamily="18" charset="2"/>
            </a:endParaRPr>
          </a:p>
          <a:p>
            <a:pPr algn="l"/>
            <a:r>
              <a:rPr lang="en-US" altLang="zh-CN" sz="2600" b="1" dirty="0" smtClean="0">
                <a:solidFill>
                  <a:srgbClr val="0000FF"/>
                </a:solidFill>
                <a:ea typeface="楷体" pitchFamily="49" charset="-122"/>
                <a:sym typeface="Symbol" pitchFamily="18" charset="2"/>
              </a:rPr>
              <a:t>1．</a:t>
            </a:r>
            <a:r>
              <a:rPr lang="zh-CN" altLang="en-US" sz="2600" b="1" dirty="0" smtClean="0">
                <a:solidFill>
                  <a:srgbClr val="0000FF"/>
                </a:solidFill>
                <a:ea typeface="楷体" pitchFamily="49" charset="-122"/>
                <a:sym typeface="Symbol" pitchFamily="18" charset="2"/>
              </a:rPr>
              <a:t>刘汉良</a:t>
            </a:r>
            <a:r>
              <a:rPr lang="zh-CN" altLang="en-US" sz="2600" b="1" dirty="0">
                <a:solidFill>
                  <a:srgbClr val="0000FF"/>
                </a:solidFill>
                <a:ea typeface="楷体" pitchFamily="49" charset="-122"/>
                <a:sym typeface="Symbol" pitchFamily="18" charset="2"/>
              </a:rPr>
              <a:t>：</a:t>
            </a:r>
            <a:r>
              <a:rPr lang="en-US" altLang="zh-CN" sz="2600" b="1" dirty="0">
                <a:solidFill>
                  <a:srgbClr val="0000FF"/>
                </a:solidFill>
                <a:ea typeface="楷体" pitchFamily="49" charset="-122"/>
                <a:sym typeface="Symbol" pitchFamily="18" charset="2"/>
              </a:rPr>
              <a:t>《</a:t>
            </a:r>
            <a:r>
              <a:rPr lang="zh-CN" altLang="en-US" sz="2600" b="1" dirty="0">
                <a:solidFill>
                  <a:srgbClr val="0000FF"/>
                </a:solidFill>
                <a:ea typeface="楷体" pitchFamily="49" charset="-122"/>
                <a:sym typeface="Symbol" pitchFamily="18" charset="2"/>
              </a:rPr>
              <a:t>统计学教程</a:t>
            </a:r>
            <a:r>
              <a:rPr lang="en-US" altLang="zh-CN" sz="2600" b="1" dirty="0">
                <a:solidFill>
                  <a:srgbClr val="0000FF"/>
                </a:solidFill>
                <a:ea typeface="楷体" pitchFamily="49" charset="-122"/>
                <a:sym typeface="Symbol" pitchFamily="18" charset="2"/>
              </a:rPr>
              <a:t>》</a:t>
            </a:r>
            <a:r>
              <a:rPr lang="zh-CN" altLang="en-US" sz="2600" b="1" dirty="0">
                <a:solidFill>
                  <a:srgbClr val="0000FF"/>
                </a:solidFill>
                <a:ea typeface="楷体" pitchFamily="49" charset="-122"/>
                <a:sym typeface="Symbol" pitchFamily="18" charset="2"/>
              </a:rPr>
              <a:t>，上海财大出版社</a:t>
            </a:r>
            <a:r>
              <a:rPr lang="en-US" altLang="zh-CN" sz="2600" b="1" dirty="0">
                <a:solidFill>
                  <a:srgbClr val="0000FF"/>
                </a:solidFill>
                <a:ea typeface="楷体" pitchFamily="49" charset="-122"/>
                <a:sym typeface="Symbol" pitchFamily="18" charset="2"/>
              </a:rPr>
              <a:t>1997</a:t>
            </a:r>
            <a:r>
              <a:rPr lang="zh-CN" altLang="en-US" sz="2600" b="1" dirty="0">
                <a:solidFill>
                  <a:srgbClr val="0000FF"/>
                </a:solidFill>
                <a:ea typeface="楷体" pitchFamily="49" charset="-122"/>
                <a:sym typeface="Symbol" pitchFamily="18" charset="2"/>
              </a:rPr>
              <a:t>；</a:t>
            </a:r>
          </a:p>
          <a:p>
            <a:pPr algn="l"/>
            <a:r>
              <a:rPr lang="en-US" altLang="zh-CN" sz="2600" b="1" dirty="0" smtClean="0">
                <a:solidFill>
                  <a:srgbClr val="0000FF"/>
                </a:solidFill>
                <a:ea typeface="楷体" pitchFamily="49" charset="-122"/>
                <a:sym typeface="Symbol" pitchFamily="18" charset="2"/>
              </a:rPr>
              <a:t>2．</a:t>
            </a:r>
            <a:r>
              <a:rPr lang="zh-CN" altLang="en-US" sz="2600" b="1" dirty="0" smtClean="0">
                <a:solidFill>
                  <a:srgbClr val="0000FF"/>
                </a:solidFill>
                <a:ea typeface="楷体" pitchFamily="49" charset="-122"/>
                <a:sym typeface="Symbol" pitchFamily="18" charset="2"/>
              </a:rPr>
              <a:t>袁卫</a:t>
            </a:r>
            <a:r>
              <a:rPr lang="zh-CN" altLang="en-US" sz="2600" b="1" dirty="0">
                <a:solidFill>
                  <a:srgbClr val="0000FF"/>
                </a:solidFill>
                <a:ea typeface="楷体" pitchFamily="49" charset="-122"/>
                <a:sym typeface="Symbol" pitchFamily="18" charset="2"/>
              </a:rPr>
              <a:t>、庞皓：</a:t>
            </a:r>
            <a:r>
              <a:rPr lang="en-US" altLang="zh-CN" sz="2600" b="1" dirty="0">
                <a:solidFill>
                  <a:srgbClr val="0000FF"/>
                </a:solidFill>
                <a:ea typeface="楷体" pitchFamily="49" charset="-122"/>
                <a:sym typeface="Symbol" pitchFamily="18" charset="2"/>
              </a:rPr>
              <a:t>《</a:t>
            </a:r>
            <a:r>
              <a:rPr lang="zh-CN" altLang="en-US" sz="2600" b="1" dirty="0">
                <a:solidFill>
                  <a:srgbClr val="0000FF"/>
                </a:solidFill>
                <a:ea typeface="楷体" pitchFamily="49" charset="-122"/>
                <a:sym typeface="Symbol" pitchFamily="18" charset="2"/>
              </a:rPr>
              <a:t>统计学</a:t>
            </a:r>
            <a:r>
              <a:rPr lang="en-US" altLang="zh-CN" sz="2600" b="1" dirty="0">
                <a:solidFill>
                  <a:srgbClr val="0000FF"/>
                </a:solidFill>
                <a:ea typeface="楷体" pitchFamily="49" charset="-122"/>
                <a:sym typeface="Symbol" pitchFamily="18" charset="2"/>
              </a:rPr>
              <a:t>》</a:t>
            </a:r>
            <a:r>
              <a:rPr lang="zh-CN" altLang="en-US" sz="2600" b="1" dirty="0">
                <a:solidFill>
                  <a:srgbClr val="0000FF"/>
                </a:solidFill>
                <a:ea typeface="楷体" pitchFamily="49" charset="-122"/>
                <a:sym typeface="Symbol" pitchFamily="18" charset="2"/>
              </a:rPr>
              <a:t>，高等教育出版社</a:t>
            </a:r>
            <a:r>
              <a:rPr lang="en-US" altLang="zh-CN" sz="2600" b="1" dirty="0">
                <a:solidFill>
                  <a:srgbClr val="0000FF"/>
                </a:solidFill>
                <a:ea typeface="楷体" pitchFamily="49" charset="-122"/>
                <a:sym typeface="Symbol" pitchFamily="18" charset="2"/>
              </a:rPr>
              <a:t>2005</a:t>
            </a:r>
            <a:r>
              <a:rPr lang="zh-CN" altLang="en-US" sz="2600" b="1" dirty="0">
                <a:solidFill>
                  <a:srgbClr val="0000FF"/>
                </a:solidFill>
                <a:ea typeface="楷体" pitchFamily="49" charset="-122"/>
                <a:sym typeface="Symbol" pitchFamily="18" charset="2"/>
              </a:rPr>
              <a:t>；</a:t>
            </a:r>
          </a:p>
          <a:p>
            <a:pPr algn="l"/>
            <a:r>
              <a:rPr lang="en-US" altLang="zh-CN" sz="2600" b="1" dirty="0" smtClean="0">
                <a:solidFill>
                  <a:srgbClr val="0000FF"/>
                </a:solidFill>
                <a:ea typeface="楷体" pitchFamily="49" charset="-122"/>
                <a:sym typeface="Symbol" pitchFamily="18" charset="2"/>
              </a:rPr>
              <a:t>3．</a:t>
            </a:r>
            <a:r>
              <a:rPr lang="zh-CN" altLang="en-US" sz="2600" b="1" dirty="0" smtClean="0">
                <a:solidFill>
                  <a:srgbClr val="0000FF"/>
                </a:solidFill>
                <a:ea typeface="楷体" pitchFamily="49" charset="-122"/>
                <a:sym typeface="Symbol" pitchFamily="18" charset="2"/>
              </a:rPr>
              <a:t>曾</a:t>
            </a:r>
            <a:r>
              <a:rPr lang="zh-CN" altLang="en-US" sz="2600" b="1" dirty="0">
                <a:solidFill>
                  <a:srgbClr val="0000FF"/>
                </a:solidFill>
                <a:ea typeface="楷体" pitchFamily="49" charset="-122"/>
                <a:sym typeface="Symbol" pitchFamily="18" charset="2"/>
              </a:rPr>
              <a:t>五一：</a:t>
            </a:r>
            <a:r>
              <a:rPr lang="en-US" altLang="zh-CN" sz="2600" b="1" dirty="0">
                <a:solidFill>
                  <a:srgbClr val="0000FF"/>
                </a:solidFill>
                <a:ea typeface="楷体" pitchFamily="49" charset="-122"/>
                <a:sym typeface="Symbol" pitchFamily="18" charset="2"/>
              </a:rPr>
              <a:t>《</a:t>
            </a:r>
            <a:r>
              <a:rPr lang="zh-CN" altLang="en-US" sz="2600" b="1" dirty="0">
                <a:solidFill>
                  <a:srgbClr val="0000FF"/>
                </a:solidFill>
                <a:ea typeface="楷体" pitchFamily="49" charset="-122"/>
                <a:sym typeface="Symbol" pitchFamily="18" charset="2"/>
              </a:rPr>
              <a:t>统计学概论</a:t>
            </a:r>
            <a:r>
              <a:rPr lang="en-US" altLang="zh-CN" sz="2600" b="1" dirty="0">
                <a:solidFill>
                  <a:srgbClr val="0000FF"/>
                </a:solidFill>
                <a:ea typeface="楷体" pitchFamily="49" charset="-122"/>
                <a:sym typeface="Symbol" pitchFamily="18" charset="2"/>
              </a:rPr>
              <a:t>》</a:t>
            </a:r>
            <a:r>
              <a:rPr lang="zh-CN" altLang="en-US" sz="2600" b="1" dirty="0">
                <a:solidFill>
                  <a:srgbClr val="0000FF"/>
                </a:solidFill>
                <a:ea typeface="楷体" pitchFamily="49" charset="-122"/>
                <a:sym typeface="Symbol" pitchFamily="18" charset="2"/>
              </a:rPr>
              <a:t>，首都经贸大学出版社</a:t>
            </a:r>
            <a:r>
              <a:rPr lang="en-US" altLang="zh-CN" sz="2600" b="1" dirty="0">
                <a:solidFill>
                  <a:srgbClr val="0000FF"/>
                </a:solidFill>
                <a:ea typeface="楷体" pitchFamily="49" charset="-122"/>
                <a:sym typeface="Symbol" pitchFamily="18" charset="2"/>
              </a:rPr>
              <a:t>2003</a:t>
            </a:r>
            <a:r>
              <a:rPr lang="zh-CN" altLang="en-US" sz="2600" b="1" dirty="0">
                <a:solidFill>
                  <a:srgbClr val="0000FF"/>
                </a:solidFill>
                <a:ea typeface="楷体" pitchFamily="49" charset="-122"/>
                <a:sym typeface="Symbol" pitchFamily="18" charset="2"/>
              </a:rPr>
              <a:t>。</a:t>
            </a:r>
            <a:endParaRPr lang="zh-CN" altLang="en-US" sz="2400" b="1" dirty="0">
              <a:solidFill>
                <a:srgbClr val="0000FF"/>
              </a:solidFill>
              <a:ea typeface="楷体" pitchFamily="49" charset="-122"/>
              <a:sym typeface="Symbol" pitchFamily="18" charset="2"/>
            </a:endParaRPr>
          </a:p>
        </p:txBody>
      </p:sp>
      <p:sp>
        <p:nvSpPr>
          <p:cNvPr id="82951" name="Line 7"/>
          <p:cNvSpPr>
            <a:spLocks noChangeShapeType="1"/>
          </p:cNvSpPr>
          <p:nvPr/>
        </p:nvSpPr>
        <p:spPr bwMode="auto">
          <a:xfrm>
            <a:off x="1752600" y="3200400"/>
            <a:ext cx="0" cy="0"/>
          </a:xfrm>
          <a:prstGeom prst="line">
            <a:avLst/>
          </a:prstGeom>
          <a:noFill/>
          <a:ln w="9525">
            <a:solidFill>
              <a:schemeClr val="tx1"/>
            </a:solidFill>
            <a:round/>
            <a:headEnd/>
            <a:tailEnd/>
          </a:ln>
          <a:effectLst/>
        </p:spPr>
        <p:txBody>
          <a:bodyPr wrap="none" anchor="ctr"/>
          <a:lstStyle/>
          <a:p>
            <a:endParaRPr lang="zh-CN" altLang="en-US"/>
          </a:p>
        </p:txBody>
      </p:sp>
      <p:sp>
        <p:nvSpPr>
          <p:cNvPr id="82952" name="Line 8"/>
          <p:cNvSpPr>
            <a:spLocks noChangeShapeType="1"/>
          </p:cNvSpPr>
          <p:nvPr/>
        </p:nvSpPr>
        <p:spPr bwMode="auto">
          <a:xfrm>
            <a:off x="1143000" y="5486400"/>
            <a:ext cx="0" cy="0"/>
          </a:xfrm>
          <a:prstGeom prst="line">
            <a:avLst/>
          </a:prstGeom>
          <a:noFill/>
          <a:ln w="9525">
            <a:solidFill>
              <a:schemeClr val="tx1"/>
            </a:solidFill>
            <a:round/>
            <a:headEnd/>
            <a:tailEnd/>
          </a:ln>
          <a:effectLst/>
        </p:spPr>
        <p:txBody>
          <a:bodyPr wrap="none" anchor="ctr"/>
          <a:lstStyle/>
          <a:p>
            <a:endParaRPr lang="zh-CN" altLang="en-US"/>
          </a:p>
        </p:txBody>
      </p:sp>
      <p:sp>
        <p:nvSpPr>
          <p:cNvPr id="82953" name="Line 9"/>
          <p:cNvSpPr>
            <a:spLocks noChangeShapeType="1"/>
          </p:cNvSpPr>
          <p:nvPr/>
        </p:nvSpPr>
        <p:spPr bwMode="auto">
          <a:xfrm>
            <a:off x="1143000" y="4953000"/>
            <a:ext cx="0" cy="0"/>
          </a:xfrm>
          <a:prstGeom prst="line">
            <a:avLst/>
          </a:prstGeom>
          <a:noFill/>
          <a:ln w="9525">
            <a:solidFill>
              <a:schemeClr val="tx1"/>
            </a:solidFill>
            <a:round/>
            <a:headEnd/>
            <a:tailEnd/>
          </a:ln>
          <a:effectLst/>
        </p:spPr>
        <p:txBody>
          <a:bodyPr wrap="none" anchor="ctr"/>
          <a:lstStyle/>
          <a:p>
            <a:endParaRPr lang="zh-CN" altLang="en-US"/>
          </a:p>
        </p:txBody>
      </p:sp>
      <p:sp>
        <p:nvSpPr>
          <p:cNvPr id="82954" name="Line 10"/>
          <p:cNvSpPr>
            <a:spLocks noChangeShapeType="1"/>
          </p:cNvSpPr>
          <p:nvPr/>
        </p:nvSpPr>
        <p:spPr bwMode="auto">
          <a:xfrm>
            <a:off x="1676400" y="5943600"/>
            <a:ext cx="0" cy="0"/>
          </a:xfrm>
          <a:prstGeom prst="line">
            <a:avLst/>
          </a:prstGeom>
          <a:noFill/>
          <a:ln w="9525">
            <a:solidFill>
              <a:schemeClr val="tx1"/>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950"/>
                                        </p:tgtEl>
                                        <p:attrNameLst>
                                          <p:attrName>style.visibility</p:attrName>
                                        </p:attrNameLst>
                                      </p:cBhvr>
                                      <p:to>
                                        <p:strVal val="visible"/>
                                      </p:to>
                                    </p:set>
                                    <p:anim calcmode="lin" valueType="num">
                                      <p:cBhvr additive="base">
                                        <p:cTn id="7" dur="500" fill="hold"/>
                                        <p:tgtEl>
                                          <p:spTgt spid="82950"/>
                                        </p:tgtEl>
                                        <p:attrNameLst>
                                          <p:attrName>ppt_x</p:attrName>
                                        </p:attrNameLst>
                                      </p:cBhvr>
                                      <p:tavLst>
                                        <p:tav tm="0">
                                          <p:val>
                                            <p:strVal val="0-#ppt_w/2"/>
                                          </p:val>
                                        </p:tav>
                                        <p:tav tm="100000">
                                          <p:val>
                                            <p:strVal val="#ppt_x"/>
                                          </p:val>
                                        </p:tav>
                                      </p:tavLst>
                                    </p:anim>
                                    <p:anim calcmode="lin" valueType="num">
                                      <p:cBhvr additive="base">
                                        <p:cTn id="8" dur="500" fill="hold"/>
                                        <p:tgtEl>
                                          <p:spTgt spid="829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0"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第七章   假设检验</a:t>
            </a:r>
          </a:p>
        </p:txBody>
      </p:sp>
      <p:sp>
        <p:nvSpPr>
          <p:cNvPr id="71683"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71684"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71685"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71686" name="Rectangle 6"/>
          <p:cNvSpPr>
            <a:spLocks noGrp="1" noChangeArrowheads="1"/>
          </p:cNvSpPr>
          <p:nvPr>
            <p:ph type="subTitle" idx="1"/>
          </p:nvPr>
        </p:nvSpPr>
        <p:spPr>
          <a:xfrm>
            <a:off x="228600" y="1219200"/>
            <a:ext cx="8686800" cy="5334000"/>
          </a:xfrm>
        </p:spPr>
        <p:txBody>
          <a:bodyPr/>
          <a:lstStyle/>
          <a:p>
            <a:pPr algn="l"/>
            <a:r>
              <a:rPr lang="en-US" altLang="zh-CN" sz="2600" dirty="0">
                <a:ea typeface="楷体" pitchFamily="49" charset="-122"/>
                <a:sym typeface="Symbol" pitchFamily="18" charset="2"/>
              </a:rPr>
              <a:t>[</a:t>
            </a:r>
            <a:r>
              <a:rPr lang="zh-CN" altLang="en-US" sz="2600" dirty="0">
                <a:ea typeface="楷体" pitchFamily="49" charset="-122"/>
                <a:sym typeface="Symbol" pitchFamily="18" charset="2"/>
              </a:rPr>
              <a:t>例</a:t>
            </a:r>
            <a:r>
              <a:rPr lang="en-US" altLang="zh-CN" sz="2600" dirty="0">
                <a:ea typeface="楷体" pitchFamily="49" charset="-122"/>
                <a:sym typeface="Symbol" pitchFamily="18" charset="2"/>
              </a:rPr>
              <a:t>]</a:t>
            </a:r>
            <a:r>
              <a:rPr lang="zh-CN" altLang="en-US" sz="2600" dirty="0">
                <a:ea typeface="楷体" pitchFamily="49" charset="-122"/>
                <a:sym typeface="Symbol" pitchFamily="18" charset="2"/>
              </a:rPr>
              <a:t>据以往调查，购买某企业产品的顾客中</a:t>
            </a:r>
            <a:r>
              <a:rPr lang="en-US" altLang="zh-CN" sz="2600" dirty="0">
                <a:ea typeface="楷体" pitchFamily="49" charset="-122"/>
                <a:sym typeface="Symbol" pitchFamily="18" charset="2"/>
              </a:rPr>
              <a:t>30</a:t>
            </a:r>
            <a:r>
              <a:rPr lang="zh-CN" altLang="en-US" sz="2600" dirty="0">
                <a:ea typeface="楷体" pitchFamily="49" charset="-122"/>
                <a:sym typeface="Symbol" pitchFamily="18" charset="2"/>
              </a:rPr>
              <a:t>岁以上的男子占</a:t>
            </a:r>
            <a:r>
              <a:rPr lang="en-US" altLang="zh-CN" sz="2600" dirty="0">
                <a:ea typeface="楷体" pitchFamily="49" charset="-122"/>
                <a:sym typeface="Symbol" pitchFamily="18" charset="2"/>
              </a:rPr>
              <a:t>50% </a:t>
            </a:r>
            <a:r>
              <a:rPr lang="zh-CN" altLang="en-US" sz="2600" dirty="0">
                <a:ea typeface="楷体" pitchFamily="49" charset="-122"/>
                <a:sym typeface="Symbol" pitchFamily="18" charset="2"/>
              </a:rPr>
              <a:t>。该企业关心这个比例是否有变，于是随机抽取</a:t>
            </a:r>
            <a:r>
              <a:rPr lang="en-US" altLang="zh-CN" sz="2600" dirty="0">
                <a:ea typeface="楷体" pitchFamily="49" charset="-122"/>
                <a:sym typeface="Symbol" pitchFamily="18" charset="2"/>
              </a:rPr>
              <a:t>400</a:t>
            </a:r>
            <a:r>
              <a:rPr lang="zh-CN" altLang="en-US" sz="2600" dirty="0">
                <a:ea typeface="楷体" pitchFamily="49" charset="-122"/>
                <a:sym typeface="Symbol" pitchFamily="18" charset="2"/>
              </a:rPr>
              <a:t>名顾客进行调查，结果有</a:t>
            </a:r>
            <a:r>
              <a:rPr lang="en-US" altLang="zh-CN" sz="2600" dirty="0">
                <a:ea typeface="楷体" pitchFamily="49" charset="-122"/>
                <a:sym typeface="Symbol" pitchFamily="18" charset="2"/>
              </a:rPr>
              <a:t>210</a:t>
            </a:r>
            <a:r>
              <a:rPr lang="zh-CN" altLang="en-US" sz="2600" dirty="0">
                <a:ea typeface="楷体" pitchFamily="49" charset="-122"/>
                <a:sym typeface="Symbol" pitchFamily="18" charset="2"/>
              </a:rPr>
              <a:t>人为</a:t>
            </a:r>
            <a:r>
              <a:rPr lang="en-US" altLang="zh-CN" sz="2600" dirty="0">
                <a:ea typeface="楷体" pitchFamily="49" charset="-122"/>
                <a:sym typeface="Symbol" pitchFamily="18" charset="2"/>
              </a:rPr>
              <a:t>30</a:t>
            </a:r>
            <a:r>
              <a:rPr lang="zh-CN" altLang="en-US" sz="2600" dirty="0">
                <a:ea typeface="楷体" pitchFamily="49" charset="-122"/>
                <a:sym typeface="Symbol" pitchFamily="18" charset="2"/>
              </a:rPr>
              <a:t>岁以上的男子。该厂希望在</a:t>
            </a:r>
            <a:r>
              <a:rPr lang="en-US" altLang="zh-CN" sz="2600" dirty="0">
                <a:ea typeface="楷体" pitchFamily="49" charset="-122"/>
                <a:sym typeface="Symbol" pitchFamily="18" charset="2"/>
              </a:rPr>
              <a:t>0.05</a:t>
            </a:r>
            <a:r>
              <a:rPr lang="zh-CN" altLang="en-US" sz="2600" dirty="0">
                <a:ea typeface="楷体" pitchFamily="49" charset="-122"/>
                <a:sym typeface="Symbol" pitchFamily="18" charset="2"/>
              </a:rPr>
              <a:t>的显著性水平下检验这个比例是否有变。</a:t>
            </a:r>
          </a:p>
          <a:p>
            <a:pPr algn="l"/>
            <a:r>
              <a:rPr lang="zh-CN" altLang="en-US" sz="2600" dirty="0">
                <a:latin typeface="楷体" pitchFamily="49" charset="-122"/>
                <a:ea typeface="楷体" pitchFamily="49" charset="-122"/>
                <a:sym typeface="Symbol" pitchFamily="18" charset="2"/>
              </a:rPr>
              <a:t>解</a:t>
            </a:r>
            <a:r>
              <a:rPr lang="zh-CN" altLang="en-US" sz="2600" dirty="0">
                <a:sym typeface="Symbol" pitchFamily="18" charset="2"/>
              </a:rPr>
              <a:t>：        </a:t>
            </a:r>
            <a:r>
              <a:rPr lang="en-US" altLang="zh-CN" sz="2600" b="1" dirty="0">
                <a:effectLst>
                  <a:outerShdw blurRad="38100" dist="38100" dir="2700000" algn="tl">
                    <a:srgbClr val="C0C0C0"/>
                  </a:outerShdw>
                </a:effectLst>
                <a:sym typeface="Symbol" pitchFamily="18" charset="2"/>
              </a:rPr>
              <a:t>H</a:t>
            </a:r>
            <a:r>
              <a:rPr lang="en-US" altLang="zh-CN" sz="2600" b="1" baseline="-25000" dirty="0">
                <a:effectLst>
                  <a:outerShdw blurRad="38100" dist="38100" dir="2700000" algn="tl">
                    <a:srgbClr val="C0C0C0"/>
                  </a:outerShdw>
                </a:effectLst>
                <a:sym typeface="Symbol" pitchFamily="18" charset="2"/>
              </a:rPr>
              <a:t>0</a:t>
            </a:r>
            <a:r>
              <a:rPr lang="zh-CN" altLang="en-US" sz="2600" b="1" dirty="0">
                <a:effectLst>
                  <a:outerShdw blurRad="38100" dist="38100" dir="2700000" algn="tl">
                    <a:srgbClr val="C0C0C0"/>
                  </a:outerShdw>
                </a:effectLst>
                <a:sym typeface="Symbol" pitchFamily="18" charset="2"/>
              </a:rPr>
              <a:t>：</a:t>
            </a:r>
            <a:r>
              <a:rPr lang="en-US" altLang="zh-CN" sz="2600" b="1" dirty="0">
                <a:effectLst>
                  <a:outerShdw blurRad="38100" dist="38100" dir="2700000" algn="tl">
                    <a:srgbClr val="C0C0C0"/>
                  </a:outerShdw>
                </a:effectLst>
                <a:sym typeface="Symbol" pitchFamily="18" charset="2"/>
              </a:rPr>
              <a:t>P=50%</a:t>
            </a:r>
            <a:r>
              <a:rPr lang="en-US" altLang="zh-CN" sz="2600" dirty="0">
                <a:sym typeface="Symbol" pitchFamily="18" charset="2"/>
              </a:rPr>
              <a:t>              H</a:t>
            </a:r>
            <a:r>
              <a:rPr lang="en-US" altLang="zh-CN" sz="2600" baseline="-25000" dirty="0">
                <a:sym typeface="Symbol" pitchFamily="18" charset="2"/>
              </a:rPr>
              <a:t>1</a:t>
            </a:r>
            <a:r>
              <a:rPr lang="zh-CN" altLang="en-US" sz="2600" dirty="0">
                <a:sym typeface="Symbol" pitchFamily="18" charset="2"/>
              </a:rPr>
              <a:t>： </a:t>
            </a:r>
            <a:r>
              <a:rPr lang="en-US" altLang="zh-CN" sz="2600" dirty="0">
                <a:sym typeface="Symbol" pitchFamily="18" charset="2"/>
              </a:rPr>
              <a:t>P50% </a:t>
            </a:r>
          </a:p>
        </p:txBody>
      </p:sp>
      <p:graphicFrame>
        <p:nvGraphicFramePr>
          <p:cNvPr id="71687" name="Object 7"/>
          <p:cNvGraphicFramePr>
            <a:graphicFrameLocks noChangeAspect="1"/>
          </p:cNvGraphicFramePr>
          <p:nvPr/>
        </p:nvGraphicFramePr>
        <p:xfrm>
          <a:off x="8153400" y="5562600"/>
          <a:ext cx="327025" cy="762000"/>
        </p:xfrm>
        <a:graphic>
          <a:graphicData uri="http://schemas.openxmlformats.org/presentationml/2006/ole">
            <p:oleObj spid="_x0000_s71687" name="公式" r:id="rId4" imgW="176017" imgH="405778" progId="Equation.3">
              <p:embed/>
            </p:oleObj>
          </a:graphicData>
        </a:graphic>
      </p:graphicFrame>
      <p:sp>
        <p:nvSpPr>
          <p:cNvPr id="71688" name="Freeform 8"/>
          <p:cNvSpPr>
            <a:spLocks/>
          </p:cNvSpPr>
          <p:nvPr/>
        </p:nvSpPr>
        <p:spPr bwMode="auto">
          <a:xfrm>
            <a:off x="5638800" y="4572000"/>
            <a:ext cx="2514600" cy="1625600"/>
          </a:xfrm>
          <a:custGeom>
            <a:avLst/>
            <a:gdLst/>
            <a:ahLst/>
            <a:cxnLst>
              <a:cxn ang="0">
                <a:pos x="0" y="1360"/>
              </a:cxn>
              <a:cxn ang="0">
                <a:pos x="288" y="1024"/>
              </a:cxn>
              <a:cxn ang="0">
                <a:pos x="768" y="16"/>
              </a:cxn>
              <a:cxn ang="0">
                <a:pos x="1296" y="1120"/>
              </a:cxn>
              <a:cxn ang="0">
                <a:pos x="1584" y="1408"/>
              </a:cxn>
            </a:cxnLst>
            <a:rect l="0" t="0" r="r" b="b"/>
            <a:pathLst>
              <a:path w="1584" h="1408">
                <a:moveTo>
                  <a:pt x="0" y="1360"/>
                </a:moveTo>
                <a:cubicBezTo>
                  <a:pt x="80" y="1304"/>
                  <a:pt x="160" y="1248"/>
                  <a:pt x="288" y="1024"/>
                </a:cubicBezTo>
                <a:cubicBezTo>
                  <a:pt x="416" y="800"/>
                  <a:pt x="600" y="0"/>
                  <a:pt x="768" y="16"/>
                </a:cubicBezTo>
                <a:cubicBezTo>
                  <a:pt x="936" y="32"/>
                  <a:pt x="1160" y="888"/>
                  <a:pt x="1296" y="1120"/>
                </a:cubicBezTo>
                <a:cubicBezTo>
                  <a:pt x="1432" y="1352"/>
                  <a:pt x="1508" y="1380"/>
                  <a:pt x="1584" y="1408"/>
                </a:cubicBezTo>
              </a:path>
            </a:pathLst>
          </a:custGeom>
          <a:noFill/>
          <a:ln w="9525" cap="flat" cmpd="sng">
            <a:solidFill>
              <a:srgbClr val="0000FF"/>
            </a:solidFill>
            <a:prstDash val="solid"/>
            <a:round/>
            <a:headEnd/>
            <a:tailEnd/>
          </a:ln>
          <a:effectLst/>
        </p:spPr>
        <p:txBody>
          <a:bodyPr wrap="none" anchor="ctr"/>
          <a:lstStyle/>
          <a:p>
            <a:endParaRPr lang="zh-CN" altLang="en-US"/>
          </a:p>
        </p:txBody>
      </p:sp>
      <p:sp>
        <p:nvSpPr>
          <p:cNvPr id="71689" name="Line 9"/>
          <p:cNvSpPr>
            <a:spLocks noChangeShapeType="1"/>
          </p:cNvSpPr>
          <p:nvPr/>
        </p:nvSpPr>
        <p:spPr bwMode="auto">
          <a:xfrm flipV="1">
            <a:off x="6858000" y="4114800"/>
            <a:ext cx="0" cy="2286000"/>
          </a:xfrm>
          <a:prstGeom prst="line">
            <a:avLst/>
          </a:prstGeom>
          <a:noFill/>
          <a:ln w="9525">
            <a:solidFill>
              <a:srgbClr val="0000FF"/>
            </a:solidFill>
            <a:round/>
            <a:headEnd/>
            <a:tailEnd type="triangle" w="med" len="med"/>
          </a:ln>
          <a:effectLst/>
        </p:spPr>
        <p:txBody>
          <a:bodyPr wrap="none" anchor="ctr"/>
          <a:lstStyle/>
          <a:p>
            <a:endParaRPr lang="zh-CN" altLang="en-US"/>
          </a:p>
        </p:txBody>
      </p:sp>
      <p:sp>
        <p:nvSpPr>
          <p:cNvPr id="71690" name="Line 10"/>
          <p:cNvSpPr>
            <a:spLocks noChangeShapeType="1"/>
          </p:cNvSpPr>
          <p:nvPr/>
        </p:nvSpPr>
        <p:spPr bwMode="auto">
          <a:xfrm>
            <a:off x="5181600" y="6400800"/>
            <a:ext cx="3352800" cy="0"/>
          </a:xfrm>
          <a:prstGeom prst="line">
            <a:avLst/>
          </a:prstGeom>
          <a:noFill/>
          <a:ln w="9525">
            <a:solidFill>
              <a:srgbClr val="0000FF"/>
            </a:solidFill>
            <a:round/>
            <a:headEnd/>
            <a:tailEnd type="triangle" w="med" len="med"/>
          </a:ln>
          <a:effectLst/>
        </p:spPr>
        <p:txBody>
          <a:bodyPr wrap="none" anchor="ctr"/>
          <a:lstStyle/>
          <a:p>
            <a:endParaRPr lang="zh-CN" altLang="en-US"/>
          </a:p>
        </p:txBody>
      </p:sp>
      <p:sp>
        <p:nvSpPr>
          <p:cNvPr id="71691" name="Text Box 11"/>
          <p:cNvSpPr txBox="1">
            <a:spLocks noChangeArrowheads="1"/>
          </p:cNvSpPr>
          <p:nvPr/>
        </p:nvSpPr>
        <p:spPr bwMode="auto">
          <a:xfrm>
            <a:off x="5486400" y="6384925"/>
            <a:ext cx="3429000" cy="488950"/>
          </a:xfrm>
          <a:prstGeom prst="rect">
            <a:avLst/>
          </a:prstGeom>
          <a:noFill/>
          <a:ln w="9525">
            <a:noFill/>
            <a:miter lim="800000"/>
            <a:headEnd/>
            <a:tailEnd/>
          </a:ln>
          <a:effectLst/>
        </p:spPr>
        <p:txBody>
          <a:bodyPr anchor="ctr">
            <a:spAutoFit/>
          </a:bodyPr>
          <a:lstStyle/>
          <a:p>
            <a:pPr>
              <a:spcBef>
                <a:spcPct val="50000"/>
              </a:spcBef>
            </a:pPr>
            <a:r>
              <a:rPr lang="en-US" altLang="zh-CN" sz="2000" b="1">
                <a:solidFill>
                  <a:schemeClr val="tx2"/>
                </a:solidFill>
                <a:effectLst>
                  <a:outerShdw blurRad="38100" dist="38100" dir="2700000" algn="tl">
                    <a:srgbClr val="C0C0C0"/>
                  </a:outerShdw>
                </a:effectLst>
                <a:ea typeface="金桥简标宋" pitchFamily="2" charset="-122"/>
              </a:rPr>
              <a:t> </a:t>
            </a:r>
            <a:r>
              <a:rPr lang="en-US" altLang="zh-CN" sz="2600" b="1">
                <a:solidFill>
                  <a:srgbClr val="0000FF"/>
                </a:solidFill>
                <a:effectLst>
                  <a:outerShdw blurRad="38100" dist="38100" dir="2700000" algn="tl">
                    <a:srgbClr val="C0C0C0"/>
                  </a:outerShdw>
                </a:effectLst>
                <a:ea typeface="金桥简标宋" pitchFamily="2" charset="-122"/>
              </a:rPr>
              <a:t>-1.96               1.96</a:t>
            </a:r>
          </a:p>
        </p:txBody>
      </p:sp>
      <p:graphicFrame>
        <p:nvGraphicFramePr>
          <p:cNvPr id="71692" name="Object 12"/>
          <p:cNvGraphicFramePr>
            <a:graphicFrameLocks noChangeAspect="1"/>
          </p:cNvGraphicFramePr>
          <p:nvPr/>
        </p:nvGraphicFramePr>
        <p:xfrm>
          <a:off x="6248400" y="5410200"/>
          <a:ext cx="1219200" cy="484188"/>
        </p:xfrm>
        <a:graphic>
          <a:graphicData uri="http://schemas.openxmlformats.org/presentationml/2006/ole">
            <p:oleObj spid="_x0000_s71692" name="公式" r:id="rId5" imgW="524000" imgH="209790" progId="Equation.3">
              <p:embed/>
            </p:oleObj>
          </a:graphicData>
        </a:graphic>
      </p:graphicFrame>
      <p:graphicFrame>
        <p:nvGraphicFramePr>
          <p:cNvPr id="71693" name="Object 13"/>
          <p:cNvGraphicFramePr>
            <a:graphicFrameLocks noChangeAspect="1"/>
          </p:cNvGraphicFramePr>
          <p:nvPr/>
        </p:nvGraphicFramePr>
        <p:xfrm>
          <a:off x="7340600" y="4724400"/>
          <a:ext cx="1447800" cy="411163"/>
        </p:xfrm>
        <a:graphic>
          <a:graphicData uri="http://schemas.openxmlformats.org/presentationml/2006/ole">
            <p:oleObj spid="_x0000_s71693" name="公式" r:id="rId6" imgW="711000" imgH="203040" progId="Equation.3">
              <p:embed/>
            </p:oleObj>
          </a:graphicData>
        </a:graphic>
      </p:graphicFrame>
      <p:sp>
        <p:nvSpPr>
          <p:cNvPr id="71694" name="Line 14"/>
          <p:cNvSpPr>
            <a:spLocks noChangeShapeType="1"/>
          </p:cNvSpPr>
          <p:nvPr/>
        </p:nvSpPr>
        <p:spPr bwMode="auto">
          <a:xfrm>
            <a:off x="7848600" y="6019800"/>
            <a:ext cx="0" cy="381000"/>
          </a:xfrm>
          <a:prstGeom prst="line">
            <a:avLst/>
          </a:prstGeom>
          <a:noFill/>
          <a:ln w="9525" cap="rnd">
            <a:solidFill>
              <a:srgbClr val="0000FF"/>
            </a:solidFill>
            <a:prstDash val="sysDot"/>
            <a:round/>
            <a:headEnd/>
            <a:tailEnd/>
          </a:ln>
          <a:effectLst/>
        </p:spPr>
        <p:txBody>
          <a:bodyPr wrap="none" anchor="ctr"/>
          <a:lstStyle/>
          <a:p>
            <a:endParaRPr lang="zh-CN" altLang="en-US"/>
          </a:p>
        </p:txBody>
      </p:sp>
      <p:sp>
        <p:nvSpPr>
          <p:cNvPr id="71696" name="Line 16"/>
          <p:cNvSpPr>
            <a:spLocks noChangeShapeType="1"/>
          </p:cNvSpPr>
          <p:nvPr/>
        </p:nvSpPr>
        <p:spPr bwMode="auto">
          <a:xfrm>
            <a:off x="5943600" y="5943600"/>
            <a:ext cx="0" cy="457200"/>
          </a:xfrm>
          <a:prstGeom prst="line">
            <a:avLst/>
          </a:prstGeom>
          <a:noFill/>
          <a:ln w="9525" cap="rnd">
            <a:solidFill>
              <a:srgbClr val="0000FF"/>
            </a:solidFill>
            <a:prstDash val="sysDot"/>
            <a:round/>
            <a:headEnd/>
            <a:tailEnd/>
          </a:ln>
          <a:effectLst/>
        </p:spPr>
        <p:txBody>
          <a:bodyPr wrap="none" anchor="ctr"/>
          <a:lstStyle/>
          <a:p>
            <a:endParaRPr lang="zh-CN" altLang="en-US"/>
          </a:p>
        </p:txBody>
      </p:sp>
      <p:graphicFrame>
        <p:nvGraphicFramePr>
          <p:cNvPr id="71697" name="Object 17"/>
          <p:cNvGraphicFramePr>
            <a:graphicFrameLocks noChangeAspect="1"/>
          </p:cNvGraphicFramePr>
          <p:nvPr/>
        </p:nvGraphicFramePr>
        <p:xfrm>
          <a:off x="5334000" y="5638800"/>
          <a:ext cx="327025" cy="762000"/>
        </p:xfrm>
        <a:graphic>
          <a:graphicData uri="http://schemas.openxmlformats.org/presentationml/2006/ole">
            <p:oleObj spid="_x0000_s71697" name="公式" r:id="rId7" imgW="176017" imgH="405778" progId="Equation.3">
              <p:embed/>
            </p:oleObj>
          </a:graphicData>
        </a:graphic>
      </p:graphicFrame>
      <p:graphicFrame>
        <p:nvGraphicFramePr>
          <p:cNvPr id="71698" name="Object 18"/>
          <p:cNvGraphicFramePr>
            <a:graphicFrameLocks noChangeAspect="1"/>
          </p:cNvGraphicFramePr>
          <p:nvPr/>
        </p:nvGraphicFramePr>
        <p:xfrm>
          <a:off x="881063" y="6096000"/>
          <a:ext cx="3495675" cy="501650"/>
        </p:xfrm>
        <a:graphic>
          <a:graphicData uri="http://schemas.openxmlformats.org/presentationml/2006/ole">
            <p:oleObj spid="_x0000_s71698" name="公式" r:id="rId8" imgW="1600200" imgH="228600" progId="Equation.3">
              <p:embed/>
            </p:oleObj>
          </a:graphicData>
        </a:graphic>
      </p:graphicFrame>
      <p:graphicFrame>
        <p:nvGraphicFramePr>
          <p:cNvPr id="71699" name="Object 19"/>
          <p:cNvGraphicFramePr>
            <a:graphicFrameLocks noChangeAspect="1"/>
          </p:cNvGraphicFramePr>
          <p:nvPr/>
        </p:nvGraphicFramePr>
        <p:xfrm>
          <a:off x="769938" y="3644900"/>
          <a:ext cx="4557712" cy="823913"/>
        </p:xfrm>
        <a:graphic>
          <a:graphicData uri="http://schemas.openxmlformats.org/presentationml/2006/ole">
            <p:oleObj spid="_x0000_s71699" name="公式" r:id="rId9" imgW="1968480" imgH="355320" progId="Equation.3">
              <p:embed/>
            </p:oleObj>
          </a:graphicData>
        </a:graphic>
      </p:graphicFrame>
      <p:graphicFrame>
        <p:nvGraphicFramePr>
          <p:cNvPr id="71700" name="Object 20"/>
          <p:cNvGraphicFramePr>
            <a:graphicFrameLocks noChangeAspect="1"/>
          </p:cNvGraphicFramePr>
          <p:nvPr/>
        </p:nvGraphicFramePr>
        <p:xfrm>
          <a:off x="611188" y="4481513"/>
          <a:ext cx="4419600" cy="1371600"/>
        </p:xfrm>
        <a:graphic>
          <a:graphicData uri="http://schemas.openxmlformats.org/presentationml/2006/ole">
            <p:oleObj spid="_x0000_s71700" name="公式" r:id="rId10" imgW="2044440" imgH="6346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6">
                                            <p:txEl>
                                              <p:pRg st="0" end="0"/>
                                            </p:txEl>
                                          </p:spTgt>
                                        </p:tgtEl>
                                        <p:attrNameLst>
                                          <p:attrName>style.visibility</p:attrName>
                                        </p:attrNameLst>
                                      </p:cBhvr>
                                      <p:to>
                                        <p:strVal val="visible"/>
                                      </p:to>
                                    </p:set>
                                    <p:anim calcmode="lin" valueType="num">
                                      <p:cBhvr additive="base">
                                        <p:cTn id="7" dur="500" fill="hold"/>
                                        <p:tgtEl>
                                          <p:spTgt spid="7168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686">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1686">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686">
                                            <p:txEl>
                                              <p:pRg st="1" end="1"/>
                                            </p:txEl>
                                          </p:spTgt>
                                        </p:tgtEl>
                                        <p:attrNameLst>
                                          <p:attrName>style.visibility</p:attrName>
                                        </p:attrNameLst>
                                      </p:cBhvr>
                                      <p:to>
                                        <p:strVal val="visible"/>
                                      </p:to>
                                    </p:set>
                                    <p:anim calcmode="lin" valueType="num">
                                      <p:cBhvr additive="base">
                                        <p:cTn id="13" dur="500" fill="hold"/>
                                        <p:tgtEl>
                                          <p:spTgt spid="7168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1686">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1686">
                                            <p:txEl>
                                              <p:pRg st="1" end="1"/>
                                            </p:txEl>
                                          </p:spTgt>
                                        </p:tgtEl>
                                        <p:attrNameLst>
                                          <p:attrName>ppt_c</p:attrName>
                                        </p:attrNameLst>
                                      </p:cBhvr>
                                      <p:to>
                                        <a:srgbClr val="0000FF"/>
                                      </p:to>
                                    </p:animClr>
                                  </p:subTnLst>
                                </p:cTn>
                              </p:par>
                            </p:childTnLst>
                          </p:cTn>
                        </p:par>
                      </p:childTnLst>
                    </p:cTn>
                  </p:par>
                  <p:par>
                    <p:cTn id="15" fill="hold">
                      <p:stCondLst>
                        <p:cond delay="indefinite"/>
                      </p:stCondLst>
                      <p:childTnLst>
                        <p:par>
                          <p:cTn id="16" fill="hold">
                            <p:stCondLst>
                              <p:cond delay="0"/>
                            </p:stCondLst>
                            <p:childTnLst>
                              <p:par>
                                <p:cTn id="17" presetID="3" presetClass="entr" presetSubtype="5" fill="hold" nodeType="clickEffect">
                                  <p:stCondLst>
                                    <p:cond delay="0"/>
                                  </p:stCondLst>
                                  <p:childTnLst>
                                    <p:set>
                                      <p:cBhvr>
                                        <p:cTn id="18" dur="1" fill="hold">
                                          <p:stCondLst>
                                            <p:cond delay="0"/>
                                          </p:stCondLst>
                                        </p:cTn>
                                        <p:tgtEl>
                                          <p:spTgt spid="71699"/>
                                        </p:tgtEl>
                                        <p:attrNameLst>
                                          <p:attrName>style.visibility</p:attrName>
                                        </p:attrNameLst>
                                      </p:cBhvr>
                                      <p:to>
                                        <p:strVal val="visible"/>
                                      </p:to>
                                    </p:set>
                                    <p:animEffect transition="in" filter="blinds(vertical)">
                                      <p:cBhvr>
                                        <p:cTn id="19" dur="500"/>
                                        <p:tgtEl>
                                          <p:spTgt spid="71699"/>
                                        </p:tgtEl>
                                      </p:cBhvr>
                                    </p:animEffect>
                                  </p:childTnLst>
                                  <p:subTnLst>
                                    <p:animClr clrSpc="rgb" dir="cw">
                                      <p:cBhvr override="childStyle">
                                        <p:cTn dur="1" fill="hold" display="0" masterRel="nextClick" afterEffect="1"/>
                                        <p:tgtEl>
                                          <p:spTgt spid="71699"/>
                                        </p:tgtEl>
                                        <p:attrNameLst>
                                          <p:attrName>ppt_c</p:attrName>
                                        </p:attrNameLst>
                                      </p:cBhvr>
                                      <p:to>
                                        <a:srgbClr val="0000FF"/>
                                      </p:to>
                                    </p:animClr>
                                  </p:subTnLst>
                                </p:cTn>
                              </p:par>
                            </p:childTnLst>
                          </p:cTn>
                        </p:par>
                      </p:childTnLst>
                    </p:cTn>
                  </p:par>
                  <p:par>
                    <p:cTn id="20" fill="hold">
                      <p:stCondLst>
                        <p:cond delay="indefinite"/>
                      </p:stCondLst>
                      <p:childTnLst>
                        <p:par>
                          <p:cTn id="21" fill="hold">
                            <p:stCondLst>
                              <p:cond delay="0"/>
                            </p:stCondLst>
                            <p:childTnLst>
                              <p:par>
                                <p:cTn id="22" presetID="2" presetClass="entr" presetSubtype="1" fill="hold" grpId="0" nodeType="clickEffect">
                                  <p:stCondLst>
                                    <p:cond delay="0"/>
                                  </p:stCondLst>
                                  <p:childTnLst>
                                    <p:set>
                                      <p:cBhvr>
                                        <p:cTn id="23" dur="1" fill="hold">
                                          <p:stCondLst>
                                            <p:cond delay="0"/>
                                          </p:stCondLst>
                                        </p:cTn>
                                        <p:tgtEl>
                                          <p:spTgt spid="71691"/>
                                        </p:tgtEl>
                                        <p:attrNameLst>
                                          <p:attrName>style.visibility</p:attrName>
                                        </p:attrNameLst>
                                      </p:cBhvr>
                                      <p:to>
                                        <p:strVal val="visible"/>
                                      </p:to>
                                    </p:set>
                                    <p:anim calcmode="lin" valueType="num">
                                      <p:cBhvr additive="base">
                                        <p:cTn id="24" dur="500" fill="hold"/>
                                        <p:tgtEl>
                                          <p:spTgt spid="71691"/>
                                        </p:tgtEl>
                                        <p:attrNameLst>
                                          <p:attrName>ppt_x</p:attrName>
                                        </p:attrNameLst>
                                      </p:cBhvr>
                                      <p:tavLst>
                                        <p:tav tm="0">
                                          <p:val>
                                            <p:strVal val="#ppt_x"/>
                                          </p:val>
                                        </p:tav>
                                        <p:tav tm="100000">
                                          <p:val>
                                            <p:strVal val="#ppt_x"/>
                                          </p:val>
                                        </p:tav>
                                      </p:tavLst>
                                    </p:anim>
                                    <p:anim calcmode="lin" valueType="num">
                                      <p:cBhvr additive="base">
                                        <p:cTn id="25" dur="500" fill="hold"/>
                                        <p:tgtEl>
                                          <p:spTgt spid="71691"/>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71691"/>
                                        </p:tgtEl>
                                        <p:attrNameLst>
                                          <p:attrName>ppt_c</p:attrName>
                                        </p:attrNameLst>
                                      </p:cBhvr>
                                      <p:to>
                                        <a:srgbClr val="0000FF"/>
                                      </p:to>
                                    </p:animClr>
                                  </p:sub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71700"/>
                                        </p:tgtEl>
                                        <p:attrNameLst>
                                          <p:attrName>style.visibility</p:attrName>
                                        </p:attrNameLst>
                                      </p:cBhvr>
                                      <p:to>
                                        <p:strVal val="visible"/>
                                      </p:to>
                                    </p:set>
                                    <p:animEffect transition="in" filter="box(in)">
                                      <p:cBhvr>
                                        <p:cTn id="30" dur="500"/>
                                        <p:tgtEl>
                                          <p:spTgt spid="71700"/>
                                        </p:tgtEl>
                                      </p:cBhvr>
                                    </p:animEffect>
                                  </p:childTnLst>
                                  <p:subTnLst>
                                    <p:animClr clrSpc="rgb" dir="cw">
                                      <p:cBhvr override="childStyle">
                                        <p:cTn dur="1" fill="hold" display="0" masterRel="nextClick" afterEffect="1"/>
                                        <p:tgtEl>
                                          <p:spTgt spid="71700"/>
                                        </p:tgtEl>
                                        <p:attrNameLst>
                                          <p:attrName>ppt_c</p:attrName>
                                        </p:attrNameLst>
                                      </p:cBhvr>
                                      <p:to>
                                        <a:srgbClr val="0000FF"/>
                                      </p:to>
                                    </p:animClr>
                                  </p:subTnLst>
                                </p:cTn>
                              </p:par>
                            </p:childTnLst>
                          </p:cTn>
                        </p:par>
                      </p:childTnLst>
                    </p:cTn>
                  </p:par>
                  <p:par>
                    <p:cTn id="31" fill="hold">
                      <p:stCondLst>
                        <p:cond delay="indefinite"/>
                      </p:stCondLst>
                      <p:childTnLst>
                        <p:par>
                          <p:cTn id="32" fill="hold">
                            <p:stCondLst>
                              <p:cond delay="0"/>
                            </p:stCondLst>
                            <p:childTnLst>
                              <p:par>
                                <p:cTn id="33" presetID="2" presetClass="entr" presetSubtype="9" fill="hold" nodeType="clickEffect">
                                  <p:stCondLst>
                                    <p:cond delay="0"/>
                                  </p:stCondLst>
                                  <p:childTnLst>
                                    <p:set>
                                      <p:cBhvr>
                                        <p:cTn id="34" dur="1" fill="hold">
                                          <p:stCondLst>
                                            <p:cond delay="0"/>
                                          </p:stCondLst>
                                        </p:cTn>
                                        <p:tgtEl>
                                          <p:spTgt spid="71698"/>
                                        </p:tgtEl>
                                        <p:attrNameLst>
                                          <p:attrName>style.visibility</p:attrName>
                                        </p:attrNameLst>
                                      </p:cBhvr>
                                      <p:to>
                                        <p:strVal val="visible"/>
                                      </p:to>
                                    </p:set>
                                    <p:anim calcmode="lin" valueType="num">
                                      <p:cBhvr additive="base">
                                        <p:cTn id="35" dur="500" fill="hold"/>
                                        <p:tgtEl>
                                          <p:spTgt spid="71698"/>
                                        </p:tgtEl>
                                        <p:attrNameLst>
                                          <p:attrName>ppt_x</p:attrName>
                                        </p:attrNameLst>
                                      </p:cBhvr>
                                      <p:tavLst>
                                        <p:tav tm="0">
                                          <p:val>
                                            <p:strVal val="0-#ppt_w/2"/>
                                          </p:val>
                                        </p:tav>
                                        <p:tav tm="100000">
                                          <p:val>
                                            <p:strVal val="#ppt_x"/>
                                          </p:val>
                                        </p:tav>
                                      </p:tavLst>
                                    </p:anim>
                                    <p:anim calcmode="lin" valueType="num">
                                      <p:cBhvr additive="base">
                                        <p:cTn id="36" dur="500" fill="hold"/>
                                        <p:tgtEl>
                                          <p:spTgt spid="71698"/>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71698"/>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6" grpId="0" build="p" autoUpdateAnimBg="0"/>
      <p:bldP spid="71691"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第七章   假设检验</a:t>
            </a:r>
          </a:p>
        </p:txBody>
      </p:sp>
      <p:sp>
        <p:nvSpPr>
          <p:cNvPr id="77827"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77828"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77829"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77830" name="Rectangle 6"/>
          <p:cNvSpPr>
            <a:spLocks noGrp="1" noChangeArrowheads="1"/>
          </p:cNvSpPr>
          <p:nvPr>
            <p:ph type="subTitle" idx="1"/>
          </p:nvPr>
        </p:nvSpPr>
        <p:spPr>
          <a:xfrm>
            <a:off x="228600" y="1219200"/>
            <a:ext cx="8686800" cy="5486400"/>
          </a:xfrm>
        </p:spPr>
        <p:txBody>
          <a:bodyPr/>
          <a:lstStyle/>
          <a:p>
            <a:pPr algn="l">
              <a:lnSpc>
                <a:spcPts val="3300"/>
              </a:lnSpc>
            </a:pPr>
            <a:r>
              <a:rPr lang="zh-CN" altLang="en-US" sz="2400" dirty="0" smtClean="0">
                <a:sym typeface="Symbol" pitchFamily="18" charset="2"/>
              </a:rPr>
              <a:t>三、单个正态总体，</a:t>
            </a:r>
            <a:r>
              <a:rPr lang="zh-CN" altLang="en-US" sz="2400" dirty="0" smtClean="0">
                <a:solidFill>
                  <a:schemeClr val="tx2"/>
                </a:solidFill>
                <a:sym typeface="Symbol" pitchFamily="18" charset="2"/>
              </a:rPr>
              <a:t>方差的检验</a:t>
            </a:r>
            <a:endParaRPr lang="zh-CN" altLang="en-US" sz="2400" dirty="0">
              <a:solidFill>
                <a:schemeClr val="tx2"/>
              </a:solidFill>
              <a:sym typeface="Symbol" pitchFamily="18" charset="2"/>
            </a:endParaRPr>
          </a:p>
          <a:p>
            <a:pPr algn="l">
              <a:lnSpc>
                <a:spcPts val="3300"/>
              </a:lnSpc>
            </a:pPr>
            <a:r>
              <a:rPr lang="en-US" altLang="zh-CN" sz="2400" dirty="0" smtClean="0">
                <a:sym typeface="Symbol" pitchFamily="18" charset="2"/>
              </a:rPr>
              <a:t>1</a:t>
            </a:r>
            <a:r>
              <a:rPr lang="zh-CN" altLang="en-US" sz="2400" dirty="0">
                <a:sym typeface="Symbol" pitchFamily="18" charset="2"/>
              </a:rPr>
              <a:t>、</a:t>
            </a:r>
            <a:r>
              <a:rPr lang="zh-CN" altLang="en-US" sz="2400" dirty="0">
                <a:effectLst>
                  <a:outerShdw blurRad="38100" dist="38100" dir="2700000" algn="tl">
                    <a:srgbClr val="C0C0C0"/>
                  </a:outerShdw>
                </a:effectLst>
                <a:ea typeface="楷体" pitchFamily="49" charset="-122"/>
                <a:sym typeface="Symbol" pitchFamily="18" charset="2"/>
              </a:rPr>
              <a:t>建立假设</a:t>
            </a:r>
            <a:r>
              <a:rPr lang="zh-CN" altLang="en-US" sz="2400" dirty="0">
                <a:sym typeface="Symbol" pitchFamily="18" charset="2"/>
              </a:rPr>
              <a:t>：</a:t>
            </a:r>
            <a:r>
              <a:rPr lang="en-US" altLang="zh-CN" sz="2400" b="1" dirty="0">
                <a:sym typeface="Symbol" pitchFamily="18" charset="2"/>
              </a:rPr>
              <a:t>H</a:t>
            </a:r>
            <a:r>
              <a:rPr lang="en-US" altLang="zh-CN" sz="2400" b="1" baseline="-25000" dirty="0">
                <a:sym typeface="Symbol" pitchFamily="18" charset="2"/>
              </a:rPr>
              <a:t>0</a:t>
            </a:r>
            <a:r>
              <a:rPr lang="zh-CN" altLang="en-US" sz="2400" b="1" dirty="0">
                <a:sym typeface="Symbol" pitchFamily="18" charset="2"/>
              </a:rPr>
              <a:t>：</a:t>
            </a:r>
            <a:r>
              <a:rPr lang="en-US" altLang="zh-CN" sz="2400" b="1" baseline="30000" dirty="0">
                <a:sym typeface="Symbol" pitchFamily="18" charset="2"/>
              </a:rPr>
              <a:t>2</a:t>
            </a:r>
            <a:r>
              <a:rPr lang="en-US" altLang="zh-CN" sz="2400" b="1" dirty="0">
                <a:sym typeface="Symbol" pitchFamily="18" charset="2"/>
              </a:rPr>
              <a:t>= </a:t>
            </a:r>
            <a:r>
              <a:rPr lang="en-US" altLang="zh-CN" sz="2400" b="1" baseline="-25000" dirty="0">
                <a:sym typeface="Symbol" pitchFamily="18" charset="2"/>
              </a:rPr>
              <a:t>0</a:t>
            </a:r>
            <a:r>
              <a:rPr lang="en-US" altLang="zh-CN" sz="2400" b="1" baseline="30000" dirty="0">
                <a:sym typeface="Symbol" pitchFamily="18" charset="2"/>
              </a:rPr>
              <a:t>2 </a:t>
            </a:r>
            <a:r>
              <a:rPr lang="en-US" altLang="zh-CN" sz="2400" b="1" baseline="30000" dirty="0" smtClean="0">
                <a:sym typeface="Symbol" pitchFamily="18" charset="2"/>
              </a:rPr>
              <a:t>       </a:t>
            </a:r>
            <a:r>
              <a:rPr lang="en-US" altLang="zh-CN" sz="2400" b="1" dirty="0" smtClean="0">
                <a:sym typeface="Symbol" pitchFamily="18" charset="2"/>
              </a:rPr>
              <a:t>H</a:t>
            </a:r>
            <a:r>
              <a:rPr lang="en-US" altLang="zh-CN" sz="2400" b="1" baseline="-25000" dirty="0" smtClean="0">
                <a:sym typeface="Symbol" pitchFamily="18" charset="2"/>
              </a:rPr>
              <a:t>1</a:t>
            </a:r>
            <a:r>
              <a:rPr lang="zh-CN" altLang="en-US" sz="2400" b="1" dirty="0" smtClean="0">
                <a:sym typeface="Symbol" pitchFamily="18" charset="2"/>
              </a:rPr>
              <a:t>：</a:t>
            </a:r>
            <a:r>
              <a:rPr lang="en-US" altLang="zh-CN" sz="2400" b="1" baseline="30000" dirty="0" smtClean="0">
                <a:sym typeface="Symbol" pitchFamily="18" charset="2"/>
              </a:rPr>
              <a:t> </a:t>
            </a:r>
            <a:r>
              <a:rPr lang="en-US" altLang="zh-CN" sz="2400" b="1" dirty="0">
                <a:sym typeface="Symbol" pitchFamily="18" charset="2"/>
              </a:rPr>
              <a:t></a:t>
            </a:r>
            <a:r>
              <a:rPr lang="en-US" altLang="zh-CN" sz="2400" b="1" baseline="30000" dirty="0">
                <a:sym typeface="Symbol" pitchFamily="18" charset="2"/>
              </a:rPr>
              <a:t>2</a:t>
            </a:r>
            <a:r>
              <a:rPr lang="en-US" altLang="zh-CN" sz="2400" b="1" dirty="0">
                <a:sym typeface="Symbol" pitchFamily="18" charset="2"/>
              </a:rPr>
              <a:t>  </a:t>
            </a:r>
            <a:r>
              <a:rPr lang="en-US" altLang="zh-CN" sz="2400" b="1" baseline="-25000" dirty="0" smtClean="0">
                <a:sym typeface="Symbol" pitchFamily="18" charset="2"/>
              </a:rPr>
              <a:t>0</a:t>
            </a:r>
            <a:r>
              <a:rPr lang="en-US" altLang="zh-CN" sz="2400" b="1" baseline="30000" dirty="0" smtClean="0">
                <a:sym typeface="Symbol" pitchFamily="18" charset="2"/>
              </a:rPr>
              <a:t>2</a:t>
            </a:r>
            <a:endParaRPr lang="zh-CN" altLang="en-US" sz="2400" dirty="0">
              <a:ea typeface="楷体" pitchFamily="49" charset="-122"/>
              <a:sym typeface="Symbol" pitchFamily="18" charset="2"/>
            </a:endParaRPr>
          </a:p>
          <a:p>
            <a:pPr algn="l">
              <a:lnSpc>
                <a:spcPts val="3300"/>
              </a:lnSpc>
            </a:pPr>
            <a:r>
              <a:rPr lang="zh-CN" altLang="en-US" sz="2400" dirty="0">
                <a:ea typeface="楷体" pitchFamily="49" charset="-122"/>
                <a:sym typeface="Symbol" pitchFamily="18" charset="2"/>
              </a:rPr>
              <a:t>                          </a:t>
            </a:r>
            <a:r>
              <a:rPr lang="en-US" altLang="zh-CN" sz="2400" b="1" dirty="0">
                <a:ea typeface="楷体" pitchFamily="49" charset="-122"/>
                <a:sym typeface="Symbol" pitchFamily="18" charset="2"/>
              </a:rPr>
              <a:t>H</a:t>
            </a:r>
            <a:r>
              <a:rPr lang="en-US" altLang="zh-CN" sz="2400" b="1" baseline="-25000" dirty="0">
                <a:ea typeface="楷体" pitchFamily="49" charset="-122"/>
                <a:sym typeface="Symbol" pitchFamily="18" charset="2"/>
              </a:rPr>
              <a:t>0</a:t>
            </a:r>
            <a:r>
              <a:rPr lang="zh-CN" altLang="en-US" sz="2400" b="1" dirty="0">
                <a:ea typeface="楷体" pitchFamily="49" charset="-122"/>
                <a:sym typeface="Symbol" pitchFamily="18" charset="2"/>
              </a:rPr>
              <a:t>：</a:t>
            </a:r>
            <a:r>
              <a:rPr lang="en-US" altLang="zh-CN" sz="2400" b="1" baseline="30000" dirty="0">
                <a:ea typeface="楷体" pitchFamily="49" charset="-122"/>
                <a:sym typeface="Symbol" pitchFamily="18" charset="2"/>
              </a:rPr>
              <a:t>2</a:t>
            </a:r>
            <a:r>
              <a:rPr lang="en-US" altLang="zh-CN" sz="2400" b="1" dirty="0">
                <a:ea typeface="楷体" pitchFamily="49" charset="-122"/>
                <a:sym typeface="Symbol" pitchFamily="18" charset="2"/>
              </a:rPr>
              <a:t> </a:t>
            </a:r>
            <a:r>
              <a:rPr lang="en-US" altLang="zh-CN" sz="2400" b="1" baseline="-25000" dirty="0">
                <a:ea typeface="楷体" pitchFamily="49" charset="-122"/>
                <a:sym typeface="Symbol" pitchFamily="18" charset="2"/>
              </a:rPr>
              <a:t>0</a:t>
            </a:r>
            <a:r>
              <a:rPr lang="en-US" altLang="zh-CN" sz="2400" b="1" baseline="30000" dirty="0">
                <a:ea typeface="楷体" pitchFamily="49" charset="-122"/>
                <a:sym typeface="Symbol" pitchFamily="18" charset="2"/>
              </a:rPr>
              <a:t>2 </a:t>
            </a:r>
            <a:r>
              <a:rPr lang="en-US" altLang="zh-CN" sz="2400" b="1" baseline="30000" dirty="0" smtClean="0">
                <a:ea typeface="楷体" pitchFamily="49" charset="-122"/>
                <a:sym typeface="Symbol" pitchFamily="18" charset="2"/>
              </a:rPr>
              <a:t>       </a:t>
            </a:r>
            <a:r>
              <a:rPr lang="en-US" altLang="zh-CN" sz="2400" b="1" dirty="0" smtClean="0">
                <a:sym typeface="Symbol" pitchFamily="18" charset="2"/>
              </a:rPr>
              <a:t>H</a:t>
            </a:r>
            <a:r>
              <a:rPr lang="en-US" altLang="zh-CN" sz="2400" b="1" baseline="-25000" dirty="0" smtClean="0">
                <a:sym typeface="Symbol" pitchFamily="18" charset="2"/>
              </a:rPr>
              <a:t>1</a:t>
            </a:r>
            <a:r>
              <a:rPr lang="zh-CN" altLang="en-US" sz="2400" b="1" dirty="0" smtClean="0">
                <a:sym typeface="Symbol" pitchFamily="18" charset="2"/>
              </a:rPr>
              <a:t>：</a:t>
            </a:r>
            <a:r>
              <a:rPr lang="en-US" altLang="zh-CN" sz="2400" b="1" baseline="30000" dirty="0" smtClean="0">
                <a:ea typeface="楷体" pitchFamily="49" charset="-122"/>
                <a:sym typeface="Symbol" pitchFamily="18" charset="2"/>
              </a:rPr>
              <a:t> </a:t>
            </a:r>
            <a:r>
              <a:rPr lang="en-US" altLang="zh-CN" sz="2400" b="1" dirty="0">
                <a:ea typeface="楷体" pitchFamily="49" charset="-122"/>
                <a:sym typeface="Symbol" pitchFamily="18" charset="2"/>
              </a:rPr>
              <a:t></a:t>
            </a:r>
            <a:r>
              <a:rPr lang="en-US" altLang="zh-CN" sz="2400" b="1" baseline="30000" dirty="0">
                <a:ea typeface="楷体" pitchFamily="49" charset="-122"/>
                <a:sym typeface="Symbol" pitchFamily="18" charset="2"/>
              </a:rPr>
              <a:t>2 </a:t>
            </a:r>
            <a:r>
              <a:rPr lang="en-US" altLang="zh-CN" sz="2400" b="1" dirty="0">
                <a:ea typeface="楷体" pitchFamily="49" charset="-122"/>
                <a:sym typeface="Symbol" pitchFamily="18" charset="2"/>
              </a:rPr>
              <a:t>&gt; </a:t>
            </a:r>
            <a:r>
              <a:rPr lang="en-US" altLang="zh-CN" sz="2400" b="1" baseline="-25000" dirty="0" smtClean="0">
                <a:ea typeface="楷体" pitchFamily="49" charset="-122"/>
                <a:sym typeface="Symbol" pitchFamily="18" charset="2"/>
              </a:rPr>
              <a:t>0</a:t>
            </a:r>
            <a:r>
              <a:rPr lang="en-US" altLang="zh-CN" sz="2400" b="1" baseline="30000" dirty="0" smtClean="0">
                <a:ea typeface="楷体" pitchFamily="49" charset="-122"/>
                <a:sym typeface="Symbol" pitchFamily="18" charset="2"/>
              </a:rPr>
              <a:t>2</a:t>
            </a:r>
            <a:endParaRPr lang="en-US" altLang="zh-CN" sz="2400" dirty="0">
              <a:ea typeface="楷体" pitchFamily="49" charset="-122"/>
              <a:sym typeface="Symbol" pitchFamily="18" charset="2"/>
            </a:endParaRPr>
          </a:p>
          <a:p>
            <a:pPr algn="l">
              <a:lnSpc>
                <a:spcPts val="3300"/>
              </a:lnSpc>
            </a:pPr>
            <a:r>
              <a:rPr lang="en-US" altLang="zh-CN" sz="2400" b="1" dirty="0" smtClean="0">
                <a:ea typeface="楷体" pitchFamily="49" charset="-122"/>
                <a:sym typeface="Symbol" pitchFamily="18" charset="2"/>
              </a:rPr>
              <a:t>                          H</a:t>
            </a:r>
            <a:r>
              <a:rPr lang="en-US" altLang="zh-CN" sz="2400" b="1" baseline="-25000" dirty="0" smtClean="0">
                <a:ea typeface="楷体" pitchFamily="49" charset="-122"/>
                <a:sym typeface="Symbol" pitchFamily="18" charset="2"/>
              </a:rPr>
              <a:t>0</a:t>
            </a:r>
            <a:r>
              <a:rPr lang="zh-CN" altLang="en-US" sz="2400" b="1" dirty="0">
                <a:ea typeface="楷体" pitchFamily="49" charset="-122"/>
                <a:sym typeface="Symbol" pitchFamily="18" charset="2"/>
              </a:rPr>
              <a:t>：</a:t>
            </a:r>
            <a:r>
              <a:rPr lang="en-US" altLang="zh-CN" sz="2400" b="1" baseline="30000" dirty="0">
                <a:ea typeface="楷体" pitchFamily="49" charset="-122"/>
                <a:sym typeface="Symbol" pitchFamily="18" charset="2"/>
              </a:rPr>
              <a:t>2</a:t>
            </a:r>
            <a:r>
              <a:rPr lang="en-US" altLang="zh-CN" sz="2400" b="1" dirty="0">
                <a:ea typeface="楷体" pitchFamily="49" charset="-122"/>
                <a:sym typeface="Symbol" pitchFamily="18" charset="2"/>
              </a:rPr>
              <a:t> </a:t>
            </a:r>
            <a:r>
              <a:rPr lang="en-US" altLang="zh-CN" sz="2400" b="1" baseline="-25000" dirty="0">
                <a:ea typeface="楷体" pitchFamily="49" charset="-122"/>
                <a:sym typeface="Symbol" pitchFamily="18" charset="2"/>
              </a:rPr>
              <a:t>0</a:t>
            </a:r>
            <a:r>
              <a:rPr lang="en-US" altLang="zh-CN" sz="2400" b="1" baseline="30000" dirty="0">
                <a:ea typeface="楷体" pitchFamily="49" charset="-122"/>
                <a:sym typeface="Symbol" pitchFamily="18" charset="2"/>
              </a:rPr>
              <a:t>2 </a:t>
            </a:r>
            <a:r>
              <a:rPr lang="en-US" altLang="zh-CN" sz="2400" b="1" baseline="30000" dirty="0" smtClean="0">
                <a:ea typeface="楷体" pitchFamily="49" charset="-122"/>
                <a:sym typeface="Symbol" pitchFamily="18" charset="2"/>
              </a:rPr>
              <a:t>       </a:t>
            </a:r>
            <a:r>
              <a:rPr lang="en-US" altLang="zh-CN" sz="2400" b="1" dirty="0" smtClean="0">
                <a:sym typeface="Symbol" pitchFamily="18" charset="2"/>
              </a:rPr>
              <a:t>H</a:t>
            </a:r>
            <a:r>
              <a:rPr lang="en-US" altLang="zh-CN" sz="2400" b="1" baseline="-25000" dirty="0" smtClean="0">
                <a:sym typeface="Symbol" pitchFamily="18" charset="2"/>
              </a:rPr>
              <a:t>1</a:t>
            </a:r>
            <a:r>
              <a:rPr lang="zh-CN" altLang="en-US" sz="2400" b="1" dirty="0" smtClean="0">
                <a:sym typeface="Symbol" pitchFamily="18" charset="2"/>
              </a:rPr>
              <a:t>：</a:t>
            </a:r>
            <a:r>
              <a:rPr lang="en-US" altLang="zh-CN" sz="2400" b="1" baseline="30000" dirty="0" smtClean="0">
                <a:ea typeface="楷体" pitchFamily="49" charset="-122"/>
                <a:sym typeface="Symbol" pitchFamily="18" charset="2"/>
              </a:rPr>
              <a:t> </a:t>
            </a:r>
            <a:r>
              <a:rPr lang="en-US" altLang="zh-CN" sz="2400" b="1" dirty="0">
                <a:ea typeface="楷体" pitchFamily="49" charset="-122"/>
                <a:sym typeface="Symbol" pitchFamily="18" charset="2"/>
              </a:rPr>
              <a:t></a:t>
            </a:r>
            <a:r>
              <a:rPr lang="en-US" altLang="zh-CN" sz="2400" b="1" baseline="30000" dirty="0">
                <a:ea typeface="楷体" pitchFamily="49" charset="-122"/>
                <a:sym typeface="Symbol" pitchFamily="18" charset="2"/>
              </a:rPr>
              <a:t>2</a:t>
            </a:r>
            <a:r>
              <a:rPr lang="en-US" altLang="zh-CN" sz="2400" b="1" dirty="0">
                <a:ea typeface="楷体" pitchFamily="49" charset="-122"/>
                <a:sym typeface="Symbol" pitchFamily="18" charset="2"/>
              </a:rPr>
              <a:t>&lt; </a:t>
            </a:r>
            <a:r>
              <a:rPr lang="en-US" altLang="zh-CN" sz="2400" b="1" baseline="-25000" dirty="0">
                <a:ea typeface="楷体" pitchFamily="49" charset="-122"/>
                <a:sym typeface="Symbol" pitchFamily="18" charset="2"/>
              </a:rPr>
              <a:t>0</a:t>
            </a:r>
            <a:r>
              <a:rPr lang="en-US" altLang="zh-CN" sz="2400" b="1" baseline="30000" dirty="0">
                <a:ea typeface="楷体" pitchFamily="49" charset="-122"/>
                <a:sym typeface="Symbol" pitchFamily="18" charset="2"/>
              </a:rPr>
              <a:t>2</a:t>
            </a:r>
            <a:r>
              <a:rPr lang="en-US" altLang="zh-CN" sz="2400" baseline="30000" dirty="0">
                <a:ea typeface="楷体" pitchFamily="49" charset="-122"/>
                <a:sym typeface="Symbol" pitchFamily="18" charset="2"/>
              </a:rPr>
              <a:t> </a:t>
            </a:r>
            <a:r>
              <a:rPr lang="zh-CN" altLang="en-US" sz="2400" dirty="0" smtClean="0">
                <a:sym typeface="Symbol" pitchFamily="18" charset="2"/>
              </a:rPr>
              <a:t>                         </a:t>
            </a:r>
            <a:endParaRPr lang="zh-CN" altLang="en-US" sz="2400" dirty="0">
              <a:sym typeface="Symbol" pitchFamily="18" charset="2"/>
            </a:endParaRPr>
          </a:p>
        </p:txBody>
      </p:sp>
      <p:sp>
        <p:nvSpPr>
          <p:cNvPr id="77831" name="Line 7"/>
          <p:cNvSpPr>
            <a:spLocks noChangeShapeType="1"/>
          </p:cNvSpPr>
          <p:nvPr/>
        </p:nvSpPr>
        <p:spPr bwMode="auto">
          <a:xfrm flipV="1">
            <a:off x="5791200" y="4437112"/>
            <a:ext cx="4936" cy="1811288"/>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77832" name="Line 8"/>
          <p:cNvSpPr>
            <a:spLocks noChangeShapeType="1"/>
          </p:cNvSpPr>
          <p:nvPr/>
        </p:nvSpPr>
        <p:spPr bwMode="auto">
          <a:xfrm>
            <a:off x="5791200" y="6248400"/>
            <a:ext cx="28956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77833" name="Freeform 9"/>
          <p:cNvSpPr>
            <a:spLocks/>
          </p:cNvSpPr>
          <p:nvPr/>
        </p:nvSpPr>
        <p:spPr bwMode="auto">
          <a:xfrm>
            <a:off x="5791200" y="4394200"/>
            <a:ext cx="2743200" cy="1854200"/>
          </a:xfrm>
          <a:custGeom>
            <a:avLst/>
            <a:gdLst/>
            <a:ahLst/>
            <a:cxnLst>
              <a:cxn ang="0">
                <a:pos x="0" y="1168"/>
              </a:cxn>
              <a:cxn ang="0">
                <a:pos x="528" y="112"/>
              </a:cxn>
              <a:cxn ang="0">
                <a:pos x="912" y="496"/>
              </a:cxn>
              <a:cxn ang="0">
                <a:pos x="1248" y="832"/>
              </a:cxn>
              <a:cxn ang="0">
                <a:pos x="1584" y="1024"/>
              </a:cxn>
              <a:cxn ang="0">
                <a:pos x="1728" y="1072"/>
              </a:cxn>
            </a:cxnLst>
            <a:rect l="0" t="0" r="r" b="b"/>
            <a:pathLst>
              <a:path w="1728" h="1168">
                <a:moveTo>
                  <a:pt x="0" y="1168"/>
                </a:moveTo>
                <a:cubicBezTo>
                  <a:pt x="188" y="696"/>
                  <a:pt x="376" y="224"/>
                  <a:pt x="528" y="112"/>
                </a:cubicBezTo>
                <a:cubicBezTo>
                  <a:pt x="680" y="0"/>
                  <a:pt x="792" y="376"/>
                  <a:pt x="912" y="496"/>
                </a:cubicBezTo>
                <a:cubicBezTo>
                  <a:pt x="1032" y="616"/>
                  <a:pt x="1136" y="744"/>
                  <a:pt x="1248" y="832"/>
                </a:cubicBezTo>
                <a:cubicBezTo>
                  <a:pt x="1360" y="920"/>
                  <a:pt x="1504" y="984"/>
                  <a:pt x="1584" y="1024"/>
                </a:cubicBezTo>
                <a:cubicBezTo>
                  <a:pt x="1664" y="1064"/>
                  <a:pt x="1696" y="1068"/>
                  <a:pt x="1728" y="1072"/>
                </a:cubicBezTo>
              </a:path>
            </a:pathLst>
          </a:custGeom>
          <a:noFill/>
          <a:ln w="9525" cap="flat" cmpd="sng">
            <a:solidFill>
              <a:schemeClr val="tx1"/>
            </a:solidFill>
            <a:prstDash val="solid"/>
            <a:round/>
            <a:headEnd/>
            <a:tailEnd/>
          </a:ln>
          <a:effectLst/>
        </p:spPr>
        <p:txBody>
          <a:bodyPr wrap="none" anchor="ctr"/>
          <a:lstStyle/>
          <a:p>
            <a:endParaRPr lang="zh-CN" altLang="en-US"/>
          </a:p>
        </p:txBody>
      </p:sp>
      <p:sp>
        <p:nvSpPr>
          <p:cNvPr id="77834" name="Line 10"/>
          <p:cNvSpPr>
            <a:spLocks noChangeShapeType="1"/>
          </p:cNvSpPr>
          <p:nvPr/>
        </p:nvSpPr>
        <p:spPr bwMode="auto">
          <a:xfrm>
            <a:off x="6096000" y="5562600"/>
            <a:ext cx="0" cy="685800"/>
          </a:xfrm>
          <a:prstGeom prst="line">
            <a:avLst/>
          </a:prstGeom>
          <a:noFill/>
          <a:ln w="9525">
            <a:solidFill>
              <a:schemeClr val="tx1"/>
            </a:solidFill>
            <a:round/>
            <a:headEnd/>
            <a:tailEnd/>
          </a:ln>
          <a:effectLst/>
        </p:spPr>
        <p:txBody>
          <a:bodyPr wrap="none" anchor="ctr"/>
          <a:lstStyle/>
          <a:p>
            <a:endParaRPr lang="zh-CN" altLang="en-US"/>
          </a:p>
        </p:txBody>
      </p:sp>
      <p:sp>
        <p:nvSpPr>
          <p:cNvPr id="77835" name="Line 11"/>
          <p:cNvSpPr>
            <a:spLocks noChangeShapeType="1"/>
          </p:cNvSpPr>
          <p:nvPr/>
        </p:nvSpPr>
        <p:spPr bwMode="auto">
          <a:xfrm>
            <a:off x="7924800" y="5867400"/>
            <a:ext cx="0" cy="381000"/>
          </a:xfrm>
          <a:prstGeom prst="line">
            <a:avLst/>
          </a:prstGeom>
          <a:noFill/>
          <a:ln w="9525">
            <a:solidFill>
              <a:schemeClr val="tx1"/>
            </a:solidFill>
            <a:round/>
            <a:headEnd/>
            <a:tailEnd/>
          </a:ln>
          <a:effectLst/>
        </p:spPr>
        <p:txBody>
          <a:bodyPr wrap="none" anchor="ctr"/>
          <a:lstStyle/>
          <a:p>
            <a:endParaRPr lang="zh-CN" altLang="en-US"/>
          </a:p>
        </p:txBody>
      </p:sp>
      <p:sp>
        <p:nvSpPr>
          <p:cNvPr id="77836" name="Line 12"/>
          <p:cNvSpPr>
            <a:spLocks noChangeShapeType="1"/>
          </p:cNvSpPr>
          <p:nvPr/>
        </p:nvSpPr>
        <p:spPr bwMode="auto">
          <a:xfrm flipV="1">
            <a:off x="5943600" y="5715000"/>
            <a:ext cx="152400" cy="152400"/>
          </a:xfrm>
          <a:prstGeom prst="line">
            <a:avLst/>
          </a:prstGeom>
          <a:noFill/>
          <a:ln w="9525">
            <a:solidFill>
              <a:schemeClr val="tx1"/>
            </a:solidFill>
            <a:round/>
            <a:headEnd/>
            <a:tailEnd/>
          </a:ln>
          <a:effectLst/>
        </p:spPr>
        <p:txBody>
          <a:bodyPr wrap="none" anchor="ctr"/>
          <a:lstStyle/>
          <a:p>
            <a:endParaRPr lang="zh-CN" altLang="en-US"/>
          </a:p>
        </p:txBody>
      </p:sp>
      <p:sp>
        <p:nvSpPr>
          <p:cNvPr id="77837" name="Line 13"/>
          <p:cNvSpPr>
            <a:spLocks noChangeShapeType="1"/>
          </p:cNvSpPr>
          <p:nvPr/>
        </p:nvSpPr>
        <p:spPr bwMode="auto">
          <a:xfrm flipV="1">
            <a:off x="5867400" y="5867400"/>
            <a:ext cx="228600" cy="152400"/>
          </a:xfrm>
          <a:prstGeom prst="line">
            <a:avLst/>
          </a:prstGeom>
          <a:noFill/>
          <a:ln w="9525">
            <a:solidFill>
              <a:schemeClr val="tx1"/>
            </a:solidFill>
            <a:round/>
            <a:headEnd/>
            <a:tailEnd/>
          </a:ln>
          <a:effectLst/>
        </p:spPr>
        <p:txBody>
          <a:bodyPr wrap="none" anchor="ctr"/>
          <a:lstStyle/>
          <a:p>
            <a:endParaRPr lang="zh-CN" altLang="en-US"/>
          </a:p>
        </p:txBody>
      </p:sp>
      <p:sp>
        <p:nvSpPr>
          <p:cNvPr id="77838" name="Line 14"/>
          <p:cNvSpPr>
            <a:spLocks noChangeShapeType="1"/>
          </p:cNvSpPr>
          <p:nvPr/>
        </p:nvSpPr>
        <p:spPr bwMode="auto">
          <a:xfrm flipV="1">
            <a:off x="5867400" y="6019800"/>
            <a:ext cx="228600" cy="152400"/>
          </a:xfrm>
          <a:prstGeom prst="line">
            <a:avLst/>
          </a:prstGeom>
          <a:noFill/>
          <a:ln w="9525">
            <a:solidFill>
              <a:schemeClr val="tx1"/>
            </a:solidFill>
            <a:round/>
            <a:headEnd/>
            <a:tailEnd/>
          </a:ln>
          <a:effectLst/>
        </p:spPr>
        <p:txBody>
          <a:bodyPr wrap="none" anchor="ctr"/>
          <a:lstStyle/>
          <a:p>
            <a:endParaRPr lang="zh-CN" altLang="en-US"/>
          </a:p>
        </p:txBody>
      </p:sp>
      <p:sp>
        <p:nvSpPr>
          <p:cNvPr id="77839" name="Line 15"/>
          <p:cNvSpPr>
            <a:spLocks noChangeShapeType="1"/>
          </p:cNvSpPr>
          <p:nvPr/>
        </p:nvSpPr>
        <p:spPr bwMode="auto">
          <a:xfrm flipV="1">
            <a:off x="5943600" y="6172200"/>
            <a:ext cx="152400" cy="76200"/>
          </a:xfrm>
          <a:prstGeom prst="line">
            <a:avLst/>
          </a:prstGeom>
          <a:noFill/>
          <a:ln w="9525">
            <a:solidFill>
              <a:schemeClr val="tx1"/>
            </a:solidFill>
            <a:round/>
            <a:headEnd/>
            <a:tailEnd/>
          </a:ln>
          <a:effectLst/>
        </p:spPr>
        <p:txBody>
          <a:bodyPr wrap="none" anchor="ctr"/>
          <a:lstStyle/>
          <a:p>
            <a:endParaRPr lang="zh-CN" altLang="en-US"/>
          </a:p>
        </p:txBody>
      </p:sp>
      <p:sp>
        <p:nvSpPr>
          <p:cNvPr id="77840" name="Line 16"/>
          <p:cNvSpPr>
            <a:spLocks noChangeShapeType="1"/>
          </p:cNvSpPr>
          <p:nvPr/>
        </p:nvSpPr>
        <p:spPr bwMode="auto">
          <a:xfrm flipV="1">
            <a:off x="7924800" y="5867400"/>
            <a:ext cx="76200" cy="76200"/>
          </a:xfrm>
          <a:prstGeom prst="line">
            <a:avLst/>
          </a:prstGeom>
          <a:noFill/>
          <a:ln w="9525">
            <a:solidFill>
              <a:schemeClr val="tx1"/>
            </a:solidFill>
            <a:round/>
            <a:headEnd/>
            <a:tailEnd/>
          </a:ln>
          <a:effectLst/>
        </p:spPr>
        <p:txBody>
          <a:bodyPr wrap="none" anchor="ctr"/>
          <a:lstStyle/>
          <a:p>
            <a:endParaRPr lang="zh-CN" altLang="en-US"/>
          </a:p>
        </p:txBody>
      </p:sp>
      <p:sp>
        <p:nvSpPr>
          <p:cNvPr id="77841" name="Line 17"/>
          <p:cNvSpPr>
            <a:spLocks noChangeShapeType="1"/>
          </p:cNvSpPr>
          <p:nvPr/>
        </p:nvSpPr>
        <p:spPr bwMode="auto">
          <a:xfrm flipV="1">
            <a:off x="7924800" y="5943600"/>
            <a:ext cx="304800" cy="152400"/>
          </a:xfrm>
          <a:prstGeom prst="line">
            <a:avLst/>
          </a:prstGeom>
          <a:noFill/>
          <a:ln w="9525">
            <a:solidFill>
              <a:schemeClr val="tx1"/>
            </a:solidFill>
            <a:round/>
            <a:headEnd/>
            <a:tailEnd/>
          </a:ln>
          <a:effectLst/>
        </p:spPr>
        <p:txBody>
          <a:bodyPr wrap="none" anchor="ctr"/>
          <a:lstStyle/>
          <a:p>
            <a:endParaRPr lang="zh-CN" altLang="en-US"/>
          </a:p>
        </p:txBody>
      </p:sp>
      <p:sp>
        <p:nvSpPr>
          <p:cNvPr id="77842" name="Line 18"/>
          <p:cNvSpPr>
            <a:spLocks noChangeShapeType="1"/>
          </p:cNvSpPr>
          <p:nvPr/>
        </p:nvSpPr>
        <p:spPr bwMode="auto">
          <a:xfrm flipV="1">
            <a:off x="7924800" y="6019800"/>
            <a:ext cx="381000" cy="228600"/>
          </a:xfrm>
          <a:prstGeom prst="line">
            <a:avLst/>
          </a:prstGeom>
          <a:noFill/>
          <a:ln w="9525">
            <a:solidFill>
              <a:schemeClr val="tx1"/>
            </a:solidFill>
            <a:round/>
            <a:headEnd/>
            <a:tailEnd/>
          </a:ln>
          <a:effectLst/>
        </p:spPr>
        <p:txBody>
          <a:bodyPr wrap="none" anchor="ctr"/>
          <a:lstStyle/>
          <a:p>
            <a:endParaRPr lang="zh-CN" altLang="en-US"/>
          </a:p>
        </p:txBody>
      </p:sp>
      <p:sp>
        <p:nvSpPr>
          <p:cNvPr id="77843" name="Line 19"/>
          <p:cNvSpPr>
            <a:spLocks noChangeShapeType="1"/>
          </p:cNvSpPr>
          <p:nvPr/>
        </p:nvSpPr>
        <p:spPr bwMode="auto">
          <a:xfrm flipV="1">
            <a:off x="8229600" y="6096000"/>
            <a:ext cx="152400" cy="152400"/>
          </a:xfrm>
          <a:prstGeom prst="line">
            <a:avLst/>
          </a:prstGeom>
          <a:noFill/>
          <a:ln w="9525">
            <a:solidFill>
              <a:schemeClr val="tx1"/>
            </a:solidFill>
            <a:round/>
            <a:headEnd/>
            <a:tailEnd/>
          </a:ln>
          <a:effectLst/>
        </p:spPr>
        <p:txBody>
          <a:bodyPr wrap="none" anchor="ctr"/>
          <a:lstStyle/>
          <a:p>
            <a:endParaRPr lang="zh-CN" altLang="en-US"/>
          </a:p>
        </p:txBody>
      </p:sp>
      <p:graphicFrame>
        <p:nvGraphicFramePr>
          <p:cNvPr id="77845" name="Object 21"/>
          <p:cNvGraphicFramePr>
            <a:graphicFrameLocks noChangeAspect="1"/>
          </p:cNvGraphicFramePr>
          <p:nvPr/>
        </p:nvGraphicFramePr>
        <p:xfrm>
          <a:off x="5275263" y="6334125"/>
          <a:ext cx="1414462" cy="425450"/>
        </p:xfrm>
        <a:graphic>
          <a:graphicData uri="http://schemas.openxmlformats.org/presentationml/2006/ole">
            <p:oleObj spid="_x0000_s77845" name="公式" r:id="rId4" imgW="799920" imgH="241200" progId="Equation.3">
              <p:embed/>
            </p:oleObj>
          </a:graphicData>
        </a:graphic>
      </p:graphicFrame>
      <p:graphicFrame>
        <p:nvGraphicFramePr>
          <p:cNvPr id="77846" name="Object 22"/>
          <p:cNvGraphicFramePr>
            <a:graphicFrameLocks noChangeAspect="1"/>
          </p:cNvGraphicFramePr>
          <p:nvPr/>
        </p:nvGraphicFramePr>
        <p:xfrm>
          <a:off x="7488238" y="6334125"/>
          <a:ext cx="1254125" cy="425450"/>
        </p:xfrm>
        <a:graphic>
          <a:graphicData uri="http://schemas.openxmlformats.org/presentationml/2006/ole">
            <p:oleObj spid="_x0000_s77846" name="公式" r:id="rId5" imgW="711000" imgH="241200" progId="Equation.3">
              <p:embed/>
            </p:oleObj>
          </a:graphicData>
        </a:graphic>
      </p:graphicFrame>
      <p:graphicFrame>
        <p:nvGraphicFramePr>
          <p:cNvPr id="77847" name="Object 23"/>
          <p:cNvGraphicFramePr>
            <a:graphicFrameLocks noChangeAspect="1"/>
          </p:cNvGraphicFramePr>
          <p:nvPr/>
        </p:nvGraphicFramePr>
        <p:xfrm>
          <a:off x="8382000" y="5334000"/>
          <a:ext cx="277813" cy="647700"/>
        </p:xfrm>
        <a:graphic>
          <a:graphicData uri="http://schemas.openxmlformats.org/presentationml/2006/ole">
            <p:oleObj spid="_x0000_s77847" name="公式" r:id="rId6" imgW="176017" imgH="405778" progId="Equation.3">
              <p:embed/>
            </p:oleObj>
          </a:graphicData>
        </a:graphic>
      </p:graphicFrame>
      <p:graphicFrame>
        <p:nvGraphicFramePr>
          <p:cNvPr id="77848" name="Object 24"/>
          <p:cNvGraphicFramePr>
            <a:graphicFrameLocks noChangeAspect="1"/>
          </p:cNvGraphicFramePr>
          <p:nvPr/>
        </p:nvGraphicFramePr>
        <p:xfrm>
          <a:off x="5791200" y="5105400"/>
          <a:ext cx="277813" cy="647700"/>
        </p:xfrm>
        <a:graphic>
          <a:graphicData uri="http://schemas.openxmlformats.org/presentationml/2006/ole">
            <p:oleObj spid="_x0000_s77848" name="公式" r:id="rId7" imgW="176017" imgH="405778" progId="Equation.3">
              <p:embed/>
            </p:oleObj>
          </a:graphicData>
        </a:graphic>
      </p:graphicFrame>
      <p:graphicFrame>
        <p:nvGraphicFramePr>
          <p:cNvPr id="77849" name="Object 25"/>
          <p:cNvGraphicFramePr>
            <a:graphicFrameLocks noChangeAspect="1"/>
          </p:cNvGraphicFramePr>
          <p:nvPr/>
        </p:nvGraphicFramePr>
        <p:xfrm>
          <a:off x="251520" y="3284984"/>
          <a:ext cx="5872162" cy="938212"/>
        </p:xfrm>
        <a:graphic>
          <a:graphicData uri="http://schemas.openxmlformats.org/presentationml/2006/ole">
            <p:oleObj spid="_x0000_s77849" name="公式" r:id="rId8" imgW="2857320" imgH="457200" progId="Equation.3">
              <p:embed/>
            </p:oleObj>
          </a:graphicData>
        </a:graphic>
      </p:graphicFrame>
      <p:graphicFrame>
        <p:nvGraphicFramePr>
          <p:cNvPr id="77850" name="Object 26"/>
          <p:cNvGraphicFramePr>
            <a:graphicFrameLocks noChangeAspect="1"/>
          </p:cNvGraphicFramePr>
          <p:nvPr/>
        </p:nvGraphicFramePr>
        <p:xfrm>
          <a:off x="827584" y="5301208"/>
          <a:ext cx="1644650" cy="471488"/>
        </p:xfrm>
        <a:graphic>
          <a:graphicData uri="http://schemas.openxmlformats.org/presentationml/2006/ole">
            <p:oleObj spid="_x0000_s77850" name="公式" r:id="rId9" imgW="799920" imgH="228600" progId="Equation.3">
              <p:embed/>
            </p:oleObj>
          </a:graphicData>
        </a:graphic>
      </p:graphicFrame>
      <p:graphicFrame>
        <p:nvGraphicFramePr>
          <p:cNvPr id="2" name="Object 27"/>
          <p:cNvGraphicFramePr>
            <a:graphicFrameLocks noChangeAspect="1"/>
          </p:cNvGraphicFramePr>
          <p:nvPr/>
        </p:nvGraphicFramePr>
        <p:xfrm>
          <a:off x="827584" y="4221088"/>
          <a:ext cx="3340100" cy="938212"/>
        </p:xfrm>
        <a:graphic>
          <a:graphicData uri="http://schemas.openxmlformats.org/presentationml/2006/ole">
            <p:oleObj spid="_x0000_s77851" name="公式" r:id="rId10" imgW="1625400" imgH="457200" progId="Equation.3">
              <p:embed/>
            </p:oleObj>
          </a:graphicData>
        </a:graphic>
      </p:graphicFrame>
      <p:graphicFrame>
        <p:nvGraphicFramePr>
          <p:cNvPr id="77852" name="Object 28"/>
          <p:cNvGraphicFramePr>
            <a:graphicFrameLocks noChangeAspect="1"/>
          </p:cNvGraphicFramePr>
          <p:nvPr/>
        </p:nvGraphicFramePr>
        <p:xfrm>
          <a:off x="2555776" y="5301208"/>
          <a:ext cx="1566862" cy="496888"/>
        </p:xfrm>
        <a:graphic>
          <a:graphicData uri="http://schemas.openxmlformats.org/presentationml/2006/ole">
            <p:oleObj spid="_x0000_s77852" name="公式" r:id="rId11" imgW="761760" imgH="241200" progId="Equation.3">
              <p:embed/>
            </p:oleObj>
          </a:graphicData>
        </a:graphic>
      </p:graphicFrame>
      <p:graphicFrame>
        <p:nvGraphicFramePr>
          <p:cNvPr id="77853" name="Object 29"/>
          <p:cNvGraphicFramePr>
            <a:graphicFrameLocks noChangeAspect="1"/>
          </p:cNvGraphicFramePr>
          <p:nvPr/>
        </p:nvGraphicFramePr>
        <p:xfrm>
          <a:off x="827584" y="5877272"/>
          <a:ext cx="1644650" cy="471487"/>
        </p:xfrm>
        <a:graphic>
          <a:graphicData uri="http://schemas.openxmlformats.org/presentationml/2006/ole">
            <p:oleObj spid="_x0000_s77853" name="公式" r:id="rId12" imgW="799920" imgH="228600" progId="Equation.3">
              <p:embed/>
            </p:oleObj>
          </a:graphicData>
        </a:graphic>
      </p:graphicFrame>
      <p:graphicFrame>
        <p:nvGraphicFramePr>
          <p:cNvPr id="77854" name="Object 30"/>
          <p:cNvGraphicFramePr>
            <a:graphicFrameLocks noChangeAspect="1"/>
          </p:cNvGraphicFramePr>
          <p:nvPr/>
        </p:nvGraphicFramePr>
        <p:xfrm>
          <a:off x="2483768" y="5877272"/>
          <a:ext cx="1566863" cy="496887"/>
        </p:xfrm>
        <a:graphic>
          <a:graphicData uri="http://schemas.openxmlformats.org/presentationml/2006/ole">
            <p:oleObj spid="_x0000_s77854" name="公式" r:id="rId13" imgW="761760" imgH="241200" progId="Equation.3">
              <p:embed/>
            </p:oleObj>
          </a:graphicData>
        </a:graphic>
      </p:graphicFrame>
      <p:cxnSp>
        <p:nvCxnSpPr>
          <p:cNvPr id="36" name="直接连接符 35"/>
          <p:cNvCxnSpPr/>
          <p:nvPr/>
        </p:nvCxnSpPr>
        <p:spPr bwMode="auto">
          <a:xfrm>
            <a:off x="6948264" y="4725144"/>
            <a:ext cx="0" cy="151216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7830">
                                            <p:txEl>
                                              <p:pRg st="0" end="0"/>
                                            </p:txEl>
                                          </p:spTgt>
                                        </p:tgtEl>
                                        <p:attrNameLst>
                                          <p:attrName>style.visibility</p:attrName>
                                        </p:attrNameLst>
                                      </p:cBhvr>
                                      <p:to>
                                        <p:strVal val="visible"/>
                                      </p:to>
                                    </p:set>
                                    <p:anim calcmode="lin" valueType="num">
                                      <p:cBhvr additive="base">
                                        <p:cTn id="7" dur="300" fill="hold"/>
                                        <p:tgtEl>
                                          <p:spTgt spid="77830">
                                            <p:txEl>
                                              <p:pRg st="0" end="0"/>
                                            </p:txEl>
                                          </p:spTgt>
                                        </p:tgtEl>
                                        <p:attrNameLst>
                                          <p:attrName>ppt_x</p:attrName>
                                        </p:attrNameLst>
                                      </p:cBhvr>
                                      <p:tavLst>
                                        <p:tav tm="0">
                                          <p:val>
                                            <p:strVal val="1+#ppt_w/2"/>
                                          </p:val>
                                        </p:tav>
                                        <p:tav tm="100000">
                                          <p:val>
                                            <p:strVal val="#ppt_x"/>
                                          </p:val>
                                        </p:tav>
                                      </p:tavLst>
                                    </p:anim>
                                    <p:anim calcmode="lin" valueType="num">
                                      <p:cBhvr additive="base">
                                        <p:cTn id="8" dur="300" fill="hold"/>
                                        <p:tgtEl>
                                          <p:spTgt spid="77830">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7830">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7830">
                                            <p:txEl>
                                              <p:pRg st="1" end="1"/>
                                            </p:txEl>
                                          </p:spTgt>
                                        </p:tgtEl>
                                        <p:attrNameLst>
                                          <p:attrName>style.visibility</p:attrName>
                                        </p:attrNameLst>
                                      </p:cBhvr>
                                      <p:to>
                                        <p:strVal val="visible"/>
                                      </p:to>
                                    </p:set>
                                    <p:anim calcmode="lin" valueType="num">
                                      <p:cBhvr additive="base">
                                        <p:cTn id="13" dur="300" fill="hold"/>
                                        <p:tgtEl>
                                          <p:spTgt spid="77830">
                                            <p:txEl>
                                              <p:pRg st="1" end="1"/>
                                            </p:txEl>
                                          </p:spTgt>
                                        </p:tgtEl>
                                        <p:attrNameLst>
                                          <p:attrName>ppt_x</p:attrName>
                                        </p:attrNameLst>
                                      </p:cBhvr>
                                      <p:tavLst>
                                        <p:tav tm="0">
                                          <p:val>
                                            <p:strVal val="1+#ppt_w/2"/>
                                          </p:val>
                                        </p:tav>
                                        <p:tav tm="100000">
                                          <p:val>
                                            <p:strVal val="#ppt_x"/>
                                          </p:val>
                                        </p:tav>
                                      </p:tavLst>
                                    </p:anim>
                                    <p:anim calcmode="lin" valueType="num">
                                      <p:cBhvr additive="base">
                                        <p:cTn id="14" dur="300" fill="hold"/>
                                        <p:tgtEl>
                                          <p:spTgt spid="77830">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7830">
                                            <p:txEl>
                                              <p:pRg st="1" end="1"/>
                                            </p:txEl>
                                          </p:spTgt>
                                        </p:tgtEl>
                                        <p:attrNameLst>
                                          <p:attrName>ppt_c</p:attrName>
                                        </p:attrNameLst>
                                      </p:cBhvr>
                                      <p:to>
                                        <a:srgbClr val="0000FF"/>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7830">
                                            <p:txEl>
                                              <p:pRg st="2" end="2"/>
                                            </p:txEl>
                                          </p:spTgt>
                                        </p:tgtEl>
                                        <p:attrNameLst>
                                          <p:attrName>style.visibility</p:attrName>
                                        </p:attrNameLst>
                                      </p:cBhvr>
                                      <p:to>
                                        <p:strVal val="visible"/>
                                      </p:to>
                                    </p:set>
                                    <p:anim calcmode="lin" valueType="num">
                                      <p:cBhvr additive="base">
                                        <p:cTn id="19" dur="300" fill="hold"/>
                                        <p:tgtEl>
                                          <p:spTgt spid="77830">
                                            <p:txEl>
                                              <p:pRg st="2" end="2"/>
                                            </p:txEl>
                                          </p:spTgt>
                                        </p:tgtEl>
                                        <p:attrNameLst>
                                          <p:attrName>ppt_x</p:attrName>
                                        </p:attrNameLst>
                                      </p:cBhvr>
                                      <p:tavLst>
                                        <p:tav tm="0">
                                          <p:val>
                                            <p:strVal val="1+#ppt_w/2"/>
                                          </p:val>
                                        </p:tav>
                                        <p:tav tm="100000">
                                          <p:val>
                                            <p:strVal val="#ppt_x"/>
                                          </p:val>
                                        </p:tav>
                                      </p:tavLst>
                                    </p:anim>
                                    <p:anim calcmode="lin" valueType="num">
                                      <p:cBhvr additive="base">
                                        <p:cTn id="20" dur="300" fill="hold"/>
                                        <p:tgtEl>
                                          <p:spTgt spid="77830">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7830">
                                            <p:txEl>
                                              <p:pRg st="2" end="2"/>
                                            </p:txEl>
                                          </p:spTgt>
                                        </p:tgtEl>
                                        <p:attrNameLst>
                                          <p:attrName>ppt_c</p:attrName>
                                        </p:attrNameLst>
                                      </p:cBhvr>
                                      <p:to>
                                        <a:srgbClr val="0000FF"/>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7830">
                                            <p:txEl>
                                              <p:pRg st="3" end="3"/>
                                            </p:txEl>
                                          </p:spTgt>
                                        </p:tgtEl>
                                        <p:attrNameLst>
                                          <p:attrName>style.visibility</p:attrName>
                                        </p:attrNameLst>
                                      </p:cBhvr>
                                      <p:to>
                                        <p:strVal val="visible"/>
                                      </p:to>
                                    </p:set>
                                    <p:anim calcmode="lin" valueType="num">
                                      <p:cBhvr additive="base">
                                        <p:cTn id="25" dur="300" fill="hold"/>
                                        <p:tgtEl>
                                          <p:spTgt spid="77830">
                                            <p:txEl>
                                              <p:pRg st="3" end="3"/>
                                            </p:txEl>
                                          </p:spTgt>
                                        </p:tgtEl>
                                        <p:attrNameLst>
                                          <p:attrName>ppt_x</p:attrName>
                                        </p:attrNameLst>
                                      </p:cBhvr>
                                      <p:tavLst>
                                        <p:tav tm="0">
                                          <p:val>
                                            <p:strVal val="1+#ppt_w/2"/>
                                          </p:val>
                                        </p:tav>
                                        <p:tav tm="100000">
                                          <p:val>
                                            <p:strVal val="#ppt_x"/>
                                          </p:val>
                                        </p:tav>
                                      </p:tavLst>
                                    </p:anim>
                                    <p:anim calcmode="lin" valueType="num">
                                      <p:cBhvr additive="base">
                                        <p:cTn id="26" dur="300" fill="hold"/>
                                        <p:tgtEl>
                                          <p:spTgt spid="77830">
                                            <p:txEl>
                                              <p:pRg st="3" end="3"/>
                                            </p:txEl>
                                          </p:spTgt>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77830">
                                            <p:txEl>
                                              <p:pRg st="3" end="3"/>
                                            </p:txEl>
                                          </p:spTgt>
                                        </p:tgtEl>
                                        <p:attrNameLst>
                                          <p:attrName>ppt_c</p:attrName>
                                        </p:attrNameLst>
                                      </p:cBhvr>
                                      <p:to>
                                        <a:srgbClr val="0000FF"/>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12" fill="hold" nodeType="clickEffect">
                                  <p:stCondLst>
                                    <p:cond delay="0"/>
                                  </p:stCondLst>
                                  <p:childTnLst>
                                    <p:set>
                                      <p:cBhvr>
                                        <p:cTn id="30" dur="1" fill="hold">
                                          <p:stCondLst>
                                            <p:cond delay="0"/>
                                          </p:stCondLst>
                                        </p:cTn>
                                        <p:tgtEl>
                                          <p:spTgt spid="77849"/>
                                        </p:tgtEl>
                                        <p:attrNameLst>
                                          <p:attrName>style.visibility</p:attrName>
                                        </p:attrNameLst>
                                      </p:cBhvr>
                                      <p:to>
                                        <p:strVal val="visible"/>
                                      </p:to>
                                    </p:set>
                                    <p:anim calcmode="lin" valueType="num">
                                      <p:cBhvr additive="base">
                                        <p:cTn id="31" dur="500" fill="hold"/>
                                        <p:tgtEl>
                                          <p:spTgt spid="77849"/>
                                        </p:tgtEl>
                                        <p:attrNameLst>
                                          <p:attrName>ppt_x</p:attrName>
                                        </p:attrNameLst>
                                      </p:cBhvr>
                                      <p:tavLst>
                                        <p:tav tm="0">
                                          <p:val>
                                            <p:strVal val="0-#ppt_w/2"/>
                                          </p:val>
                                        </p:tav>
                                        <p:tav tm="100000">
                                          <p:val>
                                            <p:strVal val="#ppt_x"/>
                                          </p:val>
                                        </p:tav>
                                      </p:tavLst>
                                    </p:anim>
                                    <p:anim calcmode="lin" valueType="num">
                                      <p:cBhvr additive="base">
                                        <p:cTn id="32" dur="500" fill="hold"/>
                                        <p:tgtEl>
                                          <p:spTgt spid="77849"/>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77849"/>
                                        </p:tgtEl>
                                        <p:attrNameLst>
                                          <p:attrName>ppt_c</p:attrName>
                                        </p:attrNameLst>
                                      </p:cBhvr>
                                      <p:to>
                                        <a:srgbClr val="0000FF"/>
                                      </p:to>
                                    </p:animClr>
                                  </p:subTnLst>
                                </p:cTn>
                              </p:par>
                            </p:childTnLst>
                          </p:cTn>
                        </p:par>
                      </p:childTnLst>
                    </p:cTn>
                  </p:par>
                  <p:par>
                    <p:cTn id="33" fill="hold">
                      <p:stCondLst>
                        <p:cond delay="indefinite"/>
                      </p:stCondLst>
                      <p:childTnLst>
                        <p:par>
                          <p:cTn id="34" fill="hold">
                            <p:stCondLst>
                              <p:cond delay="0"/>
                            </p:stCondLst>
                            <p:childTnLst>
                              <p:par>
                                <p:cTn id="35" presetID="2" presetClass="entr" presetSubtype="12"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0-#ppt_w/2"/>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2"/>
                                        </p:tgtEl>
                                        <p:attrNameLst>
                                          <p:attrName>ppt_c</p:attrName>
                                        </p:attrNameLst>
                                      </p:cBhvr>
                                      <p:to>
                                        <a:srgbClr val="0000FF"/>
                                      </p:to>
                                    </p:animClr>
                                  </p:subTnLst>
                                </p:cTn>
                              </p:par>
                            </p:childTnLst>
                          </p:cTn>
                        </p:par>
                      </p:childTnLst>
                    </p:cTn>
                  </p:par>
                  <p:par>
                    <p:cTn id="39" fill="hold">
                      <p:stCondLst>
                        <p:cond delay="indefinite"/>
                      </p:stCondLst>
                      <p:childTnLst>
                        <p:par>
                          <p:cTn id="40" fill="hold">
                            <p:stCondLst>
                              <p:cond delay="0"/>
                            </p:stCondLst>
                            <p:childTnLst>
                              <p:par>
                                <p:cTn id="41" presetID="8" presetClass="entr" presetSubtype="16" fill="hold" nodeType="click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diamond(in)">
                                      <p:cBhvr>
                                        <p:cTn id="43" dur="2000"/>
                                        <p:tgtEl>
                                          <p:spTgt spid="36"/>
                                        </p:tgtEl>
                                      </p:cBhvr>
                                    </p:animEffect>
                                  </p:childTnLst>
                                  <p:subTnLst>
                                    <p:animClr>
                                      <p:cBhvr override="childStyle">
                                        <p:cTn dur="1" fill="hold" display="0" masterRel="nextClick" afterEffect="1"/>
                                        <p:tgtEl>
                                          <p:spTgt spid="36"/>
                                        </p:tgtEl>
                                        <p:attrNameLst>
                                          <p:attrName>ppt_c</p:attrName>
                                        </p:attrNameLst>
                                      </p:cBhvr>
                                      <p:to>
                                        <a:schemeClr val="accent2"/>
                                      </p:to>
                                    </p:animClr>
                                  </p:sub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77850"/>
                                        </p:tgtEl>
                                        <p:attrNameLst>
                                          <p:attrName>style.visibility</p:attrName>
                                        </p:attrNameLst>
                                      </p:cBhvr>
                                      <p:to>
                                        <p:strVal val="visible"/>
                                      </p:to>
                                    </p:set>
                                    <p:animEffect transition="in" filter="barn(inVertical)">
                                      <p:cBhvr>
                                        <p:cTn id="48" dur="500"/>
                                        <p:tgtEl>
                                          <p:spTgt spid="77850"/>
                                        </p:tgtEl>
                                      </p:cBhvr>
                                    </p:animEffect>
                                  </p:childTnLst>
                                  <p:subTnLst>
                                    <p:animClr clrSpc="rgb" dir="cw">
                                      <p:cBhvr override="childStyle">
                                        <p:cTn dur="1" fill="hold" display="0" masterRel="nextClick" afterEffect="1"/>
                                        <p:tgtEl>
                                          <p:spTgt spid="77850"/>
                                        </p:tgtEl>
                                        <p:attrNameLst>
                                          <p:attrName>ppt_c</p:attrName>
                                        </p:attrNameLst>
                                      </p:cBhvr>
                                      <p:to>
                                        <a:srgbClr val="0000FF"/>
                                      </p:to>
                                    </p:animClr>
                                  </p:subTnLst>
                                </p:cTn>
                              </p:par>
                            </p:childTnLst>
                          </p:cTn>
                        </p:par>
                      </p:childTnLst>
                    </p:cTn>
                  </p:par>
                  <p:par>
                    <p:cTn id="49" fill="hold">
                      <p:stCondLst>
                        <p:cond delay="indefinite"/>
                      </p:stCondLst>
                      <p:childTnLst>
                        <p:par>
                          <p:cTn id="50" fill="hold">
                            <p:stCondLst>
                              <p:cond delay="0"/>
                            </p:stCondLst>
                            <p:childTnLst>
                              <p:par>
                                <p:cTn id="51" presetID="16" presetClass="entr" presetSubtype="21" fill="hold" nodeType="clickEffect">
                                  <p:stCondLst>
                                    <p:cond delay="0"/>
                                  </p:stCondLst>
                                  <p:childTnLst>
                                    <p:set>
                                      <p:cBhvr>
                                        <p:cTn id="52" dur="1" fill="hold">
                                          <p:stCondLst>
                                            <p:cond delay="0"/>
                                          </p:stCondLst>
                                        </p:cTn>
                                        <p:tgtEl>
                                          <p:spTgt spid="77852"/>
                                        </p:tgtEl>
                                        <p:attrNameLst>
                                          <p:attrName>style.visibility</p:attrName>
                                        </p:attrNameLst>
                                      </p:cBhvr>
                                      <p:to>
                                        <p:strVal val="visible"/>
                                      </p:to>
                                    </p:set>
                                    <p:animEffect transition="in" filter="barn(inVertical)">
                                      <p:cBhvr>
                                        <p:cTn id="53" dur="500"/>
                                        <p:tgtEl>
                                          <p:spTgt spid="77852"/>
                                        </p:tgtEl>
                                      </p:cBhvr>
                                    </p:animEffect>
                                  </p:childTnLst>
                                  <p:subTnLst>
                                    <p:animClr>
                                      <p:cBhvr override="childStyle">
                                        <p:cTn dur="1" fill="hold" display="0" masterRel="nextClick" afterEffect="1"/>
                                        <p:tgtEl>
                                          <p:spTgt spid="77852"/>
                                        </p:tgtEl>
                                        <p:attrNameLst>
                                          <p:attrName>ppt_c</p:attrName>
                                        </p:attrNameLst>
                                      </p:cBhvr>
                                      <p:to>
                                        <a:srgbClr val="0000FF"/>
                                      </p:to>
                                    </p:animClr>
                                  </p:subTnLst>
                                </p:cTn>
                              </p:par>
                            </p:childTnLst>
                          </p:cTn>
                        </p:par>
                      </p:childTnLst>
                    </p:cTn>
                  </p:par>
                  <p:par>
                    <p:cTn id="54" fill="hold">
                      <p:stCondLst>
                        <p:cond delay="indefinite"/>
                      </p:stCondLst>
                      <p:childTnLst>
                        <p:par>
                          <p:cTn id="55" fill="hold">
                            <p:stCondLst>
                              <p:cond delay="0"/>
                            </p:stCondLst>
                            <p:childTnLst>
                              <p:par>
                                <p:cTn id="56" presetID="16" presetClass="entr" presetSubtype="21" fill="hold" nodeType="clickEffect">
                                  <p:stCondLst>
                                    <p:cond delay="0"/>
                                  </p:stCondLst>
                                  <p:childTnLst>
                                    <p:set>
                                      <p:cBhvr>
                                        <p:cTn id="57" dur="1" fill="hold">
                                          <p:stCondLst>
                                            <p:cond delay="0"/>
                                          </p:stCondLst>
                                        </p:cTn>
                                        <p:tgtEl>
                                          <p:spTgt spid="77853"/>
                                        </p:tgtEl>
                                        <p:attrNameLst>
                                          <p:attrName>style.visibility</p:attrName>
                                        </p:attrNameLst>
                                      </p:cBhvr>
                                      <p:to>
                                        <p:strVal val="visible"/>
                                      </p:to>
                                    </p:set>
                                    <p:animEffect transition="in" filter="barn(inVertical)">
                                      <p:cBhvr>
                                        <p:cTn id="58" dur="500"/>
                                        <p:tgtEl>
                                          <p:spTgt spid="77853"/>
                                        </p:tgtEl>
                                      </p:cBhvr>
                                    </p:animEffect>
                                  </p:childTnLst>
                                  <p:subTnLst>
                                    <p:animClr>
                                      <p:cBhvr override="childStyle">
                                        <p:cTn dur="1" fill="hold" display="0" masterRel="nextClick" afterEffect="1"/>
                                        <p:tgtEl>
                                          <p:spTgt spid="77853"/>
                                        </p:tgtEl>
                                        <p:attrNameLst>
                                          <p:attrName>ppt_c</p:attrName>
                                        </p:attrNameLst>
                                      </p:cBhvr>
                                      <p:to>
                                        <a:srgbClr val="0000FF"/>
                                      </p:to>
                                    </p:animClr>
                                  </p:subTnLst>
                                </p:cTn>
                              </p:par>
                            </p:childTnLst>
                          </p:cTn>
                        </p:par>
                      </p:childTnLst>
                    </p:cTn>
                  </p:par>
                  <p:par>
                    <p:cTn id="59" fill="hold">
                      <p:stCondLst>
                        <p:cond delay="indefinite"/>
                      </p:stCondLst>
                      <p:childTnLst>
                        <p:par>
                          <p:cTn id="60" fill="hold">
                            <p:stCondLst>
                              <p:cond delay="0"/>
                            </p:stCondLst>
                            <p:childTnLst>
                              <p:par>
                                <p:cTn id="61" presetID="16" presetClass="entr" presetSubtype="21" fill="hold" nodeType="clickEffect">
                                  <p:stCondLst>
                                    <p:cond delay="0"/>
                                  </p:stCondLst>
                                  <p:childTnLst>
                                    <p:set>
                                      <p:cBhvr>
                                        <p:cTn id="62" dur="1" fill="hold">
                                          <p:stCondLst>
                                            <p:cond delay="0"/>
                                          </p:stCondLst>
                                        </p:cTn>
                                        <p:tgtEl>
                                          <p:spTgt spid="77854"/>
                                        </p:tgtEl>
                                        <p:attrNameLst>
                                          <p:attrName>style.visibility</p:attrName>
                                        </p:attrNameLst>
                                      </p:cBhvr>
                                      <p:to>
                                        <p:strVal val="visible"/>
                                      </p:to>
                                    </p:set>
                                    <p:animEffect transition="in" filter="barn(inVertical)">
                                      <p:cBhvr>
                                        <p:cTn id="63" dur="500"/>
                                        <p:tgtEl>
                                          <p:spTgt spid="77854"/>
                                        </p:tgtEl>
                                      </p:cBhvr>
                                    </p:animEffect>
                                  </p:childTnLst>
                                  <p:subTnLst>
                                    <p:animClr>
                                      <p:cBhvr override="childStyle">
                                        <p:cTn dur="1" fill="hold" display="0" masterRel="nextClick" afterEffect="1"/>
                                        <p:tgtEl>
                                          <p:spTgt spid="77854"/>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0"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第七章   假设检验</a:t>
            </a:r>
          </a:p>
        </p:txBody>
      </p:sp>
      <p:sp>
        <p:nvSpPr>
          <p:cNvPr id="74755"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74756"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74757"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74758" name="Rectangle 6"/>
          <p:cNvSpPr>
            <a:spLocks noGrp="1" noChangeArrowheads="1"/>
          </p:cNvSpPr>
          <p:nvPr>
            <p:ph type="subTitle" idx="1"/>
          </p:nvPr>
        </p:nvSpPr>
        <p:spPr>
          <a:xfrm>
            <a:off x="228600" y="1219200"/>
            <a:ext cx="8686800" cy="5486400"/>
          </a:xfrm>
        </p:spPr>
        <p:txBody>
          <a:bodyPr/>
          <a:lstStyle/>
          <a:p>
            <a:pPr algn="l">
              <a:lnSpc>
                <a:spcPts val="3300"/>
              </a:lnSpc>
            </a:pPr>
            <a:r>
              <a:rPr lang="en-US" altLang="zh-CN" sz="2400" dirty="0">
                <a:ea typeface="楷体" pitchFamily="49" charset="-122"/>
                <a:sym typeface="Symbol" pitchFamily="18" charset="2"/>
              </a:rPr>
              <a:t>[</a:t>
            </a:r>
            <a:r>
              <a:rPr lang="zh-CN" altLang="en-US" sz="2400" dirty="0">
                <a:ea typeface="楷体" pitchFamily="49" charset="-122"/>
                <a:sym typeface="Symbol" pitchFamily="18" charset="2"/>
              </a:rPr>
              <a:t>例</a:t>
            </a:r>
            <a:r>
              <a:rPr lang="en-US" altLang="zh-CN" sz="2400" dirty="0">
                <a:ea typeface="楷体" pitchFamily="49" charset="-122"/>
                <a:sym typeface="Symbol" pitchFamily="18" charset="2"/>
              </a:rPr>
              <a:t>]</a:t>
            </a:r>
            <a:r>
              <a:rPr lang="zh-CN" altLang="en-US" sz="2400" dirty="0">
                <a:ea typeface="楷体" pitchFamily="49" charset="-122"/>
                <a:sym typeface="Symbol" pitchFamily="18" charset="2"/>
              </a:rPr>
              <a:t>某种保险丝的融化时间服从正态分布。按规定，融化时间的方差不得超过</a:t>
            </a:r>
            <a:r>
              <a:rPr lang="en-US" altLang="zh-CN" sz="2400" dirty="0">
                <a:ea typeface="楷体" pitchFamily="49" charset="-122"/>
                <a:sym typeface="Symbol" pitchFamily="18" charset="2"/>
              </a:rPr>
              <a:t>400</a:t>
            </a:r>
            <a:r>
              <a:rPr lang="zh-CN" altLang="en-US" sz="2400" dirty="0">
                <a:ea typeface="楷体" pitchFamily="49" charset="-122"/>
                <a:sym typeface="Symbol" pitchFamily="18" charset="2"/>
              </a:rPr>
              <a:t>。今从一批产品中随机抽取</a:t>
            </a:r>
            <a:r>
              <a:rPr lang="en-US" altLang="zh-CN" sz="2400" dirty="0">
                <a:ea typeface="楷体" pitchFamily="49" charset="-122"/>
                <a:sym typeface="Symbol" pitchFamily="18" charset="2"/>
              </a:rPr>
              <a:t>25</a:t>
            </a:r>
            <a:r>
              <a:rPr lang="zh-CN" altLang="en-US" sz="2400" dirty="0">
                <a:ea typeface="楷体" pitchFamily="49" charset="-122"/>
                <a:sym typeface="Symbol" pitchFamily="18" charset="2"/>
              </a:rPr>
              <a:t>个样品，测得融化时间的方差为</a:t>
            </a:r>
            <a:r>
              <a:rPr lang="en-US" altLang="zh-CN" sz="2400" dirty="0">
                <a:ea typeface="楷体" pitchFamily="49" charset="-122"/>
                <a:sym typeface="Symbol" pitchFamily="18" charset="2"/>
              </a:rPr>
              <a:t>410</a:t>
            </a:r>
            <a:r>
              <a:rPr lang="zh-CN" altLang="en-US" sz="2400" dirty="0">
                <a:ea typeface="楷体" pitchFamily="49" charset="-122"/>
                <a:sym typeface="Symbol" pitchFamily="18" charset="2"/>
              </a:rPr>
              <a:t>。问在</a:t>
            </a:r>
            <a:r>
              <a:rPr lang="en-US" altLang="zh-CN" sz="2400" dirty="0">
                <a:ea typeface="楷体" pitchFamily="49" charset="-122"/>
                <a:sym typeface="Symbol" pitchFamily="18" charset="2"/>
              </a:rPr>
              <a:t>0.05</a:t>
            </a:r>
            <a:r>
              <a:rPr lang="zh-CN" altLang="en-US" sz="2400" dirty="0">
                <a:ea typeface="楷体" pitchFamily="49" charset="-122"/>
                <a:sym typeface="Symbol" pitchFamily="18" charset="2"/>
              </a:rPr>
              <a:t>的显著性水平下能否认为这批产品的方差偏大？</a:t>
            </a:r>
          </a:p>
        </p:txBody>
      </p:sp>
      <p:sp>
        <p:nvSpPr>
          <p:cNvPr id="74759" name="Line 7"/>
          <p:cNvSpPr>
            <a:spLocks noChangeShapeType="1"/>
          </p:cNvSpPr>
          <p:nvPr/>
        </p:nvSpPr>
        <p:spPr bwMode="auto">
          <a:xfrm>
            <a:off x="1752600" y="3200400"/>
            <a:ext cx="0" cy="0"/>
          </a:xfrm>
          <a:prstGeom prst="line">
            <a:avLst/>
          </a:prstGeom>
          <a:noFill/>
          <a:ln w="9525">
            <a:solidFill>
              <a:schemeClr val="tx1"/>
            </a:solidFill>
            <a:round/>
            <a:headEnd/>
            <a:tailEnd/>
          </a:ln>
          <a:effectLst/>
        </p:spPr>
        <p:txBody>
          <a:bodyPr wrap="none" anchor="ctr"/>
          <a:lstStyle/>
          <a:p>
            <a:endParaRPr lang="zh-CN" altLang="en-US"/>
          </a:p>
        </p:txBody>
      </p:sp>
      <p:sp>
        <p:nvSpPr>
          <p:cNvPr id="74760" name="Line 8"/>
          <p:cNvSpPr>
            <a:spLocks noChangeShapeType="1"/>
          </p:cNvSpPr>
          <p:nvPr/>
        </p:nvSpPr>
        <p:spPr bwMode="auto">
          <a:xfrm>
            <a:off x="1143000" y="5486400"/>
            <a:ext cx="0" cy="0"/>
          </a:xfrm>
          <a:prstGeom prst="line">
            <a:avLst/>
          </a:prstGeom>
          <a:noFill/>
          <a:ln w="9525">
            <a:solidFill>
              <a:schemeClr val="tx1"/>
            </a:solidFill>
            <a:round/>
            <a:headEnd/>
            <a:tailEnd/>
          </a:ln>
          <a:effectLst/>
        </p:spPr>
        <p:txBody>
          <a:bodyPr wrap="none" anchor="ctr"/>
          <a:lstStyle/>
          <a:p>
            <a:endParaRPr lang="zh-CN" altLang="en-US"/>
          </a:p>
        </p:txBody>
      </p:sp>
      <p:sp>
        <p:nvSpPr>
          <p:cNvPr id="74761" name="Line 9"/>
          <p:cNvSpPr>
            <a:spLocks noChangeShapeType="1"/>
          </p:cNvSpPr>
          <p:nvPr/>
        </p:nvSpPr>
        <p:spPr bwMode="auto">
          <a:xfrm>
            <a:off x="1143000" y="4953000"/>
            <a:ext cx="0" cy="0"/>
          </a:xfrm>
          <a:prstGeom prst="line">
            <a:avLst/>
          </a:prstGeom>
          <a:noFill/>
          <a:ln w="9525">
            <a:solidFill>
              <a:schemeClr val="tx1"/>
            </a:solidFill>
            <a:round/>
            <a:headEnd/>
            <a:tailEnd/>
          </a:ln>
          <a:effectLst/>
        </p:spPr>
        <p:txBody>
          <a:bodyPr wrap="none" anchor="ctr"/>
          <a:lstStyle/>
          <a:p>
            <a:endParaRPr lang="zh-CN" altLang="en-US"/>
          </a:p>
        </p:txBody>
      </p:sp>
      <p:sp>
        <p:nvSpPr>
          <p:cNvPr id="74762" name="Line 10"/>
          <p:cNvSpPr>
            <a:spLocks noChangeShapeType="1"/>
          </p:cNvSpPr>
          <p:nvPr/>
        </p:nvSpPr>
        <p:spPr bwMode="auto">
          <a:xfrm>
            <a:off x="1676400" y="5943600"/>
            <a:ext cx="0" cy="0"/>
          </a:xfrm>
          <a:prstGeom prst="line">
            <a:avLst/>
          </a:prstGeom>
          <a:noFill/>
          <a:ln w="9525">
            <a:solidFill>
              <a:schemeClr val="tx1"/>
            </a:solidFill>
            <a:round/>
            <a:headEnd/>
            <a:tailEnd/>
          </a:ln>
          <a:effectLst/>
        </p:spPr>
        <p:txBody>
          <a:bodyPr wrap="none" anchor="ctr"/>
          <a:lstStyle/>
          <a:p>
            <a:endParaRPr lang="zh-CN" altLang="en-US"/>
          </a:p>
        </p:txBody>
      </p:sp>
      <p:sp>
        <p:nvSpPr>
          <p:cNvPr id="74763" name="Line 11"/>
          <p:cNvSpPr>
            <a:spLocks noChangeShapeType="1"/>
          </p:cNvSpPr>
          <p:nvPr/>
        </p:nvSpPr>
        <p:spPr bwMode="auto">
          <a:xfrm flipH="1">
            <a:off x="3200400" y="5791200"/>
            <a:ext cx="0" cy="0"/>
          </a:xfrm>
          <a:prstGeom prst="line">
            <a:avLst/>
          </a:prstGeom>
          <a:noFill/>
          <a:ln w="9525">
            <a:solidFill>
              <a:schemeClr val="tx1"/>
            </a:solidFill>
            <a:round/>
            <a:headEnd/>
            <a:tailEnd/>
          </a:ln>
          <a:effectLst/>
        </p:spPr>
        <p:txBody>
          <a:bodyPr wrap="none" anchor="ctr"/>
          <a:lstStyle/>
          <a:p>
            <a:endParaRPr lang="zh-CN" altLang="en-US"/>
          </a:p>
        </p:txBody>
      </p:sp>
      <p:sp>
        <p:nvSpPr>
          <p:cNvPr id="74764" name="Line 12"/>
          <p:cNvSpPr>
            <a:spLocks noChangeShapeType="1"/>
          </p:cNvSpPr>
          <p:nvPr/>
        </p:nvSpPr>
        <p:spPr bwMode="auto">
          <a:xfrm flipV="1">
            <a:off x="5791200" y="4114800"/>
            <a:ext cx="0" cy="21336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74765" name="Line 13"/>
          <p:cNvSpPr>
            <a:spLocks noChangeShapeType="1"/>
          </p:cNvSpPr>
          <p:nvPr/>
        </p:nvSpPr>
        <p:spPr bwMode="auto">
          <a:xfrm>
            <a:off x="5791200" y="6248400"/>
            <a:ext cx="28956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74766" name="Freeform 14"/>
          <p:cNvSpPr>
            <a:spLocks/>
          </p:cNvSpPr>
          <p:nvPr/>
        </p:nvSpPr>
        <p:spPr bwMode="auto">
          <a:xfrm>
            <a:off x="5791200" y="4394200"/>
            <a:ext cx="2743200" cy="1854200"/>
          </a:xfrm>
          <a:custGeom>
            <a:avLst/>
            <a:gdLst/>
            <a:ahLst/>
            <a:cxnLst>
              <a:cxn ang="0">
                <a:pos x="0" y="1168"/>
              </a:cxn>
              <a:cxn ang="0">
                <a:pos x="528" y="112"/>
              </a:cxn>
              <a:cxn ang="0">
                <a:pos x="912" y="496"/>
              </a:cxn>
              <a:cxn ang="0">
                <a:pos x="1248" y="832"/>
              </a:cxn>
              <a:cxn ang="0">
                <a:pos x="1584" y="1024"/>
              </a:cxn>
              <a:cxn ang="0">
                <a:pos x="1728" y="1072"/>
              </a:cxn>
            </a:cxnLst>
            <a:rect l="0" t="0" r="r" b="b"/>
            <a:pathLst>
              <a:path w="1728" h="1168">
                <a:moveTo>
                  <a:pt x="0" y="1168"/>
                </a:moveTo>
                <a:cubicBezTo>
                  <a:pt x="188" y="696"/>
                  <a:pt x="376" y="224"/>
                  <a:pt x="528" y="112"/>
                </a:cubicBezTo>
                <a:cubicBezTo>
                  <a:pt x="680" y="0"/>
                  <a:pt x="792" y="376"/>
                  <a:pt x="912" y="496"/>
                </a:cubicBezTo>
                <a:cubicBezTo>
                  <a:pt x="1032" y="616"/>
                  <a:pt x="1136" y="744"/>
                  <a:pt x="1248" y="832"/>
                </a:cubicBezTo>
                <a:cubicBezTo>
                  <a:pt x="1360" y="920"/>
                  <a:pt x="1504" y="984"/>
                  <a:pt x="1584" y="1024"/>
                </a:cubicBezTo>
                <a:cubicBezTo>
                  <a:pt x="1664" y="1064"/>
                  <a:pt x="1696" y="1068"/>
                  <a:pt x="1728" y="1072"/>
                </a:cubicBezTo>
              </a:path>
            </a:pathLst>
          </a:custGeom>
          <a:noFill/>
          <a:ln w="9525" cap="flat" cmpd="sng">
            <a:solidFill>
              <a:schemeClr val="tx1"/>
            </a:solidFill>
            <a:prstDash val="solid"/>
            <a:round/>
            <a:headEnd/>
            <a:tailEnd/>
          </a:ln>
          <a:effectLst/>
        </p:spPr>
        <p:txBody>
          <a:bodyPr wrap="none" anchor="ctr"/>
          <a:lstStyle/>
          <a:p>
            <a:endParaRPr lang="zh-CN" altLang="en-US"/>
          </a:p>
        </p:txBody>
      </p:sp>
      <p:sp>
        <p:nvSpPr>
          <p:cNvPr id="74767" name="Line 15"/>
          <p:cNvSpPr>
            <a:spLocks noChangeShapeType="1"/>
          </p:cNvSpPr>
          <p:nvPr/>
        </p:nvSpPr>
        <p:spPr bwMode="auto">
          <a:xfrm>
            <a:off x="7924800" y="5867400"/>
            <a:ext cx="0" cy="381000"/>
          </a:xfrm>
          <a:prstGeom prst="line">
            <a:avLst/>
          </a:prstGeom>
          <a:noFill/>
          <a:ln w="9525">
            <a:solidFill>
              <a:schemeClr val="tx1"/>
            </a:solidFill>
            <a:round/>
            <a:headEnd/>
            <a:tailEnd/>
          </a:ln>
          <a:effectLst/>
        </p:spPr>
        <p:txBody>
          <a:bodyPr wrap="none" anchor="ctr"/>
          <a:lstStyle/>
          <a:p>
            <a:endParaRPr lang="zh-CN" altLang="en-US"/>
          </a:p>
        </p:txBody>
      </p:sp>
      <p:sp>
        <p:nvSpPr>
          <p:cNvPr id="74768" name="Line 16"/>
          <p:cNvSpPr>
            <a:spLocks noChangeShapeType="1"/>
          </p:cNvSpPr>
          <p:nvPr/>
        </p:nvSpPr>
        <p:spPr bwMode="auto">
          <a:xfrm flipV="1">
            <a:off x="7924800" y="5867400"/>
            <a:ext cx="76200" cy="76200"/>
          </a:xfrm>
          <a:prstGeom prst="line">
            <a:avLst/>
          </a:prstGeom>
          <a:noFill/>
          <a:ln w="9525">
            <a:solidFill>
              <a:schemeClr val="tx1"/>
            </a:solidFill>
            <a:round/>
            <a:headEnd/>
            <a:tailEnd/>
          </a:ln>
          <a:effectLst/>
        </p:spPr>
        <p:txBody>
          <a:bodyPr wrap="none" anchor="ctr"/>
          <a:lstStyle/>
          <a:p>
            <a:endParaRPr lang="zh-CN" altLang="en-US"/>
          </a:p>
        </p:txBody>
      </p:sp>
      <p:sp>
        <p:nvSpPr>
          <p:cNvPr id="74769" name="Line 17"/>
          <p:cNvSpPr>
            <a:spLocks noChangeShapeType="1"/>
          </p:cNvSpPr>
          <p:nvPr/>
        </p:nvSpPr>
        <p:spPr bwMode="auto">
          <a:xfrm flipV="1">
            <a:off x="7924800" y="5943600"/>
            <a:ext cx="304800" cy="152400"/>
          </a:xfrm>
          <a:prstGeom prst="line">
            <a:avLst/>
          </a:prstGeom>
          <a:noFill/>
          <a:ln w="9525">
            <a:solidFill>
              <a:schemeClr val="tx1"/>
            </a:solidFill>
            <a:round/>
            <a:headEnd/>
            <a:tailEnd/>
          </a:ln>
          <a:effectLst/>
        </p:spPr>
        <p:txBody>
          <a:bodyPr wrap="none" anchor="ctr"/>
          <a:lstStyle/>
          <a:p>
            <a:endParaRPr lang="zh-CN" altLang="en-US"/>
          </a:p>
        </p:txBody>
      </p:sp>
      <p:sp>
        <p:nvSpPr>
          <p:cNvPr id="74770" name="Line 18"/>
          <p:cNvSpPr>
            <a:spLocks noChangeShapeType="1"/>
          </p:cNvSpPr>
          <p:nvPr/>
        </p:nvSpPr>
        <p:spPr bwMode="auto">
          <a:xfrm flipV="1">
            <a:off x="7924800" y="6019800"/>
            <a:ext cx="381000" cy="228600"/>
          </a:xfrm>
          <a:prstGeom prst="line">
            <a:avLst/>
          </a:prstGeom>
          <a:noFill/>
          <a:ln w="9525">
            <a:solidFill>
              <a:schemeClr val="tx1"/>
            </a:solidFill>
            <a:round/>
            <a:headEnd/>
            <a:tailEnd/>
          </a:ln>
          <a:effectLst/>
        </p:spPr>
        <p:txBody>
          <a:bodyPr wrap="none" anchor="ctr"/>
          <a:lstStyle/>
          <a:p>
            <a:endParaRPr lang="zh-CN" altLang="en-US"/>
          </a:p>
        </p:txBody>
      </p:sp>
      <p:sp>
        <p:nvSpPr>
          <p:cNvPr id="74771" name="Line 19"/>
          <p:cNvSpPr>
            <a:spLocks noChangeShapeType="1"/>
          </p:cNvSpPr>
          <p:nvPr/>
        </p:nvSpPr>
        <p:spPr bwMode="auto">
          <a:xfrm flipV="1">
            <a:off x="8229600" y="6096000"/>
            <a:ext cx="152400" cy="152400"/>
          </a:xfrm>
          <a:prstGeom prst="line">
            <a:avLst/>
          </a:prstGeom>
          <a:noFill/>
          <a:ln w="9525">
            <a:solidFill>
              <a:schemeClr val="tx1"/>
            </a:solidFill>
            <a:round/>
            <a:headEnd/>
            <a:tailEnd/>
          </a:ln>
          <a:effectLst/>
        </p:spPr>
        <p:txBody>
          <a:bodyPr wrap="none" anchor="ctr"/>
          <a:lstStyle/>
          <a:p>
            <a:endParaRPr lang="zh-CN" altLang="en-US"/>
          </a:p>
        </p:txBody>
      </p:sp>
      <p:graphicFrame>
        <p:nvGraphicFramePr>
          <p:cNvPr id="74773" name="Object 21"/>
          <p:cNvGraphicFramePr>
            <a:graphicFrameLocks noChangeAspect="1"/>
          </p:cNvGraphicFramePr>
          <p:nvPr/>
        </p:nvGraphicFramePr>
        <p:xfrm>
          <a:off x="7559675" y="6338888"/>
          <a:ext cx="1109663" cy="415925"/>
        </p:xfrm>
        <a:graphic>
          <a:graphicData uri="http://schemas.openxmlformats.org/presentationml/2006/ole">
            <p:oleObj spid="_x0000_s74773" name="公式" r:id="rId4" imgW="629300" imgH="236186" progId="Equation.3">
              <p:embed/>
            </p:oleObj>
          </a:graphicData>
        </a:graphic>
      </p:graphicFrame>
      <p:graphicFrame>
        <p:nvGraphicFramePr>
          <p:cNvPr id="74774" name="Object 22"/>
          <p:cNvGraphicFramePr>
            <a:graphicFrameLocks noChangeAspect="1"/>
          </p:cNvGraphicFramePr>
          <p:nvPr/>
        </p:nvGraphicFramePr>
        <p:xfrm>
          <a:off x="8460432" y="5733256"/>
          <a:ext cx="238125" cy="238125"/>
        </p:xfrm>
        <a:graphic>
          <a:graphicData uri="http://schemas.openxmlformats.org/presentationml/2006/ole">
            <p:oleObj spid="_x0000_s74774" name="公式" r:id="rId5" imgW="162304" imgH="162304" progId="Equation.3">
              <p:embed/>
            </p:oleObj>
          </a:graphicData>
        </a:graphic>
      </p:graphicFrame>
      <p:graphicFrame>
        <p:nvGraphicFramePr>
          <p:cNvPr id="74775" name="Object 23"/>
          <p:cNvGraphicFramePr>
            <a:graphicFrameLocks noChangeAspect="1"/>
          </p:cNvGraphicFramePr>
          <p:nvPr/>
        </p:nvGraphicFramePr>
        <p:xfrm>
          <a:off x="539552" y="2996952"/>
          <a:ext cx="5067300" cy="492125"/>
        </p:xfrm>
        <a:graphic>
          <a:graphicData uri="http://schemas.openxmlformats.org/presentationml/2006/ole">
            <p:oleObj spid="_x0000_s74775" name="公式" r:id="rId6" imgW="2463480" imgH="241200" progId="Equation.3">
              <p:embed/>
            </p:oleObj>
          </a:graphicData>
        </a:graphic>
      </p:graphicFrame>
      <p:graphicFrame>
        <p:nvGraphicFramePr>
          <p:cNvPr id="74776" name="Object 24"/>
          <p:cNvGraphicFramePr>
            <a:graphicFrameLocks noChangeAspect="1"/>
          </p:cNvGraphicFramePr>
          <p:nvPr/>
        </p:nvGraphicFramePr>
        <p:xfrm>
          <a:off x="539552" y="4293096"/>
          <a:ext cx="2063750" cy="938213"/>
        </p:xfrm>
        <a:graphic>
          <a:graphicData uri="http://schemas.openxmlformats.org/presentationml/2006/ole">
            <p:oleObj spid="_x0000_s74776" name="公式" r:id="rId7" imgW="1002960" imgH="457200" progId="Equation.3">
              <p:embed/>
            </p:oleObj>
          </a:graphicData>
        </a:graphic>
      </p:graphicFrame>
      <p:graphicFrame>
        <p:nvGraphicFramePr>
          <p:cNvPr id="74778" name="Object 26"/>
          <p:cNvGraphicFramePr>
            <a:graphicFrameLocks noChangeAspect="1"/>
          </p:cNvGraphicFramePr>
          <p:nvPr/>
        </p:nvGraphicFramePr>
        <p:xfrm>
          <a:off x="733425" y="6021388"/>
          <a:ext cx="3525838" cy="468312"/>
        </p:xfrm>
        <a:graphic>
          <a:graphicData uri="http://schemas.openxmlformats.org/presentationml/2006/ole">
            <p:oleObj spid="_x0000_s74778" name="公式" r:id="rId8" imgW="1600200" imgH="228600" progId="Equation.3">
              <p:embed/>
            </p:oleObj>
          </a:graphicData>
        </a:graphic>
      </p:graphicFrame>
      <p:graphicFrame>
        <p:nvGraphicFramePr>
          <p:cNvPr id="74779" name="Object 27"/>
          <p:cNvGraphicFramePr>
            <a:graphicFrameLocks noChangeAspect="1"/>
          </p:cNvGraphicFramePr>
          <p:nvPr/>
        </p:nvGraphicFramePr>
        <p:xfrm>
          <a:off x="539552" y="3645024"/>
          <a:ext cx="5848350" cy="495300"/>
        </p:xfrm>
        <a:graphic>
          <a:graphicData uri="http://schemas.openxmlformats.org/presentationml/2006/ole">
            <p:oleObj spid="_x0000_s74779" name="公式" r:id="rId9" imgW="2844720" imgH="241200" progId="Equation.3">
              <p:embed/>
            </p:oleObj>
          </a:graphicData>
        </a:graphic>
      </p:graphicFrame>
      <p:graphicFrame>
        <p:nvGraphicFramePr>
          <p:cNvPr id="74780" name="Object 28"/>
          <p:cNvGraphicFramePr>
            <a:graphicFrameLocks noChangeAspect="1"/>
          </p:cNvGraphicFramePr>
          <p:nvPr/>
        </p:nvGraphicFramePr>
        <p:xfrm>
          <a:off x="479425" y="5397500"/>
          <a:ext cx="3890963" cy="495300"/>
        </p:xfrm>
        <a:graphic>
          <a:graphicData uri="http://schemas.openxmlformats.org/presentationml/2006/ole">
            <p:oleObj spid="_x0000_s74780" name="公式" r:id="rId10" imgW="1892160" imgH="241200" progId="Equation.3">
              <p:embed/>
            </p:oleObj>
          </a:graphicData>
        </a:graphic>
      </p:graphicFrame>
      <p:graphicFrame>
        <p:nvGraphicFramePr>
          <p:cNvPr id="74782" name="Object 30"/>
          <p:cNvGraphicFramePr>
            <a:graphicFrameLocks noChangeAspect="1"/>
          </p:cNvGraphicFramePr>
          <p:nvPr/>
        </p:nvGraphicFramePr>
        <p:xfrm>
          <a:off x="2627784" y="4365104"/>
          <a:ext cx="2925763" cy="808038"/>
        </p:xfrm>
        <a:graphic>
          <a:graphicData uri="http://schemas.openxmlformats.org/presentationml/2006/ole">
            <p:oleObj spid="_x0000_s74782" name="公式" r:id="rId11" imgW="1422360" imgH="393480" progId="Equation.3">
              <p:embed/>
            </p:oleObj>
          </a:graphicData>
        </a:graphic>
      </p:graphicFrame>
      <p:cxnSp>
        <p:nvCxnSpPr>
          <p:cNvPr id="31" name="直接连接符 30"/>
          <p:cNvCxnSpPr/>
          <p:nvPr/>
        </p:nvCxnSpPr>
        <p:spPr bwMode="auto">
          <a:xfrm>
            <a:off x="7020272" y="4797152"/>
            <a:ext cx="0" cy="1440160"/>
          </a:xfrm>
          <a:prstGeom prst="line">
            <a:avLst/>
          </a:prstGeom>
          <a:solidFill>
            <a:schemeClr val="accent1"/>
          </a:solidFill>
          <a:ln w="9525" cap="flat" cmpd="sng" algn="ctr">
            <a:solidFill>
              <a:schemeClr val="tx1"/>
            </a:solidFill>
            <a:prstDash val="solid"/>
            <a:round/>
            <a:headEnd type="none" w="med" len="med"/>
            <a:tailEnd type="none" w="med" len="med"/>
          </a:ln>
          <a:effectLst/>
        </p:spPr>
      </p:cxnSp>
      <p:graphicFrame>
        <p:nvGraphicFramePr>
          <p:cNvPr id="74783" name="Object 31"/>
          <p:cNvGraphicFramePr>
            <a:graphicFrameLocks noChangeAspect="1"/>
          </p:cNvGraphicFramePr>
          <p:nvPr/>
        </p:nvGraphicFramePr>
        <p:xfrm>
          <a:off x="6660232" y="6381328"/>
          <a:ext cx="560388" cy="312737"/>
        </p:xfrm>
        <a:graphic>
          <a:graphicData uri="http://schemas.openxmlformats.org/presentationml/2006/ole">
            <p:oleObj spid="_x0000_s74783" name="公式" r:id="rId12" imgW="317160" imgH="1774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4758">
                                            <p:txEl>
                                              <p:pRg st="0" end="0"/>
                                            </p:txEl>
                                          </p:spTgt>
                                        </p:tgtEl>
                                        <p:attrNameLst>
                                          <p:attrName>style.visibility</p:attrName>
                                        </p:attrNameLst>
                                      </p:cBhvr>
                                      <p:to>
                                        <p:strVal val="visible"/>
                                      </p:to>
                                    </p:set>
                                    <p:animEffect transition="in" filter="wipe(up)">
                                      <p:cBhvr>
                                        <p:cTn id="7" dur="300"/>
                                        <p:tgtEl>
                                          <p:spTgt spid="74758">
                                            <p:txEl>
                                              <p:pRg st="0" end="0"/>
                                            </p:txEl>
                                          </p:spTgt>
                                        </p:tgtEl>
                                      </p:cBhvr>
                                    </p:animEffect>
                                  </p:childTnLst>
                                  <p:subTnLst>
                                    <p:animClr clrSpc="rgb" dir="cw">
                                      <p:cBhvr override="childStyle">
                                        <p:cTn dur="1" fill="hold" display="0" masterRel="nextClick" afterEffect="1"/>
                                        <p:tgtEl>
                                          <p:spTgt spid="74758">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74775"/>
                                        </p:tgtEl>
                                        <p:attrNameLst>
                                          <p:attrName>style.visibility</p:attrName>
                                        </p:attrNameLst>
                                      </p:cBhvr>
                                      <p:to>
                                        <p:strVal val="visible"/>
                                      </p:to>
                                    </p:set>
                                    <p:animEffect transition="in" filter="box(out)">
                                      <p:cBhvr>
                                        <p:cTn id="12" dur="500"/>
                                        <p:tgtEl>
                                          <p:spTgt spid="74775"/>
                                        </p:tgtEl>
                                      </p:cBhvr>
                                    </p:animEffect>
                                  </p:childTnLst>
                                  <p:subTnLst>
                                    <p:animClr clrSpc="rgb" dir="cw">
                                      <p:cBhvr override="childStyle">
                                        <p:cTn dur="1" fill="hold" display="0" masterRel="nextClick" afterEffect="1"/>
                                        <p:tgtEl>
                                          <p:spTgt spid="74775"/>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74776"/>
                                        </p:tgtEl>
                                        <p:attrNameLst>
                                          <p:attrName>style.visibility</p:attrName>
                                        </p:attrNameLst>
                                      </p:cBhvr>
                                      <p:to>
                                        <p:strVal val="visible"/>
                                      </p:to>
                                    </p:set>
                                    <p:anim calcmode="lin" valueType="num">
                                      <p:cBhvr additive="base">
                                        <p:cTn id="17" dur="500" fill="hold"/>
                                        <p:tgtEl>
                                          <p:spTgt spid="74776"/>
                                        </p:tgtEl>
                                        <p:attrNameLst>
                                          <p:attrName>ppt_x</p:attrName>
                                        </p:attrNameLst>
                                      </p:cBhvr>
                                      <p:tavLst>
                                        <p:tav tm="0">
                                          <p:val>
                                            <p:strVal val="1+#ppt_w/2"/>
                                          </p:val>
                                        </p:tav>
                                        <p:tav tm="100000">
                                          <p:val>
                                            <p:strVal val="#ppt_x"/>
                                          </p:val>
                                        </p:tav>
                                      </p:tavLst>
                                    </p:anim>
                                    <p:anim calcmode="lin" valueType="num">
                                      <p:cBhvr additive="base">
                                        <p:cTn id="18" dur="500" fill="hold"/>
                                        <p:tgtEl>
                                          <p:spTgt spid="74776"/>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4776"/>
                                        </p:tgtEl>
                                        <p:attrNameLst>
                                          <p:attrName>ppt_c</p:attrName>
                                        </p:attrNameLst>
                                      </p:cBhvr>
                                      <p:to>
                                        <a:srgbClr val="0000FF"/>
                                      </p:to>
                                    </p:animClr>
                                  </p:sub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4779"/>
                                        </p:tgtEl>
                                        <p:attrNameLst>
                                          <p:attrName>style.visibility</p:attrName>
                                        </p:attrNameLst>
                                      </p:cBhvr>
                                      <p:to>
                                        <p:strVal val="visible"/>
                                      </p:to>
                                    </p:set>
                                    <p:anim calcmode="lin" valueType="num">
                                      <p:cBhvr additive="base">
                                        <p:cTn id="23" dur="500" fill="hold"/>
                                        <p:tgtEl>
                                          <p:spTgt spid="74779"/>
                                        </p:tgtEl>
                                        <p:attrNameLst>
                                          <p:attrName>ppt_x</p:attrName>
                                        </p:attrNameLst>
                                      </p:cBhvr>
                                      <p:tavLst>
                                        <p:tav tm="0">
                                          <p:val>
                                            <p:strVal val="#ppt_x"/>
                                          </p:val>
                                        </p:tav>
                                        <p:tav tm="100000">
                                          <p:val>
                                            <p:strVal val="#ppt_x"/>
                                          </p:val>
                                        </p:tav>
                                      </p:tavLst>
                                    </p:anim>
                                    <p:anim calcmode="lin" valueType="num">
                                      <p:cBhvr additive="base">
                                        <p:cTn id="24" dur="500" fill="hold"/>
                                        <p:tgtEl>
                                          <p:spTgt spid="74779"/>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74779"/>
                                        </p:tgtEl>
                                        <p:attrNameLst>
                                          <p:attrName>ppt_c</p:attrName>
                                        </p:attrNameLst>
                                      </p:cBhvr>
                                      <p:to>
                                        <a:srgbClr val="0000FF"/>
                                      </p:to>
                                    </p:animClr>
                                  </p:sub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74782"/>
                                        </p:tgtEl>
                                        <p:attrNameLst>
                                          <p:attrName>style.visibility</p:attrName>
                                        </p:attrNameLst>
                                      </p:cBhvr>
                                      <p:to>
                                        <p:strVal val="visible"/>
                                      </p:to>
                                    </p:set>
                                    <p:anim calcmode="lin" valueType="num">
                                      <p:cBhvr additive="base">
                                        <p:cTn id="29" dur="500" fill="hold"/>
                                        <p:tgtEl>
                                          <p:spTgt spid="74782"/>
                                        </p:tgtEl>
                                        <p:attrNameLst>
                                          <p:attrName>ppt_x</p:attrName>
                                        </p:attrNameLst>
                                      </p:cBhvr>
                                      <p:tavLst>
                                        <p:tav tm="0">
                                          <p:val>
                                            <p:strVal val="1+#ppt_w/2"/>
                                          </p:val>
                                        </p:tav>
                                        <p:tav tm="100000">
                                          <p:val>
                                            <p:strVal val="#ppt_x"/>
                                          </p:val>
                                        </p:tav>
                                      </p:tavLst>
                                    </p:anim>
                                    <p:anim calcmode="lin" valueType="num">
                                      <p:cBhvr additive="base">
                                        <p:cTn id="30" dur="500" fill="hold"/>
                                        <p:tgtEl>
                                          <p:spTgt spid="74782"/>
                                        </p:tgtEl>
                                        <p:attrNameLst>
                                          <p:attrName>ppt_y</p:attrName>
                                        </p:attrNameLst>
                                      </p:cBhvr>
                                      <p:tavLst>
                                        <p:tav tm="0">
                                          <p:val>
                                            <p:strVal val="#ppt_y"/>
                                          </p:val>
                                        </p:tav>
                                        <p:tav tm="100000">
                                          <p:val>
                                            <p:strVal val="#ppt_y"/>
                                          </p:val>
                                        </p:tav>
                                      </p:tavLst>
                                    </p:anim>
                                  </p:childTnLst>
                                  <p:subTnLst>
                                    <p:animClr>
                                      <p:cBhvr override="childStyle">
                                        <p:cTn dur="1" fill="hold" display="0" masterRel="nextClick" afterEffect="1"/>
                                        <p:tgtEl>
                                          <p:spTgt spid="74782"/>
                                        </p:tgtEl>
                                        <p:attrNameLst>
                                          <p:attrName>ppt_c</p:attrName>
                                        </p:attrNameLst>
                                      </p:cBhvr>
                                      <p:to>
                                        <a:srgbClr val="0000FF"/>
                                      </p:to>
                                    </p:animClr>
                                  </p:subTnLst>
                                </p:cTn>
                              </p:par>
                            </p:childTnLst>
                          </p:cTn>
                        </p:par>
                      </p:childTnLst>
                    </p:cTn>
                  </p:par>
                  <p:par>
                    <p:cTn id="31" fill="hold">
                      <p:stCondLst>
                        <p:cond delay="indefinite"/>
                      </p:stCondLst>
                      <p:childTnLst>
                        <p:par>
                          <p:cTn id="32" fill="hold">
                            <p:stCondLst>
                              <p:cond delay="0"/>
                            </p:stCondLst>
                            <p:childTnLst>
                              <p:par>
                                <p:cTn id="33" presetID="2" presetClass="entr" presetSubtype="9" fill="hold" nodeType="clickEffect">
                                  <p:stCondLst>
                                    <p:cond delay="0"/>
                                  </p:stCondLst>
                                  <p:childTnLst>
                                    <p:set>
                                      <p:cBhvr>
                                        <p:cTn id="34" dur="1" fill="hold">
                                          <p:stCondLst>
                                            <p:cond delay="0"/>
                                          </p:stCondLst>
                                        </p:cTn>
                                        <p:tgtEl>
                                          <p:spTgt spid="74780"/>
                                        </p:tgtEl>
                                        <p:attrNameLst>
                                          <p:attrName>style.visibility</p:attrName>
                                        </p:attrNameLst>
                                      </p:cBhvr>
                                      <p:to>
                                        <p:strVal val="visible"/>
                                      </p:to>
                                    </p:set>
                                    <p:anim calcmode="lin" valueType="num">
                                      <p:cBhvr additive="base">
                                        <p:cTn id="35" dur="500" fill="hold"/>
                                        <p:tgtEl>
                                          <p:spTgt spid="74780"/>
                                        </p:tgtEl>
                                        <p:attrNameLst>
                                          <p:attrName>ppt_x</p:attrName>
                                        </p:attrNameLst>
                                      </p:cBhvr>
                                      <p:tavLst>
                                        <p:tav tm="0">
                                          <p:val>
                                            <p:strVal val="0-#ppt_w/2"/>
                                          </p:val>
                                        </p:tav>
                                        <p:tav tm="100000">
                                          <p:val>
                                            <p:strVal val="#ppt_x"/>
                                          </p:val>
                                        </p:tav>
                                      </p:tavLst>
                                    </p:anim>
                                    <p:anim calcmode="lin" valueType="num">
                                      <p:cBhvr additive="base">
                                        <p:cTn id="36" dur="500" fill="hold"/>
                                        <p:tgtEl>
                                          <p:spTgt spid="74780"/>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74780"/>
                                        </p:tgtEl>
                                        <p:attrNameLst>
                                          <p:attrName>ppt_c</p:attrName>
                                        </p:attrNameLst>
                                      </p:cBhvr>
                                      <p:to>
                                        <a:srgbClr val="0000FF"/>
                                      </p:to>
                                    </p:animClr>
                                  </p:subTnLst>
                                </p:cTn>
                              </p:par>
                            </p:childTnLst>
                          </p:cTn>
                        </p:par>
                      </p:childTnLst>
                    </p:cTn>
                  </p:par>
                  <p:par>
                    <p:cTn id="37" fill="hold">
                      <p:stCondLst>
                        <p:cond delay="indefinite"/>
                      </p:stCondLst>
                      <p:childTnLst>
                        <p:par>
                          <p:cTn id="38" fill="hold">
                            <p:stCondLst>
                              <p:cond delay="0"/>
                            </p:stCondLst>
                            <p:childTnLst>
                              <p:par>
                                <p:cTn id="39" presetID="3" presetClass="entr" presetSubtype="5" fill="hold" nodeType="clickEffect">
                                  <p:stCondLst>
                                    <p:cond delay="0"/>
                                  </p:stCondLst>
                                  <p:childTnLst>
                                    <p:set>
                                      <p:cBhvr>
                                        <p:cTn id="40" dur="1" fill="hold">
                                          <p:stCondLst>
                                            <p:cond delay="0"/>
                                          </p:stCondLst>
                                        </p:cTn>
                                        <p:tgtEl>
                                          <p:spTgt spid="74778"/>
                                        </p:tgtEl>
                                        <p:attrNameLst>
                                          <p:attrName>style.visibility</p:attrName>
                                        </p:attrNameLst>
                                      </p:cBhvr>
                                      <p:to>
                                        <p:strVal val="visible"/>
                                      </p:to>
                                    </p:set>
                                    <p:animEffect transition="in" filter="blinds(vertical)">
                                      <p:cBhvr>
                                        <p:cTn id="41" dur="500"/>
                                        <p:tgtEl>
                                          <p:spTgt spid="74778"/>
                                        </p:tgtEl>
                                      </p:cBhvr>
                                    </p:animEffect>
                                  </p:childTnLst>
                                  <p:subTnLst>
                                    <p:animClr clrSpc="rgb" dir="cw">
                                      <p:cBhvr override="childStyle">
                                        <p:cTn dur="1" fill="hold" display="0" masterRel="nextClick" afterEffect="1"/>
                                        <p:tgtEl>
                                          <p:spTgt spid="74778"/>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8"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第七章   假设检验</a:t>
            </a:r>
          </a:p>
        </p:txBody>
      </p:sp>
      <p:sp>
        <p:nvSpPr>
          <p:cNvPr id="78851"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78852"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78853"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78854" name="Rectangle 6"/>
          <p:cNvSpPr>
            <a:spLocks noGrp="1" noChangeArrowheads="1"/>
          </p:cNvSpPr>
          <p:nvPr>
            <p:ph type="subTitle" idx="1"/>
          </p:nvPr>
        </p:nvSpPr>
        <p:spPr>
          <a:xfrm>
            <a:off x="228600" y="1219200"/>
            <a:ext cx="8686800" cy="5410200"/>
          </a:xfrm>
        </p:spPr>
        <p:txBody>
          <a:bodyPr/>
          <a:lstStyle/>
          <a:p>
            <a:pPr eaLnBrk="0" hangingPunct="0">
              <a:lnSpc>
                <a:spcPct val="150000"/>
              </a:lnSpc>
              <a:defRPr/>
            </a:pPr>
            <a:r>
              <a:rPr lang="zh-CN" altLang="en-US" sz="2800" noProof="1" smtClean="0">
                <a:latin typeface="黑体" pitchFamily="49" charset="-122"/>
                <a:ea typeface="黑体" pitchFamily="49" charset="-122"/>
                <a:cs typeface="+mn-ea"/>
                <a:sym typeface="Symbol" pitchFamily="18" charset="2"/>
              </a:rPr>
              <a:t>第三节  </a:t>
            </a:r>
            <a:r>
              <a:rPr lang="zh-CN" altLang="en-US" sz="2800" b="1" dirty="0" smtClean="0">
                <a:latin typeface="黑体" pitchFamily="49" charset="-122"/>
                <a:ea typeface="黑体" pitchFamily="49" charset="-122"/>
                <a:sym typeface="+mn-ea"/>
              </a:rPr>
              <a:t>两个正态总体参数的检验</a:t>
            </a:r>
            <a:endParaRPr lang="zh-CN" altLang="en-US" sz="2800" b="1" dirty="0">
              <a:latin typeface="黑体" pitchFamily="49" charset="-122"/>
              <a:ea typeface="黑体" pitchFamily="49" charset="-122"/>
              <a:sym typeface="+mn-ea"/>
            </a:endParaRPr>
          </a:p>
        </p:txBody>
      </p:sp>
      <p:grpSp>
        <p:nvGrpSpPr>
          <p:cNvPr id="11" name="Group 40"/>
          <p:cNvGrpSpPr>
            <a:grpSpLocks/>
          </p:cNvGrpSpPr>
          <p:nvPr/>
        </p:nvGrpSpPr>
        <p:grpSpPr bwMode="auto">
          <a:xfrm>
            <a:off x="539750" y="2492375"/>
            <a:ext cx="7962900" cy="3616325"/>
            <a:chOff x="340" y="1260"/>
            <a:chExt cx="5016" cy="2278"/>
          </a:xfrm>
        </p:grpSpPr>
        <p:sp>
          <p:nvSpPr>
            <p:cNvPr id="12" name="Text Box 5"/>
            <p:cNvSpPr txBox="1">
              <a:spLocks noChangeArrowheads="1"/>
            </p:cNvSpPr>
            <p:nvPr/>
          </p:nvSpPr>
          <p:spPr bwMode="auto">
            <a:xfrm>
              <a:off x="2080" y="1260"/>
              <a:ext cx="1956" cy="296"/>
            </a:xfrm>
            <a:prstGeom prst="rect">
              <a:avLst/>
            </a:prstGeom>
            <a:solidFill>
              <a:srgbClr val="FFFF00"/>
            </a:solidFill>
            <a:ln w="12700">
              <a:solidFill>
                <a:schemeClr val="bg2"/>
              </a:solidFill>
              <a:miter lim="800000"/>
            </a:ln>
            <a:effectLst>
              <a:outerShdw dist="53882" dir="2700000" algn="ctr" rotWithShape="0">
                <a:schemeClr val="bg2"/>
              </a:outerShdw>
            </a:effectLst>
          </p:spPr>
          <p:txBody>
            <a:bodyPr>
              <a:spAutoFit/>
            </a:bodyPr>
            <a:lstStyle/>
            <a:p>
              <a:pPr algn="ctr" eaLnBrk="0" hangingPunct="0">
                <a:spcBef>
                  <a:spcPct val="50000"/>
                </a:spcBef>
                <a:buFontTx/>
                <a:buNone/>
                <a:defRPr/>
              </a:pPr>
              <a:r>
                <a:rPr kumimoji="1" lang="zh-CN" altLang="en-US" b="1" dirty="0">
                  <a:solidFill>
                    <a:srgbClr val="FF0000"/>
                  </a:solidFill>
                </a:rPr>
                <a:t>两个总体的检验</a:t>
              </a:r>
            </a:p>
          </p:txBody>
        </p:sp>
        <p:sp>
          <p:nvSpPr>
            <p:cNvPr id="13" name="Text Box 11"/>
            <p:cNvSpPr txBox="1">
              <a:spLocks noChangeArrowheads="1"/>
            </p:cNvSpPr>
            <p:nvPr/>
          </p:nvSpPr>
          <p:spPr bwMode="auto">
            <a:xfrm>
              <a:off x="340" y="2992"/>
              <a:ext cx="816" cy="546"/>
            </a:xfrm>
            <a:prstGeom prst="rect">
              <a:avLst/>
            </a:prstGeom>
            <a:solidFill>
              <a:srgbClr val="FFFF00"/>
            </a:solidFill>
            <a:ln w="12700">
              <a:solidFill>
                <a:schemeClr val="bg2"/>
              </a:solidFill>
              <a:miter lim="800000"/>
            </a:ln>
            <a:effectLst>
              <a:outerShdw dist="35921" dir="2700000" algn="ctr" rotWithShape="0">
                <a:schemeClr val="bg2"/>
              </a:outerShdw>
            </a:effectLst>
          </p:spPr>
          <p:txBody>
            <a:bodyPr>
              <a:spAutoFit/>
            </a:bodyPr>
            <a:lstStyle/>
            <a:p>
              <a:pPr algn="ctr" eaLnBrk="0" hangingPunct="0">
                <a:spcBef>
                  <a:spcPct val="50000"/>
                </a:spcBef>
                <a:buFontTx/>
                <a:buNone/>
                <a:defRPr/>
              </a:pPr>
              <a:r>
                <a:rPr kumimoji="1" lang="en-US" altLang="zh-CN" sz="2000" b="1" i="1">
                  <a:solidFill>
                    <a:srgbClr val="FF0000"/>
                  </a:solidFill>
                </a:rPr>
                <a:t>Z</a:t>
              </a:r>
              <a:r>
                <a:rPr kumimoji="1" lang="en-US" altLang="zh-CN" sz="2000" b="1">
                  <a:solidFill>
                    <a:srgbClr val="FF0000"/>
                  </a:solidFill>
                </a:rPr>
                <a:t> </a:t>
              </a:r>
              <a:r>
                <a:rPr kumimoji="1" lang="zh-CN" altLang="en-US" sz="2000" b="1">
                  <a:solidFill>
                    <a:srgbClr val="FF0000"/>
                  </a:solidFill>
                </a:rPr>
                <a:t>检验</a:t>
              </a:r>
            </a:p>
            <a:p>
              <a:pPr algn="ctr" eaLnBrk="0" hangingPunct="0">
                <a:spcBef>
                  <a:spcPct val="50000"/>
                </a:spcBef>
                <a:buFontTx/>
                <a:buNone/>
                <a:defRPr/>
              </a:pPr>
              <a:r>
                <a:rPr kumimoji="1" lang="en-US" altLang="zh-CN" sz="2000" b="1">
                  <a:solidFill>
                    <a:srgbClr val="FF0000"/>
                  </a:solidFill>
                </a:rPr>
                <a:t>(</a:t>
              </a:r>
              <a:r>
                <a:rPr kumimoji="1" lang="zh-CN" altLang="en-US" sz="2000" b="1">
                  <a:solidFill>
                    <a:srgbClr val="FF0000"/>
                  </a:solidFill>
                </a:rPr>
                <a:t>大样本</a:t>
              </a:r>
              <a:r>
                <a:rPr kumimoji="1" lang="en-US" altLang="zh-CN" sz="2000" b="1">
                  <a:solidFill>
                    <a:srgbClr val="FF0000"/>
                  </a:solidFill>
                </a:rPr>
                <a:t>)</a:t>
              </a:r>
            </a:p>
          </p:txBody>
        </p:sp>
        <p:sp>
          <p:nvSpPr>
            <p:cNvPr id="14" name="Text Box 12"/>
            <p:cNvSpPr txBox="1">
              <a:spLocks noChangeArrowheads="1"/>
            </p:cNvSpPr>
            <p:nvPr/>
          </p:nvSpPr>
          <p:spPr bwMode="auto">
            <a:xfrm>
              <a:off x="1228" y="2992"/>
              <a:ext cx="780" cy="546"/>
            </a:xfrm>
            <a:prstGeom prst="rect">
              <a:avLst/>
            </a:prstGeom>
            <a:solidFill>
              <a:srgbClr val="FFFF00"/>
            </a:solidFill>
            <a:ln w="12700">
              <a:solidFill>
                <a:schemeClr val="bg2"/>
              </a:solidFill>
              <a:miter lim="800000"/>
            </a:ln>
            <a:effectLst>
              <a:outerShdw dist="35921" dir="2700000" algn="ctr" rotWithShape="0">
                <a:schemeClr val="bg2"/>
              </a:outerShdw>
            </a:effectLst>
          </p:spPr>
          <p:txBody>
            <a:bodyPr>
              <a:spAutoFit/>
            </a:bodyPr>
            <a:lstStyle/>
            <a:p>
              <a:pPr algn="ctr" eaLnBrk="0" hangingPunct="0">
                <a:spcBef>
                  <a:spcPct val="50000"/>
                </a:spcBef>
                <a:buFontTx/>
                <a:buNone/>
                <a:defRPr/>
              </a:pPr>
              <a:r>
                <a:rPr kumimoji="1" lang="en-US" altLang="zh-CN" sz="2000" b="1" i="1">
                  <a:solidFill>
                    <a:srgbClr val="FF0000"/>
                  </a:solidFill>
                </a:rPr>
                <a:t>t</a:t>
              </a:r>
              <a:r>
                <a:rPr kumimoji="1" lang="en-US" altLang="zh-CN" sz="2000" b="1">
                  <a:solidFill>
                    <a:srgbClr val="FF0000"/>
                  </a:solidFill>
                </a:rPr>
                <a:t> </a:t>
              </a:r>
              <a:r>
                <a:rPr kumimoji="1" lang="zh-CN" altLang="en-US" sz="2000" b="1">
                  <a:solidFill>
                    <a:srgbClr val="FF0000"/>
                  </a:solidFill>
                </a:rPr>
                <a:t>检验</a:t>
              </a:r>
            </a:p>
            <a:p>
              <a:pPr algn="ctr" eaLnBrk="0" hangingPunct="0">
                <a:spcBef>
                  <a:spcPct val="50000"/>
                </a:spcBef>
                <a:buFontTx/>
                <a:buNone/>
                <a:defRPr/>
              </a:pPr>
              <a:r>
                <a:rPr kumimoji="1" lang="en-US" altLang="zh-CN" sz="2000" b="1">
                  <a:solidFill>
                    <a:srgbClr val="FF0000"/>
                  </a:solidFill>
                </a:rPr>
                <a:t>(</a:t>
              </a:r>
              <a:r>
                <a:rPr kumimoji="1" lang="zh-CN" altLang="en-US" sz="2000" b="1">
                  <a:solidFill>
                    <a:srgbClr val="FF0000"/>
                  </a:solidFill>
                </a:rPr>
                <a:t>小样本</a:t>
              </a:r>
              <a:r>
                <a:rPr kumimoji="1" lang="en-US" altLang="zh-CN" sz="2000" b="1">
                  <a:solidFill>
                    <a:srgbClr val="FF0000"/>
                  </a:solidFill>
                </a:rPr>
                <a:t>)</a:t>
              </a:r>
            </a:p>
          </p:txBody>
        </p:sp>
        <p:sp>
          <p:nvSpPr>
            <p:cNvPr id="15" name="Text Box 13"/>
            <p:cNvSpPr txBox="1">
              <a:spLocks noChangeArrowheads="1"/>
            </p:cNvSpPr>
            <p:nvPr/>
          </p:nvSpPr>
          <p:spPr bwMode="auto">
            <a:xfrm>
              <a:off x="2092" y="2992"/>
              <a:ext cx="804" cy="546"/>
            </a:xfrm>
            <a:prstGeom prst="rect">
              <a:avLst/>
            </a:prstGeom>
            <a:solidFill>
              <a:srgbClr val="FFFF00"/>
            </a:solidFill>
            <a:ln w="12700">
              <a:solidFill>
                <a:schemeClr val="bg2"/>
              </a:solidFill>
              <a:miter lim="800000"/>
            </a:ln>
            <a:effectLst>
              <a:outerShdw dist="35921" dir="2700000" algn="ctr" rotWithShape="0">
                <a:schemeClr val="bg2"/>
              </a:outerShdw>
            </a:effectLst>
          </p:spPr>
          <p:txBody>
            <a:bodyPr>
              <a:spAutoFit/>
            </a:bodyPr>
            <a:lstStyle/>
            <a:p>
              <a:pPr algn="ctr" eaLnBrk="0" hangingPunct="0">
                <a:spcBef>
                  <a:spcPct val="50000"/>
                </a:spcBef>
                <a:buFontTx/>
                <a:buNone/>
                <a:defRPr/>
              </a:pPr>
              <a:r>
                <a:rPr kumimoji="1" lang="en-US" altLang="zh-CN" sz="2000" b="1" i="1">
                  <a:solidFill>
                    <a:srgbClr val="FF0000"/>
                  </a:solidFill>
                </a:rPr>
                <a:t>t</a:t>
              </a:r>
              <a:r>
                <a:rPr kumimoji="1" lang="en-US" altLang="zh-CN" sz="2000" b="1">
                  <a:solidFill>
                    <a:srgbClr val="FF0000"/>
                  </a:solidFill>
                </a:rPr>
                <a:t> </a:t>
              </a:r>
              <a:r>
                <a:rPr kumimoji="1" lang="zh-CN" altLang="en-US" sz="2000" b="1">
                  <a:solidFill>
                    <a:srgbClr val="FF0000"/>
                  </a:solidFill>
                </a:rPr>
                <a:t>检验</a:t>
              </a:r>
            </a:p>
            <a:p>
              <a:pPr algn="ctr" eaLnBrk="0" hangingPunct="0">
                <a:spcBef>
                  <a:spcPct val="50000"/>
                </a:spcBef>
                <a:buFontTx/>
                <a:buNone/>
                <a:defRPr/>
              </a:pPr>
              <a:r>
                <a:rPr kumimoji="1" lang="en-US" altLang="zh-CN" sz="2000" b="1">
                  <a:solidFill>
                    <a:srgbClr val="FF0000"/>
                  </a:solidFill>
                </a:rPr>
                <a:t>(</a:t>
              </a:r>
              <a:r>
                <a:rPr kumimoji="1" lang="zh-CN" altLang="en-US" sz="2000" b="1">
                  <a:solidFill>
                    <a:srgbClr val="FF0000"/>
                  </a:solidFill>
                </a:rPr>
                <a:t>小样本</a:t>
              </a:r>
              <a:r>
                <a:rPr kumimoji="1" lang="en-US" altLang="zh-CN" sz="2000" b="1">
                  <a:solidFill>
                    <a:srgbClr val="FF0000"/>
                  </a:solidFill>
                </a:rPr>
                <a:t>)</a:t>
              </a:r>
            </a:p>
          </p:txBody>
        </p:sp>
        <p:sp>
          <p:nvSpPr>
            <p:cNvPr id="16" name="Text Box 14"/>
            <p:cNvSpPr txBox="1">
              <a:spLocks noChangeArrowheads="1"/>
            </p:cNvSpPr>
            <p:nvPr/>
          </p:nvSpPr>
          <p:spPr bwMode="auto">
            <a:xfrm>
              <a:off x="3136" y="3030"/>
              <a:ext cx="804" cy="431"/>
            </a:xfrm>
            <a:prstGeom prst="rect">
              <a:avLst/>
            </a:prstGeom>
            <a:solidFill>
              <a:srgbClr val="FFFF00"/>
            </a:solidFill>
            <a:ln w="12700">
              <a:solidFill>
                <a:schemeClr val="bg2"/>
              </a:solidFill>
              <a:miter lim="800000"/>
            </a:ln>
            <a:effectLst>
              <a:outerShdw dist="35921" dir="2700000" algn="ctr" rotWithShape="0">
                <a:schemeClr val="bg2"/>
              </a:outerShdw>
            </a:effectLst>
          </p:spPr>
          <p:txBody>
            <a:bodyPr>
              <a:spAutoFit/>
            </a:bodyPr>
            <a:lstStyle/>
            <a:p>
              <a:pPr algn="ctr" eaLnBrk="0" hangingPunct="0">
                <a:spcBef>
                  <a:spcPct val="50000"/>
                </a:spcBef>
                <a:buFontTx/>
                <a:buNone/>
                <a:defRPr/>
              </a:pPr>
              <a:endParaRPr kumimoji="1" lang="en-US" altLang="zh-CN" sz="800" b="1">
                <a:solidFill>
                  <a:schemeClr val="bg2"/>
                </a:solidFill>
              </a:endParaRPr>
            </a:p>
            <a:p>
              <a:pPr algn="ctr" eaLnBrk="0" hangingPunct="0">
                <a:spcBef>
                  <a:spcPct val="50000"/>
                </a:spcBef>
                <a:buFontTx/>
                <a:buNone/>
                <a:defRPr/>
              </a:pPr>
              <a:r>
                <a:rPr kumimoji="1" lang="en-US" altLang="zh-CN" sz="2000" b="1" i="1">
                  <a:solidFill>
                    <a:srgbClr val="FF0000"/>
                  </a:solidFill>
                </a:rPr>
                <a:t>Z </a:t>
              </a:r>
              <a:r>
                <a:rPr kumimoji="1" lang="zh-CN" altLang="en-US" sz="2000" b="1">
                  <a:solidFill>
                    <a:srgbClr val="FF0000"/>
                  </a:solidFill>
                </a:rPr>
                <a:t>检验</a:t>
              </a:r>
            </a:p>
          </p:txBody>
        </p:sp>
        <p:sp>
          <p:nvSpPr>
            <p:cNvPr id="17" name="Line 17"/>
            <p:cNvSpPr>
              <a:spLocks noChangeShapeType="1"/>
            </p:cNvSpPr>
            <p:nvPr/>
          </p:nvSpPr>
          <p:spPr bwMode="auto">
            <a:xfrm flipV="1">
              <a:off x="1636" y="1800"/>
              <a:ext cx="3300" cy="0"/>
            </a:xfrm>
            <a:prstGeom prst="line">
              <a:avLst/>
            </a:prstGeom>
            <a:noFill/>
            <a:ln w="38100">
              <a:solidFill>
                <a:schemeClr val="tx1"/>
              </a:solidFill>
              <a:round/>
              <a:headEnd/>
              <a:tailEnd/>
            </a:ln>
            <a:effectLst>
              <a:outerShdw algn="ctr" rotWithShape="0">
                <a:schemeClr val="bg2"/>
              </a:outerShdw>
            </a:effectLst>
          </p:spPr>
          <p:txBody>
            <a:bodyPr rot="10800000"/>
            <a:lstStyle/>
            <a:p>
              <a:pPr eaLnBrk="0" hangingPunct="0">
                <a:spcBef>
                  <a:spcPct val="50000"/>
                </a:spcBef>
              </a:pPr>
              <a:endParaRPr lang="zh-CN" altLang="en-US" noProof="1">
                <a:effectLst>
                  <a:outerShdw blurRad="38100" dist="38100" dir="2700000">
                    <a:srgbClr val="C0C0C0"/>
                  </a:outerShdw>
                </a:effectLst>
              </a:endParaRPr>
            </a:p>
          </p:txBody>
        </p:sp>
        <p:sp>
          <p:nvSpPr>
            <p:cNvPr id="18" name="Line 18"/>
            <p:cNvSpPr>
              <a:spLocks noChangeShapeType="1"/>
            </p:cNvSpPr>
            <p:nvPr/>
          </p:nvSpPr>
          <p:spPr bwMode="auto">
            <a:xfrm>
              <a:off x="1636" y="1800"/>
              <a:ext cx="0" cy="157"/>
            </a:xfrm>
            <a:prstGeom prst="line">
              <a:avLst/>
            </a:prstGeom>
            <a:noFill/>
            <a:ln w="38100">
              <a:solidFill>
                <a:schemeClr val="tx1"/>
              </a:solidFill>
              <a:round/>
              <a:tailEnd type="triangle" w="med" len="med"/>
            </a:ln>
            <a:effectLst>
              <a:outerShdw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19" name="Line 20"/>
            <p:cNvSpPr>
              <a:spLocks noChangeShapeType="1"/>
            </p:cNvSpPr>
            <p:nvPr/>
          </p:nvSpPr>
          <p:spPr bwMode="auto">
            <a:xfrm>
              <a:off x="4936" y="1800"/>
              <a:ext cx="0" cy="157"/>
            </a:xfrm>
            <a:prstGeom prst="line">
              <a:avLst/>
            </a:prstGeom>
            <a:noFill/>
            <a:ln w="38100">
              <a:solidFill>
                <a:schemeClr val="tx1"/>
              </a:solidFill>
              <a:round/>
              <a:tailEnd type="triangle" w="med" len="med"/>
            </a:ln>
            <a:effectLst>
              <a:outerShdw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20" name="Line 22"/>
            <p:cNvSpPr>
              <a:spLocks noChangeShapeType="1"/>
            </p:cNvSpPr>
            <p:nvPr/>
          </p:nvSpPr>
          <p:spPr bwMode="auto">
            <a:xfrm>
              <a:off x="2992" y="1645"/>
              <a:ext cx="0" cy="166"/>
            </a:xfrm>
            <a:prstGeom prst="line">
              <a:avLst/>
            </a:prstGeom>
            <a:noFill/>
            <a:ln w="38100">
              <a:solidFill>
                <a:schemeClr val="tx1"/>
              </a:solidFill>
              <a:round/>
            </a:ln>
            <a:effectLst>
              <a:outerShdw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21" name="Line 23"/>
            <p:cNvSpPr>
              <a:spLocks noChangeShapeType="1"/>
            </p:cNvSpPr>
            <p:nvPr/>
          </p:nvSpPr>
          <p:spPr bwMode="auto">
            <a:xfrm>
              <a:off x="3532" y="1811"/>
              <a:ext cx="0" cy="184"/>
            </a:xfrm>
            <a:prstGeom prst="line">
              <a:avLst/>
            </a:prstGeom>
            <a:noFill/>
            <a:ln w="38100">
              <a:solidFill>
                <a:schemeClr val="tx1"/>
              </a:solidFill>
              <a:round/>
              <a:tailEnd type="triangle" w="med" len="med"/>
            </a:ln>
            <a:effectLst>
              <a:outerShdw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22" name="Line 24"/>
            <p:cNvSpPr>
              <a:spLocks noChangeShapeType="1"/>
            </p:cNvSpPr>
            <p:nvPr/>
          </p:nvSpPr>
          <p:spPr bwMode="auto">
            <a:xfrm flipH="1">
              <a:off x="1636" y="2295"/>
              <a:ext cx="0" cy="697"/>
            </a:xfrm>
            <a:prstGeom prst="line">
              <a:avLst/>
            </a:prstGeom>
            <a:noFill/>
            <a:ln w="38100">
              <a:solidFill>
                <a:schemeClr val="tx1"/>
              </a:solidFill>
              <a:round/>
              <a:tailEnd type="triangle" w="med" len="med"/>
            </a:ln>
            <a:effectLst>
              <a:outerShdw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23" name="Line 25"/>
            <p:cNvSpPr>
              <a:spLocks noChangeShapeType="1"/>
            </p:cNvSpPr>
            <p:nvPr/>
          </p:nvSpPr>
          <p:spPr bwMode="auto">
            <a:xfrm>
              <a:off x="724" y="2666"/>
              <a:ext cx="1776" cy="0"/>
            </a:xfrm>
            <a:prstGeom prst="line">
              <a:avLst/>
            </a:prstGeom>
            <a:noFill/>
            <a:ln w="38100">
              <a:solidFill>
                <a:schemeClr val="tx1"/>
              </a:solidFill>
              <a:round/>
            </a:ln>
            <a:effectLst>
              <a:outerShdw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24" name="Line 26"/>
            <p:cNvSpPr>
              <a:spLocks noChangeShapeType="1"/>
            </p:cNvSpPr>
            <p:nvPr/>
          </p:nvSpPr>
          <p:spPr bwMode="auto">
            <a:xfrm flipH="1">
              <a:off x="736" y="2666"/>
              <a:ext cx="0" cy="337"/>
            </a:xfrm>
            <a:prstGeom prst="line">
              <a:avLst/>
            </a:prstGeom>
            <a:noFill/>
            <a:ln w="38100">
              <a:solidFill>
                <a:schemeClr val="tx1"/>
              </a:solidFill>
              <a:round/>
              <a:tailEnd type="triangle" w="med" len="med"/>
            </a:ln>
            <a:effectLst>
              <a:outerShdw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25" name="Line 27"/>
            <p:cNvSpPr>
              <a:spLocks noChangeShapeType="1"/>
            </p:cNvSpPr>
            <p:nvPr/>
          </p:nvSpPr>
          <p:spPr bwMode="auto">
            <a:xfrm flipH="1">
              <a:off x="2488" y="2666"/>
              <a:ext cx="0" cy="337"/>
            </a:xfrm>
            <a:prstGeom prst="line">
              <a:avLst/>
            </a:prstGeom>
            <a:noFill/>
            <a:ln w="38100">
              <a:solidFill>
                <a:schemeClr val="tx1"/>
              </a:solidFill>
              <a:round/>
              <a:tailEnd type="triangle" w="med" len="med"/>
            </a:ln>
            <a:effectLst>
              <a:outerShdw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26" name="Text Box 28"/>
            <p:cNvSpPr txBox="1">
              <a:spLocks noChangeArrowheads="1"/>
            </p:cNvSpPr>
            <p:nvPr/>
          </p:nvSpPr>
          <p:spPr bwMode="auto">
            <a:xfrm>
              <a:off x="4528" y="3003"/>
              <a:ext cx="828" cy="431"/>
            </a:xfrm>
            <a:prstGeom prst="rect">
              <a:avLst/>
            </a:prstGeom>
            <a:solidFill>
              <a:srgbClr val="FFFF00"/>
            </a:solidFill>
            <a:ln w="12700">
              <a:solidFill>
                <a:schemeClr val="bg2"/>
              </a:solidFill>
              <a:miter lim="800000"/>
            </a:ln>
            <a:effectLst>
              <a:outerShdw dist="35921" dir="2700000" algn="ctr" rotWithShape="0">
                <a:schemeClr val="bg2"/>
              </a:outerShdw>
            </a:effectLst>
          </p:spPr>
          <p:txBody>
            <a:bodyPr>
              <a:spAutoFit/>
            </a:bodyPr>
            <a:lstStyle/>
            <a:p>
              <a:pPr algn="ctr" eaLnBrk="0" hangingPunct="0">
                <a:spcBef>
                  <a:spcPct val="50000"/>
                </a:spcBef>
                <a:buFontTx/>
                <a:buNone/>
                <a:defRPr/>
              </a:pPr>
              <a:endParaRPr kumimoji="1" lang="en-US" altLang="zh-CN" sz="800" b="1">
                <a:solidFill>
                  <a:schemeClr val="bg2"/>
                </a:solidFill>
              </a:endParaRPr>
            </a:p>
            <a:p>
              <a:pPr algn="ctr" eaLnBrk="0" hangingPunct="0">
                <a:spcBef>
                  <a:spcPct val="50000"/>
                </a:spcBef>
                <a:buFontTx/>
                <a:buNone/>
                <a:defRPr/>
              </a:pPr>
              <a:r>
                <a:rPr kumimoji="1" lang="en-US" altLang="zh-CN" sz="2000" b="1" i="1">
                  <a:solidFill>
                    <a:srgbClr val="FF0000"/>
                  </a:solidFill>
                </a:rPr>
                <a:t>F</a:t>
              </a:r>
              <a:r>
                <a:rPr kumimoji="1" lang="en-US" altLang="zh-CN" sz="2000" b="1">
                  <a:solidFill>
                    <a:srgbClr val="FF0000"/>
                  </a:solidFill>
                </a:rPr>
                <a:t> </a:t>
              </a:r>
              <a:r>
                <a:rPr kumimoji="1" lang="zh-CN" altLang="en-US" sz="2000" b="1">
                  <a:solidFill>
                    <a:srgbClr val="FF0000"/>
                  </a:solidFill>
                </a:rPr>
                <a:t>检验</a:t>
              </a:r>
              <a:endParaRPr kumimoji="1" lang="en-US" altLang="zh-CN" sz="800" b="1">
                <a:solidFill>
                  <a:schemeClr val="bg2"/>
                </a:solidFill>
              </a:endParaRPr>
            </a:p>
          </p:txBody>
        </p:sp>
        <p:sp>
          <p:nvSpPr>
            <p:cNvPr id="27" name="Line 29"/>
            <p:cNvSpPr>
              <a:spLocks noChangeShapeType="1"/>
            </p:cNvSpPr>
            <p:nvPr/>
          </p:nvSpPr>
          <p:spPr bwMode="auto">
            <a:xfrm flipH="1">
              <a:off x="3508" y="2340"/>
              <a:ext cx="0" cy="678"/>
            </a:xfrm>
            <a:prstGeom prst="line">
              <a:avLst/>
            </a:prstGeom>
            <a:noFill/>
            <a:ln w="38100">
              <a:solidFill>
                <a:schemeClr val="tx1"/>
              </a:solidFill>
              <a:round/>
              <a:tailEnd type="triangle" w="med" len="med"/>
            </a:ln>
            <a:effectLst>
              <a:outerShdw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28" name="Line 30"/>
            <p:cNvSpPr>
              <a:spLocks noChangeShapeType="1"/>
            </p:cNvSpPr>
            <p:nvPr/>
          </p:nvSpPr>
          <p:spPr bwMode="auto">
            <a:xfrm flipH="1">
              <a:off x="4936" y="2329"/>
              <a:ext cx="0" cy="689"/>
            </a:xfrm>
            <a:prstGeom prst="line">
              <a:avLst/>
            </a:prstGeom>
            <a:noFill/>
            <a:ln w="38100">
              <a:solidFill>
                <a:schemeClr val="tx1"/>
              </a:solidFill>
              <a:round/>
              <a:tailEnd type="triangle" w="med" len="med"/>
            </a:ln>
            <a:effectLst>
              <a:outerShdw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29" name="Text Box 31"/>
            <p:cNvSpPr txBox="1">
              <a:spLocks noChangeArrowheads="1"/>
            </p:cNvSpPr>
            <p:nvPr/>
          </p:nvSpPr>
          <p:spPr bwMode="auto">
            <a:xfrm>
              <a:off x="700" y="2396"/>
              <a:ext cx="888" cy="269"/>
            </a:xfrm>
            <a:prstGeom prst="rect">
              <a:avLst/>
            </a:prstGeom>
            <a:noFill/>
            <a:ln w="12700">
              <a:noFill/>
              <a:miter lim="800000"/>
            </a:ln>
            <a:effectLst>
              <a:outerShdw algn="ctr" rotWithShape="0">
                <a:schemeClr val="bg2"/>
              </a:outerShdw>
            </a:effectLst>
          </p:spPr>
          <p:txBody>
            <a:bodyPr>
              <a:spAutoFit/>
            </a:bodyPr>
            <a:lstStyle/>
            <a:p>
              <a:pPr algn="ctr" eaLnBrk="0" hangingPunct="0">
                <a:spcBef>
                  <a:spcPct val="50000"/>
                </a:spcBef>
                <a:buFontTx/>
                <a:buNone/>
                <a:defRPr/>
              </a:pPr>
              <a:endParaRPr kumimoji="1" lang="zh-CN" altLang="en-US" sz="2200" dirty="0">
                <a:solidFill>
                  <a:srgbClr val="0000FF"/>
                </a:solidFill>
                <a:effectLst>
                  <a:outerShdw blurRad="38100" dist="38100" dir="2700000" algn="tl">
                    <a:srgbClr val="000000"/>
                  </a:outerShdw>
                </a:effectLst>
              </a:endParaRPr>
            </a:p>
          </p:txBody>
        </p:sp>
        <p:sp>
          <p:nvSpPr>
            <p:cNvPr id="30" name="Text Box 32"/>
            <p:cNvSpPr txBox="1">
              <a:spLocks noChangeArrowheads="1"/>
            </p:cNvSpPr>
            <p:nvPr/>
          </p:nvSpPr>
          <p:spPr bwMode="auto">
            <a:xfrm>
              <a:off x="1660" y="2385"/>
              <a:ext cx="888" cy="269"/>
            </a:xfrm>
            <a:prstGeom prst="rect">
              <a:avLst/>
            </a:prstGeom>
            <a:noFill/>
            <a:ln w="12700">
              <a:noFill/>
              <a:miter lim="800000"/>
            </a:ln>
            <a:effectLst>
              <a:outerShdw algn="ctr" rotWithShape="0">
                <a:schemeClr val="bg2"/>
              </a:outerShdw>
            </a:effectLst>
          </p:spPr>
          <p:txBody>
            <a:bodyPr>
              <a:spAutoFit/>
            </a:bodyPr>
            <a:lstStyle/>
            <a:p>
              <a:pPr algn="ctr" eaLnBrk="0" hangingPunct="0">
                <a:spcBef>
                  <a:spcPct val="50000"/>
                </a:spcBef>
                <a:buFontTx/>
                <a:buNone/>
                <a:defRPr/>
              </a:pPr>
              <a:endParaRPr kumimoji="1" lang="zh-CN" altLang="en-US" sz="2200" dirty="0">
                <a:solidFill>
                  <a:srgbClr val="0000FF"/>
                </a:solidFill>
                <a:effectLst>
                  <a:outerShdw blurRad="38100" dist="38100" dir="2700000" algn="tl">
                    <a:srgbClr val="000000"/>
                  </a:outerShdw>
                </a:effectLst>
              </a:endParaRPr>
            </a:p>
          </p:txBody>
        </p:sp>
        <p:sp>
          <p:nvSpPr>
            <p:cNvPr id="31" name="Text Box 35"/>
            <p:cNvSpPr txBox="1">
              <a:spLocks noChangeArrowheads="1"/>
            </p:cNvSpPr>
            <p:nvPr/>
          </p:nvSpPr>
          <p:spPr bwMode="auto">
            <a:xfrm>
              <a:off x="1216" y="1957"/>
              <a:ext cx="852" cy="296"/>
            </a:xfrm>
            <a:prstGeom prst="rect">
              <a:avLst/>
            </a:prstGeom>
            <a:solidFill>
              <a:srgbClr val="FFFF00"/>
            </a:solidFill>
            <a:ln w="12700">
              <a:solidFill>
                <a:schemeClr val="bg2"/>
              </a:solidFill>
              <a:miter lim="800000"/>
            </a:ln>
            <a:effectLst>
              <a:outerShdw dist="35921" dir="2700000" algn="ctr" rotWithShape="0">
                <a:schemeClr val="bg2"/>
              </a:outerShdw>
            </a:effectLst>
          </p:spPr>
          <p:txBody>
            <a:bodyPr>
              <a:spAutoFit/>
            </a:bodyPr>
            <a:lstStyle/>
            <a:p>
              <a:pPr algn="ctr" eaLnBrk="0" hangingPunct="0">
                <a:spcBef>
                  <a:spcPct val="50000"/>
                </a:spcBef>
                <a:buFontTx/>
                <a:buNone/>
                <a:defRPr/>
              </a:pPr>
              <a:r>
                <a:rPr kumimoji="1" lang="zh-CN" altLang="en-US" b="1">
                  <a:solidFill>
                    <a:srgbClr val="FF0000"/>
                  </a:solidFill>
                </a:rPr>
                <a:t>均值</a:t>
              </a:r>
            </a:p>
          </p:txBody>
        </p:sp>
        <p:sp>
          <p:nvSpPr>
            <p:cNvPr id="32" name="Text Box 36"/>
            <p:cNvSpPr txBox="1">
              <a:spLocks noChangeArrowheads="1"/>
            </p:cNvSpPr>
            <p:nvPr/>
          </p:nvSpPr>
          <p:spPr bwMode="auto">
            <a:xfrm>
              <a:off x="3100" y="1980"/>
              <a:ext cx="852" cy="296"/>
            </a:xfrm>
            <a:prstGeom prst="rect">
              <a:avLst/>
            </a:prstGeom>
            <a:solidFill>
              <a:srgbClr val="FFFF00"/>
            </a:solidFill>
            <a:ln w="12700">
              <a:solidFill>
                <a:schemeClr val="bg2"/>
              </a:solidFill>
              <a:miter lim="800000"/>
            </a:ln>
            <a:effectLst>
              <a:outerShdw dist="35921" dir="2700000" algn="ctr" rotWithShape="0">
                <a:schemeClr val="bg2"/>
              </a:outerShdw>
            </a:effectLst>
          </p:spPr>
          <p:txBody>
            <a:bodyPr>
              <a:spAutoFit/>
            </a:bodyPr>
            <a:lstStyle/>
            <a:p>
              <a:pPr algn="ctr" eaLnBrk="0" hangingPunct="0">
                <a:spcBef>
                  <a:spcPct val="50000"/>
                </a:spcBef>
                <a:buFontTx/>
                <a:buNone/>
                <a:defRPr/>
              </a:pPr>
              <a:r>
                <a:rPr kumimoji="1" lang="zh-CN" altLang="en-US" b="1">
                  <a:solidFill>
                    <a:srgbClr val="FF0000"/>
                  </a:solidFill>
                </a:rPr>
                <a:t>比例</a:t>
              </a:r>
            </a:p>
          </p:txBody>
        </p:sp>
        <p:sp>
          <p:nvSpPr>
            <p:cNvPr id="33" name="Text Box 37"/>
            <p:cNvSpPr txBox="1">
              <a:spLocks noChangeArrowheads="1"/>
            </p:cNvSpPr>
            <p:nvPr/>
          </p:nvSpPr>
          <p:spPr bwMode="auto">
            <a:xfrm>
              <a:off x="4540" y="1969"/>
              <a:ext cx="816" cy="296"/>
            </a:xfrm>
            <a:prstGeom prst="rect">
              <a:avLst/>
            </a:prstGeom>
            <a:solidFill>
              <a:srgbClr val="FFFF00"/>
            </a:solidFill>
            <a:ln w="12700">
              <a:solidFill>
                <a:schemeClr val="bg2"/>
              </a:solidFill>
              <a:miter lim="800000"/>
            </a:ln>
            <a:effectLst>
              <a:outerShdw dist="35921" dir="2700000" algn="ctr" rotWithShape="0">
                <a:schemeClr val="bg2"/>
              </a:outerShdw>
            </a:effectLst>
          </p:spPr>
          <p:txBody>
            <a:bodyPr>
              <a:spAutoFit/>
            </a:bodyPr>
            <a:lstStyle/>
            <a:p>
              <a:pPr algn="ctr" eaLnBrk="0" hangingPunct="0">
                <a:spcBef>
                  <a:spcPct val="50000"/>
                </a:spcBef>
                <a:buFontTx/>
                <a:buNone/>
                <a:defRPr/>
              </a:pPr>
              <a:r>
                <a:rPr kumimoji="1" lang="zh-CN" altLang="en-US" b="1">
                  <a:solidFill>
                    <a:srgbClr val="FF0000"/>
                  </a:solidFill>
                </a:rPr>
                <a:t>方差</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854">
                                            <p:txEl>
                                              <p:pRg st="0" end="0"/>
                                            </p:txEl>
                                          </p:spTgt>
                                        </p:tgtEl>
                                        <p:attrNameLst>
                                          <p:attrName>style.visibility</p:attrName>
                                        </p:attrNameLst>
                                      </p:cBhvr>
                                      <p:to>
                                        <p:strVal val="visible"/>
                                      </p:to>
                                    </p:set>
                                    <p:anim calcmode="lin" valueType="num">
                                      <p:cBhvr additive="base">
                                        <p:cTn id="7" dur="300" fill="hold"/>
                                        <p:tgtEl>
                                          <p:spTgt spid="78854">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78854">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78854">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ox(in)">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4"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第七章   假设检验</a:t>
            </a:r>
          </a:p>
        </p:txBody>
      </p:sp>
      <p:sp>
        <p:nvSpPr>
          <p:cNvPr id="78851"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78852"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78853"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78854" name="Rectangle 6"/>
          <p:cNvSpPr>
            <a:spLocks noGrp="1" noChangeArrowheads="1"/>
          </p:cNvSpPr>
          <p:nvPr>
            <p:ph type="subTitle" idx="1"/>
          </p:nvPr>
        </p:nvSpPr>
        <p:spPr>
          <a:xfrm>
            <a:off x="228600" y="1219200"/>
            <a:ext cx="8686800" cy="5410200"/>
          </a:xfrm>
        </p:spPr>
        <p:txBody>
          <a:bodyPr/>
          <a:lstStyle/>
          <a:p>
            <a:pPr algn="l">
              <a:lnSpc>
                <a:spcPts val="3000"/>
              </a:lnSpc>
            </a:pPr>
            <a:r>
              <a:rPr lang="zh-CN" altLang="en-US" sz="2400" noProof="1" smtClean="0">
                <a:solidFill>
                  <a:schemeClr val="tx2"/>
                </a:solidFill>
                <a:cs typeface="+mn-ea"/>
                <a:sym typeface="宋体" pitchFamily="2" charset="-122"/>
              </a:rPr>
              <a:t>一、两个总体均值之差的检验</a:t>
            </a:r>
            <a:endParaRPr lang="en-US" altLang="zh-CN" sz="2400" noProof="1" smtClean="0">
              <a:solidFill>
                <a:schemeClr val="tx2"/>
              </a:solidFill>
              <a:cs typeface="+mn-ea"/>
              <a:sym typeface="宋体" pitchFamily="2" charset="-122"/>
            </a:endParaRPr>
          </a:p>
          <a:p>
            <a:pPr algn="l" eaLnBrk="0" hangingPunct="0">
              <a:lnSpc>
                <a:spcPts val="3000"/>
              </a:lnSpc>
              <a:defRPr/>
            </a:pPr>
            <a:r>
              <a:rPr lang="zh-CN" altLang="en-US" sz="2400" dirty="0" smtClean="0">
                <a:solidFill>
                  <a:schemeClr val="tx2"/>
                </a:solidFill>
                <a:sym typeface="+mn-ea"/>
              </a:rPr>
              <a:t>（一）提出假设</a:t>
            </a:r>
            <a:endParaRPr lang="en-US" altLang="zh-CN" sz="2400" dirty="0" smtClean="0">
              <a:solidFill>
                <a:schemeClr val="tx2"/>
              </a:solidFill>
              <a:sym typeface="+mn-ea"/>
            </a:endParaRPr>
          </a:p>
          <a:p>
            <a:pPr algn="l">
              <a:lnSpc>
                <a:spcPts val="3000"/>
              </a:lnSpc>
            </a:pPr>
            <a:r>
              <a:rPr lang="zh-CN" altLang="en-US" sz="2400" dirty="0" smtClean="0">
                <a:sym typeface="Symbol" pitchFamily="18" charset="2"/>
              </a:rPr>
              <a:t>（</a:t>
            </a:r>
            <a:r>
              <a:rPr lang="en-US" altLang="zh-CN" sz="2400" dirty="0" smtClean="0">
                <a:sym typeface="Symbol" pitchFamily="18" charset="2"/>
              </a:rPr>
              <a:t>1</a:t>
            </a:r>
            <a:r>
              <a:rPr lang="zh-CN" altLang="en-US" sz="2400" dirty="0" smtClean="0">
                <a:sym typeface="Symbol" pitchFamily="18" charset="2"/>
              </a:rPr>
              <a:t>）</a:t>
            </a:r>
            <a:r>
              <a:rPr lang="en-US" altLang="zh-CN" sz="2400" dirty="0" smtClean="0">
                <a:effectLst>
                  <a:outerShdw blurRad="38100" dist="38100" dir="2700000" algn="tl">
                    <a:srgbClr val="C0C0C0"/>
                  </a:outerShdw>
                </a:effectLst>
                <a:sym typeface="Symbol" pitchFamily="18" charset="2"/>
              </a:rPr>
              <a:t>H</a:t>
            </a:r>
            <a:r>
              <a:rPr lang="en-US" altLang="zh-CN" sz="2400" baseline="-25000" dirty="0" smtClean="0">
                <a:effectLst>
                  <a:outerShdw blurRad="38100" dist="38100" dir="2700000" algn="tl">
                    <a:srgbClr val="C0C0C0"/>
                  </a:outerShdw>
                </a:effectLst>
                <a:sym typeface="Symbol" pitchFamily="18" charset="2"/>
              </a:rPr>
              <a:t>0</a:t>
            </a:r>
            <a:r>
              <a:rPr lang="zh-CN" altLang="en-US" sz="2400" dirty="0" smtClean="0">
                <a:effectLst>
                  <a:outerShdw blurRad="38100" dist="38100" dir="2700000" algn="tl">
                    <a:srgbClr val="C0C0C0"/>
                  </a:outerShdw>
                </a:effectLst>
                <a:sym typeface="Symbol" pitchFamily="18" charset="2"/>
              </a:rPr>
              <a:t>：</a:t>
            </a:r>
            <a:r>
              <a:rPr lang="en-US" altLang="zh-CN" sz="2400" baseline="-25000" dirty="0" smtClean="0">
                <a:effectLst>
                  <a:outerShdw blurRad="38100" dist="38100" dir="2700000" algn="tl">
                    <a:srgbClr val="C0C0C0"/>
                  </a:outerShdw>
                </a:effectLst>
                <a:sym typeface="Symbol" pitchFamily="18" charset="2"/>
              </a:rPr>
              <a:t>1</a:t>
            </a:r>
            <a:r>
              <a:rPr lang="en-US" altLang="zh-CN" sz="2400" dirty="0" smtClean="0">
                <a:effectLst>
                  <a:outerShdw blurRad="38100" dist="38100" dir="2700000" algn="tl">
                    <a:srgbClr val="C0C0C0"/>
                  </a:outerShdw>
                </a:effectLst>
                <a:cs typeface="Times New Roman" pitchFamily="18" charset="0"/>
                <a:sym typeface="Symbol" pitchFamily="18" charset="2"/>
              </a:rPr>
              <a:t>–</a:t>
            </a:r>
            <a:r>
              <a:rPr lang="en-US" altLang="zh-CN" sz="2400" dirty="0" smtClean="0">
                <a:effectLst>
                  <a:outerShdw blurRad="38100" dist="38100" dir="2700000" algn="tl">
                    <a:srgbClr val="C0C0C0"/>
                  </a:outerShdw>
                </a:effectLst>
                <a:sym typeface="Symbol" pitchFamily="18" charset="2"/>
              </a:rPr>
              <a:t></a:t>
            </a:r>
            <a:r>
              <a:rPr lang="en-US" altLang="zh-CN" sz="2400" baseline="-25000" dirty="0" smtClean="0">
                <a:effectLst>
                  <a:outerShdw blurRad="38100" dist="38100" dir="2700000" algn="tl">
                    <a:srgbClr val="C0C0C0"/>
                  </a:outerShdw>
                </a:effectLst>
                <a:sym typeface="Symbol" pitchFamily="18" charset="2"/>
              </a:rPr>
              <a:t>2</a:t>
            </a:r>
            <a:r>
              <a:rPr lang="en-US" altLang="zh-CN" sz="2400" dirty="0" smtClean="0">
                <a:effectLst>
                  <a:outerShdw blurRad="38100" dist="38100" dir="2700000" algn="tl">
                    <a:srgbClr val="C0C0C0"/>
                  </a:outerShdw>
                </a:effectLst>
                <a:sym typeface="Symbol" pitchFamily="18" charset="2"/>
              </a:rPr>
              <a:t>=0</a:t>
            </a:r>
            <a:r>
              <a:rPr lang="en-US" altLang="zh-CN" sz="2400" dirty="0" smtClean="0">
                <a:sym typeface="Symbol" pitchFamily="18" charset="2"/>
              </a:rPr>
              <a:t>            H</a:t>
            </a:r>
            <a:r>
              <a:rPr lang="en-US" altLang="zh-CN" sz="2400" baseline="-25000" dirty="0" smtClean="0">
                <a:sym typeface="Symbol" pitchFamily="18" charset="2"/>
              </a:rPr>
              <a:t>1</a:t>
            </a:r>
            <a:r>
              <a:rPr lang="zh-CN" altLang="en-US" sz="2400" dirty="0" smtClean="0">
                <a:sym typeface="Symbol" pitchFamily="18" charset="2"/>
              </a:rPr>
              <a:t>： </a:t>
            </a:r>
            <a:r>
              <a:rPr lang="zh-CN" altLang="en-US" sz="2400" dirty="0" smtClean="0">
                <a:effectLst>
                  <a:outerShdw blurRad="38100" dist="38100" dir="2700000" algn="tl">
                    <a:srgbClr val="C0C0C0"/>
                  </a:outerShdw>
                </a:effectLst>
                <a:sym typeface="Symbol" pitchFamily="18" charset="2"/>
              </a:rPr>
              <a:t></a:t>
            </a:r>
            <a:r>
              <a:rPr lang="en-US" altLang="zh-CN" sz="2400" baseline="-25000" dirty="0" smtClean="0">
                <a:effectLst>
                  <a:outerShdw blurRad="38100" dist="38100" dir="2700000" algn="tl">
                    <a:srgbClr val="C0C0C0"/>
                  </a:outerShdw>
                </a:effectLst>
                <a:sym typeface="Symbol" pitchFamily="18" charset="2"/>
              </a:rPr>
              <a:t>1</a:t>
            </a:r>
            <a:r>
              <a:rPr lang="en-US" altLang="zh-CN" sz="2400" dirty="0" smtClean="0">
                <a:effectLst>
                  <a:outerShdw blurRad="38100" dist="38100" dir="2700000" algn="tl">
                    <a:srgbClr val="C0C0C0"/>
                  </a:outerShdw>
                </a:effectLst>
                <a:cs typeface="Times New Roman" pitchFamily="18" charset="0"/>
                <a:sym typeface="Symbol" pitchFamily="18" charset="2"/>
              </a:rPr>
              <a:t>–</a:t>
            </a:r>
            <a:r>
              <a:rPr lang="en-US" altLang="zh-CN" sz="2400" dirty="0" smtClean="0">
                <a:effectLst>
                  <a:outerShdw blurRad="38100" dist="38100" dir="2700000" algn="tl">
                    <a:srgbClr val="C0C0C0"/>
                  </a:outerShdw>
                </a:effectLst>
                <a:sym typeface="Symbol" pitchFamily="18" charset="2"/>
              </a:rPr>
              <a:t></a:t>
            </a:r>
            <a:r>
              <a:rPr lang="en-US" altLang="zh-CN" sz="2400" baseline="-25000" dirty="0" smtClean="0">
                <a:effectLst>
                  <a:outerShdw blurRad="38100" dist="38100" dir="2700000" algn="tl">
                    <a:srgbClr val="C0C0C0"/>
                  </a:outerShdw>
                </a:effectLst>
                <a:sym typeface="Symbol" pitchFamily="18" charset="2"/>
              </a:rPr>
              <a:t>2</a:t>
            </a:r>
            <a:r>
              <a:rPr lang="en-US" altLang="zh-CN" sz="2400" dirty="0" smtClean="0">
                <a:sym typeface="Symbol" pitchFamily="18" charset="2"/>
              </a:rPr>
              <a:t> 0 </a:t>
            </a:r>
          </a:p>
          <a:p>
            <a:pPr algn="l">
              <a:lnSpc>
                <a:spcPts val="3000"/>
              </a:lnSpc>
            </a:pPr>
            <a:r>
              <a:rPr lang="zh-CN" altLang="en-US" sz="2400" dirty="0" smtClean="0">
                <a:sym typeface="Symbol" pitchFamily="18" charset="2"/>
              </a:rPr>
              <a:t>（</a:t>
            </a:r>
            <a:r>
              <a:rPr lang="en-US" altLang="zh-CN" sz="2400" dirty="0" smtClean="0">
                <a:sym typeface="Symbol" pitchFamily="18" charset="2"/>
              </a:rPr>
              <a:t>2</a:t>
            </a:r>
            <a:r>
              <a:rPr lang="zh-CN" altLang="en-US" sz="2400" dirty="0" smtClean="0">
                <a:sym typeface="Symbol" pitchFamily="18" charset="2"/>
              </a:rPr>
              <a:t>）</a:t>
            </a:r>
            <a:r>
              <a:rPr lang="en-US" altLang="zh-CN" sz="2400" dirty="0" smtClean="0">
                <a:effectLst>
                  <a:outerShdw blurRad="38100" dist="38100" dir="2700000" algn="tl">
                    <a:srgbClr val="C0C0C0"/>
                  </a:outerShdw>
                </a:effectLst>
                <a:sym typeface="Symbol" pitchFamily="18" charset="2"/>
              </a:rPr>
              <a:t>H</a:t>
            </a:r>
            <a:r>
              <a:rPr lang="en-US" altLang="zh-CN" sz="2400" baseline="-25000" dirty="0" smtClean="0">
                <a:effectLst>
                  <a:outerShdw blurRad="38100" dist="38100" dir="2700000" algn="tl">
                    <a:srgbClr val="C0C0C0"/>
                  </a:outerShdw>
                </a:effectLst>
                <a:sym typeface="Symbol" pitchFamily="18" charset="2"/>
              </a:rPr>
              <a:t>0</a:t>
            </a:r>
            <a:r>
              <a:rPr lang="zh-CN" altLang="en-US" sz="2400" dirty="0" smtClean="0">
                <a:effectLst>
                  <a:outerShdw blurRad="38100" dist="38100" dir="2700000" algn="tl">
                    <a:srgbClr val="C0C0C0"/>
                  </a:outerShdw>
                </a:effectLst>
                <a:sym typeface="Symbol" pitchFamily="18" charset="2"/>
              </a:rPr>
              <a:t>：</a:t>
            </a:r>
            <a:r>
              <a:rPr lang="en-US" altLang="zh-CN" sz="2400" baseline="-25000" dirty="0" smtClean="0">
                <a:effectLst>
                  <a:outerShdw blurRad="38100" dist="38100" dir="2700000" algn="tl">
                    <a:srgbClr val="C0C0C0"/>
                  </a:outerShdw>
                </a:effectLst>
                <a:sym typeface="Symbol" pitchFamily="18" charset="2"/>
              </a:rPr>
              <a:t>1</a:t>
            </a:r>
            <a:r>
              <a:rPr lang="en-US" altLang="zh-CN" sz="2400" dirty="0" smtClean="0">
                <a:effectLst>
                  <a:outerShdw blurRad="38100" dist="38100" dir="2700000" algn="tl">
                    <a:srgbClr val="C0C0C0"/>
                  </a:outerShdw>
                </a:effectLst>
                <a:cs typeface="Times New Roman" pitchFamily="18" charset="0"/>
                <a:sym typeface="Symbol" pitchFamily="18" charset="2"/>
              </a:rPr>
              <a:t>–</a:t>
            </a:r>
            <a:r>
              <a:rPr lang="en-US" altLang="zh-CN" sz="2400" dirty="0" smtClean="0">
                <a:effectLst>
                  <a:outerShdw blurRad="38100" dist="38100" dir="2700000" algn="tl">
                    <a:srgbClr val="C0C0C0"/>
                  </a:outerShdw>
                </a:effectLst>
                <a:sym typeface="Symbol" pitchFamily="18" charset="2"/>
              </a:rPr>
              <a:t></a:t>
            </a:r>
            <a:r>
              <a:rPr lang="en-US" altLang="zh-CN" sz="2400" baseline="-25000" dirty="0" smtClean="0">
                <a:effectLst>
                  <a:outerShdw blurRad="38100" dist="38100" dir="2700000" algn="tl">
                    <a:srgbClr val="C0C0C0"/>
                  </a:outerShdw>
                </a:effectLst>
                <a:sym typeface="Symbol" pitchFamily="18" charset="2"/>
              </a:rPr>
              <a:t>2</a:t>
            </a:r>
            <a:r>
              <a:rPr lang="en-US" altLang="zh-CN" sz="2400" dirty="0" smtClean="0">
                <a:effectLst>
                  <a:outerShdw blurRad="38100" dist="38100" dir="2700000" algn="tl">
                    <a:srgbClr val="C0C0C0"/>
                  </a:outerShdw>
                </a:effectLst>
                <a:sym typeface="Symbol" pitchFamily="18" charset="2"/>
              </a:rPr>
              <a:t> 0</a:t>
            </a:r>
            <a:r>
              <a:rPr lang="en-US" altLang="zh-CN" sz="2400" dirty="0" smtClean="0">
                <a:sym typeface="Symbol" pitchFamily="18" charset="2"/>
              </a:rPr>
              <a:t>           H</a:t>
            </a:r>
            <a:r>
              <a:rPr lang="en-US" altLang="zh-CN" sz="2400" baseline="-25000" dirty="0" smtClean="0">
                <a:sym typeface="Symbol" pitchFamily="18" charset="2"/>
              </a:rPr>
              <a:t>1</a:t>
            </a:r>
            <a:r>
              <a:rPr lang="zh-CN" altLang="en-US" sz="2400" dirty="0" smtClean="0">
                <a:sym typeface="Symbol" pitchFamily="18" charset="2"/>
              </a:rPr>
              <a:t>： </a:t>
            </a:r>
            <a:r>
              <a:rPr lang="zh-CN" altLang="en-US" sz="2400" dirty="0" smtClean="0">
                <a:effectLst>
                  <a:outerShdw blurRad="38100" dist="38100" dir="2700000" algn="tl">
                    <a:srgbClr val="C0C0C0"/>
                  </a:outerShdw>
                </a:effectLst>
                <a:sym typeface="Symbol" pitchFamily="18" charset="2"/>
              </a:rPr>
              <a:t></a:t>
            </a:r>
            <a:r>
              <a:rPr lang="en-US" altLang="zh-CN" sz="2400" baseline="-25000" dirty="0" smtClean="0">
                <a:effectLst>
                  <a:outerShdw blurRad="38100" dist="38100" dir="2700000" algn="tl">
                    <a:srgbClr val="C0C0C0"/>
                  </a:outerShdw>
                </a:effectLst>
                <a:sym typeface="Symbol" pitchFamily="18" charset="2"/>
              </a:rPr>
              <a:t>1</a:t>
            </a:r>
            <a:r>
              <a:rPr lang="en-US" altLang="zh-CN" sz="2400" dirty="0" smtClean="0">
                <a:effectLst>
                  <a:outerShdw blurRad="38100" dist="38100" dir="2700000" algn="tl">
                    <a:srgbClr val="C0C0C0"/>
                  </a:outerShdw>
                </a:effectLst>
                <a:cs typeface="Times New Roman" pitchFamily="18" charset="0"/>
                <a:sym typeface="Symbol" pitchFamily="18" charset="2"/>
              </a:rPr>
              <a:t>–</a:t>
            </a:r>
            <a:r>
              <a:rPr lang="en-US" altLang="zh-CN" sz="2400" dirty="0" smtClean="0">
                <a:effectLst>
                  <a:outerShdw blurRad="38100" dist="38100" dir="2700000" algn="tl">
                    <a:srgbClr val="C0C0C0"/>
                  </a:outerShdw>
                </a:effectLst>
                <a:sym typeface="Symbol" pitchFamily="18" charset="2"/>
              </a:rPr>
              <a:t></a:t>
            </a:r>
            <a:r>
              <a:rPr lang="en-US" altLang="zh-CN" sz="2400" baseline="-25000" dirty="0" smtClean="0">
                <a:effectLst>
                  <a:outerShdw blurRad="38100" dist="38100" dir="2700000" algn="tl">
                    <a:srgbClr val="C0C0C0"/>
                  </a:outerShdw>
                </a:effectLst>
                <a:sym typeface="Symbol" pitchFamily="18" charset="2"/>
              </a:rPr>
              <a:t>2</a:t>
            </a:r>
            <a:r>
              <a:rPr lang="en-US" altLang="zh-CN" sz="2400" dirty="0" smtClean="0">
                <a:sym typeface="Symbol" pitchFamily="18" charset="2"/>
              </a:rPr>
              <a:t> 0</a:t>
            </a:r>
            <a:r>
              <a:rPr lang="zh-CN" altLang="en-US" sz="2400" dirty="0" smtClean="0">
                <a:sym typeface="Symbol" pitchFamily="18" charset="2"/>
              </a:rPr>
              <a:t>（或</a:t>
            </a:r>
            <a:r>
              <a:rPr lang="en-US" altLang="zh-CN" sz="2400" dirty="0" smtClean="0">
                <a:sym typeface="Symbol" pitchFamily="18" charset="2"/>
              </a:rPr>
              <a:t>&lt;</a:t>
            </a:r>
            <a:r>
              <a:rPr lang="zh-CN" altLang="en-US" sz="2400" dirty="0" smtClean="0">
                <a:sym typeface="Symbol" pitchFamily="18" charset="2"/>
              </a:rPr>
              <a:t>）</a:t>
            </a:r>
            <a:endParaRPr lang="en-US" altLang="zh-CN" sz="2400" baseline="-25000" dirty="0" smtClean="0">
              <a:effectLst>
                <a:outerShdw blurRad="38100" dist="38100" dir="2700000" algn="tl">
                  <a:srgbClr val="C0C0C0"/>
                </a:outerShdw>
              </a:effectLst>
              <a:sym typeface="Symbol" pitchFamily="18" charset="2"/>
            </a:endParaRPr>
          </a:p>
          <a:p>
            <a:pPr algn="l">
              <a:lnSpc>
                <a:spcPts val="3000"/>
              </a:lnSpc>
            </a:pPr>
            <a:r>
              <a:rPr lang="zh-CN" altLang="en-US" sz="2400" dirty="0" smtClean="0">
                <a:solidFill>
                  <a:schemeClr val="tx2"/>
                </a:solidFill>
                <a:sym typeface="+mn-ea"/>
              </a:rPr>
              <a:t>（二）检验统计量</a:t>
            </a:r>
            <a:endParaRPr lang="en-US" altLang="zh-CN" sz="2400" dirty="0" smtClean="0">
              <a:solidFill>
                <a:schemeClr val="tx2"/>
              </a:solidFill>
              <a:sym typeface="+mn-ea"/>
            </a:endParaRPr>
          </a:p>
          <a:p>
            <a:pPr algn="l"/>
            <a:endParaRPr lang="zh-CN" altLang="en-US" b="1" dirty="0" smtClean="0">
              <a:solidFill>
                <a:srgbClr val="FF0000"/>
              </a:solidFill>
              <a:sym typeface="+mn-ea"/>
            </a:endParaRPr>
          </a:p>
          <a:p>
            <a:pPr algn="l"/>
            <a:endParaRPr lang="zh-CN" altLang="en-US" sz="2400" b="1" noProof="1">
              <a:effectLst>
                <a:outerShdw blurRad="38100" dist="38100" dir="2700000">
                  <a:srgbClr val="C0C0C0"/>
                </a:outerShdw>
              </a:effectLst>
              <a:sym typeface="宋体" pitchFamily="2" charset="-122"/>
            </a:endParaRPr>
          </a:p>
        </p:txBody>
      </p:sp>
      <p:graphicFrame>
        <p:nvGraphicFramePr>
          <p:cNvPr id="161793" name="Object 7"/>
          <p:cNvGraphicFramePr>
            <a:graphicFrameLocks noChangeAspect="1"/>
          </p:cNvGraphicFramePr>
          <p:nvPr/>
        </p:nvGraphicFramePr>
        <p:xfrm>
          <a:off x="611560" y="3501008"/>
          <a:ext cx="6092825" cy="1428750"/>
        </p:xfrm>
        <a:graphic>
          <a:graphicData uri="http://schemas.openxmlformats.org/presentationml/2006/ole">
            <p:oleObj spid="_x0000_s161793" name="公式" r:id="rId4" imgW="3085920" imgH="723600" progId="Equation.3">
              <p:embed/>
            </p:oleObj>
          </a:graphicData>
        </a:graphic>
      </p:graphicFrame>
      <p:graphicFrame>
        <p:nvGraphicFramePr>
          <p:cNvPr id="161795" name="Object 7"/>
          <p:cNvGraphicFramePr>
            <a:graphicFrameLocks noChangeAspect="1"/>
          </p:cNvGraphicFramePr>
          <p:nvPr/>
        </p:nvGraphicFramePr>
        <p:xfrm>
          <a:off x="539552" y="5085184"/>
          <a:ext cx="7773987" cy="1428750"/>
        </p:xfrm>
        <a:graphic>
          <a:graphicData uri="http://schemas.openxmlformats.org/presentationml/2006/ole">
            <p:oleObj spid="_x0000_s161795" name="公式" r:id="rId5" imgW="3936960" imgH="723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854">
                                            <p:txEl>
                                              <p:pRg st="0" end="0"/>
                                            </p:txEl>
                                          </p:spTgt>
                                        </p:tgtEl>
                                        <p:attrNameLst>
                                          <p:attrName>style.visibility</p:attrName>
                                        </p:attrNameLst>
                                      </p:cBhvr>
                                      <p:to>
                                        <p:strVal val="visible"/>
                                      </p:to>
                                    </p:set>
                                    <p:anim calcmode="lin" valueType="num">
                                      <p:cBhvr additive="base">
                                        <p:cTn id="7" dur="300" fill="hold"/>
                                        <p:tgtEl>
                                          <p:spTgt spid="78854">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78854">
                                            <p:txEl>
                                              <p:pRg st="0" end="0"/>
                                            </p:txEl>
                                          </p:spTgt>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78854">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8854">
                                            <p:txEl>
                                              <p:pRg st="1" end="1"/>
                                            </p:txEl>
                                          </p:spTgt>
                                        </p:tgtEl>
                                        <p:attrNameLst>
                                          <p:attrName>style.visibility</p:attrName>
                                        </p:attrNameLst>
                                      </p:cBhvr>
                                      <p:to>
                                        <p:strVal val="visible"/>
                                      </p:to>
                                    </p:set>
                                    <p:anim calcmode="lin" valueType="num">
                                      <p:cBhvr additive="base">
                                        <p:cTn id="13" dur="300" fill="hold"/>
                                        <p:tgtEl>
                                          <p:spTgt spid="78854">
                                            <p:txEl>
                                              <p:pRg st="1" end="1"/>
                                            </p:txEl>
                                          </p:spTgt>
                                        </p:tgtEl>
                                        <p:attrNameLst>
                                          <p:attrName>ppt_x</p:attrName>
                                        </p:attrNameLst>
                                      </p:cBhvr>
                                      <p:tavLst>
                                        <p:tav tm="0">
                                          <p:val>
                                            <p:strVal val="#ppt_x"/>
                                          </p:val>
                                        </p:tav>
                                        <p:tav tm="100000">
                                          <p:val>
                                            <p:strVal val="#ppt_x"/>
                                          </p:val>
                                        </p:tav>
                                      </p:tavLst>
                                    </p:anim>
                                    <p:anim calcmode="lin" valueType="num">
                                      <p:cBhvr additive="base">
                                        <p:cTn id="14" dur="300" fill="hold"/>
                                        <p:tgtEl>
                                          <p:spTgt spid="78854">
                                            <p:txEl>
                                              <p:pRg st="1" end="1"/>
                                            </p:txEl>
                                          </p:spTgt>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78854">
                                            <p:txEl>
                                              <p:pRg st="1" end="1"/>
                                            </p:txEl>
                                          </p:spTgt>
                                        </p:tgtEl>
                                        <p:attrNameLst>
                                          <p:attrName>ppt_c</p:attrName>
                                        </p:attrNameLst>
                                      </p:cBhvr>
                                      <p:to>
                                        <a:srgbClr val="0000FF"/>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8854">
                                            <p:txEl>
                                              <p:pRg st="2" end="2"/>
                                            </p:txEl>
                                          </p:spTgt>
                                        </p:tgtEl>
                                        <p:attrNameLst>
                                          <p:attrName>style.visibility</p:attrName>
                                        </p:attrNameLst>
                                      </p:cBhvr>
                                      <p:to>
                                        <p:strVal val="visible"/>
                                      </p:to>
                                    </p:set>
                                    <p:anim calcmode="lin" valueType="num">
                                      <p:cBhvr additive="base">
                                        <p:cTn id="19" dur="300" fill="hold"/>
                                        <p:tgtEl>
                                          <p:spTgt spid="78854">
                                            <p:txEl>
                                              <p:pRg st="2" end="2"/>
                                            </p:txEl>
                                          </p:spTgt>
                                        </p:tgtEl>
                                        <p:attrNameLst>
                                          <p:attrName>ppt_x</p:attrName>
                                        </p:attrNameLst>
                                      </p:cBhvr>
                                      <p:tavLst>
                                        <p:tav tm="0">
                                          <p:val>
                                            <p:strVal val="#ppt_x"/>
                                          </p:val>
                                        </p:tav>
                                        <p:tav tm="100000">
                                          <p:val>
                                            <p:strVal val="#ppt_x"/>
                                          </p:val>
                                        </p:tav>
                                      </p:tavLst>
                                    </p:anim>
                                    <p:anim calcmode="lin" valueType="num">
                                      <p:cBhvr additive="base">
                                        <p:cTn id="20" dur="300" fill="hold"/>
                                        <p:tgtEl>
                                          <p:spTgt spid="78854">
                                            <p:txEl>
                                              <p:pRg st="2" end="2"/>
                                            </p:txEl>
                                          </p:spTgt>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78854">
                                            <p:txEl>
                                              <p:pRg st="2" end="2"/>
                                            </p:txEl>
                                          </p:spTgt>
                                        </p:tgtEl>
                                        <p:attrNameLst>
                                          <p:attrName>ppt_c</p:attrName>
                                        </p:attrNameLst>
                                      </p:cBhvr>
                                      <p:to>
                                        <a:srgbClr val="0000FF"/>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8854">
                                            <p:txEl>
                                              <p:pRg st="3" end="3"/>
                                            </p:txEl>
                                          </p:spTgt>
                                        </p:tgtEl>
                                        <p:attrNameLst>
                                          <p:attrName>style.visibility</p:attrName>
                                        </p:attrNameLst>
                                      </p:cBhvr>
                                      <p:to>
                                        <p:strVal val="visible"/>
                                      </p:to>
                                    </p:set>
                                    <p:anim calcmode="lin" valueType="num">
                                      <p:cBhvr additive="base">
                                        <p:cTn id="25" dur="300" fill="hold"/>
                                        <p:tgtEl>
                                          <p:spTgt spid="78854">
                                            <p:txEl>
                                              <p:pRg st="3" end="3"/>
                                            </p:txEl>
                                          </p:spTgt>
                                        </p:tgtEl>
                                        <p:attrNameLst>
                                          <p:attrName>ppt_x</p:attrName>
                                        </p:attrNameLst>
                                      </p:cBhvr>
                                      <p:tavLst>
                                        <p:tav tm="0">
                                          <p:val>
                                            <p:strVal val="#ppt_x"/>
                                          </p:val>
                                        </p:tav>
                                        <p:tav tm="100000">
                                          <p:val>
                                            <p:strVal val="#ppt_x"/>
                                          </p:val>
                                        </p:tav>
                                      </p:tavLst>
                                    </p:anim>
                                    <p:anim calcmode="lin" valueType="num">
                                      <p:cBhvr additive="base">
                                        <p:cTn id="26" dur="300" fill="hold"/>
                                        <p:tgtEl>
                                          <p:spTgt spid="78854">
                                            <p:txEl>
                                              <p:pRg st="3" end="3"/>
                                            </p:txEl>
                                          </p:spTgt>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78854">
                                            <p:txEl>
                                              <p:pRg st="3" end="3"/>
                                            </p:txEl>
                                          </p:spTgt>
                                        </p:tgtEl>
                                        <p:attrNameLst>
                                          <p:attrName>ppt_c</p:attrName>
                                        </p:attrNameLst>
                                      </p:cBhvr>
                                      <p:to>
                                        <a:srgbClr val="0000FF"/>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8854">
                                            <p:txEl>
                                              <p:pRg st="4" end="4"/>
                                            </p:txEl>
                                          </p:spTgt>
                                        </p:tgtEl>
                                        <p:attrNameLst>
                                          <p:attrName>style.visibility</p:attrName>
                                        </p:attrNameLst>
                                      </p:cBhvr>
                                      <p:to>
                                        <p:strVal val="visible"/>
                                      </p:to>
                                    </p:set>
                                    <p:anim calcmode="lin" valueType="num">
                                      <p:cBhvr additive="base">
                                        <p:cTn id="31" dur="300" fill="hold"/>
                                        <p:tgtEl>
                                          <p:spTgt spid="78854">
                                            <p:txEl>
                                              <p:pRg st="4" end="4"/>
                                            </p:txEl>
                                          </p:spTgt>
                                        </p:tgtEl>
                                        <p:attrNameLst>
                                          <p:attrName>ppt_x</p:attrName>
                                        </p:attrNameLst>
                                      </p:cBhvr>
                                      <p:tavLst>
                                        <p:tav tm="0">
                                          <p:val>
                                            <p:strVal val="#ppt_x"/>
                                          </p:val>
                                        </p:tav>
                                        <p:tav tm="100000">
                                          <p:val>
                                            <p:strVal val="#ppt_x"/>
                                          </p:val>
                                        </p:tav>
                                      </p:tavLst>
                                    </p:anim>
                                    <p:anim calcmode="lin" valueType="num">
                                      <p:cBhvr additive="base">
                                        <p:cTn id="32" dur="300" fill="hold"/>
                                        <p:tgtEl>
                                          <p:spTgt spid="78854">
                                            <p:txEl>
                                              <p:pRg st="4" end="4"/>
                                            </p:txEl>
                                          </p:spTgt>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78854">
                                            <p:txEl>
                                              <p:pRg st="4" end="4"/>
                                            </p:txEl>
                                          </p:spTgt>
                                        </p:tgtEl>
                                        <p:attrNameLst>
                                          <p:attrName>ppt_c</p:attrName>
                                        </p:attrNameLst>
                                      </p:cBhvr>
                                      <p:to>
                                        <a:srgbClr val="0000FF"/>
                                      </p:to>
                                    </p:animClr>
                                  </p:subTnLst>
                                </p:cTn>
                              </p:par>
                            </p:childTnLst>
                          </p:cTn>
                        </p:par>
                      </p:childTnLst>
                    </p:cTn>
                  </p:par>
                  <p:par>
                    <p:cTn id="33" fill="hold">
                      <p:stCondLst>
                        <p:cond delay="indefinite"/>
                      </p:stCondLst>
                      <p:childTnLst>
                        <p:par>
                          <p:cTn id="34" fill="hold">
                            <p:stCondLst>
                              <p:cond delay="0"/>
                            </p:stCondLst>
                            <p:childTnLst>
                              <p:par>
                                <p:cTn id="35" presetID="16" presetClass="entr" presetSubtype="26" fill="hold" nodeType="clickEffect">
                                  <p:stCondLst>
                                    <p:cond delay="0"/>
                                  </p:stCondLst>
                                  <p:childTnLst>
                                    <p:set>
                                      <p:cBhvr>
                                        <p:cTn id="36" dur="1" fill="hold">
                                          <p:stCondLst>
                                            <p:cond delay="0"/>
                                          </p:stCondLst>
                                        </p:cTn>
                                        <p:tgtEl>
                                          <p:spTgt spid="161793"/>
                                        </p:tgtEl>
                                        <p:attrNameLst>
                                          <p:attrName>style.visibility</p:attrName>
                                        </p:attrNameLst>
                                      </p:cBhvr>
                                      <p:to>
                                        <p:strVal val="visible"/>
                                      </p:to>
                                    </p:set>
                                    <p:animEffect transition="in" filter="barn(inHorizontal)">
                                      <p:cBhvr>
                                        <p:cTn id="37" dur="500"/>
                                        <p:tgtEl>
                                          <p:spTgt spid="161793"/>
                                        </p:tgtEl>
                                      </p:cBhvr>
                                    </p:animEffect>
                                  </p:childTnLst>
                                  <p:subTnLst>
                                    <p:animClr>
                                      <p:cBhvr override="childStyle">
                                        <p:cTn dur="1" fill="hold" display="0" masterRel="nextClick" afterEffect="1"/>
                                        <p:tgtEl>
                                          <p:spTgt spid="161793"/>
                                        </p:tgtEl>
                                        <p:attrNameLst>
                                          <p:attrName>ppt_c</p:attrName>
                                        </p:attrNameLst>
                                      </p:cBhvr>
                                      <p:to>
                                        <a:srgbClr val="0000FF"/>
                                      </p:to>
                                    </p:animClr>
                                  </p:subTnLst>
                                </p:cTn>
                              </p:par>
                            </p:childTnLst>
                          </p:cTn>
                        </p:par>
                      </p:childTnLst>
                    </p:cTn>
                  </p:par>
                  <p:par>
                    <p:cTn id="38" fill="hold">
                      <p:stCondLst>
                        <p:cond delay="indefinite"/>
                      </p:stCondLst>
                      <p:childTnLst>
                        <p:par>
                          <p:cTn id="39" fill="hold">
                            <p:stCondLst>
                              <p:cond delay="0"/>
                            </p:stCondLst>
                            <p:childTnLst>
                              <p:par>
                                <p:cTn id="40" presetID="16" presetClass="entr" presetSubtype="26" fill="hold" nodeType="clickEffect">
                                  <p:stCondLst>
                                    <p:cond delay="0"/>
                                  </p:stCondLst>
                                  <p:childTnLst>
                                    <p:set>
                                      <p:cBhvr>
                                        <p:cTn id="41" dur="1" fill="hold">
                                          <p:stCondLst>
                                            <p:cond delay="0"/>
                                          </p:stCondLst>
                                        </p:cTn>
                                        <p:tgtEl>
                                          <p:spTgt spid="161795"/>
                                        </p:tgtEl>
                                        <p:attrNameLst>
                                          <p:attrName>style.visibility</p:attrName>
                                        </p:attrNameLst>
                                      </p:cBhvr>
                                      <p:to>
                                        <p:strVal val="visible"/>
                                      </p:to>
                                    </p:set>
                                    <p:animEffect transition="in" filter="barn(inHorizontal)">
                                      <p:cBhvr>
                                        <p:cTn id="42" dur="500"/>
                                        <p:tgtEl>
                                          <p:spTgt spid="161795"/>
                                        </p:tgtEl>
                                      </p:cBhvr>
                                    </p:animEffect>
                                  </p:childTnLst>
                                  <p:subTnLst>
                                    <p:animClr>
                                      <p:cBhvr override="childStyle">
                                        <p:cTn dur="1" fill="hold" display="0" masterRel="nextClick" afterEffect="1"/>
                                        <p:tgtEl>
                                          <p:spTgt spid="161795"/>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4"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第七章   假设检验</a:t>
            </a:r>
          </a:p>
        </p:txBody>
      </p:sp>
      <p:sp>
        <p:nvSpPr>
          <p:cNvPr id="79875"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79876"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79877"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79878" name="Rectangle 6"/>
          <p:cNvSpPr>
            <a:spLocks noGrp="1" noChangeArrowheads="1"/>
          </p:cNvSpPr>
          <p:nvPr>
            <p:ph type="subTitle" idx="1"/>
          </p:nvPr>
        </p:nvSpPr>
        <p:spPr>
          <a:xfrm>
            <a:off x="228600" y="1219200"/>
            <a:ext cx="8686800" cy="5410200"/>
          </a:xfrm>
        </p:spPr>
        <p:txBody>
          <a:bodyPr/>
          <a:lstStyle/>
          <a:p>
            <a:pPr algn="l">
              <a:lnSpc>
                <a:spcPts val="3200"/>
              </a:lnSpc>
            </a:pPr>
            <a:r>
              <a:rPr lang="en-US" altLang="zh-CN" sz="2400" dirty="0">
                <a:ea typeface="楷体" pitchFamily="49" charset="-122"/>
                <a:sym typeface="Symbol" pitchFamily="18" charset="2"/>
              </a:rPr>
              <a:t>[</a:t>
            </a:r>
            <a:r>
              <a:rPr lang="zh-CN" altLang="en-US" sz="2400" dirty="0">
                <a:ea typeface="楷体" pitchFamily="49" charset="-122"/>
                <a:sym typeface="Symbol" pitchFamily="18" charset="2"/>
              </a:rPr>
              <a:t>例</a:t>
            </a:r>
            <a:r>
              <a:rPr lang="en-US" altLang="zh-CN" sz="2400" dirty="0">
                <a:ea typeface="楷体" pitchFamily="49" charset="-122"/>
                <a:sym typeface="Symbol" pitchFamily="18" charset="2"/>
              </a:rPr>
              <a:t>]</a:t>
            </a:r>
            <a:r>
              <a:rPr lang="zh-CN" altLang="en-US" sz="2400" dirty="0">
                <a:ea typeface="楷体" pitchFamily="49" charset="-122"/>
                <a:sym typeface="Symbol" pitchFamily="18" charset="2"/>
              </a:rPr>
              <a:t>两种方法生产的产品抗拉强度都近似服从正态分布。方法</a:t>
            </a:r>
            <a:r>
              <a:rPr lang="en-US" altLang="zh-CN" sz="2400" dirty="0">
                <a:ea typeface="楷体" pitchFamily="49" charset="-122"/>
                <a:sym typeface="Symbol" pitchFamily="18" charset="2"/>
              </a:rPr>
              <a:t>1</a:t>
            </a:r>
            <a:r>
              <a:rPr lang="zh-CN" altLang="en-US" sz="2400" dirty="0">
                <a:ea typeface="楷体" pitchFamily="49" charset="-122"/>
                <a:sym typeface="Symbol" pitchFamily="18" charset="2"/>
              </a:rPr>
              <a:t>的</a:t>
            </a:r>
            <a:r>
              <a:rPr lang="zh-CN" altLang="en-US" sz="2400" dirty="0" smtClean="0">
                <a:ea typeface="楷体" pitchFamily="49" charset="-122"/>
                <a:sym typeface="Symbol" pitchFamily="18" charset="2"/>
              </a:rPr>
              <a:t>标准差为</a:t>
            </a:r>
            <a:r>
              <a:rPr lang="en-US" altLang="zh-CN" sz="2400" dirty="0" smtClean="0">
                <a:ea typeface="楷体" pitchFamily="49" charset="-122"/>
                <a:sym typeface="Symbol" pitchFamily="18" charset="2"/>
              </a:rPr>
              <a:t>6kg</a:t>
            </a:r>
            <a:r>
              <a:rPr lang="zh-CN" altLang="en-US" sz="2400" dirty="0">
                <a:ea typeface="楷体" pitchFamily="49" charset="-122"/>
                <a:sym typeface="Symbol" pitchFamily="18" charset="2"/>
              </a:rPr>
              <a:t>，方法</a:t>
            </a:r>
            <a:r>
              <a:rPr lang="en-US" altLang="zh-CN" sz="2400" dirty="0">
                <a:ea typeface="楷体" pitchFamily="49" charset="-122"/>
                <a:sym typeface="Symbol" pitchFamily="18" charset="2"/>
              </a:rPr>
              <a:t>2</a:t>
            </a:r>
            <a:r>
              <a:rPr lang="zh-CN" altLang="en-US" sz="2400" dirty="0">
                <a:ea typeface="楷体" pitchFamily="49" charset="-122"/>
                <a:sym typeface="Symbol" pitchFamily="18" charset="2"/>
              </a:rPr>
              <a:t>的</a:t>
            </a:r>
            <a:r>
              <a:rPr lang="zh-CN" altLang="en-US" sz="2400" dirty="0" smtClean="0">
                <a:ea typeface="楷体" pitchFamily="49" charset="-122"/>
                <a:sym typeface="Symbol" pitchFamily="18" charset="2"/>
              </a:rPr>
              <a:t>标准差为</a:t>
            </a:r>
            <a:r>
              <a:rPr lang="en-US" altLang="zh-CN" sz="2400" dirty="0" smtClean="0">
                <a:ea typeface="楷体" pitchFamily="49" charset="-122"/>
                <a:sym typeface="Symbol" pitchFamily="18" charset="2"/>
              </a:rPr>
              <a:t>8kg</a:t>
            </a:r>
            <a:r>
              <a:rPr lang="zh-CN" altLang="en-US" sz="2400" dirty="0">
                <a:ea typeface="楷体" pitchFamily="49" charset="-122"/>
                <a:sym typeface="Symbol" pitchFamily="18" charset="2"/>
              </a:rPr>
              <a:t>。现从方法</a:t>
            </a:r>
            <a:r>
              <a:rPr lang="en-US" altLang="zh-CN" sz="2400" dirty="0">
                <a:ea typeface="楷体" pitchFamily="49" charset="-122"/>
                <a:sym typeface="Symbol" pitchFamily="18" charset="2"/>
              </a:rPr>
              <a:t>1</a:t>
            </a:r>
            <a:r>
              <a:rPr lang="zh-CN" altLang="en-US" sz="2400" dirty="0">
                <a:ea typeface="楷体" pitchFamily="49" charset="-122"/>
                <a:sym typeface="Symbol" pitchFamily="18" charset="2"/>
              </a:rPr>
              <a:t>和方法</a:t>
            </a:r>
            <a:r>
              <a:rPr lang="en-US" altLang="zh-CN" sz="2400" dirty="0">
                <a:ea typeface="楷体" pitchFamily="49" charset="-122"/>
                <a:sym typeface="Symbol" pitchFamily="18" charset="2"/>
              </a:rPr>
              <a:t>2</a:t>
            </a:r>
            <a:r>
              <a:rPr lang="zh-CN" altLang="en-US" sz="2400" dirty="0">
                <a:ea typeface="楷体" pitchFamily="49" charset="-122"/>
                <a:sym typeface="Symbol" pitchFamily="18" charset="2"/>
              </a:rPr>
              <a:t>生产的产品中分别抽取容量为</a:t>
            </a:r>
            <a:r>
              <a:rPr lang="en-US" altLang="zh-CN" sz="2400" dirty="0">
                <a:ea typeface="楷体" pitchFamily="49" charset="-122"/>
                <a:sym typeface="Symbol" pitchFamily="18" charset="2"/>
              </a:rPr>
              <a:t>12</a:t>
            </a:r>
            <a:r>
              <a:rPr lang="zh-CN" altLang="en-US" sz="2400" dirty="0">
                <a:ea typeface="楷体" pitchFamily="49" charset="-122"/>
                <a:sym typeface="Symbol" pitchFamily="18" charset="2"/>
              </a:rPr>
              <a:t>、</a:t>
            </a:r>
            <a:r>
              <a:rPr lang="en-US" altLang="zh-CN" sz="2400" dirty="0">
                <a:ea typeface="楷体" pitchFamily="49" charset="-122"/>
                <a:sym typeface="Symbol" pitchFamily="18" charset="2"/>
              </a:rPr>
              <a:t>16</a:t>
            </a:r>
            <a:r>
              <a:rPr lang="zh-CN" altLang="en-US" sz="2400" dirty="0">
                <a:ea typeface="楷体" pitchFamily="49" charset="-122"/>
                <a:sym typeface="Symbol" pitchFamily="18" charset="2"/>
              </a:rPr>
              <a:t>的样本，</a:t>
            </a:r>
            <a:r>
              <a:rPr lang="zh-CN" altLang="en-US" sz="2400" dirty="0" smtClean="0">
                <a:ea typeface="楷体" pitchFamily="49" charset="-122"/>
                <a:sym typeface="Symbol" pitchFamily="18" charset="2"/>
              </a:rPr>
              <a:t>其均值</a:t>
            </a:r>
            <a:r>
              <a:rPr lang="zh-CN" altLang="en-US" sz="2400" dirty="0">
                <a:ea typeface="楷体" pitchFamily="49" charset="-122"/>
                <a:sym typeface="Symbol" pitchFamily="18" charset="2"/>
              </a:rPr>
              <a:t>分别</a:t>
            </a:r>
            <a:r>
              <a:rPr lang="en-US" altLang="zh-CN" sz="2400" dirty="0" smtClean="0">
                <a:ea typeface="楷体" pitchFamily="49" charset="-122"/>
                <a:sym typeface="Symbol" pitchFamily="18" charset="2"/>
              </a:rPr>
              <a:t>40</a:t>
            </a:r>
            <a:r>
              <a:rPr lang="zh-CN" altLang="en-US" sz="2400" dirty="0" smtClean="0">
                <a:ea typeface="楷体" pitchFamily="49" charset="-122"/>
                <a:sym typeface="Symbol" pitchFamily="18" charset="2"/>
              </a:rPr>
              <a:t>和</a:t>
            </a:r>
            <a:r>
              <a:rPr lang="en-US" altLang="zh-CN" sz="2400" dirty="0" smtClean="0">
                <a:ea typeface="楷体" pitchFamily="49" charset="-122"/>
                <a:sym typeface="Symbol" pitchFamily="18" charset="2"/>
              </a:rPr>
              <a:t>34kg</a:t>
            </a:r>
            <a:r>
              <a:rPr lang="zh-CN" altLang="en-US" sz="2400" dirty="0" smtClean="0">
                <a:ea typeface="楷体" pitchFamily="49" charset="-122"/>
                <a:sym typeface="Symbol" pitchFamily="18" charset="2"/>
              </a:rPr>
              <a:t>，两种</a:t>
            </a:r>
            <a:r>
              <a:rPr lang="zh-CN" altLang="en-US" sz="2400" dirty="0">
                <a:ea typeface="楷体" pitchFamily="49" charset="-122"/>
                <a:sym typeface="Symbol" pitchFamily="18" charset="2"/>
              </a:rPr>
              <a:t>方法</a:t>
            </a:r>
            <a:r>
              <a:rPr lang="zh-CN" altLang="en-US" sz="2400" dirty="0" smtClean="0">
                <a:ea typeface="楷体" pitchFamily="49" charset="-122"/>
                <a:sym typeface="Symbol" pitchFamily="18" charset="2"/>
              </a:rPr>
              <a:t>生产的</a:t>
            </a:r>
            <a:r>
              <a:rPr lang="zh-CN" altLang="en-US" sz="2400" dirty="0">
                <a:ea typeface="楷体" pitchFamily="49" charset="-122"/>
                <a:sym typeface="Symbol" pitchFamily="18" charset="2"/>
              </a:rPr>
              <a:t>产品的平均抗拉强度是否相同（</a:t>
            </a:r>
            <a:r>
              <a:rPr lang="zh-CN" altLang="en-US" sz="2400" dirty="0" smtClean="0">
                <a:ea typeface="楷体" pitchFamily="49" charset="-122"/>
                <a:sym typeface="Symbol" pitchFamily="18" charset="2"/>
              </a:rPr>
              <a:t></a:t>
            </a:r>
            <a:r>
              <a:rPr lang="en-US" altLang="zh-CN" sz="2400" dirty="0" smtClean="0">
                <a:ea typeface="楷体" pitchFamily="49" charset="-122"/>
                <a:sym typeface="Symbol" pitchFamily="18" charset="2"/>
              </a:rPr>
              <a:t>=0.05</a:t>
            </a:r>
            <a:r>
              <a:rPr lang="zh-CN" altLang="en-US" sz="2400" dirty="0">
                <a:ea typeface="楷体" pitchFamily="49" charset="-122"/>
                <a:sym typeface="Symbol" pitchFamily="18" charset="2"/>
              </a:rPr>
              <a:t>）</a:t>
            </a:r>
          </a:p>
          <a:p>
            <a:pPr algn="l">
              <a:lnSpc>
                <a:spcPts val="3200"/>
              </a:lnSpc>
            </a:pPr>
            <a:r>
              <a:rPr lang="zh-CN" altLang="en-US" sz="2400" dirty="0">
                <a:ea typeface="楷体" pitchFamily="49" charset="-122"/>
                <a:sym typeface="Symbol" pitchFamily="18" charset="2"/>
              </a:rPr>
              <a:t>建立假设：　　</a:t>
            </a:r>
            <a:r>
              <a:rPr lang="en-US" altLang="zh-CN" sz="2400" dirty="0">
                <a:effectLst>
                  <a:outerShdw blurRad="38100" dist="38100" dir="2700000" algn="tl">
                    <a:srgbClr val="C0C0C0"/>
                  </a:outerShdw>
                </a:effectLst>
                <a:ea typeface="楷体" pitchFamily="49" charset="-122"/>
                <a:sym typeface="Symbol" pitchFamily="18" charset="2"/>
              </a:rPr>
              <a:t>H</a:t>
            </a:r>
            <a:r>
              <a:rPr lang="en-US" altLang="zh-CN" sz="2400" baseline="-25000" dirty="0">
                <a:effectLst>
                  <a:outerShdw blurRad="38100" dist="38100" dir="2700000" algn="tl">
                    <a:srgbClr val="C0C0C0"/>
                  </a:outerShdw>
                </a:effectLst>
                <a:ea typeface="楷体" pitchFamily="49" charset="-122"/>
                <a:sym typeface="Symbol" pitchFamily="18" charset="2"/>
              </a:rPr>
              <a:t>0</a:t>
            </a:r>
            <a:r>
              <a:rPr lang="zh-CN" altLang="en-US" sz="2400" dirty="0">
                <a:effectLst>
                  <a:outerShdw blurRad="38100" dist="38100" dir="2700000" algn="tl">
                    <a:srgbClr val="C0C0C0"/>
                  </a:outerShdw>
                </a:effectLst>
                <a:ea typeface="楷体" pitchFamily="49" charset="-122"/>
                <a:sym typeface="Symbol" pitchFamily="18" charset="2"/>
              </a:rPr>
              <a:t>：</a:t>
            </a:r>
            <a:r>
              <a:rPr lang="en-US" altLang="zh-CN" sz="2400" baseline="-25000" dirty="0">
                <a:effectLst>
                  <a:outerShdw blurRad="38100" dist="38100" dir="2700000" algn="tl">
                    <a:srgbClr val="C0C0C0"/>
                  </a:outerShdw>
                </a:effectLst>
                <a:ea typeface="楷体" pitchFamily="49" charset="-122"/>
                <a:sym typeface="Symbol" pitchFamily="18" charset="2"/>
              </a:rPr>
              <a:t>1</a:t>
            </a:r>
            <a:r>
              <a:rPr lang="en-US" altLang="zh-CN" sz="2400" dirty="0">
                <a:effectLst>
                  <a:outerShdw blurRad="38100" dist="38100" dir="2700000" algn="tl">
                    <a:srgbClr val="C0C0C0"/>
                  </a:outerShdw>
                </a:effectLst>
                <a:ea typeface="楷体" pitchFamily="49" charset="-122"/>
                <a:sym typeface="Symbol" pitchFamily="18" charset="2"/>
              </a:rPr>
              <a:t>–</a:t>
            </a:r>
            <a:r>
              <a:rPr lang="en-US" altLang="zh-CN" sz="2400" baseline="-25000" dirty="0">
                <a:effectLst>
                  <a:outerShdw blurRad="38100" dist="38100" dir="2700000" algn="tl">
                    <a:srgbClr val="C0C0C0"/>
                  </a:outerShdw>
                </a:effectLst>
                <a:ea typeface="楷体" pitchFamily="49" charset="-122"/>
                <a:sym typeface="Symbol" pitchFamily="18" charset="2"/>
              </a:rPr>
              <a:t>2</a:t>
            </a:r>
            <a:r>
              <a:rPr lang="en-US" altLang="zh-CN" sz="2400" dirty="0">
                <a:effectLst>
                  <a:outerShdw blurRad="38100" dist="38100" dir="2700000" algn="tl">
                    <a:srgbClr val="C0C0C0"/>
                  </a:outerShdw>
                </a:effectLst>
                <a:ea typeface="楷体" pitchFamily="49" charset="-122"/>
                <a:sym typeface="Symbol" pitchFamily="18" charset="2"/>
              </a:rPr>
              <a:t>=0</a:t>
            </a:r>
            <a:r>
              <a:rPr lang="en-US" altLang="zh-CN" sz="2400" dirty="0">
                <a:ea typeface="楷体" pitchFamily="49" charset="-122"/>
                <a:sym typeface="Symbol" pitchFamily="18" charset="2"/>
              </a:rPr>
              <a:t>            H</a:t>
            </a:r>
            <a:r>
              <a:rPr lang="en-US" altLang="zh-CN" sz="2400" baseline="-25000" dirty="0">
                <a:ea typeface="楷体" pitchFamily="49" charset="-122"/>
                <a:sym typeface="Symbol" pitchFamily="18" charset="2"/>
              </a:rPr>
              <a:t>1</a:t>
            </a:r>
            <a:r>
              <a:rPr lang="zh-CN" altLang="en-US" sz="2400" dirty="0">
                <a:ea typeface="楷体" pitchFamily="49" charset="-122"/>
                <a:sym typeface="Symbol" pitchFamily="18" charset="2"/>
              </a:rPr>
              <a:t>： </a:t>
            </a:r>
            <a:r>
              <a:rPr lang="zh-CN" altLang="en-US" sz="2400" dirty="0">
                <a:effectLst>
                  <a:outerShdw blurRad="38100" dist="38100" dir="2700000" algn="tl">
                    <a:srgbClr val="C0C0C0"/>
                  </a:outerShdw>
                </a:effectLst>
                <a:ea typeface="楷体" pitchFamily="49" charset="-122"/>
                <a:sym typeface="Symbol" pitchFamily="18" charset="2"/>
              </a:rPr>
              <a:t></a:t>
            </a:r>
            <a:r>
              <a:rPr lang="en-US" altLang="zh-CN" sz="2400" baseline="-25000" dirty="0">
                <a:effectLst>
                  <a:outerShdw blurRad="38100" dist="38100" dir="2700000" algn="tl">
                    <a:srgbClr val="C0C0C0"/>
                  </a:outerShdw>
                </a:effectLst>
                <a:ea typeface="楷体" pitchFamily="49" charset="-122"/>
                <a:sym typeface="Symbol" pitchFamily="18" charset="2"/>
              </a:rPr>
              <a:t>1</a:t>
            </a:r>
            <a:r>
              <a:rPr lang="en-US" altLang="zh-CN" sz="2400" dirty="0">
                <a:effectLst>
                  <a:outerShdw blurRad="38100" dist="38100" dir="2700000" algn="tl">
                    <a:srgbClr val="C0C0C0"/>
                  </a:outerShdw>
                </a:effectLst>
                <a:ea typeface="楷体" pitchFamily="49" charset="-122"/>
                <a:sym typeface="Symbol" pitchFamily="18" charset="2"/>
              </a:rPr>
              <a:t>–</a:t>
            </a:r>
            <a:r>
              <a:rPr lang="en-US" altLang="zh-CN" sz="2400" baseline="-25000" dirty="0">
                <a:effectLst>
                  <a:outerShdw blurRad="38100" dist="38100" dir="2700000" algn="tl">
                    <a:srgbClr val="C0C0C0"/>
                  </a:outerShdw>
                </a:effectLst>
                <a:ea typeface="楷体" pitchFamily="49" charset="-122"/>
                <a:sym typeface="Symbol" pitchFamily="18" charset="2"/>
              </a:rPr>
              <a:t>2</a:t>
            </a:r>
            <a:r>
              <a:rPr lang="en-US" altLang="zh-CN" sz="2400" dirty="0">
                <a:ea typeface="楷体" pitchFamily="49" charset="-122"/>
                <a:sym typeface="Symbol" pitchFamily="18" charset="2"/>
              </a:rPr>
              <a:t> 0 </a:t>
            </a:r>
          </a:p>
        </p:txBody>
      </p:sp>
      <p:graphicFrame>
        <p:nvGraphicFramePr>
          <p:cNvPr id="79880" name="Object 8"/>
          <p:cNvGraphicFramePr>
            <a:graphicFrameLocks noChangeAspect="1"/>
          </p:cNvGraphicFramePr>
          <p:nvPr/>
        </p:nvGraphicFramePr>
        <p:xfrm>
          <a:off x="4644008" y="4365104"/>
          <a:ext cx="3835400" cy="1254125"/>
        </p:xfrm>
        <a:graphic>
          <a:graphicData uri="http://schemas.openxmlformats.org/presentationml/2006/ole">
            <p:oleObj spid="_x0000_s79880" name="公式" r:id="rId4" imgW="1942920" imgH="634680" progId="Equation.3">
              <p:embed/>
            </p:oleObj>
          </a:graphicData>
        </a:graphic>
      </p:graphicFrame>
      <p:graphicFrame>
        <p:nvGraphicFramePr>
          <p:cNvPr id="79883" name="Object 11"/>
          <p:cNvGraphicFramePr>
            <a:graphicFrameLocks noChangeAspect="1"/>
          </p:cNvGraphicFramePr>
          <p:nvPr/>
        </p:nvGraphicFramePr>
        <p:xfrm>
          <a:off x="4788024" y="3573016"/>
          <a:ext cx="3611562" cy="701675"/>
        </p:xfrm>
        <a:graphic>
          <a:graphicData uri="http://schemas.openxmlformats.org/presentationml/2006/ole">
            <p:oleObj spid="_x0000_s79883" name="公式" r:id="rId5" imgW="1828800" imgH="355320" progId="Equation.3">
              <p:embed/>
            </p:oleObj>
          </a:graphicData>
        </a:graphic>
      </p:graphicFrame>
      <p:graphicFrame>
        <p:nvGraphicFramePr>
          <p:cNvPr id="79884" name="Object 12"/>
          <p:cNvGraphicFramePr>
            <a:graphicFrameLocks noChangeAspect="1"/>
          </p:cNvGraphicFramePr>
          <p:nvPr/>
        </p:nvGraphicFramePr>
        <p:xfrm>
          <a:off x="5004048" y="5805264"/>
          <a:ext cx="2606675" cy="452438"/>
        </p:xfrm>
        <a:graphic>
          <a:graphicData uri="http://schemas.openxmlformats.org/presentationml/2006/ole">
            <p:oleObj spid="_x0000_s79884" name="公式" r:id="rId6" imgW="1320480" imgH="228600" progId="Equation.3">
              <p:embed/>
            </p:oleObj>
          </a:graphicData>
        </a:graphic>
      </p:graphicFrame>
      <p:grpSp>
        <p:nvGrpSpPr>
          <p:cNvPr id="11" name="Group 17"/>
          <p:cNvGrpSpPr>
            <a:grpSpLocks/>
          </p:cNvGrpSpPr>
          <p:nvPr/>
        </p:nvGrpSpPr>
        <p:grpSpPr bwMode="auto">
          <a:xfrm>
            <a:off x="611560" y="4653136"/>
            <a:ext cx="2960687" cy="1833563"/>
            <a:chOff x="449" y="2824"/>
            <a:chExt cx="1865" cy="1155"/>
          </a:xfrm>
        </p:grpSpPr>
        <p:sp>
          <p:nvSpPr>
            <p:cNvPr id="12" name="Line 18"/>
            <p:cNvSpPr>
              <a:spLocks noChangeShapeType="1"/>
            </p:cNvSpPr>
            <p:nvPr/>
          </p:nvSpPr>
          <p:spPr bwMode="auto">
            <a:xfrm>
              <a:off x="1376" y="2871"/>
              <a:ext cx="1" cy="848"/>
            </a:xfrm>
            <a:prstGeom prst="line">
              <a:avLst/>
            </a:prstGeom>
            <a:noFill/>
            <a:ln w="17463">
              <a:solidFill>
                <a:schemeClr val="tx1"/>
              </a:solidFill>
              <a:round/>
            </a:ln>
            <a:effectLst>
              <a:outerShdw dist="127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13" name="Freeform 19" descr="60%"/>
            <p:cNvSpPr/>
            <p:nvPr/>
          </p:nvSpPr>
          <p:spPr bwMode="auto">
            <a:xfrm>
              <a:off x="575" y="3248"/>
              <a:ext cx="483" cy="484"/>
            </a:xfrm>
            <a:custGeom>
              <a:avLst/>
              <a:gdLst/>
              <a:ahLst/>
              <a:cxnLst>
                <a:cxn ang="0">
                  <a:pos x="447" y="0"/>
                </a:cxn>
                <a:cxn ang="0">
                  <a:pos x="447" y="436"/>
                </a:cxn>
                <a:cxn ang="0">
                  <a:pos x="0" y="436"/>
                </a:cxn>
                <a:cxn ang="0">
                  <a:pos x="54" y="412"/>
                </a:cxn>
                <a:cxn ang="0">
                  <a:pos x="106" y="386"/>
                </a:cxn>
                <a:cxn ang="0">
                  <a:pos x="156" y="355"/>
                </a:cxn>
                <a:cxn ang="0">
                  <a:pos x="203" y="321"/>
                </a:cxn>
                <a:cxn ang="0">
                  <a:pos x="248" y="284"/>
                </a:cxn>
                <a:cxn ang="0">
                  <a:pos x="290" y="243"/>
                </a:cxn>
                <a:cxn ang="0">
                  <a:pos x="329" y="199"/>
                </a:cxn>
                <a:cxn ang="0">
                  <a:pos x="364" y="152"/>
                </a:cxn>
                <a:cxn ang="0">
                  <a:pos x="395" y="104"/>
                </a:cxn>
                <a:cxn ang="0">
                  <a:pos x="423" y="54"/>
                </a:cxn>
                <a:cxn ang="0">
                  <a:pos x="447" y="0"/>
                </a:cxn>
              </a:cxnLst>
              <a:rect l="0" t="0" r="r" b="b"/>
              <a:pathLst>
                <a:path w="447" h="436">
                  <a:moveTo>
                    <a:pt x="447" y="0"/>
                  </a:moveTo>
                  <a:lnTo>
                    <a:pt x="447" y="436"/>
                  </a:lnTo>
                  <a:lnTo>
                    <a:pt x="0" y="436"/>
                  </a:lnTo>
                  <a:lnTo>
                    <a:pt x="54" y="412"/>
                  </a:lnTo>
                  <a:lnTo>
                    <a:pt x="106" y="386"/>
                  </a:lnTo>
                  <a:lnTo>
                    <a:pt x="156" y="355"/>
                  </a:lnTo>
                  <a:lnTo>
                    <a:pt x="203" y="321"/>
                  </a:lnTo>
                  <a:lnTo>
                    <a:pt x="248" y="284"/>
                  </a:lnTo>
                  <a:lnTo>
                    <a:pt x="290" y="243"/>
                  </a:lnTo>
                  <a:lnTo>
                    <a:pt x="329" y="199"/>
                  </a:lnTo>
                  <a:lnTo>
                    <a:pt x="364" y="152"/>
                  </a:lnTo>
                  <a:lnTo>
                    <a:pt x="395" y="104"/>
                  </a:lnTo>
                  <a:lnTo>
                    <a:pt x="423" y="54"/>
                  </a:lnTo>
                  <a:lnTo>
                    <a:pt x="447" y="0"/>
                  </a:lnTo>
                  <a:close/>
                </a:path>
              </a:pathLst>
            </a:custGeom>
            <a:pattFill prst="pct60">
              <a:fgClr>
                <a:schemeClr val="hlink"/>
              </a:fgClr>
              <a:bgClr>
                <a:srgbClr val="FFFFFF"/>
              </a:bgClr>
            </a:pattFill>
            <a:ln w="9525">
              <a:noFill/>
              <a:roun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14" name="Freeform 20" descr="60%"/>
            <p:cNvSpPr/>
            <p:nvPr/>
          </p:nvSpPr>
          <p:spPr bwMode="auto">
            <a:xfrm>
              <a:off x="1721" y="3270"/>
              <a:ext cx="484" cy="462"/>
            </a:xfrm>
            <a:custGeom>
              <a:avLst/>
              <a:gdLst/>
              <a:ahLst/>
              <a:cxnLst>
                <a:cxn ang="0">
                  <a:pos x="0" y="0"/>
                </a:cxn>
                <a:cxn ang="0">
                  <a:pos x="0" y="414"/>
                </a:cxn>
                <a:cxn ang="0">
                  <a:pos x="424" y="414"/>
                </a:cxn>
                <a:cxn ang="0">
                  <a:pos x="372" y="392"/>
                </a:cxn>
                <a:cxn ang="0">
                  <a:pos x="323" y="366"/>
                </a:cxn>
                <a:cxn ang="0">
                  <a:pos x="276" y="337"/>
                </a:cxn>
                <a:cxn ang="0">
                  <a:pos x="230" y="304"/>
                </a:cxn>
                <a:cxn ang="0">
                  <a:pos x="188" y="268"/>
                </a:cxn>
                <a:cxn ang="0">
                  <a:pos x="148" y="230"/>
                </a:cxn>
                <a:cxn ang="0">
                  <a:pos x="112" y="188"/>
                </a:cxn>
                <a:cxn ang="0">
                  <a:pos x="78" y="145"/>
                </a:cxn>
                <a:cxn ang="0">
                  <a:pos x="48" y="99"/>
                </a:cxn>
                <a:cxn ang="0">
                  <a:pos x="22" y="50"/>
                </a:cxn>
                <a:cxn ang="0">
                  <a:pos x="0" y="0"/>
                </a:cxn>
              </a:cxnLst>
              <a:rect l="0" t="0" r="r" b="b"/>
              <a:pathLst>
                <a:path w="424" h="414">
                  <a:moveTo>
                    <a:pt x="0" y="0"/>
                  </a:moveTo>
                  <a:lnTo>
                    <a:pt x="0" y="414"/>
                  </a:lnTo>
                  <a:lnTo>
                    <a:pt x="424" y="414"/>
                  </a:lnTo>
                  <a:lnTo>
                    <a:pt x="372" y="392"/>
                  </a:lnTo>
                  <a:lnTo>
                    <a:pt x="323" y="366"/>
                  </a:lnTo>
                  <a:lnTo>
                    <a:pt x="276" y="337"/>
                  </a:lnTo>
                  <a:lnTo>
                    <a:pt x="230" y="304"/>
                  </a:lnTo>
                  <a:lnTo>
                    <a:pt x="188" y="268"/>
                  </a:lnTo>
                  <a:lnTo>
                    <a:pt x="148" y="230"/>
                  </a:lnTo>
                  <a:lnTo>
                    <a:pt x="112" y="188"/>
                  </a:lnTo>
                  <a:lnTo>
                    <a:pt x="78" y="145"/>
                  </a:lnTo>
                  <a:lnTo>
                    <a:pt x="48" y="99"/>
                  </a:lnTo>
                  <a:lnTo>
                    <a:pt x="22" y="50"/>
                  </a:lnTo>
                  <a:lnTo>
                    <a:pt x="0" y="0"/>
                  </a:lnTo>
                  <a:close/>
                </a:path>
              </a:pathLst>
            </a:custGeom>
            <a:pattFill prst="pct60">
              <a:fgClr>
                <a:schemeClr val="hlink"/>
              </a:fgClr>
              <a:bgClr>
                <a:srgbClr val="FFFFFF"/>
              </a:bgClr>
            </a:pattFill>
            <a:ln w="9525">
              <a:noFill/>
              <a:roun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grpSp>
          <p:nvGrpSpPr>
            <p:cNvPr id="15" name="Group 21"/>
            <p:cNvGrpSpPr>
              <a:grpSpLocks/>
            </p:cNvGrpSpPr>
            <p:nvPr/>
          </p:nvGrpSpPr>
          <p:grpSpPr bwMode="auto">
            <a:xfrm>
              <a:off x="472" y="2857"/>
              <a:ext cx="1808" cy="838"/>
              <a:chOff x="472" y="2857"/>
              <a:chExt cx="1808" cy="838"/>
            </a:xfrm>
          </p:grpSpPr>
          <p:sp>
            <p:nvSpPr>
              <p:cNvPr id="49" name="Freeform 22"/>
              <p:cNvSpPr/>
              <p:nvPr/>
            </p:nvSpPr>
            <p:spPr bwMode="auto">
              <a:xfrm>
                <a:off x="1376" y="2857"/>
                <a:ext cx="904" cy="838"/>
              </a:xfrm>
              <a:custGeom>
                <a:avLst/>
                <a:gdLst/>
                <a:ahLst/>
                <a:cxnLst>
                  <a:cxn ang="0">
                    <a:pos x="904" y="838"/>
                  </a:cxn>
                  <a:cxn ang="0">
                    <a:pos x="809" y="828"/>
                  </a:cxn>
                  <a:cxn ang="0">
                    <a:pos x="762" y="818"/>
                  </a:cxn>
                  <a:cxn ang="0">
                    <a:pos x="714" y="805"/>
                  </a:cxn>
                  <a:cxn ang="0">
                    <a:pos x="667" y="785"/>
                  </a:cxn>
                  <a:cxn ang="0">
                    <a:pos x="619" y="759"/>
                  </a:cxn>
                  <a:cxn ang="0">
                    <a:pos x="572" y="724"/>
                  </a:cxn>
                  <a:cxn ang="0">
                    <a:pos x="476" y="627"/>
                  </a:cxn>
                  <a:cxn ang="0">
                    <a:pos x="381" y="491"/>
                  </a:cxn>
                  <a:cxn ang="0">
                    <a:pos x="286" y="326"/>
                  </a:cxn>
                  <a:cxn ang="0">
                    <a:pos x="239" y="243"/>
                  </a:cxn>
                  <a:cxn ang="0">
                    <a:pos x="191" y="165"/>
                  </a:cxn>
                  <a:cxn ang="0">
                    <a:pos x="144" y="98"/>
                  </a:cxn>
                  <a:cxn ang="0">
                    <a:pos x="95" y="44"/>
                  </a:cxn>
                  <a:cxn ang="0">
                    <a:pos x="48" y="11"/>
                  </a:cxn>
                  <a:cxn ang="0">
                    <a:pos x="0" y="0"/>
                  </a:cxn>
                </a:cxnLst>
                <a:rect l="0" t="0" r="r" b="b"/>
                <a:pathLst>
                  <a:path w="904" h="838">
                    <a:moveTo>
                      <a:pt x="904" y="838"/>
                    </a:moveTo>
                    <a:lnTo>
                      <a:pt x="809" y="828"/>
                    </a:lnTo>
                    <a:lnTo>
                      <a:pt x="762" y="818"/>
                    </a:lnTo>
                    <a:lnTo>
                      <a:pt x="714" y="805"/>
                    </a:lnTo>
                    <a:lnTo>
                      <a:pt x="667" y="785"/>
                    </a:lnTo>
                    <a:lnTo>
                      <a:pt x="619" y="759"/>
                    </a:lnTo>
                    <a:lnTo>
                      <a:pt x="572" y="724"/>
                    </a:lnTo>
                    <a:lnTo>
                      <a:pt x="476" y="627"/>
                    </a:lnTo>
                    <a:lnTo>
                      <a:pt x="381" y="491"/>
                    </a:lnTo>
                    <a:lnTo>
                      <a:pt x="286" y="326"/>
                    </a:lnTo>
                    <a:lnTo>
                      <a:pt x="239" y="243"/>
                    </a:lnTo>
                    <a:lnTo>
                      <a:pt x="191" y="165"/>
                    </a:lnTo>
                    <a:lnTo>
                      <a:pt x="144" y="98"/>
                    </a:lnTo>
                    <a:lnTo>
                      <a:pt x="95" y="44"/>
                    </a:lnTo>
                    <a:lnTo>
                      <a:pt x="48" y="11"/>
                    </a:lnTo>
                    <a:lnTo>
                      <a:pt x="0" y="0"/>
                    </a:lnTo>
                  </a:path>
                </a:pathLst>
              </a:custGeom>
              <a:noFill/>
              <a:ln w="57150" cmpd="sng">
                <a:solidFill>
                  <a:srgbClr val="FF0000"/>
                </a:solidFill>
                <a:prstDash val="solid"/>
                <a:round/>
              </a:ln>
              <a:effectLst>
                <a:outerShdw dist="17961" dir="27000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50" name="Freeform 23"/>
              <p:cNvSpPr/>
              <p:nvPr/>
            </p:nvSpPr>
            <p:spPr bwMode="auto">
              <a:xfrm>
                <a:off x="472" y="2857"/>
                <a:ext cx="904" cy="838"/>
              </a:xfrm>
              <a:custGeom>
                <a:avLst/>
                <a:gdLst/>
                <a:ahLst/>
                <a:cxnLst>
                  <a:cxn ang="0">
                    <a:pos x="0" y="838"/>
                  </a:cxn>
                  <a:cxn ang="0">
                    <a:pos x="95" y="828"/>
                  </a:cxn>
                  <a:cxn ang="0">
                    <a:pos x="144" y="818"/>
                  </a:cxn>
                  <a:cxn ang="0">
                    <a:pos x="191" y="805"/>
                  </a:cxn>
                  <a:cxn ang="0">
                    <a:pos x="238" y="785"/>
                  </a:cxn>
                  <a:cxn ang="0">
                    <a:pos x="286" y="759"/>
                  </a:cxn>
                  <a:cxn ang="0">
                    <a:pos x="333" y="724"/>
                  </a:cxn>
                  <a:cxn ang="0">
                    <a:pos x="429" y="627"/>
                  </a:cxn>
                  <a:cxn ang="0">
                    <a:pos x="523" y="491"/>
                  </a:cxn>
                  <a:cxn ang="0">
                    <a:pos x="619" y="326"/>
                  </a:cxn>
                  <a:cxn ang="0">
                    <a:pos x="667" y="243"/>
                  </a:cxn>
                  <a:cxn ang="0">
                    <a:pos x="714" y="165"/>
                  </a:cxn>
                  <a:cxn ang="0">
                    <a:pos x="762" y="98"/>
                  </a:cxn>
                  <a:cxn ang="0">
                    <a:pos x="809" y="44"/>
                  </a:cxn>
                  <a:cxn ang="0">
                    <a:pos x="857" y="11"/>
                  </a:cxn>
                  <a:cxn ang="0">
                    <a:pos x="904" y="0"/>
                  </a:cxn>
                </a:cxnLst>
                <a:rect l="0" t="0" r="r" b="b"/>
                <a:pathLst>
                  <a:path w="904" h="838">
                    <a:moveTo>
                      <a:pt x="0" y="838"/>
                    </a:moveTo>
                    <a:lnTo>
                      <a:pt x="95" y="828"/>
                    </a:lnTo>
                    <a:lnTo>
                      <a:pt x="144" y="818"/>
                    </a:lnTo>
                    <a:lnTo>
                      <a:pt x="191" y="805"/>
                    </a:lnTo>
                    <a:lnTo>
                      <a:pt x="238" y="785"/>
                    </a:lnTo>
                    <a:lnTo>
                      <a:pt x="286" y="759"/>
                    </a:lnTo>
                    <a:lnTo>
                      <a:pt x="333" y="724"/>
                    </a:lnTo>
                    <a:lnTo>
                      <a:pt x="429" y="627"/>
                    </a:lnTo>
                    <a:lnTo>
                      <a:pt x="523" y="491"/>
                    </a:lnTo>
                    <a:lnTo>
                      <a:pt x="619" y="326"/>
                    </a:lnTo>
                    <a:lnTo>
                      <a:pt x="667" y="243"/>
                    </a:lnTo>
                    <a:lnTo>
                      <a:pt x="714" y="165"/>
                    </a:lnTo>
                    <a:lnTo>
                      <a:pt x="762" y="98"/>
                    </a:lnTo>
                    <a:lnTo>
                      <a:pt x="809" y="44"/>
                    </a:lnTo>
                    <a:lnTo>
                      <a:pt x="857" y="11"/>
                    </a:lnTo>
                    <a:lnTo>
                      <a:pt x="904" y="0"/>
                    </a:lnTo>
                  </a:path>
                </a:pathLst>
              </a:custGeom>
              <a:noFill/>
              <a:ln w="57150" cmpd="sng">
                <a:solidFill>
                  <a:srgbClr val="FF0000"/>
                </a:solidFill>
                <a:prstDash val="solid"/>
                <a:round/>
              </a:ln>
              <a:effectLst>
                <a:outerShdw dist="17961" dir="27000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grpSp>
        <p:sp>
          <p:nvSpPr>
            <p:cNvPr id="16" name="Line 24"/>
            <p:cNvSpPr>
              <a:spLocks noChangeShapeType="1"/>
            </p:cNvSpPr>
            <p:nvPr/>
          </p:nvSpPr>
          <p:spPr bwMode="auto">
            <a:xfrm>
              <a:off x="1946" y="3692"/>
              <a:ext cx="1" cy="8"/>
            </a:xfrm>
            <a:prstGeom prst="line">
              <a:avLst/>
            </a:prstGeom>
            <a:noFill/>
            <a:ln w="25400">
              <a:solidFill>
                <a:srgbClr val="CDCDCD"/>
              </a:solidFill>
              <a:roun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17" name="Line 25"/>
            <p:cNvSpPr>
              <a:spLocks noChangeShapeType="1"/>
            </p:cNvSpPr>
            <p:nvPr/>
          </p:nvSpPr>
          <p:spPr bwMode="auto">
            <a:xfrm>
              <a:off x="1762" y="3692"/>
              <a:ext cx="1" cy="8"/>
            </a:xfrm>
            <a:prstGeom prst="line">
              <a:avLst/>
            </a:prstGeom>
            <a:noFill/>
            <a:ln w="25400">
              <a:solidFill>
                <a:srgbClr val="CDCDCD"/>
              </a:solidFill>
              <a:roun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18" name="Line 26"/>
            <p:cNvSpPr>
              <a:spLocks noChangeShapeType="1"/>
            </p:cNvSpPr>
            <p:nvPr/>
          </p:nvSpPr>
          <p:spPr bwMode="auto">
            <a:xfrm>
              <a:off x="841" y="3692"/>
              <a:ext cx="1" cy="8"/>
            </a:xfrm>
            <a:prstGeom prst="line">
              <a:avLst/>
            </a:prstGeom>
            <a:noFill/>
            <a:ln w="25400">
              <a:solidFill>
                <a:srgbClr val="CDCDCD"/>
              </a:solidFill>
              <a:roun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grpSp>
          <p:nvGrpSpPr>
            <p:cNvPr id="19" name="Group 27"/>
            <p:cNvGrpSpPr>
              <a:grpSpLocks/>
            </p:cNvGrpSpPr>
            <p:nvPr/>
          </p:nvGrpSpPr>
          <p:grpSpPr bwMode="auto">
            <a:xfrm>
              <a:off x="449" y="3039"/>
              <a:ext cx="1865" cy="697"/>
              <a:chOff x="449" y="3003"/>
              <a:chExt cx="1865" cy="697"/>
            </a:xfrm>
          </p:grpSpPr>
          <p:sp>
            <p:nvSpPr>
              <p:cNvPr id="36" name="Freeform 28"/>
              <p:cNvSpPr/>
              <p:nvPr/>
            </p:nvSpPr>
            <p:spPr bwMode="auto">
              <a:xfrm>
                <a:off x="472" y="3003"/>
                <a:ext cx="1842" cy="689"/>
              </a:xfrm>
              <a:custGeom>
                <a:avLst/>
                <a:gdLst/>
                <a:ahLst/>
                <a:cxnLst>
                  <a:cxn ang="0">
                    <a:pos x="0" y="0"/>
                  </a:cxn>
                  <a:cxn ang="0">
                    <a:pos x="0" y="689"/>
                  </a:cxn>
                  <a:cxn ang="0">
                    <a:pos x="1842" y="689"/>
                  </a:cxn>
                </a:cxnLst>
                <a:rect l="0" t="0" r="r" b="b"/>
                <a:pathLst>
                  <a:path w="1842" h="689">
                    <a:moveTo>
                      <a:pt x="0" y="0"/>
                    </a:moveTo>
                    <a:lnTo>
                      <a:pt x="0" y="689"/>
                    </a:lnTo>
                    <a:lnTo>
                      <a:pt x="1842" y="689"/>
                    </a:lnTo>
                  </a:path>
                </a:pathLst>
              </a:custGeom>
              <a:noFill/>
              <a:ln w="19050" cmpd="sng">
                <a:solidFill>
                  <a:srgbClr val="F0F0F0"/>
                </a:solidFill>
                <a:prstDash val="solid"/>
                <a:round/>
              </a:ln>
              <a:effectLst>
                <a:outerShdw dist="17961" dir="27000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grpSp>
            <p:nvGrpSpPr>
              <p:cNvPr id="37" name="Group 29"/>
              <p:cNvGrpSpPr>
                <a:grpSpLocks/>
              </p:cNvGrpSpPr>
              <p:nvPr/>
            </p:nvGrpSpPr>
            <p:grpSpPr bwMode="auto">
              <a:xfrm>
                <a:off x="449" y="3003"/>
                <a:ext cx="209" cy="697"/>
                <a:chOff x="449" y="3003"/>
                <a:chExt cx="209" cy="697"/>
              </a:xfrm>
            </p:grpSpPr>
            <p:sp>
              <p:nvSpPr>
                <p:cNvPr id="38" name="Line 30"/>
                <p:cNvSpPr>
                  <a:spLocks noChangeShapeType="1"/>
                </p:cNvSpPr>
                <p:nvPr/>
              </p:nvSpPr>
              <p:spPr bwMode="auto">
                <a:xfrm>
                  <a:off x="449" y="3003"/>
                  <a:ext cx="23" cy="1"/>
                </a:xfrm>
                <a:prstGeom prst="line">
                  <a:avLst/>
                </a:prstGeom>
                <a:noFill/>
                <a:ln w="19050">
                  <a:solidFill>
                    <a:srgbClr val="F0F0F0"/>
                  </a:solidFill>
                  <a:round/>
                </a:ln>
                <a:effectLst>
                  <a:outerShdw dist="17961" dir="27000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39" name="Line 31"/>
                <p:cNvSpPr>
                  <a:spLocks noChangeShapeType="1"/>
                </p:cNvSpPr>
                <p:nvPr/>
              </p:nvSpPr>
              <p:spPr bwMode="auto">
                <a:xfrm>
                  <a:off x="449" y="3072"/>
                  <a:ext cx="23" cy="1"/>
                </a:xfrm>
                <a:prstGeom prst="line">
                  <a:avLst/>
                </a:prstGeom>
                <a:noFill/>
                <a:ln w="19050">
                  <a:solidFill>
                    <a:srgbClr val="F0F0F0"/>
                  </a:solidFill>
                  <a:round/>
                </a:ln>
                <a:effectLst>
                  <a:outerShdw dist="17961" dir="27000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40" name="Line 32"/>
                <p:cNvSpPr>
                  <a:spLocks noChangeShapeType="1"/>
                </p:cNvSpPr>
                <p:nvPr/>
              </p:nvSpPr>
              <p:spPr bwMode="auto">
                <a:xfrm>
                  <a:off x="449" y="3142"/>
                  <a:ext cx="23" cy="1"/>
                </a:xfrm>
                <a:prstGeom prst="line">
                  <a:avLst/>
                </a:prstGeom>
                <a:noFill/>
                <a:ln w="19050">
                  <a:solidFill>
                    <a:srgbClr val="F0F0F0"/>
                  </a:solidFill>
                  <a:round/>
                </a:ln>
                <a:effectLst>
                  <a:outerShdw dist="17961" dir="27000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41" name="Line 33"/>
                <p:cNvSpPr>
                  <a:spLocks noChangeShapeType="1"/>
                </p:cNvSpPr>
                <p:nvPr/>
              </p:nvSpPr>
              <p:spPr bwMode="auto">
                <a:xfrm>
                  <a:off x="449" y="3210"/>
                  <a:ext cx="23" cy="1"/>
                </a:xfrm>
                <a:prstGeom prst="line">
                  <a:avLst/>
                </a:prstGeom>
                <a:noFill/>
                <a:ln w="19050">
                  <a:solidFill>
                    <a:srgbClr val="F0F0F0"/>
                  </a:solidFill>
                  <a:round/>
                </a:ln>
                <a:effectLst>
                  <a:outerShdw dist="17961" dir="27000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42" name="Line 34"/>
                <p:cNvSpPr>
                  <a:spLocks noChangeShapeType="1"/>
                </p:cNvSpPr>
                <p:nvPr/>
              </p:nvSpPr>
              <p:spPr bwMode="auto">
                <a:xfrm>
                  <a:off x="449" y="3279"/>
                  <a:ext cx="23" cy="1"/>
                </a:xfrm>
                <a:prstGeom prst="line">
                  <a:avLst/>
                </a:prstGeom>
                <a:noFill/>
                <a:ln w="19050">
                  <a:solidFill>
                    <a:srgbClr val="F0F0F0"/>
                  </a:solidFill>
                  <a:round/>
                </a:ln>
                <a:effectLst>
                  <a:outerShdw dist="17961" dir="27000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43" name="Line 35"/>
                <p:cNvSpPr>
                  <a:spLocks noChangeShapeType="1"/>
                </p:cNvSpPr>
                <p:nvPr/>
              </p:nvSpPr>
              <p:spPr bwMode="auto">
                <a:xfrm>
                  <a:off x="449" y="3347"/>
                  <a:ext cx="23" cy="1"/>
                </a:xfrm>
                <a:prstGeom prst="line">
                  <a:avLst/>
                </a:prstGeom>
                <a:noFill/>
                <a:ln w="19050">
                  <a:solidFill>
                    <a:srgbClr val="F0F0F0"/>
                  </a:solidFill>
                  <a:round/>
                </a:ln>
                <a:effectLst>
                  <a:outerShdw dist="17961" dir="27000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44" name="Line 36"/>
                <p:cNvSpPr>
                  <a:spLocks noChangeShapeType="1"/>
                </p:cNvSpPr>
                <p:nvPr/>
              </p:nvSpPr>
              <p:spPr bwMode="auto">
                <a:xfrm>
                  <a:off x="449" y="3417"/>
                  <a:ext cx="23" cy="1"/>
                </a:xfrm>
                <a:prstGeom prst="line">
                  <a:avLst/>
                </a:prstGeom>
                <a:noFill/>
                <a:ln w="19050">
                  <a:solidFill>
                    <a:srgbClr val="F0F0F0"/>
                  </a:solidFill>
                  <a:round/>
                </a:ln>
                <a:effectLst>
                  <a:outerShdw dist="17961" dir="27000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45" name="Line 37"/>
                <p:cNvSpPr>
                  <a:spLocks noChangeShapeType="1"/>
                </p:cNvSpPr>
                <p:nvPr/>
              </p:nvSpPr>
              <p:spPr bwMode="auto">
                <a:xfrm>
                  <a:off x="449" y="3485"/>
                  <a:ext cx="23" cy="1"/>
                </a:xfrm>
                <a:prstGeom prst="line">
                  <a:avLst/>
                </a:prstGeom>
                <a:noFill/>
                <a:ln w="19050">
                  <a:solidFill>
                    <a:srgbClr val="F0F0F0"/>
                  </a:solidFill>
                  <a:round/>
                </a:ln>
                <a:effectLst>
                  <a:outerShdw dist="17961" dir="27000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46" name="Line 38"/>
                <p:cNvSpPr>
                  <a:spLocks noChangeShapeType="1"/>
                </p:cNvSpPr>
                <p:nvPr/>
              </p:nvSpPr>
              <p:spPr bwMode="auto">
                <a:xfrm>
                  <a:off x="449" y="3554"/>
                  <a:ext cx="23" cy="1"/>
                </a:xfrm>
                <a:prstGeom prst="line">
                  <a:avLst/>
                </a:prstGeom>
                <a:noFill/>
                <a:ln w="19050">
                  <a:solidFill>
                    <a:srgbClr val="F0F0F0"/>
                  </a:solidFill>
                  <a:round/>
                </a:ln>
                <a:effectLst>
                  <a:outerShdw dist="17961" dir="27000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47" name="Line 39"/>
                <p:cNvSpPr>
                  <a:spLocks noChangeShapeType="1"/>
                </p:cNvSpPr>
                <p:nvPr/>
              </p:nvSpPr>
              <p:spPr bwMode="auto">
                <a:xfrm>
                  <a:off x="449" y="3623"/>
                  <a:ext cx="23" cy="1"/>
                </a:xfrm>
                <a:prstGeom prst="line">
                  <a:avLst/>
                </a:prstGeom>
                <a:noFill/>
                <a:ln w="19050">
                  <a:solidFill>
                    <a:srgbClr val="F0F0F0"/>
                  </a:solidFill>
                  <a:round/>
                </a:ln>
                <a:effectLst>
                  <a:outerShdw dist="17961" dir="27000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48" name="Line 40"/>
                <p:cNvSpPr>
                  <a:spLocks noChangeShapeType="1"/>
                </p:cNvSpPr>
                <p:nvPr/>
              </p:nvSpPr>
              <p:spPr bwMode="auto">
                <a:xfrm>
                  <a:off x="657" y="3692"/>
                  <a:ext cx="1" cy="8"/>
                </a:xfrm>
                <a:prstGeom prst="line">
                  <a:avLst/>
                </a:prstGeom>
                <a:noFill/>
                <a:ln w="19050">
                  <a:solidFill>
                    <a:srgbClr val="F0F0F0"/>
                  </a:solidFill>
                  <a:round/>
                </a:ln>
                <a:effectLst>
                  <a:outerShdw dist="17961" dir="27000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grpSp>
        </p:grpSp>
        <p:sp>
          <p:nvSpPr>
            <p:cNvPr id="20" name="Rectangle 41"/>
            <p:cNvSpPr>
              <a:spLocks noChangeArrowheads="1"/>
            </p:cNvSpPr>
            <p:nvPr/>
          </p:nvSpPr>
          <p:spPr bwMode="auto">
            <a:xfrm>
              <a:off x="2167" y="3729"/>
              <a:ext cx="127" cy="250"/>
            </a:xfrm>
            <a:prstGeom prst="rect">
              <a:avLst/>
            </a:prstGeom>
            <a:noFill/>
            <a:ln w="9525">
              <a:noFill/>
              <a:miter lim="800000"/>
              <a:headEnd/>
              <a:tailEnd/>
            </a:ln>
          </p:spPr>
          <p:txBody>
            <a:bodyPr wrap="none" lIns="0" tIns="0" rIns="0" bIns="0">
              <a:spAutoFit/>
            </a:bodyPr>
            <a:lstStyle/>
            <a:p>
              <a:r>
                <a:rPr lang="en-US" altLang="zh-CN" sz="2600"/>
                <a:t>Z</a:t>
              </a:r>
            </a:p>
          </p:txBody>
        </p:sp>
        <p:sp>
          <p:nvSpPr>
            <p:cNvPr id="21" name="Rectangle 42"/>
            <p:cNvSpPr>
              <a:spLocks noChangeArrowheads="1"/>
            </p:cNvSpPr>
            <p:nvPr/>
          </p:nvSpPr>
          <p:spPr bwMode="auto">
            <a:xfrm>
              <a:off x="1315" y="3726"/>
              <a:ext cx="116" cy="250"/>
            </a:xfrm>
            <a:prstGeom prst="rect">
              <a:avLst/>
            </a:prstGeom>
            <a:noFill/>
            <a:ln w="9525">
              <a:noFill/>
              <a:miter lim="800000"/>
            </a:ln>
          </p:spPr>
          <p:txBody>
            <a:bodyPr wrap="none" lIns="0" tIns="0" rIns="0" bIns="0">
              <a:spAutoFit/>
            </a:bodyPr>
            <a:lstStyle/>
            <a:p>
              <a:pPr>
                <a:defRPr/>
              </a:pPr>
              <a:r>
                <a:rPr lang="en-US" altLang="zh-CN" sz="2600" noProof="1">
                  <a:solidFill>
                    <a:srgbClr val="F0F0F0"/>
                  </a:solidFill>
                  <a:effectLst>
                    <a:outerShdw blurRad="38100" dist="38100" dir="2700000">
                      <a:srgbClr val="000000"/>
                    </a:outerShdw>
                  </a:effectLst>
                  <a:cs typeface="+mn-ea"/>
                </a:rPr>
                <a:t>0</a:t>
              </a:r>
              <a:endParaRPr lang="en-US" altLang="zh-CN" sz="2600" noProof="1">
                <a:solidFill>
                  <a:srgbClr val="F0F0F0"/>
                </a:solidFill>
                <a:effectLst>
                  <a:outerShdw blurRad="38100" dist="38100" dir="2700000">
                    <a:srgbClr val="000000"/>
                  </a:outerShdw>
                </a:effectLst>
              </a:endParaRPr>
            </a:p>
          </p:txBody>
        </p:sp>
        <p:sp>
          <p:nvSpPr>
            <p:cNvPr id="22" name="Rectangle 43"/>
            <p:cNvSpPr>
              <a:spLocks noChangeArrowheads="1"/>
            </p:cNvSpPr>
            <p:nvPr/>
          </p:nvSpPr>
          <p:spPr bwMode="auto">
            <a:xfrm>
              <a:off x="1563" y="3750"/>
              <a:ext cx="280" cy="173"/>
            </a:xfrm>
            <a:prstGeom prst="rect">
              <a:avLst/>
            </a:prstGeom>
            <a:noFill/>
            <a:ln w="9525">
              <a:noFill/>
              <a:miter lim="800000"/>
              <a:headEnd/>
              <a:tailEnd/>
            </a:ln>
          </p:spPr>
          <p:txBody>
            <a:bodyPr wrap="none" lIns="0" tIns="0" rIns="0" bIns="0">
              <a:spAutoFit/>
            </a:bodyPr>
            <a:lstStyle/>
            <a:p>
              <a:pPr eaLnBrk="0" hangingPunct="0">
                <a:buFontTx/>
                <a:buNone/>
              </a:pPr>
              <a:r>
                <a:rPr kumimoji="1" lang="en-US" altLang="zh-CN" sz="1800"/>
                <a:t>1.96</a:t>
              </a:r>
            </a:p>
          </p:txBody>
        </p:sp>
        <p:sp>
          <p:nvSpPr>
            <p:cNvPr id="23" name="Rectangle 44"/>
            <p:cNvSpPr>
              <a:spLocks noChangeArrowheads="1"/>
            </p:cNvSpPr>
            <p:nvPr/>
          </p:nvSpPr>
          <p:spPr bwMode="auto">
            <a:xfrm>
              <a:off x="785" y="3762"/>
              <a:ext cx="328" cy="173"/>
            </a:xfrm>
            <a:prstGeom prst="rect">
              <a:avLst/>
            </a:prstGeom>
            <a:noFill/>
            <a:ln w="9525">
              <a:noFill/>
              <a:miter lim="800000"/>
            </a:ln>
          </p:spPr>
          <p:txBody>
            <a:bodyPr wrap="none" lIns="0" tIns="0" rIns="0" bIns="0">
              <a:spAutoFit/>
            </a:bodyPr>
            <a:lstStyle/>
            <a:p>
              <a:pPr eaLnBrk="0" hangingPunct="0">
                <a:buFontTx/>
                <a:buNone/>
                <a:defRPr/>
              </a:pPr>
              <a:r>
                <a:rPr kumimoji="1" lang="en-US" altLang="zh-CN" sz="1800">
                  <a:solidFill>
                    <a:srgbClr val="F0F0F0"/>
                  </a:solidFill>
                  <a:effectLst>
                    <a:outerShdw blurRad="38100" dist="38100" dir="2700000" algn="tl">
                      <a:srgbClr val="000000"/>
                    </a:outerShdw>
                  </a:effectLst>
                </a:rPr>
                <a:t>-</a:t>
              </a:r>
              <a:r>
                <a:rPr kumimoji="1" lang="en-US" altLang="zh-CN" sz="1800"/>
                <a:t>1.96</a:t>
              </a:r>
            </a:p>
          </p:txBody>
        </p:sp>
        <p:sp>
          <p:nvSpPr>
            <p:cNvPr id="24" name="Rectangle 45"/>
            <p:cNvSpPr>
              <a:spLocks noChangeArrowheads="1"/>
            </p:cNvSpPr>
            <p:nvPr/>
          </p:nvSpPr>
          <p:spPr bwMode="auto">
            <a:xfrm>
              <a:off x="1947" y="3170"/>
              <a:ext cx="280" cy="173"/>
            </a:xfrm>
            <a:prstGeom prst="rect">
              <a:avLst/>
            </a:prstGeom>
            <a:noFill/>
            <a:ln w="9525">
              <a:noFill/>
              <a:miter lim="800000"/>
            </a:ln>
          </p:spPr>
          <p:txBody>
            <a:bodyPr wrap="none" lIns="0" tIns="0" rIns="0" bIns="0">
              <a:spAutoFit/>
            </a:bodyPr>
            <a:lstStyle/>
            <a:p>
              <a:pPr eaLnBrk="0" hangingPunct="0">
                <a:buFontTx/>
                <a:buNone/>
                <a:defRPr/>
              </a:pPr>
              <a:r>
                <a:rPr kumimoji="1" lang="en-US" altLang="zh-CN" sz="1800">
                  <a:solidFill>
                    <a:srgbClr val="F0F0F0"/>
                  </a:solidFill>
                  <a:effectLst>
                    <a:outerShdw blurRad="38100" dist="38100" dir="2700000" algn="tl">
                      <a:srgbClr val="000000"/>
                    </a:outerShdw>
                  </a:effectLst>
                </a:rPr>
                <a:t>.</a:t>
              </a:r>
              <a:r>
                <a:rPr kumimoji="1" lang="en-US" altLang="zh-CN" sz="1800"/>
                <a:t>025</a:t>
              </a:r>
            </a:p>
          </p:txBody>
        </p:sp>
        <p:sp>
          <p:nvSpPr>
            <p:cNvPr id="25" name="Freeform 46"/>
            <p:cNvSpPr/>
            <p:nvPr/>
          </p:nvSpPr>
          <p:spPr bwMode="auto">
            <a:xfrm>
              <a:off x="808" y="3352"/>
              <a:ext cx="134" cy="274"/>
            </a:xfrm>
            <a:custGeom>
              <a:avLst/>
              <a:gdLst/>
              <a:ahLst/>
              <a:cxnLst>
                <a:cxn ang="0">
                  <a:pos x="0" y="0"/>
                </a:cxn>
                <a:cxn ang="0">
                  <a:pos x="19" y="1"/>
                </a:cxn>
                <a:cxn ang="0">
                  <a:pos x="37" y="5"/>
                </a:cxn>
                <a:cxn ang="0">
                  <a:pos x="52" y="14"/>
                </a:cxn>
                <a:cxn ang="0">
                  <a:pos x="67" y="25"/>
                </a:cxn>
                <a:cxn ang="0">
                  <a:pos x="78" y="39"/>
                </a:cxn>
                <a:cxn ang="0">
                  <a:pos x="86" y="55"/>
                </a:cxn>
                <a:cxn ang="0">
                  <a:pos x="90" y="73"/>
                </a:cxn>
                <a:cxn ang="0">
                  <a:pos x="90" y="90"/>
                </a:cxn>
                <a:cxn ang="0">
                  <a:pos x="86" y="108"/>
                </a:cxn>
                <a:cxn ang="0">
                  <a:pos x="78" y="124"/>
                </a:cxn>
                <a:cxn ang="0">
                  <a:pos x="70" y="140"/>
                </a:cxn>
                <a:cxn ang="0">
                  <a:pos x="67" y="157"/>
                </a:cxn>
                <a:cxn ang="0">
                  <a:pos x="67" y="175"/>
                </a:cxn>
                <a:cxn ang="0">
                  <a:pos x="70" y="192"/>
                </a:cxn>
                <a:cxn ang="0">
                  <a:pos x="79" y="209"/>
                </a:cxn>
                <a:cxn ang="0">
                  <a:pos x="90" y="222"/>
                </a:cxn>
                <a:cxn ang="0">
                  <a:pos x="103" y="234"/>
                </a:cxn>
                <a:cxn ang="0">
                  <a:pos x="110" y="238"/>
                </a:cxn>
              </a:cxnLst>
              <a:rect l="0" t="0" r="r" b="b"/>
              <a:pathLst>
                <a:path w="110" h="238">
                  <a:moveTo>
                    <a:pt x="0" y="0"/>
                  </a:moveTo>
                  <a:lnTo>
                    <a:pt x="19" y="1"/>
                  </a:lnTo>
                  <a:lnTo>
                    <a:pt x="37" y="5"/>
                  </a:lnTo>
                  <a:lnTo>
                    <a:pt x="52" y="14"/>
                  </a:lnTo>
                  <a:lnTo>
                    <a:pt x="67" y="25"/>
                  </a:lnTo>
                  <a:lnTo>
                    <a:pt x="78" y="39"/>
                  </a:lnTo>
                  <a:lnTo>
                    <a:pt x="86" y="55"/>
                  </a:lnTo>
                  <a:lnTo>
                    <a:pt x="90" y="73"/>
                  </a:lnTo>
                  <a:lnTo>
                    <a:pt x="90" y="90"/>
                  </a:lnTo>
                  <a:lnTo>
                    <a:pt x="86" y="108"/>
                  </a:lnTo>
                  <a:lnTo>
                    <a:pt x="78" y="124"/>
                  </a:lnTo>
                  <a:lnTo>
                    <a:pt x="70" y="140"/>
                  </a:lnTo>
                  <a:lnTo>
                    <a:pt x="67" y="157"/>
                  </a:lnTo>
                  <a:lnTo>
                    <a:pt x="67" y="175"/>
                  </a:lnTo>
                  <a:lnTo>
                    <a:pt x="70" y="192"/>
                  </a:lnTo>
                  <a:lnTo>
                    <a:pt x="79" y="209"/>
                  </a:lnTo>
                  <a:lnTo>
                    <a:pt x="90" y="222"/>
                  </a:lnTo>
                  <a:lnTo>
                    <a:pt x="103" y="234"/>
                  </a:lnTo>
                  <a:lnTo>
                    <a:pt x="110" y="238"/>
                  </a:lnTo>
                </a:path>
              </a:pathLst>
            </a:custGeom>
            <a:noFill/>
            <a:ln w="12700" cmpd="sng">
              <a:solidFill>
                <a:schemeClr val="tx1"/>
              </a:solidFill>
              <a:prstDash val="solid"/>
              <a:round/>
              <a:headEnd type="none" w="med" len="med"/>
              <a:tailEnd type="triangle" w="med" len="me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26" name="Freeform 47"/>
            <p:cNvSpPr/>
            <p:nvPr/>
          </p:nvSpPr>
          <p:spPr bwMode="auto">
            <a:xfrm>
              <a:off x="1837" y="3340"/>
              <a:ext cx="294" cy="236"/>
            </a:xfrm>
            <a:custGeom>
              <a:avLst/>
              <a:gdLst/>
              <a:ahLst/>
              <a:cxnLst>
                <a:cxn ang="0">
                  <a:pos x="294" y="0"/>
                </a:cxn>
                <a:cxn ang="0">
                  <a:pos x="291" y="23"/>
                </a:cxn>
                <a:cxn ang="0">
                  <a:pos x="283" y="46"/>
                </a:cxn>
                <a:cxn ang="0">
                  <a:pos x="271" y="66"/>
                </a:cxn>
                <a:cxn ang="0">
                  <a:pos x="255" y="84"/>
                </a:cxn>
                <a:cxn ang="0">
                  <a:pos x="236" y="99"/>
                </a:cxn>
                <a:cxn ang="0">
                  <a:pos x="214" y="110"/>
                </a:cxn>
                <a:cxn ang="0">
                  <a:pos x="190" y="117"/>
                </a:cxn>
                <a:cxn ang="0">
                  <a:pos x="166" y="118"/>
                </a:cxn>
                <a:cxn ang="0">
                  <a:pos x="142" y="116"/>
                </a:cxn>
                <a:cxn ang="0">
                  <a:pos x="117" y="113"/>
                </a:cxn>
                <a:cxn ang="0">
                  <a:pos x="92" y="116"/>
                </a:cxn>
                <a:cxn ang="0">
                  <a:pos x="70" y="123"/>
                </a:cxn>
                <a:cxn ang="0">
                  <a:pos x="47" y="133"/>
                </a:cxn>
                <a:cxn ang="0">
                  <a:pos x="27" y="147"/>
                </a:cxn>
                <a:cxn ang="0">
                  <a:pos x="12" y="166"/>
                </a:cxn>
                <a:cxn ang="0">
                  <a:pos x="0" y="186"/>
                </a:cxn>
                <a:cxn ang="0">
                  <a:pos x="0" y="188"/>
                </a:cxn>
              </a:cxnLst>
              <a:rect l="0" t="0" r="r" b="b"/>
              <a:pathLst>
                <a:path w="294" h="188">
                  <a:moveTo>
                    <a:pt x="294" y="0"/>
                  </a:moveTo>
                  <a:lnTo>
                    <a:pt x="291" y="23"/>
                  </a:lnTo>
                  <a:lnTo>
                    <a:pt x="283" y="46"/>
                  </a:lnTo>
                  <a:lnTo>
                    <a:pt x="271" y="66"/>
                  </a:lnTo>
                  <a:lnTo>
                    <a:pt x="255" y="84"/>
                  </a:lnTo>
                  <a:lnTo>
                    <a:pt x="236" y="99"/>
                  </a:lnTo>
                  <a:lnTo>
                    <a:pt x="214" y="110"/>
                  </a:lnTo>
                  <a:lnTo>
                    <a:pt x="190" y="117"/>
                  </a:lnTo>
                  <a:lnTo>
                    <a:pt x="166" y="118"/>
                  </a:lnTo>
                  <a:lnTo>
                    <a:pt x="142" y="116"/>
                  </a:lnTo>
                  <a:lnTo>
                    <a:pt x="117" y="113"/>
                  </a:lnTo>
                  <a:lnTo>
                    <a:pt x="92" y="116"/>
                  </a:lnTo>
                  <a:lnTo>
                    <a:pt x="70" y="123"/>
                  </a:lnTo>
                  <a:lnTo>
                    <a:pt x="47" y="133"/>
                  </a:lnTo>
                  <a:lnTo>
                    <a:pt x="27" y="147"/>
                  </a:lnTo>
                  <a:lnTo>
                    <a:pt x="12" y="166"/>
                  </a:lnTo>
                  <a:lnTo>
                    <a:pt x="0" y="186"/>
                  </a:lnTo>
                  <a:lnTo>
                    <a:pt x="0" y="188"/>
                  </a:lnTo>
                </a:path>
              </a:pathLst>
            </a:custGeom>
            <a:noFill/>
            <a:ln w="12700" cmpd="sng">
              <a:solidFill>
                <a:schemeClr val="tx1"/>
              </a:solidFill>
              <a:prstDash val="solid"/>
              <a:round/>
              <a:headEnd type="none" w="med" len="med"/>
              <a:tailEnd type="triangle" w="med" len="me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27" name="Rectangle 48"/>
            <p:cNvSpPr>
              <a:spLocks noChangeArrowheads="1"/>
            </p:cNvSpPr>
            <p:nvPr/>
          </p:nvSpPr>
          <p:spPr bwMode="auto">
            <a:xfrm>
              <a:off x="501" y="2824"/>
              <a:ext cx="538" cy="192"/>
            </a:xfrm>
            <a:prstGeom prst="rect">
              <a:avLst/>
            </a:prstGeom>
            <a:noFill/>
            <a:ln w="9525">
              <a:noFill/>
              <a:miter lim="800000"/>
              <a:headEnd/>
              <a:tailEnd/>
            </a:ln>
          </p:spPr>
          <p:txBody>
            <a:bodyPr wrap="none" lIns="0" tIns="0" rIns="0" bIns="0">
              <a:spAutoFit/>
            </a:bodyPr>
            <a:lstStyle/>
            <a:p>
              <a:pPr eaLnBrk="0" hangingPunct="0">
                <a:buFontTx/>
                <a:buNone/>
              </a:pPr>
              <a:r>
                <a:rPr kumimoji="1" lang="zh-CN" altLang="en-US" sz="2000"/>
                <a:t>拒绝 </a:t>
              </a:r>
              <a:r>
                <a:rPr kumimoji="1" lang="en-US" altLang="zh-CN" sz="2000"/>
                <a:t>H</a:t>
              </a:r>
              <a:r>
                <a:rPr kumimoji="1" lang="en-US" altLang="zh-CN" sz="2000" baseline="-25000"/>
                <a:t>0</a:t>
              </a:r>
            </a:p>
          </p:txBody>
        </p:sp>
        <p:sp>
          <p:nvSpPr>
            <p:cNvPr id="28" name="Rectangle 49"/>
            <p:cNvSpPr>
              <a:spLocks noChangeArrowheads="1"/>
            </p:cNvSpPr>
            <p:nvPr/>
          </p:nvSpPr>
          <p:spPr bwMode="auto">
            <a:xfrm>
              <a:off x="1697" y="2824"/>
              <a:ext cx="538" cy="192"/>
            </a:xfrm>
            <a:prstGeom prst="rect">
              <a:avLst/>
            </a:prstGeom>
            <a:noFill/>
            <a:ln w="9525">
              <a:noFill/>
              <a:miter lim="800000"/>
              <a:headEnd/>
              <a:tailEnd/>
            </a:ln>
          </p:spPr>
          <p:txBody>
            <a:bodyPr wrap="none" lIns="0" tIns="0" rIns="0" bIns="0">
              <a:spAutoFit/>
            </a:bodyPr>
            <a:lstStyle/>
            <a:p>
              <a:pPr eaLnBrk="0" hangingPunct="0">
                <a:buFontTx/>
                <a:buNone/>
              </a:pPr>
              <a:r>
                <a:rPr kumimoji="1" lang="zh-CN" altLang="en-US" sz="2000"/>
                <a:t>拒绝 </a:t>
              </a:r>
              <a:r>
                <a:rPr kumimoji="1" lang="en-US" altLang="zh-CN" sz="2000"/>
                <a:t>H</a:t>
              </a:r>
              <a:r>
                <a:rPr kumimoji="1" lang="en-US" altLang="zh-CN" sz="2000" baseline="-25000"/>
                <a:t>0</a:t>
              </a:r>
            </a:p>
          </p:txBody>
        </p:sp>
        <p:grpSp>
          <p:nvGrpSpPr>
            <p:cNvPr id="29" name="Group 50"/>
            <p:cNvGrpSpPr>
              <a:grpSpLocks/>
            </p:cNvGrpSpPr>
            <p:nvPr/>
          </p:nvGrpSpPr>
          <p:grpSpPr bwMode="auto">
            <a:xfrm>
              <a:off x="758" y="3048"/>
              <a:ext cx="301" cy="670"/>
              <a:chOff x="758" y="3048"/>
              <a:chExt cx="301" cy="670"/>
            </a:xfrm>
          </p:grpSpPr>
          <p:sp>
            <p:nvSpPr>
              <p:cNvPr id="34" name="Line 51"/>
              <p:cNvSpPr>
                <a:spLocks noChangeShapeType="1"/>
              </p:cNvSpPr>
              <p:nvPr/>
            </p:nvSpPr>
            <p:spPr bwMode="auto">
              <a:xfrm>
                <a:off x="758" y="3048"/>
                <a:ext cx="300" cy="1"/>
              </a:xfrm>
              <a:prstGeom prst="line">
                <a:avLst/>
              </a:prstGeom>
              <a:noFill/>
              <a:ln w="17463">
                <a:solidFill>
                  <a:schemeClr val="tx1"/>
                </a:solidFill>
                <a:round/>
                <a:headEnd type="triangle" w="med" len="med"/>
              </a:ln>
              <a:effectLst>
                <a:outerShdw dist="127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35" name="Line 52"/>
              <p:cNvSpPr>
                <a:spLocks noChangeShapeType="1"/>
              </p:cNvSpPr>
              <p:nvPr/>
            </p:nvSpPr>
            <p:spPr bwMode="auto">
              <a:xfrm flipV="1">
                <a:off x="1058" y="3048"/>
                <a:ext cx="1" cy="670"/>
              </a:xfrm>
              <a:prstGeom prst="line">
                <a:avLst/>
              </a:prstGeom>
              <a:noFill/>
              <a:ln w="17463">
                <a:solidFill>
                  <a:schemeClr val="tx1"/>
                </a:solidFill>
                <a:round/>
              </a:ln>
              <a:effectLst>
                <a:outerShdw dist="127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grpSp>
        <p:grpSp>
          <p:nvGrpSpPr>
            <p:cNvPr id="30" name="Group 53"/>
            <p:cNvGrpSpPr>
              <a:grpSpLocks/>
            </p:cNvGrpSpPr>
            <p:nvPr/>
          </p:nvGrpSpPr>
          <p:grpSpPr bwMode="auto">
            <a:xfrm>
              <a:off x="1721" y="3048"/>
              <a:ext cx="322" cy="676"/>
              <a:chOff x="1721" y="3048"/>
              <a:chExt cx="322" cy="676"/>
            </a:xfrm>
          </p:grpSpPr>
          <p:sp>
            <p:nvSpPr>
              <p:cNvPr id="32" name="Line 54"/>
              <p:cNvSpPr>
                <a:spLocks noChangeShapeType="1"/>
              </p:cNvSpPr>
              <p:nvPr/>
            </p:nvSpPr>
            <p:spPr bwMode="auto">
              <a:xfrm flipH="1">
                <a:off x="1721" y="3048"/>
                <a:ext cx="322" cy="1"/>
              </a:xfrm>
              <a:prstGeom prst="line">
                <a:avLst/>
              </a:prstGeom>
              <a:noFill/>
              <a:ln w="17463">
                <a:solidFill>
                  <a:schemeClr val="tx1"/>
                </a:solidFill>
                <a:round/>
                <a:headEnd type="triangle" w="med" len="med"/>
              </a:ln>
              <a:effectLst>
                <a:outerShdw dist="127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33" name="Line 55"/>
              <p:cNvSpPr>
                <a:spLocks noChangeShapeType="1"/>
              </p:cNvSpPr>
              <p:nvPr/>
            </p:nvSpPr>
            <p:spPr bwMode="auto">
              <a:xfrm flipV="1">
                <a:off x="1721" y="3048"/>
                <a:ext cx="1" cy="676"/>
              </a:xfrm>
              <a:prstGeom prst="line">
                <a:avLst/>
              </a:prstGeom>
              <a:noFill/>
              <a:ln w="17463">
                <a:solidFill>
                  <a:schemeClr val="tx1"/>
                </a:solidFill>
                <a:round/>
              </a:ln>
              <a:effectLst>
                <a:outerShdw dist="127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grpSp>
        <p:sp>
          <p:nvSpPr>
            <p:cNvPr id="31" name="Rectangle 56"/>
            <p:cNvSpPr>
              <a:spLocks noChangeArrowheads="1"/>
            </p:cNvSpPr>
            <p:nvPr/>
          </p:nvSpPr>
          <p:spPr bwMode="auto">
            <a:xfrm>
              <a:off x="553" y="3170"/>
              <a:ext cx="280" cy="173"/>
            </a:xfrm>
            <a:prstGeom prst="rect">
              <a:avLst/>
            </a:prstGeom>
            <a:noFill/>
            <a:ln w="9525">
              <a:noFill/>
              <a:miter lim="800000"/>
            </a:ln>
          </p:spPr>
          <p:txBody>
            <a:bodyPr wrap="none" lIns="0" tIns="0" rIns="0" bIns="0">
              <a:spAutoFit/>
            </a:bodyPr>
            <a:lstStyle/>
            <a:p>
              <a:pPr eaLnBrk="0" hangingPunct="0">
                <a:buFontTx/>
                <a:buNone/>
                <a:defRPr/>
              </a:pPr>
              <a:r>
                <a:rPr kumimoji="1" lang="en-US" altLang="zh-CN" sz="1800">
                  <a:solidFill>
                    <a:srgbClr val="F0F0F0"/>
                  </a:solidFill>
                  <a:effectLst>
                    <a:outerShdw blurRad="38100" dist="38100" dir="2700000" algn="tl">
                      <a:srgbClr val="000000"/>
                    </a:outerShdw>
                  </a:effectLst>
                </a:rPr>
                <a:t>.</a:t>
              </a:r>
              <a:r>
                <a:rPr kumimoji="1" lang="en-US" altLang="zh-CN" sz="1800"/>
                <a:t>025</a:t>
              </a:r>
            </a:p>
          </p:txBody>
        </p:sp>
      </p:grpSp>
      <p:graphicFrame>
        <p:nvGraphicFramePr>
          <p:cNvPr id="79885" name="Object 13"/>
          <p:cNvGraphicFramePr>
            <a:graphicFrameLocks noChangeAspect="1"/>
          </p:cNvGraphicFramePr>
          <p:nvPr/>
        </p:nvGraphicFramePr>
        <p:xfrm>
          <a:off x="467544" y="3429000"/>
          <a:ext cx="3636963" cy="1003300"/>
        </p:xfrm>
        <a:graphic>
          <a:graphicData uri="http://schemas.openxmlformats.org/presentationml/2006/ole">
            <p:oleObj spid="_x0000_s79885" name="公式" r:id="rId7" imgW="1841400" imgH="50796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9878">
                                            <p:txEl>
                                              <p:pRg st="0" end="0"/>
                                            </p:txEl>
                                          </p:spTgt>
                                        </p:tgtEl>
                                        <p:attrNameLst>
                                          <p:attrName>style.visibility</p:attrName>
                                        </p:attrNameLst>
                                      </p:cBhvr>
                                      <p:to>
                                        <p:strVal val="visible"/>
                                      </p:to>
                                    </p:set>
                                    <p:anim calcmode="lin" valueType="num">
                                      <p:cBhvr additive="base">
                                        <p:cTn id="7" dur="300" fill="hold"/>
                                        <p:tgtEl>
                                          <p:spTgt spid="79878">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79878">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79878">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9878">
                                            <p:txEl>
                                              <p:pRg st="1" end="1"/>
                                            </p:txEl>
                                          </p:spTgt>
                                        </p:tgtEl>
                                        <p:attrNameLst>
                                          <p:attrName>style.visibility</p:attrName>
                                        </p:attrNameLst>
                                      </p:cBhvr>
                                      <p:to>
                                        <p:strVal val="visible"/>
                                      </p:to>
                                    </p:set>
                                    <p:anim calcmode="lin" valueType="num">
                                      <p:cBhvr additive="base">
                                        <p:cTn id="13" dur="300" fill="hold"/>
                                        <p:tgtEl>
                                          <p:spTgt spid="79878">
                                            <p:txEl>
                                              <p:pRg st="1" end="1"/>
                                            </p:txEl>
                                          </p:spTgt>
                                        </p:tgtEl>
                                        <p:attrNameLst>
                                          <p:attrName>ppt_x</p:attrName>
                                        </p:attrNameLst>
                                      </p:cBhvr>
                                      <p:tavLst>
                                        <p:tav tm="0">
                                          <p:val>
                                            <p:strVal val="#ppt_x"/>
                                          </p:val>
                                        </p:tav>
                                        <p:tav tm="100000">
                                          <p:val>
                                            <p:strVal val="#ppt_x"/>
                                          </p:val>
                                        </p:tav>
                                      </p:tavLst>
                                    </p:anim>
                                    <p:anim calcmode="lin" valueType="num">
                                      <p:cBhvr additive="base">
                                        <p:cTn id="14" dur="300" fill="hold"/>
                                        <p:tgtEl>
                                          <p:spTgt spid="79878">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79878">
                                            <p:txEl>
                                              <p:pRg st="1" end="1"/>
                                            </p:txEl>
                                          </p:spTgt>
                                        </p:tgtEl>
                                        <p:attrNameLst>
                                          <p:attrName>ppt_c</p:attrName>
                                        </p:attrNameLst>
                                      </p:cBhvr>
                                      <p:to>
                                        <a:srgbClr val="0000FF"/>
                                      </p:to>
                                    </p:animClr>
                                  </p:subTnLst>
                                </p:cTn>
                              </p:par>
                            </p:childTnLst>
                          </p:cTn>
                        </p:par>
                      </p:childTnLst>
                    </p:cTn>
                  </p:par>
                  <p:par>
                    <p:cTn id="15" fill="hold">
                      <p:stCondLst>
                        <p:cond delay="indefinite"/>
                      </p:stCondLst>
                      <p:childTnLst>
                        <p:par>
                          <p:cTn id="16" fill="hold">
                            <p:stCondLst>
                              <p:cond delay="0"/>
                            </p:stCondLst>
                            <p:childTnLst>
                              <p:par>
                                <p:cTn id="17" presetID="16" presetClass="entr" presetSubtype="26" fill="hold" nodeType="clickEffect">
                                  <p:stCondLst>
                                    <p:cond delay="0"/>
                                  </p:stCondLst>
                                  <p:childTnLst>
                                    <p:set>
                                      <p:cBhvr>
                                        <p:cTn id="18" dur="1" fill="hold">
                                          <p:stCondLst>
                                            <p:cond delay="0"/>
                                          </p:stCondLst>
                                        </p:cTn>
                                        <p:tgtEl>
                                          <p:spTgt spid="79885"/>
                                        </p:tgtEl>
                                        <p:attrNameLst>
                                          <p:attrName>style.visibility</p:attrName>
                                        </p:attrNameLst>
                                      </p:cBhvr>
                                      <p:to>
                                        <p:strVal val="visible"/>
                                      </p:to>
                                    </p:set>
                                    <p:animEffect transition="in" filter="barn(inHorizontal)">
                                      <p:cBhvr>
                                        <p:cTn id="19" dur="500"/>
                                        <p:tgtEl>
                                          <p:spTgt spid="79885"/>
                                        </p:tgtEl>
                                      </p:cBhvr>
                                    </p:animEffect>
                                  </p:childTnLst>
                                  <p:subTnLst>
                                    <p:animClr>
                                      <p:cBhvr override="childStyle">
                                        <p:cTn dur="1" fill="hold" display="0" masterRel="nextClick" afterEffect="1"/>
                                        <p:tgtEl>
                                          <p:spTgt spid="79885"/>
                                        </p:tgtEl>
                                        <p:attrNameLst>
                                          <p:attrName>ppt_c</p:attrName>
                                        </p:attrNameLst>
                                      </p:cBhvr>
                                      <p:to>
                                        <a:srgbClr val="0000FF"/>
                                      </p:to>
                                    </p:animClr>
                                  </p:sub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ox(in)">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6" fill="hold" nodeType="clickEffect">
                                  <p:stCondLst>
                                    <p:cond delay="0"/>
                                  </p:stCondLst>
                                  <p:childTnLst>
                                    <p:set>
                                      <p:cBhvr>
                                        <p:cTn id="28" dur="1" fill="hold">
                                          <p:stCondLst>
                                            <p:cond delay="0"/>
                                          </p:stCondLst>
                                        </p:cTn>
                                        <p:tgtEl>
                                          <p:spTgt spid="79883"/>
                                        </p:tgtEl>
                                        <p:attrNameLst>
                                          <p:attrName>style.visibility</p:attrName>
                                        </p:attrNameLst>
                                      </p:cBhvr>
                                      <p:to>
                                        <p:strVal val="visible"/>
                                      </p:to>
                                    </p:set>
                                    <p:animEffect transition="in" filter="barn(inHorizontal)">
                                      <p:cBhvr>
                                        <p:cTn id="29" dur="500"/>
                                        <p:tgtEl>
                                          <p:spTgt spid="79883"/>
                                        </p:tgtEl>
                                      </p:cBhvr>
                                    </p:animEffect>
                                  </p:childTnLst>
                                  <p:subTnLst>
                                    <p:animClr clrSpc="rgb" dir="cw">
                                      <p:cBhvr override="childStyle">
                                        <p:cTn dur="1" fill="hold" display="0" masterRel="nextClick" afterEffect="1"/>
                                        <p:tgtEl>
                                          <p:spTgt spid="79883"/>
                                        </p:tgtEl>
                                        <p:attrNameLst>
                                          <p:attrName>ppt_c</p:attrName>
                                        </p:attrNameLst>
                                      </p:cBhvr>
                                      <p:to>
                                        <a:srgbClr val="0000FF"/>
                                      </p:to>
                                    </p:animClr>
                                  </p:subTnLst>
                                </p:cTn>
                              </p:par>
                            </p:childTnLst>
                          </p:cTn>
                        </p:par>
                      </p:childTnLst>
                    </p:cTn>
                  </p:par>
                  <p:par>
                    <p:cTn id="30" fill="hold">
                      <p:stCondLst>
                        <p:cond delay="indefinite"/>
                      </p:stCondLst>
                      <p:childTnLst>
                        <p:par>
                          <p:cTn id="31" fill="hold">
                            <p:stCondLst>
                              <p:cond delay="0"/>
                            </p:stCondLst>
                            <p:childTnLst>
                              <p:par>
                                <p:cTn id="32" presetID="16" presetClass="entr" presetSubtype="26" fill="hold" nodeType="clickEffect">
                                  <p:stCondLst>
                                    <p:cond delay="0"/>
                                  </p:stCondLst>
                                  <p:childTnLst>
                                    <p:set>
                                      <p:cBhvr>
                                        <p:cTn id="33" dur="1" fill="hold">
                                          <p:stCondLst>
                                            <p:cond delay="0"/>
                                          </p:stCondLst>
                                        </p:cTn>
                                        <p:tgtEl>
                                          <p:spTgt spid="79880"/>
                                        </p:tgtEl>
                                        <p:attrNameLst>
                                          <p:attrName>style.visibility</p:attrName>
                                        </p:attrNameLst>
                                      </p:cBhvr>
                                      <p:to>
                                        <p:strVal val="visible"/>
                                      </p:to>
                                    </p:set>
                                    <p:animEffect transition="in" filter="barn(inHorizontal)">
                                      <p:cBhvr>
                                        <p:cTn id="34" dur="500"/>
                                        <p:tgtEl>
                                          <p:spTgt spid="79880"/>
                                        </p:tgtEl>
                                      </p:cBhvr>
                                    </p:animEffect>
                                  </p:childTnLst>
                                  <p:subTnLst>
                                    <p:animClr clrSpc="rgb" dir="cw">
                                      <p:cBhvr override="childStyle">
                                        <p:cTn dur="1" fill="hold" display="0" masterRel="nextClick" afterEffect="1"/>
                                        <p:tgtEl>
                                          <p:spTgt spid="79880"/>
                                        </p:tgtEl>
                                        <p:attrNameLst>
                                          <p:attrName>ppt_c</p:attrName>
                                        </p:attrNameLst>
                                      </p:cBhvr>
                                      <p:to>
                                        <a:srgbClr val="0000FF"/>
                                      </p:to>
                                    </p:animClr>
                                  </p:subTnLst>
                                </p:cTn>
                              </p:par>
                            </p:childTnLst>
                          </p:cTn>
                        </p:par>
                      </p:childTnLst>
                    </p:cTn>
                  </p:par>
                  <p:par>
                    <p:cTn id="35" fill="hold">
                      <p:stCondLst>
                        <p:cond delay="indefinite"/>
                      </p:stCondLst>
                      <p:childTnLst>
                        <p:par>
                          <p:cTn id="36" fill="hold">
                            <p:stCondLst>
                              <p:cond delay="0"/>
                            </p:stCondLst>
                            <p:childTnLst>
                              <p:par>
                                <p:cTn id="37" presetID="16" presetClass="entr" presetSubtype="26" fill="hold" nodeType="clickEffect">
                                  <p:stCondLst>
                                    <p:cond delay="0"/>
                                  </p:stCondLst>
                                  <p:childTnLst>
                                    <p:set>
                                      <p:cBhvr>
                                        <p:cTn id="38" dur="1" fill="hold">
                                          <p:stCondLst>
                                            <p:cond delay="0"/>
                                          </p:stCondLst>
                                        </p:cTn>
                                        <p:tgtEl>
                                          <p:spTgt spid="79884"/>
                                        </p:tgtEl>
                                        <p:attrNameLst>
                                          <p:attrName>style.visibility</p:attrName>
                                        </p:attrNameLst>
                                      </p:cBhvr>
                                      <p:to>
                                        <p:strVal val="visible"/>
                                      </p:to>
                                    </p:set>
                                    <p:animEffect transition="in" filter="barn(inHorizontal)">
                                      <p:cBhvr>
                                        <p:cTn id="39" dur="500"/>
                                        <p:tgtEl>
                                          <p:spTgt spid="79884"/>
                                        </p:tgtEl>
                                      </p:cBhvr>
                                    </p:animEffect>
                                  </p:childTnLst>
                                  <p:subTnLst>
                                    <p:animClr clrSpc="rgb" dir="cw">
                                      <p:cBhvr override="childStyle">
                                        <p:cTn dur="1" fill="hold" display="0" masterRel="nextClick" afterEffect="1"/>
                                        <p:tgtEl>
                                          <p:spTgt spid="79884"/>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8"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第七章   假设检验</a:t>
            </a:r>
          </a:p>
        </p:txBody>
      </p:sp>
      <p:sp>
        <p:nvSpPr>
          <p:cNvPr id="80899"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80900"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80901"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80902" name="Rectangle 6"/>
          <p:cNvSpPr>
            <a:spLocks noGrp="1" noChangeArrowheads="1"/>
          </p:cNvSpPr>
          <p:nvPr>
            <p:ph type="subTitle" idx="1"/>
          </p:nvPr>
        </p:nvSpPr>
        <p:spPr>
          <a:xfrm>
            <a:off x="228600" y="1219200"/>
            <a:ext cx="8686800" cy="5410200"/>
          </a:xfrm>
        </p:spPr>
        <p:txBody>
          <a:bodyPr/>
          <a:lstStyle/>
          <a:p>
            <a:pPr algn="l">
              <a:lnSpc>
                <a:spcPts val="3500"/>
              </a:lnSpc>
            </a:pPr>
            <a:r>
              <a:rPr lang="zh-CN" altLang="en-US" sz="2400" dirty="0" smtClean="0">
                <a:sym typeface="Symbol" pitchFamily="18" charset="2"/>
              </a:rPr>
              <a:t>二、两</a:t>
            </a:r>
            <a:r>
              <a:rPr lang="zh-CN" altLang="en-US" sz="2400" dirty="0">
                <a:sym typeface="Symbol" pitchFamily="18" charset="2"/>
              </a:rPr>
              <a:t>个总体比率之差的假设检验</a:t>
            </a:r>
          </a:p>
          <a:p>
            <a:pPr algn="l">
              <a:lnSpc>
                <a:spcPts val="3500"/>
              </a:lnSpc>
            </a:pPr>
            <a:r>
              <a:rPr lang="zh-CN" altLang="en-US" sz="2400" dirty="0">
                <a:sym typeface="Symbol" pitchFamily="18" charset="2"/>
              </a:rPr>
              <a:t>（一）确定假设</a:t>
            </a:r>
          </a:p>
          <a:p>
            <a:pPr algn="l">
              <a:lnSpc>
                <a:spcPts val="3500"/>
              </a:lnSpc>
            </a:pPr>
            <a:r>
              <a:rPr lang="en-US" altLang="zh-CN" sz="2400" dirty="0">
                <a:sym typeface="Symbol" pitchFamily="18" charset="2"/>
              </a:rPr>
              <a:t>1</a:t>
            </a:r>
            <a:r>
              <a:rPr lang="zh-CN" altLang="en-US" sz="2400" dirty="0">
                <a:sym typeface="Symbol" pitchFamily="18" charset="2"/>
              </a:rPr>
              <a:t>、</a:t>
            </a:r>
            <a:r>
              <a:rPr lang="en-US" altLang="zh-CN" sz="2400" dirty="0">
                <a:effectLst>
                  <a:outerShdw blurRad="38100" dist="38100" dir="2700000" algn="tl">
                    <a:srgbClr val="C0C0C0"/>
                  </a:outerShdw>
                </a:effectLst>
                <a:sym typeface="Symbol" pitchFamily="18" charset="2"/>
              </a:rPr>
              <a:t>H</a:t>
            </a:r>
            <a:r>
              <a:rPr lang="en-US" altLang="zh-CN" sz="2400" baseline="-25000" dirty="0">
                <a:effectLst>
                  <a:outerShdw blurRad="38100" dist="38100" dir="2700000" algn="tl">
                    <a:srgbClr val="C0C0C0"/>
                  </a:outerShdw>
                </a:effectLst>
                <a:sym typeface="Symbol" pitchFamily="18" charset="2"/>
              </a:rPr>
              <a:t>0</a:t>
            </a:r>
            <a:r>
              <a:rPr lang="zh-CN" altLang="en-US" sz="2400" dirty="0">
                <a:effectLst>
                  <a:outerShdw blurRad="38100" dist="38100" dir="2700000" algn="tl">
                    <a:srgbClr val="C0C0C0"/>
                  </a:outerShdw>
                </a:effectLst>
                <a:sym typeface="Symbol" pitchFamily="18" charset="2"/>
              </a:rPr>
              <a:t>：</a:t>
            </a:r>
            <a:r>
              <a:rPr lang="en-US" altLang="zh-CN" sz="2400" dirty="0" smtClean="0">
                <a:effectLst>
                  <a:outerShdw blurRad="38100" dist="38100" dir="2700000" algn="tl">
                    <a:srgbClr val="C0C0C0"/>
                  </a:outerShdw>
                </a:effectLst>
                <a:sym typeface="Symbol" pitchFamily="18" charset="2"/>
              </a:rPr>
              <a:t>P</a:t>
            </a:r>
            <a:r>
              <a:rPr lang="en-US" altLang="zh-CN" sz="2400" baseline="-25000" dirty="0" smtClean="0">
                <a:effectLst>
                  <a:outerShdw blurRad="38100" dist="38100" dir="2700000" algn="tl">
                    <a:srgbClr val="C0C0C0"/>
                  </a:outerShdw>
                </a:effectLst>
                <a:sym typeface="Symbol" pitchFamily="18" charset="2"/>
              </a:rPr>
              <a:t>1</a:t>
            </a:r>
            <a:r>
              <a:rPr lang="en-US" altLang="zh-CN" sz="2400" dirty="0" smtClean="0">
                <a:effectLst>
                  <a:outerShdw blurRad="38100" dist="38100" dir="2700000" algn="tl">
                    <a:srgbClr val="C0C0C0"/>
                  </a:outerShdw>
                </a:effectLst>
                <a:sym typeface="Symbol" pitchFamily="18" charset="2"/>
              </a:rPr>
              <a:t>-P</a:t>
            </a:r>
            <a:r>
              <a:rPr lang="en-US" altLang="zh-CN" sz="2400" baseline="-25000" dirty="0" smtClean="0">
                <a:effectLst>
                  <a:outerShdw blurRad="38100" dist="38100" dir="2700000" algn="tl">
                    <a:srgbClr val="C0C0C0"/>
                  </a:outerShdw>
                </a:effectLst>
                <a:sym typeface="Symbol" pitchFamily="18" charset="2"/>
              </a:rPr>
              <a:t>2</a:t>
            </a:r>
            <a:r>
              <a:rPr lang="en-US" altLang="zh-CN" sz="2400" dirty="0" smtClean="0">
                <a:sym typeface="Symbol" pitchFamily="18" charset="2"/>
              </a:rPr>
              <a:t> =0             </a:t>
            </a:r>
            <a:r>
              <a:rPr lang="en-US" altLang="zh-CN" sz="2400" dirty="0">
                <a:sym typeface="Symbol" pitchFamily="18" charset="2"/>
              </a:rPr>
              <a:t>H</a:t>
            </a:r>
            <a:r>
              <a:rPr lang="en-US" altLang="zh-CN" sz="2400" baseline="-25000" dirty="0">
                <a:sym typeface="Symbol" pitchFamily="18" charset="2"/>
              </a:rPr>
              <a:t>1</a:t>
            </a:r>
            <a:r>
              <a:rPr lang="zh-CN" altLang="en-US" sz="2400" dirty="0">
                <a:sym typeface="Symbol" pitchFamily="18" charset="2"/>
              </a:rPr>
              <a:t>： </a:t>
            </a:r>
            <a:r>
              <a:rPr lang="en-US" altLang="zh-CN" sz="2400" dirty="0" smtClean="0">
                <a:sym typeface="Symbol" pitchFamily="18" charset="2"/>
              </a:rPr>
              <a:t>P</a:t>
            </a:r>
            <a:r>
              <a:rPr lang="en-US" altLang="zh-CN" sz="2400" baseline="-25000" dirty="0" smtClean="0">
                <a:sym typeface="Symbol" pitchFamily="18" charset="2"/>
              </a:rPr>
              <a:t>1</a:t>
            </a:r>
            <a:r>
              <a:rPr lang="en-US" altLang="zh-CN" sz="2400" dirty="0" smtClean="0">
                <a:sym typeface="Symbol" pitchFamily="18" charset="2"/>
              </a:rPr>
              <a:t>-</a:t>
            </a:r>
            <a:r>
              <a:rPr lang="en-US" altLang="zh-CN" sz="2400" dirty="0" smtClean="0">
                <a:effectLst>
                  <a:outerShdw blurRad="38100" dist="38100" dir="2700000" algn="tl">
                    <a:srgbClr val="C0C0C0"/>
                  </a:outerShdw>
                </a:effectLst>
                <a:sym typeface="Symbol" pitchFamily="18" charset="2"/>
              </a:rPr>
              <a:t>P</a:t>
            </a:r>
            <a:r>
              <a:rPr lang="en-US" altLang="zh-CN" sz="2400" baseline="-25000" dirty="0" smtClean="0">
                <a:effectLst>
                  <a:outerShdw blurRad="38100" dist="38100" dir="2700000" algn="tl">
                    <a:srgbClr val="C0C0C0"/>
                  </a:outerShdw>
                </a:effectLst>
                <a:sym typeface="Symbol" pitchFamily="18" charset="2"/>
              </a:rPr>
              <a:t>2</a:t>
            </a:r>
            <a:r>
              <a:rPr lang="en-US" altLang="zh-CN" sz="2400" dirty="0" smtClean="0">
                <a:sym typeface="Symbol" pitchFamily="18" charset="2"/>
              </a:rPr>
              <a:t> 0</a:t>
            </a:r>
            <a:endParaRPr lang="en-US" altLang="zh-CN" sz="2400" dirty="0">
              <a:sym typeface="Symbol" pitchFamily="18" charset="2"/>
            </a:endParaRPr>
          </a:p>
          <a:p>
            <a:pPr algn="l">
              <a:lnSpc>
                <a:spcPts val="3500"/>
              </a:lnSpc>
            </a:pPr>
            <a:r>
              <a:rPr lang="en-US" altLang="zh-CN" sz="2400" dirty="0">
                <a:sym typeface="Symbol" pitchFamily="18" charset="2"/>
              </a:rPr>
              <a:t>2</a:t>
            </a:r>
            <a:r>
              <a:rPr lang="zh-CN" altLang="en-US" sz="2400" dirty="0">
                <a:sym typeface="Symbol" pitchFamily="18" charset="2"/>
              </a:rPr>
              <a:t>、</a:t>
            </a:r>
            <a:r>
              <a:rPr lang="en-US" altLang="zh-CN" sz="2400" dirty="0">
                <a:effectLst>
                  <a:outerShdw blurRad="38100" dist="38100" dir="2700000" algn="tl">
                    <a:srgbClr val="C0C0C0"/>
                  </a:outerShdw>
                </a:effectLst>
                <a:sym typeface="Symbol" pitchFamily="18" charset="2"/>
              </a:rPr>
              <a:t>H</a:t>
            </a:r>
            <a:r>
              <a:rPr lang="en-US" altLang="zh-CN" sz="2400" baseline="-25000" dirty="0">
                <a:effectLst>
                  <a:outerShdw blurRad="38100" dist="38100" dir="2700000" algn="tl">
                    <a:srgbClr val="C0C0C0"/>
                  </a:outerShdw>
                </a:effectLst>
                <a:sym typeface="Symbol" pitchFamily="18" charset="2"/>
              </a:rPr>
              <a:t>0</a:t>
            </a:r>
            <a:r>
              <a:rPr lang="zh-CN" altLang="en-US" sz="2400" dirty="0">
                <a:effectLst>
                  <a:outerShdw blurRad="38100" dist="38100" dir="2700000" algn="tl">
                    <a:srgbClr val="C0C0C0"/>
                  </a:outerShdw>
                </a:effectLst>
                <a:sym typeface="Symbol" pitchFamily="18" charset="2"/>
              </a:rPr>
              <a:t>：</a:t>
            </a:r>
            <a:r>
              <a:rPr lang="en-US" altLang="zh-CN" sz="2400" dirty="0" smtClean="0">
                <a:effectLst>
                  <a:outerShdw blurRad="38100" dist="38100" dir="2700000" algn="tl">
                    <a:srgbClr val="C0C0C0"/>
                  </a:outerShdw>
                </a:effectLst>
                <a:sym typeface="Symbol" pitchFamily="18" charset="2"/>
              </a:rPr>
              <a:t>P</a:t>
            </a:r>
            <a:r>
              <a:rPr lang="en-US" altLang="zh-CN" sz="2400" baseline="-25000" dirty="0" smtClean="0">
                <a:effectLst>
                  <a:outerShdw blurRad="38100" dist="38100" dir="2700000" algn="tl">
                    <a:srgbClr val="C0C0C0"/>
                  </a:outerShdw>
                </a:effectLst>
                <a:sym typeface="Symbol" pitchFamily="18" charset="2"/>
              </a:rPr>
              <a:t>1</a:t>
            </a:r>
            <a:r>
              <a:rPr lang="en-US" altLang="zh-CN" sz="2400" dirty="0" smtClean="0">
                <a:effectLst>
                  <a:outerShdw blurRad="38100" dist="38100" dir="2700000" algn="tl">
                    <a:srgbClr val="C0C0C0"/>
                  </a:outerShdw>
                </a:effectLst>
                <a:sym typeface="Symbol" pitchFamily="18" charset="2"/>
              </a:rPr>
              <a:t>-P</a:t>
            </a:r>
            <a:r>
              <a:rPr lang="en-US" altLang="zh-CN" sz="2400" baseline="-25000" dirty="0" smtClean="0">
                <a:effectLst>
                  <a:outerShdw blurRad="38100" dist="38100" dir="2700000" algn="tl">
                    <a:srgbClr val="C0C0C0"/>
                  </a:outerShdw>
                </a:effectLst>
                <a:sym typeface="Symbol" pitchFamily="18" charset="2"/>
              </a:rPr>
              <a:t>2</a:t>
            </a:r>
            <a:r>
              <a:rPr lang="en-US" altLang="zh-CN" sz="2400" dirty="0" smtClean="0">
                <a:effectLst>
                  <a:outerShdw blurRad="38100" dist="38100" dir="2700000" algn="tl">
                    <a:srgbClr val="C0C0C0"/>
                  </a:outerShdw>
                </a:effectLst>
                <a:sym typeface="Symbol" pitchFamily="18" charset="2"/>
              </a:rPr>
              <a:t>0</a:t>
            </a:r>
            <a:r>
              <a:rPr lang="en-US" altLang="zh-CN" sz="2400" dirty="0" smtClean="0">
                <a:sym typeface="Symbol" pitchFamily="18" charset="2"/>
              </a:rPr>
              <a:t>              </a:t>
            </a:r>
            <a:r>
              <a:rPr lang="en-US" altLang="zh-CN" sz="2400" dirty="0">
                <a:sym typeface="Symbol" pitchFamily="18" charset="2"/>
              </a:rPr>
              <a:t>H</a:t>
            </a:r>
            <a:r>
              <a:rPr lang="en-US" altLang="zh-CN" sz="2400" baseline="-25000" dirty="0">
                <a:sym typeface="Symbol" pitchFamily="18" charset="2"/>
              </a:rPr>
              <a:t>1</a:t>
            </a:r>
            <a:r>
              <a:rPr lang="zh-CN" altLang="en-US" sz="2400" dirty="0">
                <a:sym typeface="Symbol" pitchFamily="18" charset="2"/>
              </a:rPr>
              <a:t>： </a:t>
            </a:r>
            <a:r>
              <a:rPr lang="en-US" altLang="zh-CN" sz="2400" dirty="0" smtClean="0">
                <a:sym typeface="Symbol" pitchFamily="18" charset="2"/>
              </a:rPr>
              <a:t>P</a:t>
            </a:r>
            <a:r>
              <a:rPr lang="en-US" altLang="zh-CN" sz="2400" baseline="-25000" dirty="0" smtClean="0">
                <a:sym typeface="Symbol" pitchFamily="18" charset="2"/>
              </a:rPr>
              <a:t>1</a:t>
            </a:r>
            <a:r>
              <a:rPr lang="en-US" altLang="zh-CN" sz="2400" dirty="0" smtClean="0">
                <a:sym typeface="Symbol" pitchFamily="18" charset="2"/>
              </a:rPr>
              <a:t>-</a:t>
            </a:r>
            <a:r>
              <a:rPr lang="en-US" altLang="zh-CN" sz="2400" dirty="0" smtClean="0">
                <a:effectLst>
                  <a:outerShdw blurRad="38100" dist="38100" dir="2700000" algn="tl">
                    <a:srgbClr val="C0C0C0"/>
                  </a:outerShdw>
                </a:effectLst>
                <a:sym typeface="Symbol" pitchFamily="18" charset="2"/>
              </a:rPr>
              <a:t>P</a:t>
            </a:r>
            <a:r>
              <a:rPr lang="en-US" altLang="zh-CN" sz="2400" baseline="-25000" dirty="0" smtClean="0">
                <a:effectLst>
                  <a:outerShdw blurRad="38100" dist="38100" dir="2700000" algn="tl">
                    <a:srgbClr val="C0C0C0"/>
                  </a:outerShdw>
                </a:effectLst>
                <a:sym typeface="Symbol" pitchFamily="18" charset="2"/>
              </a:rPr>
              <a:t>2</a:t>
            </a:r>
            <a:r>
              <a:rPr lang="en-US" altLang="zh-CN" sz="2400" dirty="0" smtClean="0">
                <a:sym typeface="Symbol" pitchFamily="18" charset="2"/>
              </a:rPr>
              <a:t>0</a:t>
            </a:r>
            <a:endParaRPr lang="en-US" altLang="zh-CN" sz="2400" baseline="-25000" dirty="0">
              <a:effectLst>
                <a:outerShdw blurRad="38100" dist="38100" dir="2700000" algn="tl">
                  <a:srgbClr val="C0C0C0"/>
                </a:outerShdw>
              </a:effectLst>
              <a:sym typeface="Symbol" pitchFamily="18" charset="2"/>
            </a:endParaRPr>
          </a:p>
          <a:p>
            <a:pPr algn="l">
              <a:lnSpc>
                <a:spcPts val="3500"/>
              </a:lnSpc>
            </a:pPr>
            <a:r>
              <a:rPr lang="en-US" altLang="zh-CN" sz="2400" dirty="0">
                <a:sym typeface="Symbol" pitchFamily="18" charset="2"/>
              </a:rPr>
              <a:t>3</a:t>
            </a:r>
            <a:r>
              <a:rPr lang="zh-CN" altLang="en-US" sz="2400" dirty="0">
                <a:sym typeface="Symbol" pitchFamily="18" charset="2"/>
              </a:rPr>
              <a:t>、</a:t>
            </a:r>
            <a:r>
              <a:rPr lang="en-US" altLang="zh-CN" sz="2400" dirty="0">
                <a:effectLst>
                  <a:outerShdw blurRad="38100" dist="38100" dir="2700000" algn="tl">
                    <a:srgbClr val="C0C0C0"/>
                  </a:outerShdw>
                </a:effectLst>
                <a:sym typeface="Symbol" pitchFamily="18" charset="2"/>
              </a:rPr>
              <a:t>H</a:t>
            </a:r>
            <a:r>
              <a:rPr lang="en-US" altLang="zh-CN" sz="2400" baseline="-25000" dirty="0">
                <a:effectLst>
                  <a:outerShdw blurRad="38100" dist="38100" dir="2700000" algn="tl">
                    <a:srgbClr val="C0C0C0"/>
                  </a:outerShdw>
                </a:effectLst>
                <a:sym typeface="Symbol" pitchFamily="18" charset="2"/>
              </a:rPr>
              <a:t>0</a:t>
            </a:r>
            <a:r>
              <a:rPr lang="zh-CN" altLang="en-US" sz="2400" dirty="0">
                <a:effectLst>
                  <a:outerShdw blurRad="38100" dist="38100" dir="2700000" algn="tl">
                    <a:srgbClr val="C0C0C0"/>
                  </a:outerShdw>
                </a:effectLst>
                <a:sym typeface="Symbol" pitchFamily="18" charset="2"/>
              </a:rPr>
              <a:t>：</a:t>
            </a:r>
            <a:r>
              <a:rPr lang="en-US" altLang="zh-CN" sz="2400" dirty="0" smtClean="0">
                <a:effectLst>
                  <a:outerShdw blurRad="38100" dist="38100" dir="2700000" algn="tl">
                    <a:srgbClr val="C0C0C0"/>
                  </a:outerShdw>
                </a:effectLst>
                <a:sym typeface="Symbol" pitchFamily="18" charset="2"/>
              </a:rPr>
              <a:t>P</a:t>
            </a:r>
            <a:r>
              <a:rPr lang="en-US" altLang="zh-CN" sz="2400" baseline="-25000" dirty="0" smtClean="0">
                <a:effectLst>
                  <a:outerShdw blurRad="38100" dist="38100" dir="2700000" algn="tl">
                    <a:srgbClr val="C0C0C0"/>
                  </a:outerShdw>
                </a:effectLst>
                <a:sym typeface="Symbol" pitchFamily="18" charset="2"/>
              </a:rPr>
              <a:t>1</a:t>
            </a:r>
            <a:r>
              <a:rPr lang="en-US" altLang="zh-CN" sz="2400" dirty="0" smtClean="0">
                <a:effectLst>
                  <a:outerShdw blurRad="38100" dist="38100" dir="2700000" algn="tl">
                    <a:srgbClr val="C0C0C0"/>
                  </a:outerShdw>
                </a:effectLst>
                <a:sym typeface="Symbol" pitchFamily="18" charset="2"/>
              </a:rPr>
              <a:t>-P</a:t>
            </a:r>
            <a:r>
              <a:rPr lang="en-US" altLang="zh-CN" sz="2400" baseline="-25000" dirty="0" smtClean="0">
                <a:effectLst>
                  <a:outerShdw blurRad="38100" dist="38100" dir="2700000" algn="tl">
                    <a:srgbClr val="C0C0C0"/>
                  </a:outerShdw>
                </a:effectLst>
                <a:sym typeface="Symbol" pitchFamily="18" charset="2"/>
              </a:rPr>
              <a:t>2</a:t>
            </a:r>
            <a:r>
              <a:rPr lang="en-US" altLang="zh-CN" sz="2400" dirty="0" smtClean="0">
                <a:effectLst>
                  <a:outerShdw blurRad="38100" dist="38100" dir="2700000" algn="tl">
                    <a:srgbClr val="C0C0C0"/>
                  </a:outerShdw>
                </a:effectLst>
                <a:sym typeface="Symbol" pitchFamily="18" charset="2"/>
              </a:rPr>
              <a:t>0</a:t>
            </a:r>
            <a:r>
              <a:rPr lang="en-US" altLang="zh-CN" sz="2400" dirty="0" smtClean="0">
                <a:sym typeface="Symbol" pitchFamily="18" charset="2"/>
              </a:rPr>
              <a:t>              </a:t>
            </a:r>
            <a:r>
              <a:rPr lang="en-US" altLang="zh-CN" sz="2400" dirty="0">
                <a:sym typeface="Symbol" pitchFamily="18" charset="2"/>
              </a:rPr>
              <a:t>H</a:t>
            </a:r>
            <a:r>
              <a:rPr lang="en-US" altLang="zh-CN" sz="2400" baseline="-25000" dirty="0">
                <a:sym typeface="Symbol" pitchFamily="18" charset="2"/>
              </a:rPr>
              <a:t>1</a:t>
            </a:r>
            <a:r>
              <a:rPr lang="zh-CN" altLang="en-US" sz="2400" dirty="0">
                <a:sym typeface="Symbol" pitchFamily="18" charset="2"/>
              </a:rPr>
              <a:t>： </a:t>
            </a:r>
            <a:r>
              <a:rPr lang="en-US" altLang="zh-CN" sz="2400" dirty="0" smtClean="0">
                <a:sym typeface="Symbol" pitchFamily="18" charset="2"/>
              </a:rPr>
              <a:t>P</a:t>
            </a:r>
            <a:r>
              <a:rPr lang="en-US" altLang="zh-CN" sz="2400" baseline="-25000" dirty="0" smtClean="0">
                <a:sym typeface="Symbol" pitchFamily="18" charset="2"/>
              </a:rPr>
              <a:t>1</a:t>
            </a:r>
            <a:r>
              <a:rPr lang="en-US" altLang="zh-CN" sz="2400" dirty="0" smtClean="0">
                <a:effectLst>
                  <a:outerShdw blurRad="38100" dist="38100" dir="2700000" algn="tl">
                    <a:srgbClr val="C0C0C0"/>
                  </a:outerShdw>
                </a:effectLst>
                <a:sym typeface="Symbol" pitchFamily="18" charset="2"/>
              </a:rPr>
              <a:t>-P</a:t>
            </a:r>
            <a:r>
              <a:rPr lang="en-US" altLang="zh-CN" sz="2400" baseline="-25000" dirty="0" smtClean="0">
                <a:effectLst>
                  <a:outerShdw blurRad="38100" dist="38100" dir="2700000" algn="tl">
                    <a:srgbClr val="C0C0C0"/>
                  </a:outerShdw>
                </a:effectLst>
                <a:sym typeface="Symbol" pitchFamily="18" charset="2"/>
              </a:rPr>
              <a:t>2</a:t>
            </a:r>
            <a:r>
              <a:rPr lang="en-US" altLang="zh-CN" sz="2400" dirty="0" smtClean="0">
                <a:effectLst>
                  <a:outerShdw blurRad="38100" dist="38100" dir="2700000" algn="tl">
                    <a:srgbClr val="C0C0C0"/>
                  </a:outerShdw>
                </a:effectLst>
                <a:sym typeface="Symbol" pitchFamily="18" charset="2"/>
              </a:rPr>
              <a:t>0</a:t>
            </a:r>
            <a:endParaRPr lang="en-US" altLang="zh-CN" sz="2400" baseline="-25000" dirty="0">
              <a:effectLst>
                <a:outerShdw blurRad="38100" dist="38100" dir="2700000" algn="tl">
                  <a:srgbClr val="C0C0C0"/>
                </a:outerShdw>
              </a:effectLst>
              <a:sym typeface="Symbol" pitchFamily="18" charset="2"/>
            </a:endParaRPr>
          </a:p>
          <a:p>
            <a:pPr algn="l">
              <a:lnSpc>
                <a:spcPts val="3500"/>
              </a:lnSpc>
            </a:pPr>
            <a:r>
              <a:rPr lang="zh-CN" altLang="en-US" sz="2400" dirty="0">
                <a:sym typeface="Symbol" pitchFamily="18" charset="2"/>
              </a:rPr>
              <a:t>（二）检验统计量</a:t>
            </a:r>
          </a:p>
          <a:p>
            <a:pPr algn="l">
              <a:lnSpc>
                <a:spcPts val="3500"/>
              </a:lnSpc>
            </a:pPr>
            <a:r>
              <a:rPr lang="zh-CN" altLang="en-US" sz="2400" dirty="0">
                <a:sym typeface="Symbol" pitchFamily="18" charset="2"/>
              </a:rPr>
              <a:t> </a:t>
            </a:r>
            <a:r>
              <a:rPr lang="zh-CN" altLang="en-US" sz="2400" dirty="0" smtClean="0">
                <a:sym typeface="Symbol" pitchFamily="18" charset="2"/>
              </a:rPr>
              <a:t>当</a:t>
            </a:r>
            <a:r>
              <a:rPr lang="en-US" altLang="zh-CN" sz="2400" b="1" dirty="0" smtClean="0">
                <a:sym typeface="Symbol" pitchFamily="18" charset="2"/>
              </a:rPr>
              <a:t>n</a:t>
            </a:r>
            <a:r>
              <a:rPr lang="zh-CN" altLang="en-US" sz="2400" dirty="0" smtClean="0">
                <a:sym typeface="Symbol" pitchFamily="18" charset="2"/>
              </a:rPr>
              <a:t>很大，且</a:t>
            </a:r>
            <a:r>
              <a:rPr lang="en-US" altLang="zh-CN" sz="2400" b="1" dirty="0" smtClean="0">
                <a:sym typeface="Symbol" pitchFamily="18" charset="2"/>
              </a:rPr>
              <a:t>np≥5</a:t>
            </a:r>
            <a:r>
              <a:rPr lang="zh-CN" altLang="en-US" sz="2400" b="1" dirty="0" smtClean="0">
                <a:sym typeface="Symbol" pitchFamily="18" charset="2"/>
              </a:rPr>
              <a:t>、</a:t>
            </a:r>
            <a:r>
              <a:rPr lang="en-US" altLang="zh-CN" sz="2400" b="1" dirty="0" smtClean="0">
                <a:sym typeface="Symbol" pitchFamily="18" charset="2"/>
              </a:rPr>
              <a:t>n(1–p)≥5</a:t>
            </a:r>
            <a:r>
              <a:rPr lang="zh-CN" altLang="en-US" sz="2400" dirty="0" smtClean="0">
                <a:sym typeface="Symbol" pitchFamily="18" charset="2"/>
              </a:rPr>
              <a:t>时</a:t>
            </a:r>
            <a:r>
              <a:rPr lang="zh-CN" altLang="en-US" sz="2400" dirty="0">
                <a:sym typeface="Symbol" pitchFamily="18" charset="2"/>
              </a:rPr>
              <a:t>，</a:t>
            </a:r>
          </a:p>
        </p:txBody>
      </p:sp>
      <p:graphicFrame>
        <p:nvGraphicFramePr>
          <p:cNvPr id="80903" name="Object 7"/>
          <p:cNvGraphicFramePr>
            <a:graphicFrameLocks noChangeAspect="1"/>
          </p:cNvGraphicFramePr>
          <p:nvPr/>
        </p:nvGraphicFramePr>
        <p:xfrm>
          <a:off x="3995936" y="5085184"/>
          <a:ext cx="4665663" cy="1352550"/>
        </p:xfrm>
        <a:graphic>
          <a:graphicData uri="http://schemas.openxmlformats.org/presentationml/2006/ole">
            <p:oleObj spid="_x0000_s80903" name="Equation" r:id="rId4" imgW="2361960" imgH="685800" progId="Equation.3">
              <p:embed/>
            </p:oleObj>
          </a:graphicData>
        </a:graphic>
      </p:graphicFrame>
      <p:graphicFrame>
        <p:nvGraphicFramePr>
          <p:cNvPr id="80904" name="Object 7"/>
          <p:cNvGraphicFramePr>
            <a:graphicFrameLocks noChangeAspect="1"/>
          </p:cNvGraphicFramePr>
          <p:nvPr/>
        </p:nvGraphicFramePr>
        <p:xfrm>
          <a:off x="323528" y="5085184"/>
          <a:ext cx="3659187" cy="1428750"/>
        </p:xfrm>
        <a:graphic>
          <a:graphicData uri="http://schemas.openxmlformats.org/presentationml/2006/ole">
            <p:oleObj spid="_x0000_s80904" name="公式" r:id="rId5" imgW="1854000" imgH="723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0902">
                                            <p:txEl>
                                              <p:pRg st="0" end="0"/>
                                            </p:txEl>
                                          </p:spTgt>
                                        </p:tgtEl>
                                        <p:attrNameLst>
                                          <p:attrName>style.visibility</p:attrName>
                                        </p:attrNameLst>
                                      </p:cBhvr>
                                      <p:to>
                                        <p:strVal val="visible"/>
                                      </p:to>
                                    </p:set>
                                    <p:anim calcmode="lin" valueType="num">
                                      <p:cBhvr additive="base">
                                        <p:cTn id="7" dur="300" fill="hold"/>
                                        <p:tgtEl>
                                          <p:spTgt spid="80902">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80902">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0902">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0902">
                                            <p:txEl>
                                              <p:pRg st="1" end="1"/>
                                            </p:txEl>
                                          </p:spTgt>
                                        </p:tgtEl>
                                        <p:attrNameLst>
                                          <p:attrName>style.visibility</p:attrName>
                                        </p:attrNameLst>
                                      </p:cBhvr>
                                      <p:to>
                                        <p:strVal val="visible"/>
                                      </p:to>
                                    </p:set>
                                    <p:anim calcmode="lin" valueType="num">
                                      <p:cBhvr additive="base">
                                        <p:cTn id="13" dur="300" fill="hold"/>
                                        <p:tgtEl>
                                          <p:spTgt spid="80902">
                                            <p:txEl>
                                              <p:pRg st="1" end="1"/>
                                            </p:txEl>
                                          </p:spTgt>
                                        </p:tgtEl>
                                        <p:attrNameLst>
                                          <p:attrName>ppt_x</p:attrName>
                                        </p:attrNameLst>
                                      </p:cBhvr>
                                      <p:tavLst>
                                        <p:tav tm="0">
                                          <p:val>
                                            <p:strVal val="#ppt_x"/>
                                          </p:val>
                                        </p:tav>
                                        <p:tav tm="100000">
                                          <p:val>
                                            <p:strVal val="#ppt_x"/>
                                          </p:val>
                                        </p:tav>
                                      </p:tavLst>
                                    </p:anim>
                                    <p:anim calcmode="lin" valueType="num">
                                      <p:cBhvr additive="base">
                                        <p:cTn id="14" dur="300" fill="hold"/>
                                        <p:tgtEl>
                                          <p:spTgt spid="80902">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0902">
                                            <p:txEl>
                                              <p:pRg st="1" end="1"/>
                                            </p:txEl>
                                          </p:spTgt>
                                        </p:tgtEl>
                                        <p:attrNameLst>
                                          <p:attrName>ppt_c</p:attrName>
                                        </p:attrNameLst>
                                      </p:cBhvr>
                                      <p:to>
                                        <a:srgbClr val="0000FF"/>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0902">
                                            <p:txEl>
                                              <p:pRg st="2" end="2"/>
                                            </p:txEl>
                                          </p:spTgt>
                                        </p:tgtEl>
                                        <p:attrNameLst>
                                          <p:attrName>style.visibility</p:attrName>
                                        </p:attrNameLst>
                                      </p:cBhvr>
                                      <p:to>
                                        <p:strVal val="visible"/>
                                      </p:to>
                                    </p:set>
                                    <p:anim calcmode="lin" valueType="num">
                                      <p:cBhvr additive="base">
                                        <p:cTn id="19" dur="300" fill="hold"/>
                                        <p:tgtEl>
                                          <p:spTgt spid="80902">
                                            <p:txEl>
                                              <p:pRg st="2" end="2"/>
                                            </p:txEl>
                                          </p:spTgt>
                                        </p:tgtEl>
                                        <p:attrNameLst>
                                          <p:attrName>ppt_x</p:attrName>
                                        </p:attrNameLst>
                                      </p:cBhvr>
                                      <p:tavLst>
                                        <p:tav tm="0">
                                          <p:val>
                                            <p:strVal val="#ppt_x"/>
                                          </p:val>
                                        </p:tav>
                                        <p:tav tm="100000">
                                          <p:val>
                                            <p:strVal val="#ppt_x"/>
                                          </p:val>
                                        </p:tav>
                                      </p:tavLst>
                                    </p:anim>
                                    <p:anim calcmode="lin" valueType="num">
                                      <p:cBhvr additive="base">
                                        <p:cTn id="20" dur="300" fill="hold"/>
                                        <p:tgtEl>
                                          <p:spTgt spid="80902">
                                            <p:txEl>
                                              <p:pRg st="2" end="2"/>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0902">
                                            <p:txEl>
                                              <p:pRg st="2" end="2"/>
                                            </p:txEl>
                                          </p:spTgt>
                                        </p:tgtEl>
                                        <p:attrNameLst>
                                          <p:attrName>ppt_c</p:attrName>
                                        </p:attrNameLst>
                                      </p:cBhvr>
                                      <p:to>
                                        <a:srgbClr val="0000FF"/>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0902">
                                            <p:txEl>
                                              <p:pRg st="3" end="3"/>
                                            </p:txEl>
                                          </p:spTgt>
                                        </p:tgtEl>
                                        <p:attrNameLst>
                                          <p:attrName>style.visibility</p:attrName>
                                        </p:attrNameLst>
                                      </p:cBhvr>
                                      <p:to>
                                        <p:strVal val="visible"/>
                                      </p:to>
                                    </p:set>
                                    <p:anim calcmode="lin" valueType="num">
                                      <p:cBhvr additive="base">
                                        <p:cTn id="25" dur="300" fill="hold"/>
                                        <p:tgtEl>
                                          <p:spTgt spid="80902">
                                            <p:txEl>
                                              <p:pRg st="3" end="3"/>
                                            </p:txEl>
                                          </p:spTgt>
                                        </p:tgtEl>
                                        <p:attrNameLst>
                                          <p:attrName>ppt_x</p:attrName>
                                        </p:attrNameLst>
                                      </p:cBhvr>
                                      <p:tavLst>
                                        <p:tav tm="0">
                                          <p:val>
                                            <p:strVal val="#ppt_x"/>
                                          </p:val>
                                        </p:tav>
                                        <p:tav tm="100000">
                                          <p:val>
                                            <p:strVal val="#ppt_x"/>
                                          </p:val>
                                        </p:tav>
                                      </p:tavLst>
                                    </p:anim>
                                    <p:anim calcmode="lin" valueType="num">
                                      <p:cBhvr additive="base">
                                        <p:cTn id="26" dur="300" fill="hold"/>
                                        <p:tgtEl>
                                          <p:spTgt spid="80902">
                                            <p:txEl>
                                              <p:pRg st="3" end="3"/>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0902">
                                            <p:txEl>
                                              <p:pRg st="3" end="3"/>
                                            </p:txEl>
                                          </p:spTgt>
                                        </p:tgtEl>
                                        <p:attrNameLst>
                                          <p:attrName>ppt_c</p:attrName>
                                        </p:attrNameLst>
                                      </p:cBhvr>
                                      <p:to>
                                        <a:srgbClr val="0000FF"/>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0902">
                                            <p:txEl>
                                              <p:pRg st="4" end="4"/>
                                            </p:txEl>
                                          </p:spTgt>
                                        </p:tgtEl>
                                        <p:attrNameLst>
                                          <p:attrName>style.visibility</p:attrName>
                                        </p:attrNameLst>
                                      </p:cBhvr>
                                      <p:to>
                                        <p:strVal val="visible"/>
                                      </p:to>
                                    </p:set>
                                    <p:anim calcmode="lin" valueType="num">
                                      <p:cBhvr additive="base">
                                        <p:cTn id="31" dur="300" fill="hold"/>
                                        <p:tgtEl>
                                          <p:spTgt spid="80902">
                                            <p:txEl>
                                              <p:pRg st="4" end="4"/>
                                            </p:txEl>
                                          </p:spTgt>
                                        </p:tgtEl>
                                        <p:attrNameLst>
                                          <p:attrName>ppt_x</p:attrName>
                                        </p:attrNameLst>
                                      </p:cBhvr>
                                      <p:tavLst>
                                        <p:tav tm="0">
                                          <p:val>
                                            <p:strVal val="#ppt_x"/>
                                          </p:val>
                                        </p:tav>
                                        <p:tav tm="100000">
                                          <p:val>
                                            <p:strVal val="#ppt_x"/>
                                          </p:val>
                                        </p:tav>
                                      </p:tavLst>
                                    </p:anim>
                                    <p:anim calcmode="lin" valueType="num">
                                      <p:cBhvr additive="base">
                                        <p:cTn id="32" dur="300" fill="hold"/>
                                        <p:tgtEl>
                                          <p:spTgt spid="80902">
                                            <p:txEl>
                                              <p:pRg st="4" end="4"/>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0902">
                                            <p:txEl>
                                              <p:pRg st="4" end="4"/>
                                            </p:txEl>
                                          </p:spTgt>
                                        </p:tgtEl>
                                        <p:attrNameLst>
                                          <p:attrName>ppt_c</p:attrName>
                                        </p:attrNameLst>
                                      </p:cBhvr>
                                      <p:to>
                                        <a:srgbClr val="0000FF"/>
                                      </p:to>
                                    </p:animClr>
                                  </p:sub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0902">
                                            <p:txEl>
                                              <p:pRg st="5" end="5"/>
                                            </p:txEl>
                                          </p:spTgt>
                                        </p:tgtEl>
                                        <p:attrNameLst>
                                          <p:attrName>style.visibility</p:attrName>
                                        </p:attrNameLst>
                                      </p:cBhvr>
                                      <p:to>
                                        <p:strVal val="visible"/>
                                      </p:to>
                                    </p:set>
                                    <p:anim calcmode="lin" valueType="num">
                                      <p:cBhvr additive="base">
                                        <p:cTn id="37" dur="300" fill="hold"/>
                                        <p:tgtEl>
                                          <p:spTgt spid="80902">
                                            <p:txEl>
                                              <p:pRg st="5" end="5"/>
                                            </p:txEl>
                                          </p:spTgt>
                                        </p:tgtEl>
                                        <p:attrNameLst>
                                          <p:attrName>ppt_x</p:attrName>
                                        </p:attrNameLst>
                                      </p:cBhvr>
                                      <p:tavLst>
                                        <p:tav tm="0">
                                          <p:val>
                                            <p:strVal val="#ppt_x"/>
                                          </p:val>
                                        </p:tav>
                                        <p:tav tm="100000">
                                          <p:val>
                                            <p:strVal val="#ppt_x"/>
                                          </p:val>
                                        </p:tav>
                                      </p:tavLst>
                                    </p:anim>
                                    <p:anim calcmode="lin" valueType="num">
                                      <p:cBhvr additive="base">
                                        <p:cTn id="38" dur="300" fill="hold"/>
                                        <p:tgtEl>
                                          <p:spTgt spid="80902">
                                            <p:txEl>
                                              <p:pRg st="5" end="5"/>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0902">
                                            <p:txEl>
                                              <p:pRg st="5" end="5"/>
                                            </p:txEl>
                                          </p:spTgt>
                                        </p:tgtEl>
                                        <p:attrNameLst>
                                          <p:attrName>ppt_c</p:attrName>
                                        </p:attrNameLst>
                                      </p:cBhvr>
                                      <p:to>
                                        <a:srgbClr val="0000FF"/>
                                      </p:to>
                                    </p:animClr>
                                  </p:sub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0902">
                                            <p:txEl>
                                              <p:pRg st="6" end="6"/>
                                            </p:txEl>
                                          </p:spTgt>
                                        </p:tgtEl>
                                        <p:attrNameLst>
                                          <p:attrName>style.visibility</p:attrName>
                                        </p:attrNameLst>
                                      </p:cBhvr>
                                      <p:to>
                                        <p:strVal val="visible"/>
                                      </p:to>
                                    </p:set>
                                    <p:anim calcmode="lin" valueType="num">
                                      <p:cBhvr additive="base">
                                        <p:cTn id="43" dur="300" fill="hold"/>
                                        <p:tgtEl>
                                          <p:spTgt spid="80902">
                                            <p:txEl>
                                              <p:pRg st="6" end="6"/>
                                            </p:txEl>
                                          </p:spTgt>
                                        </p:tgtEl>
                                        <p:attrNameLst>
                                          <p:attrName>ppt_x</p:attrName>
                                        </p:attrNameLst>
                                      </p:cBhvr>
                                      <p:tavLst>
                                        <p:tav tm="0">
                                          <p:val>
                                            <p:strVal val="#ppt_x"/>
                                          </p:val>
                                        </p:tav>
                                        <p:tav tm="100000">
                                          <p:val>
                                            <p:strVal val="#ppt_x"/>
                                          </p:val>
                                        </p:tav>
                                      </p:tavLst>
                                    </p:anim>
                                    <p:anim calcmode="lin" valueType="num">
                                      <p:cBhvr additive="base">
                                        <p:cTn id="44" dur="300" fill="hold"/>
                                        <p:tgtEl>
                                          <p:spTgt spid="80902">
                                            <p:txEl>
                                              <p:pRg st="6" end="6"/>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0902">
                                            <p:txEl>
                                              <p:pRg st="6" end="6"/>
                                            </p:txEl>
                                          </p:spTgt>
                                        </p:tgtEl>
                                        <p:attrNameLst>
                                          <p:attrName>ppt_c</p:attrName>
                                        </p:attrNameLst>
                                      </p:cBhvr>
                                      <p:to>
                                        <a:srgbClr val="0000FF"/>
                                      </p:to>
                                    </p:animClr>
                                  </p:subTnLst>
                                </p:cTn>
                              </p:par>
                            </p:childTnLst>
                          </p:cTn>
                        </p:par>
                      </p:childTnLst>
                    </p:cTn>
                  </p:par>
                  <p:par>
                    <p:cTn id="45" fill="hold">
                      <p:stCondLst>
                        <p:cond delay="indefinite"/>
                      </p:stCondLst>
                      <p:childTnLst>
                        <p:par>
                          <p:cTn id="46" fill="hold">
                            <p:stCondLst>
                              <p:cond delay="0"/>
                            </p:stCondLst>
                            <p:childTnLst>
                              <p:par>
                                <p:cTn id="47" presetID="16" presetClass="entr" presetSubtype="26" fill="hold" nodeType="clickEffect">
                                  <p:stCondLst>
                                    <p:cond delay="0"/>
                                  </p:stCondLst>
                                  <p:childTnLst>
                                    <p:set>
                                      <p:cBhvr>
                                        <p:cTn id="48" dur="1" fill="hold">
                                          <p:stCondLst>
                                            <p:cond delay="0"/>
                                          </p:stCondLst>
                                        </p:cTn>
                                        <p:tgtEl>
                                          <p:spTgt spid="80904"/>
                                        </p:tgtEl>
                                        <p:attrNameLst>
                                          <p:attrName>style.visibility</p:attrName>
                                        </p:attrNameLst>
                                      </p:cBhvr>
                                      <p:to>
                                        <p:strVal val="visible"/>
                                      </p:to>
                                    </p:set>
                                    <p:animEffect transition="in" filter="barn(inHorizontal)">
                                      <p:cBhvr>
                                        <p:cTn id="49" dur="500"/>
                                        <p:tgtEl>
                                          <p:spTgt spid="80904"/>
                                        </p:tgtEl>
                                      </p:cBhvr>
                                    </p:animEffect>
                                  </p:childTnLst>
                                  <p:subTnLst>
                                    <p:animClr>
                                      <p:cBhvr override="childStyle">
                                        <p:cTn dur="1" fill="hold" display="0" masterRel="nextClick" afterEffect="1"/>
                                        <p:tgtEl>
                                          <p:spTgt spid="80904"/>
                                        </p:tgtEl>
                                        <p:attrNameLst>
                                          <p:attrName>ppt_c</p:attrName>
                                        </p:attrNameLst>
                                      </p:cBhvr>
                                      <p:to>
                                        <a:srgbClr val="0000FF"/>
                                      </p:to>
                                    </p:animClr>
                                  </p:subTnLst>
                                </p:cTn>
                              </p:par>
                            </p:childTnLst>
                          </p:cTn>
                        </p:par>
                      </p:childTnLst>
                    </p:cTn>
                  </p:par>
                  <p:par>
                    <p:cTn id="50" fill="hold">
                      <p:stCondLst>
                        <p:cond delay="indefinite"/>
                      </p:stCondLst>
                      <p:childTnLst>
                        <p:par>
                          <p:cTn id="51" fill="hold">
                            <p:stCondLst>
                              <p:cond delay="0"/>
                            </p:stCondLst>
                            <p:childTnLst>
                              <p:par>
                                <p:cTn id="52" presetID="16" presetClass="entr" presetSubtype="26" fill="hold" nodeType="clickEffect">
                                  <p:stCondLst>
                                    <p:cond delay="0"/>
                                  </p:stCondLst>
                                  <p:childTnLst>
                                    <p:set>
                                      <p:cBhvr>
                                        <p:cTn id="53" dur="1" fill="hold">
                                          <p:stCondLst>
                                            <p:cond delay="0"/>
                                          </p:stCondLst>
                                        </p:cTn>
                                        <p:tgtEl>
                                          <p:spTgt spid="80903"/>
                                        </p:tgtEl>
                                        <p:attrNameLst>
                                          <p:attrName>style.visibility</p:attrName>
                                        </p:attrNameLst>
                                      </p:cBhvr>
                                      <p:to>
                                        <p:strVal val="visible"/>
                                      </p:to>
                                    </p:set>
                                    <p:animEffect transition="in" filter="barn(inHorizontal)">
                                      <p:cBhvr>
                                        <p:cTn id="54" dur="500"/>
                                        <p:tgtEl>
                                          <p:spTgt spid="80903"/>
                                        </p:tgtEl>
                                      </p:cBhvr>
                                    </p:animEffect>
                                  </p:childTnLst>
                                  <p:subTnLst>
                                    <p:animClr clrSpc="rgb" dir="cw">
                                      <p:cBhvr override="childStyle">
                                        <p:cTn dur="1" fill="hold" display="0" masterRel="nextClick" afterEffect="1"/>
                                        <p:tgtEl>
                                          <p:spTgt spid="80903"/>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2"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第七章   假设检验</a:t>
            </a:r>
          </a:p>
        </p:txBody>
      </p:sp>
      <p:sp>
        <p:nvSpPr>
          <p:cNvPr id="81923"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81924"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81925"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81926" name="Rectangle 6"/>
          <p:cNvSpPr>
            <a:spLocks noGrp="1" noChangeArrowheads="1"/>
          </p:cNvSpPr>
          <p:nvPr>
            <p:ph type="subTitle" idx="1"/>
          </p:nvPr>
        </p:nvSpPr>
        <p:spPr>
          <a:xfrm>
            <a:off x="228600" y="1219200"/>
            <a:ext cx="8686800" cy="5410200"/>
          </a:xfrm>
        </p:spPr>
        <p:txBody>
          <a:bodyPr/>
          <a:lstStyle/>
          <a:p>
            <a:pPr algn="l">
              <a:lnSpc>
                <a:spcPts val="3300"/>
              </a:lnSpc>
            </a:pPr>
            <a:r>
              <a:rPr lang="zh-CN" altLang="en-US" sz="2400" dirty="0" smtClean="0">
                <a:sym typeface="Symbol" pitchFamily="18" charset="2"/>
              </a:rPr>
              <a:t>三、两个总体方差之比的检验</a:t>
            </a:r>
            <a:endParaRPr lang="en-US" altLang="zh-CN" sz="2400" dirty="0" smtClean="0">
              <a:sym typeface="Symbol" pitchFamily="18" charset="2"/>
            </a:endParaRPr>
          </a:p>
          <a:p>
            <a:pPr algn="l">
              <a:lnSpc>
                <a:spcPts val="3300"/>
              </a:lnSpc>
            </a:pPr>
            <a:r>
              <a:rPr lang="zh-CN" altLang="en-US" sz="2400" dirty="0" smtClean="0"/>
              <a:t>（一）确定假设</a:t>
            </a:r>
            <a:endParaRPr lang="en-US" altLang="zh-CN" sz="2400" dirty="0" smtClean="0"/>
          </a:p>
          <a:p>
            <a:pPr algn="l">
              <a:lnSpc>
                <a:spcPts val="3300"/>
              </a:lnSpc>
            </a:pPr>
            <a:r>
              <a:rPr lang="en-US" altLang="zh-CN" sz="2400" dirty="0" smtClean="0"/>
              <a:t>    </a:t>
            </a:r>
            <a:r>
              <a:rPr lang="en-US" altLang="zh-CN" sz="2400" dirty="0" smtClean="0"/>
              <a:t>          </a:t>
            </a:r>
            <a:r>
              <a:rPr lang="en-US" altLang="zh-CN" sz="2400" dirty="0" smtClean="0"/>
              <a:t>H</a:t>
            </a:r>
            <a:r>
              <a:rPr lang="en-US" altLang="zh-CN" sz="2400" baseline="-25000" dirty="0" smtClean="0"/>
              <a:t>0</a:t>
            </a:r>
            <a:r>
              <a:rPr lang="zh-CN" altLang="en-US" sz="2400" dirty="0" smtClean="0"/>
              <a:t>：</a:t>
            </a:r>
            <a:r>
              <a:rPr lang="en-US" altLang="zh-CN" sz="2400" dirty="0" smtClean="0">
                <a:latin typeface="Symbol" pitchFamily="18" charset="2"/>
              </a:rPr>
              <a:t>s</a:t>
            </a:r>
            <a:r>
              <a:rPr lang="en-US" altLang="zh-CN" sz="2400" baseline="-25000" dirty="0" smtClean="0"/>
              <a:t>1</a:t>
            </a:r>
            <a:r>
              <a:rPr lang="en-US" altLang="zh-CN" sz="2400" baseline="30000" dirty="0" smtClean="0"/>
              <a:t>2</a:t>
            </a:r>
            <a:r>
              <a:rPr lang="en-US" altLang="zh-CN" sz="2400" dirty="0" smtClean="0"/>
              <a:t> = </a:t>
            </a:r>
            <a:r>
              <a:rPr lang="en-US" altLang="zh-CN" sz="2400" dirty="0" smtClean="0">
                <a:latin typeface="Symbol" pitchFamily="18" charset="2"/>
              </a:rPr>
              <a:t>s</a:t>
            </a:r>
            <a:r>
              <a:rPr lang="en-US" altLang="zh-CN" sz="2400" baseline="-25000" dirty="0" smtClean="0"/>
              <a:t>2</a:t>
            </a:r>
            <a:r>
              <a:rPr lang="en-US" altLang="zh-CN" sz="2400" baseline="30000" dirty="0" smtClean="0"/>
              <a:t>2</a:t>
            </a:r>
            <a:r>
              <a:rPr lang="en-US" altLang="zh-CN" sz="2400" dirty="0" smtClean="0"/>
              <a:t>       </a:t>
            </a:r>
            <a:r>
              <a:rPr lang="en-US" altLang="zh-CN" sz="2400" dirty="0" smtClean="0"/>
              <a:t> </a:t>
            </a:r>
            <a:r>
              <a:rPr lang="en-US" altLang="zh-CN" sz="2400" dirty="0" smtClean="0"/>
              <a:t>             H</a:t>
            </a:r>
            <a:r>
              <a:rPr lang="en-US" altLang="zh-CN" sz="2400" baseline="-25000" dirty="0" smtClean="0"/>
              <a:t>1</a:t>
            </a:r>
            <a:r>
              <a:rPr lang="zh-CN" altLang="en-US" sz="2400" dirty="0" smtClean="0"/>
              <a:t>：</a:t>
            </a:r>
            <a:r>
              <a:rPr lang="en-US" altLang="zh-CN" sz="2400" dirty="0" smtClean="0">
                <a:latin typeface="Symbol" pitchFamily="18" charset="2"/>
              </a:rPr>
              <a:t>s</a:t>
            </a:r>
            <a:r>
              <a:rPr lang="en-US" altLang="zh-CN" sz="2400" baseline="-25000" dirty="0" smtClean="0"/>
              <a:t>1</a:t>
            </a:r>
            <a:r>
              <a:rPr lang="en-US" altLang="zh-CN" sz="2400" baseline="30000" dirty="0" smtClean="0"/>
              <a:t>2</a:t>
            </a:r>
            <a:r>
              <a:rPr lang="en-US" altLang="zh-CN" sz="2400" dirty="0" smtClean="0"/>
              <a:t> </a:t>
            </a:r>
            <a:r>
              <a:rPr lang="en-US" altLang="zh-CN" sz="2400" dirty="0" smtClean="0">
                <a:sym typeface="Symbol" pitchFamily="18" charset="2"/>
              </a:rPr>
              <a:t> </a:t>
            </a:r>
            <a:r>
              <a:rPr lang="en-US" altLang="zh-CN" sz="2400" dirty="0" smtClean="0">
                <a:latin typeface="Symbol" pitchFamily="18" charset="2"/>
              </a:rPr>
              <a:t>s</a:t>
            </a:r>
            <a:r>
              <a:rPr lang="en-US" altLang="zh-CN" sz="2400" baseline="-25000" dirty="0" smtClean="0"/>
              <a:t>2</a:t>
            </a:r>
            <a:r>
              <a:rPr lang="en-US" altLang="zh-CN" sz="2400" baseline="30000" dirty="0" smtClean="0"/>
              <a:t>2</a:t>
            </a:r>
            <a:r>
              <a:rPr lang="en-US" altLang="zh-CN" sz="2400" dirty="0" smtClean="0"/>
              <a:t> </a:t>
            </a:r>
            <a:endParaRPr lang="en-US" altLang="zh-CN" sz="2400" dirty="0" smtClean="0"/>
          </a:p>
          <a:p>
            <a:pPr algn="l">
              <a:lnSpc>
                <a:spcPts val="3300"/>
              </a:lnSpc>
            </a:pPr>
            <a:r>
              <a:rPr lang="zh-CN" altLang="en-US" sz="2400" dirty="0" smtClean="0"/>
              <a:t>              </a:t>
            </a:r>
            <a:r>
              <a:rPr lang="en-US" altLang="zh-CN" sz="2400" dirty="0" smtClean="0"/>
              <a:t>H</a:t>
            </a:r>
            <a:r>
              <a:rPr lang="en-US" altLang="zh-CN" sz="2400" baseline="-25000" dirty="0" smtClean="0"/>
              <a:t>0</a:t>
            </a:r>
            <a:r>
              <a:rPr lang="zh-CN" altLang="en-US" sz="2400" dirty="0" smtClean="0"/>
              <a:t>：</a:t>
            </a:r>
            <a:r>
              <a:rPr lang="en-US" altLang="zh-CN" sz="2400" dirty="0" smtClean="0">
                <a:latin typeface="Symbol" pitchFamily="18" charset="2"/>
              </a:rPr>
              <a:t>s</a:t>
            </a:r>
            <a:r>
              <a:rPr lang="en-US" altLang="zh-CN" sz="2400" baseline="-25000" dirty="0" smtClean="0"/>
              <a:t>1</a:t>
            </a:r>
            <a:r>
              <a:rPr lang="en-US" altLang="zh-CN" sz="2400" baseline="30000" dirty="0" smtClean="0"/>
              <a:t>2</a:t>
            </a:r>
            <a:r>
              <a:rPr lang="en-US" altLang="zh-CN" sz="2400" dirty="0" smtClean="0"/>
              <a:t> </a:t>
            </a:r>
            <a:r>
              <a:rPr lang="en-US" altLang="zh-CN" sz="2400" dirty="0" smtClean="0">
                <a:latin typeface="Symbol" pitchFamily="18" charset="2"/>
                <a:sym typeface="Symbol" pitchFamily="18" charset="2"/>
              </a:rPr>
              <a:t></a:t>
            </a:r>
            <a:r>
              <a:rPr lang="en-US" altLang="zh-CN" sz="2400" dirty="0" smtClean="0"/>
              <a:t> </a:t>
            </a:r>
            <a:r>
              <a:rPr lang="en-US" altLang="zh-CN" sz="2400" dirty="0" smtClean="0">
                <a:latin typeface="Symbol" pitchFamily="18" charset="2"/>
              </a:rPr>
              <a:t>s</a:t>
            </a:r>
            <a:r>
              <a:rPr lang="en-US" altLang="zh-CN" sz="2400" baseline="-25000" dirty="0" smtClean="0"/>
              <a:t>2</a:t>
            </a:r>
            <a:r>
              <a:rPr lang="en-US" altLang="zh-CN" sz="2400" baseline="30000" dirty="0" smtClean="0"/>
              <a:t>2</a:t>
            </a:r>
            <a:r>
              <a:rPr lang="zh-CN" altLang="en-US" sz="2400" dirty="0" smtClean="0"/>
              <a:t>（或 </a:t>
            </a:r>
            <a:r>
              <a:rPr lang="zh-CN" altLang="en-US" sz="2400" dirty="0" smtClean="0">
                <a:latin typeface="Symbol" pitchFamily="18" charset="2"/>
                <a:sym typeface="Symbol" pitchFamily="18" charset="2"/>
              </a:rPr>
              <a:t></a:t>
            </a:r>
            <a:r>
              <a:rPr lang="zh-CN" altLang="en-US" sz="2400" dirty="0" smtClean="0">
                <a:latin typeface="Symbol" pitchFamily="18" charset="2"/>
                <a:sym typeface="Symbol" pitchFamily="18" charset="2"/>
              </a:rPr>
              <a:t>）</a:t>
            </a:r>
            <a:r>
              <a:rPr lang="en-US" altLang="zh-CN" sz="2400" dirty="0" smtClean="0"/>
              <a:t>      </a:t>
            </a:r>
            <a:r>
              <a:rPr lang="en-US" altLang="zh-CN" sz="2400" dirty="0" smtClean="0"/>
              <a:t>H</a:t>
            </a:r>
            <a:r>
              <a:rPr lang="en-US" altLang="zh-CN" sz="2400" baseline="-25000" dirty="0" smtClean="0"/>
              <a:t>1</a:t>
            </a:r>
            <a:r>
              <a:rPr lang="zh-CN" altLang="en-US" sz="2400" dirty="0" smtClean="0"/>
              <a:t>：</a:t>
            </a:r>
            <a:r>
              <a:rPr lang="en-US" altLang="zh-CN" sz="2400" dirty="0" smtClean="0">
                <a:latin typeface="Symbol" pitchFamily="18" charset="2"/>
              </a:rPr>
              <a:t>s</a:t>
            </a:r>
            <a:r>
              <a:rPr lang="en-US" altLang="zh-CN" sz="2400" baseline="-25000" dirty="0" smtClean="0"/>
              <a:t>1</a:t>
            </a:r>
            <a:r>
              <a:rPr lang="en-US" altLang="zh-CN" sz="2400" baseline="30000" dirty="0" smtClean="0"/>
              <a:t>2</a:t>
            </a:r>
            <a:r>
              <a:rPr lang="en-US" altLang="zh-CN" sz="2400" dirty="0" smtClean="0"/>
              <a:t> </a:t>
            </a:r>
            <a:r>
              <a:rPr lang="en-US" altLang="zh-CN" sz="2400" dirty="0" smtClean="0">
                <a:latin typeface="Symbol" pitchFamily="18" charset="2"/>
              </a:rPr>
              <a:t>&lt; s</a:t>
            </a:r>
            <a:r>
              <a:rPr lang="en-US" altLang="zh-CN" sz="2400" baseline="-25000" dirty="0" smtClean="0"/>
              <a:t>2</a:t>
            </a:r>
            <a:r>
              <a:rPr lang="en-US" altLang="zh-CN" sz="2400" baseline="30000" dirty="0" smtClean="0"/>
              <a:t>2</a:t>
            </a:r>
            <a:r>
              <a:rPr lang="zh-CN" altLang="en-US" sz="2400" dirty="0" smtClean="0"/>
              <a:t>（或 </a:t>
            </a:r>
            <a:r>
              <a:rPr lang="en-US" altLang="zh-CN" sz="2400" dirty="0" smtClean="0"/>
              <a:t>&gt;</a:t>
            </a:r>
            <a:r>
              <a:rPr lang="zh-CN" altLang="en-US" sz="2400" dirty="0" smtClean="0"/>
              <a:t>）</a:t>
            </a:r>
            <a:endParaRPr lang="en-US" altLang="zh-CN" sz="2400" dirty="0" smtClean="0"/>
          </a:p>
          <a:p>
            <a:pPr algn="l">
              <a:lnSpc>
                <a:spcPts val="3300"/>
              </a:lnSpc>
            </a:pPr>
            <a:r>
              <a:rPr lang="zh-CN" altLang="en-US" sz="2400" dirty="0" smtClean="0"/>
              <a:t>（二）检验统计量</a:t>
            </a:r>
            <a:endParaRPr lang="en-US" altLang="zh-CN" sz="2400" dirty="0" smtClean="0"/>
          </a:p>
        </p:txBody>
      </p:sp>
      <p:graphicFrame>
        <p:nvGraphicFramePr>
          <p:cNvPr id="174086" name="Object 6"/>
          <p:cNvGraphicFramePr>
            <a:graphicFrameLocks noChangeAspect="1"/>
          </p:cNvGraphicFramePr>
          <p:nvPr/>
        </p:nvGraphicFramePr>
        <p:xfrm>
          <a:off x="1331640" y="3933056"/>
          <a:ext cx="4035425" cy="952500"/>
        </p:xfrm>
        <a:graphic>
          <a:graphicData uri="http://schemas.openxmlformats.org/presentationml/2006/ole">
            <p:oleObj spid="_x0000_s174086" name="公式" r:id="rId4" imgW="2044440" imgH="482400" progId="Equation.3">
              <p:embed/>
            </p:oleObj>
          </a:graphicData>
        </a:graphic>
      </p:graphicFrame>
      <p:graphicFrame>
        <p:nvGraphicFramePr>
          <p:cNvPr id="152626" name="对象 2"/>
          <p:cNvGraphicFramePr>
            <a:graphicFrameLocks/>
          </p:cNvGraphicFramePr>
          <p:nvPr/>
        </p:nvGraphicFramePr>
        <p:xfrm>
          <a:off x="1259632" y="5157192"/>
          <a:ext cx="4794250" cy="984250"/>
        </p:xfrm>
        <a:graphic>
          <a:graphicData uri="http://schemas.openxmlformats.org/presentationml/2006/ole">
            <p:oleObj spid="_x0000_s174087" name="公式" r:id="rId5" imgW="2323800" imgH="4572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26">
                                            <p:txEl>
                                              <p:pRg st="0" end="0"/>
                                            </p:txEl>
                                          </p:spTgt>
                                        </p:tgtEl>
                                        <p:attrNameLst>
                                          <p:attrName>style.visibility</p:attrName>
                                        </p:attrNameLst>
                                      </p:cBhvr>
                                      <p:to>
                                        <p:strVal val="visible"/>
                                      </p:to>
                                    </p:set>
                                    <p:anim calcmode="lin" valueType="num">
                                      <p:cBhvr additive="base">
                                        <p:cTn id="7" dur="300" fill="hold"/>
                                        <p:tgtEl>
                                          <p:spTgt spid="81926">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81926">
                                            <p:txEl>
                                              <p:pRg st="0" end="0"/>
                                            </p:txEl>
                                          </p:spTgt>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81926">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26">
                                            <p:txEl>
                                              <p:pRg st="1" end="1"/>
                                            </p:txEl>
                                          </p:spTgt>
                                        </p:tgtEl>
                                        <p:attrNameLst>
                                          <p:attrName>style.visibility</p:attrName>
                                        </p:attrNameLst>
                                      </p:cBhvr>
                                      <p:to>
                                        <p:strVal val="visible"/>
                                      </p:to>
                                    </p:set>
                                    <p:anim calcmode="lin" valueType="num">
                                      <p:cBhvr additive="base">
                                        <p:cTn id="13" dur="300" fill="hold"/>
                                        <p:tgtEl>
                                          <p:spTgt spid="81926">
                                            <p:txEl>
                                              <p:pRg st="1" end="1"/>
                                            </p:txEl>
                                          </p:spTgt>
                                        </p:tgtEl>
                                        <p:attrNameLst>
                                          <p:attrName>ppt_x</p:attrName>
                                        </p:attrNameLst>
                                      </p:cBhvr>
                                      <p:tavLst>
                                        <p:tav tm="0">
                                          <p:val>
                                            <p:strVal val="#ppt_x"/>
                                          </p:val>
                                        </p:tav>
                                        <p:tav tm="100000">
                                          <p:val>
                                            <p:strVal val="#ppt_x"/>
                                          </p:val>
                                        </p:tav>
                                      </p:tavLst>
                                    </p:anim>
                                    <p:anim calcmode="lin" valueType="num">
                                      <p:cBhvr additive="base">
                                        <p:cTn id="14" dur="300" fill="hold"/>
                                        <p:tgtEl>
                                          <p:spTgt spid="81926">
                                            <p:txEl>
                                              <p:pRg st="1" end="1"/>
                                            </p:txEl>
                                          </p:spTgt>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81926">
                                            <p:txEl>
                                              <p:pRg st="1" end="1"/>
                                            </p:txEl>
                                          </p:spTgt>
                                        </p:tgtEl>
                                        <p:attrNameLst>
                                          <p:attrName>ppt_c</p:attrName>
                                        </p:attrNameLst>
                                      </p:cBhvr>
                                      <p:to>
                                        <a:srgbClr val="0000FF"/>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26">
                                            <p:txEl>
                                              <p:pRg st="2" end="2"/>
                                            </p:txEl>
                                          </p:spTgt>
                                        </p:tgtEl>
                                        <p:attrNameLst>
                                          <p:attrName>style.visibility</p:attrName>
                                        </p:attrNameLst>
                                      </p:cBhvr>
                                      <p:to>
                                        <p:strVal val="visible"/>
                                      </p:to>
                                    </p:set>
                                    <p:anim calcmode="lin" valueType="num">
                                      <p:cBhvr additive="base">
                                        <p:cTn id="19" dur="300" fill="hold"/>
                                        <p:tgtEl>
                                          <p:spTgt spid="81926">
                                            <p:txEl>
                                              <p:pRg st="2" end="2"/>
                                            </p:txEl>
                                          </p:spTgt>
                                        </p:tgtEl>
                                        <p:attrNameLst>
                                          <p:attrName>ppt_x</p:attrName>
                                        </p:attrNameLst>
                                      </p:cBhvr>
                                      <p:tavLst>
                                        <p:tav tm="0">
                                          <p:val>
                                            <p:strVal val="#ppt_x"/>
                                          </p:val>
                                        </p:tav>
                                        <p:tav tm="100000">
                                          <p:val>
                                            <p:strVal val="#ppt_x"/>
                                          </p:val>
                                        </p:tav>
                                      </p:tavLst>
                                    </p:anim>
                                    <p:anim calcmode="lin" valueType="num">
                                      <p:cBhvr additive="base">
                                        <p:cTn id="20" dur="300" fill="hold"/>
                                        <p:tgtEl>
                                          <p:spTgt spid="81926">
                                            <p:txEl>
                                              <p:pRg st="2" end="2"/>
                                            </p:txEl>
                                          </p:spTgt>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81926">
                                            <p:txEl>
                                              <p:pRg st="2" end="2"/>
                                            </p:txEl>
                                          </p:spTgt>
                                        </p:tgtEl>
                                        <p:attrNameLst>
                                          <p:attrName>ppt_c</p:attrName>
                                        </p:attrNameLst>
                                      </p:cBhvr>
                                      <p:to>
                                        <a:srgbClr val="0000FF"/>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26">
                                            <p:txEl>
                                              <p:pRg st="3" end="3"/>
                                            </p:txEl>
                                          </p:spTgt>
                                        </p:tgtEl>
                                        <p:attrNameLst>
                                          <p:attrName>style.visibility</p:attrName>
                                        </p:attrNameLst>
                                      </p:cBhvr>
                                      <p:to>
                                        <p:strVal val="visible"/>
                                      </p:to>
                                    </p:set>
                                    <p:anim calcmode="lin" valueType="num">
                                      <p:cBhvr additive="base">
                                        <p:cTn id="25" dur="300" fill="hold"/>
                                        <p:tgtEl>
                                          <p:spTgt spid="81926">
                                            <p:txEl>
                                              <p:pRg st="3" end="3"/>
                                            </p:txEl>
                                          </p:spTgt>
                                        </p:tgtEl>
                                        <p:attrNameLst>
                                          <p:attrName>ppt_x</p:attrName>
                                        </p:attrNameLst>
                                      </p:cBhvr>
                                      <p:tavLst>
                                        <p:tav tm="0">
                                          <p:val>
                                            <p:strVal val="#ppt_x"/>
                                          </p:val>
                                        </p:tav>
                                        <p:tav tm="100000">
                                          <p:val>
                                            <p:strVal val="#ppt_x"/>
                                          </p:val>
                                        </p:tav>
                                      </p:tavLst>
                                    </p:anim>
                                    <p:anim calcmode="lin" valueType="num">
                                      <p:cBhvr additive="base">
                                        <p:cTn id="26" dur="300" fill="hold"/>
                                        <p:tgtEl>
                                          <p:spTgt spid="81926">
                                            <p:txEl>
                                              <p:pRg st="3" end="3"/>
                                            </p:txEl>
                                          </p:spTgt>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81926">
                                            <p:txEl>
                                              <p:pRg st="3" end="3"/>
                                            </p:txEl>
                                          </p:spTgt>
                                        </p:tgtEl>
                                        <p:attrNameLst>
                                          <p:attrName>ppt_c</p:attrName>
                                        </p:attrNameLst>
                                      </p:cBhvr>
                                      <p:to>
                                        <a:srgbClr val="0000FF"/>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1926">
                                            <p:txEl>
                                              <p:pRg st="4" end="4"/>
                                            </p:txEl>
                                          </p:spTgt>
                                        </p:tgtEl>
                                        <p:attrNameLst>
                                          <p:attrName>style.visibility</p:attrName>
                                        </p:attrNameLst>
                                      </p:cBhvr>
                                      <p:to>
                                        <p:strVal val="visible"/>
                                      </p:to>
                                    </p:set>
                                    <p:anim calcmode="lin" valueType="num">
                                      <p:cBhvr additive="base">
                                        <p:cTn id="31" dur="300" fill="hold"/>
                                        <p:tgtEl>
                                          <p:spTgt spid="81926">
                                            <p:txEl>
                                              <p:pRg st="4" end="4"/>
                                            </p:txEl>
                                          </p:spTgt>
                                        </p:tgtEl>
                                        <p:attrNameLst>
                                          <p:attrName>ppt_x</p:attrName>
                                        </p:attrNameLst>
                                      </p:cBhvr>
                                      <p:tavLst>
                                        <p:tav tm="0">
                                          <p:val>
                                            <p:strVal val="#ppt_x"/>
                                          </p:val>
                                        </p:tav>
                                        <p:tav tm="100000">
                                          <p:val>
                                            <p:strVal val="#ppt_x"/>
                                          </p:val>
                                        </p:tav>
                                      </p:tavLst>
                                    </p:anim>
                                    <p:anim calcmode="lin" valueType="num">
                                      <p:cBhvr additive="base">
                                        <p:cTn id="32" dur="300" fill="hold"/>
                                        <p:tgtEl>
                                          <p:spTgt spid="81926">
                                            <p:txEl>
                                              <p:pRg st="4" end="4"/>
                                            </p:txEl>
                                          </p:spTgt>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81926">
                                            <p:txEl>
                                              <p:pRg st="4" end="4"/>
                                            </p:txEl>
                                          </p:spTgt>
                                        </p:tgtEl>
                                        <p:attrNameLst>
                                          <p:attrName>ppt_c</p:attrName>
                                        </p:attrNameLst>
                                      </p:cBhvr>
                                      <p:to>
                                        <a:srgbClr val="0000FF"/>
                                      </p:to>
                                    </p:animClr>
                                  </p:subTnLst>
                                </p:cTn>
                              </p:par>
                            </p:childTnLst>
                          </p:cTn>
                        </p:par>
                      </p:childTnLst>
                    </p:cTn>
                  </p:par>
                  <p:par>
                    <p:cTn id="33" fill="hold">
                      <p:stCondLst>
                        <p:cond delay="indefinite"/>
                      </p:stCondLst>
                      <p:childTnLst>
                        <p:par>
                          <p:cTn id="34" fill="hold">
                            <p:stCondLst>
                              <p:cond delay="0"/>
                            </p:stCondLst>
                            <p:childTnLst>
                              <p:par>
                                <p:cTn id="35" presetID="16" presetClass="entr" presetSubtype="26" fill="hold" nodeType="clickEffect">
                                  <p:stCondLst>
                                    <p:cond delay="0"/>
                                  </p:stCondLst>
                                  <p:childTnLst>
                                    <p:set>
                                      <p:cBhvr>
                                        <p:cTn id="36" dur="1" fill="hold">
                                          <p:stCondLst>
                                            <p:cond delay="0"/>
                                          </p:stCondLst>
                                        </p:cTn>
                                        <p:tgtEl>
                                          <p:spTgt spid="174086"/>
                                        </p:tgtEl>
                                        <p:attrNameLst>
                                          <p:attrName>style.visibility</p:attrName>
                                        </p:attrNameLst>
                                      </p:cBhvr>
                                      <p:to>
                                        <p:strVal val="visible"/>
                                      </p:to>
                                    </p:set>
                                    <p:animEffect transition="in" filter="barn(inHorizontal)">
                                      <p:cBhvr>
                                        <p:cTn id="37" dur="500"/>
                                        <p:tgtEl>
                                          <p:spTgt spid="174086"/>
                                        </p:tgtEl>
                                      </p:cBhvr>
                                    </p:animEffect>
                                  </p:childTnLst>
                                  <p:subTnLst>
                                    <p:animClr>
                                      <p:cBhvr override="childStyle">
                                        <p:cTn dur="1" fill="hold" display="0" masterRel="nextClick" afterEffect="1"/>
                                        <p:tgtEl>
                                          <p:spTgt spid="174086"/>
                                        </p:tgtEl>
                                        <p:attrNameLst>
                                          <p:attrName>ppt_c</p:attrName>
                                        </p:attrNameLst>
                                      </p:cBhvr>
                                      <p:to>
                                        <a:srgbClr val="0000FF"/>
                                      </p:to>
                                    </p:animClr>
                                  </p:sub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52626"/>
                                        </p:tgtEl>
                                        <p:attrNameLst>
                                          <p:attrName>style.visibility</p:attrName>
                                        </p:attrNameLst>
                                      </p:cBhvr>
                                      <p:to>
                                        <p:strVal val="visible"/>
                                      </p:to>
                                    </p:set>
                                    <p:anim calcmode="lin" valueType="num">
                                      <p:cBhvr additive="base">
                                        <p:cTn id="42" dur="500" fill="hold"/>
                                        <p:tgtEl>
                                          <p:spTgt spid="152626"/>
                                        </p:tgtEl>
                                        <p:attrNameLst>
                                          <p:attrName>ppt_x</p:attrName>
                                        </p:attrNameLst>
                                      </p:cBhvr>
                                      <p:tavLst>
                                        <p:tav tm="0">
                                          <p:val>
                                            <p:strVal val="#ppt_x"/>
                                          </p:val>
                                        </p:tav>
                                        <p:tav tm="100000">
                                          <p:val>
                                            <p:strVal val="#ppt_x"/>
                                          </p:val>
                                        </p:tav>
                                      </p:tavLst>
                                    </p:anim>
                                    <p:anim calcmode="lin" valueType="num">
                                      <p:cBhvr additive="base">
                                        <p:cTn id="43" dur="500" fill="hold"/>
                                        <p:tgtEl>
                                          <p:spTgt spid="152626"/>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152626"/>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6"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第七章   假设检验</a:t>
            </a:r>
          </a:p>
        </p:txBody>
      </p:sp>
      <p:sp>
        <p:nvSpPr>
          <p:cNvPr id="81923"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81924"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81925"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81926" name="Rectangle 6"/>
          <p:cNvSpPr>
            <a:spLocks noGrp="1" noChangeArrowheads="1"/>
          </p:cNvSpPr>
          <p:nvPr>
            <p:ph type="subTitle" idx="1"/>
          </p:nvPr>
        </p:nvSpPr>
        <p:spPr>
          <a:xfrm>
            <a:off x="228600" y="1219200"/>
            <a:ext cx="8686800" cy="5410200"/>
          </a:xfrm>
        </p:spPr>
        <p:txBody>
          <a:bodyPr/>
          <a:lstStyle/>
          <a:p>
            <a:pPr algn="l" eaLnBrk="0" hangingPunct="0">
              <a:spcBef>
                <a:spcPct val="50000"/>
              </a:spcBef>
              <a:defRPr/>
            </a:pPr>
            <a:r>
              <a:rPr lang="en-US" altLang="zh-CN" sz="2400" dirty="0" smtClean="0">
                <a:effectLst>
                  <a:outerShdw blurRad="38100" dist="38100" dir="2700000" algn="tl">
                    <a:srgbClr val="000000"/>
                  </a:outerShdw>
                </a:effectLst>
                <a:ea typeface="楷体" pitchFamily="49" charset="-122"/>
              </a:rPr>
              <a:t>[</a:t>
            </a:r>
            <a:r>
              <a:rPr lang="zh-CN" altLang="en-US" sz="2400" dirty="0" smtClean="0">
                <a:ea typeface="楷体" pitchFamily="49" charset="-122"/>
              </a:rPr>
              <a:t>例</a:t>
            </a:r>
            <a:r>
              <a:rPr lang="en-US" altLang="zh-CN" sz="2400" dirty="0" smtClean="0">
                <a:ea typeface="楷体" pitchFamily="49" charset="-122"/>
              </a:rPr>
              <a:t>]</a:t>
            </a:r>
            <a:r>
              <a:rPr lang="zh-CN" altLang="en-US" sz="2400" dirty="0" smtClean="0">
                <a:ea typeface="楷体" pitchFamily="49" charset="-122"/>
              </a:rPr>
              <a:t>有两个样本的容量分别为</a:t>
            </a:r>
            <a:r>
              <a:rPr lang="en-US" altLang="zh-CN" sz="2400" dirty="0" smtClean="0">
                <a:ea typeface="楷体" pitchFamily="49" charset="-122"/>
              </a:rPr>
              <a:t>n</a:t>
            </a:r>
            <a:r>
              <a:rPr lang="en-US" altLang="zh-CN" sz="2400" baseline="-25000" dirty="0" smtClean="0">
                <a:ea typeface="楷体" pitchFamily="49" charset="-122"/>
              </a:rPr>
              <a:t>1</a:t>
            </a:r>
            <a:r>
              <a:rPr lang="en-US" altLang="zh-CN" sz="2400" dirty="0" smtClean="0">
                <a:ea typeface="楷体" pitchFamily="49" charset="-122"/>
              </a:rPr>
              <a:t>=15</a:t>
            </a:r>
            <a:r>
              <a:rPr lang="zh-CN" altLang="en-US" sz="2400" dirty="0" smtClean="0">
                <a:ea typeface="楷体" pitchFamily="49" charset="-122"/>
              </a:rPr>
              <a:t>和</a:t>
            </a:r>
            <a:r>
              <a:rPr lang="en-US" altLang="zh-CN" sz="2400" dirty="0" smtClean="0">
                <a:ea typeface="楷体" pitchFamily="49" charset="-122"/>
              </a:rPr>
              <a:t>n</a:t>
            </a:r>
            <a:r>
              <a:rPr lang="en-US" altLang="zh-CN" sz="2400" baseline="-25000" dirty="0" smtClean="0">
                <a:ea typeface="楷体" pitchFamily="49" charset="-122"/>
              </a:rPr>
              <a:t>2</a:t>
            </a:r>
            <a:r>
              <a:rPr lang="en-US" altLang="zh-CN" sz="2400" dirty="0" smtClean="0">
                <a:ea typeface="楷体" pitchFamily="49" charset="-122"/>
              </a:rPr>
              <a:t>=20</a:t>
            </a:r>
            <a:r>
              <a:rPr lang="zh-CN" altLang="en-US" sz="2400" dirty="0" smtClean="0">
                <a:ea typeface="楷体" pitchFamily="49" charset="-122"/>
              </a:rPr>
              <a:t>，其方差分别为</a:t>
            </a:r>
            <a:r>
              <a:rPr lang="en-US" altLang="zh-CN" sz="2400" dirty="0" smtClean="0">
                <a:ea typeface="楷体" pitchFamily="49" charset="-122"/>
              </a:rPr>
              <a:t>S</a:t>
            </a:r>
            <a:r>
              <a:rPr lang="en-US" altLang="zh-CN" sz="2400" baseline="-25000" dirty="0" smtClean="0">
                <a:ea typeface="楷体" pitchFamily="49" charset="-122"/>
              </a:rPr>
              <a:t>1</a:t>
            </a:r>
            <a:r>
              <a:rPr lang="en-US" altLang="zh-CN" sz="2400" baseline="30000" dirty="0" smtClean="0">
                <a:ea typeface="楷体" pitchFamily="49" charset="-122"/>
              </a:rPr>
              <a:t>2 </a:t>
            </a:r>
            <a:r>
              <a:rPr lang="en-US" altLang="zh-CN" sz="2400" dirty="0" smtClean="0">
                <a:ea typeface="楷体" pitchFamily="49" charset="-122"/>
              </a:rPr>
              <a:t>= 2431.429</a:t>
            </a:r>
            <a:r>
              <a:rPr lang="zh-CN" altLang="en-US" sz="2400" dirty="0" smtClean="0">
                <a:ea typeface="楷体" pitchFamily="49" charset="-122"/>
              </a:rPr>
              <a:t>，</a:t>
            </a:r>
            <a:r>
              <a:rPr lang="en-US" altLang="zh-CN" sz="2400" dirty="0" smtClean="0">
                <a:ea typeface="楷体" pitchFamily="49" charset="-122"/>
              </a:rPr>
              <a:t>S</a:t>
            </a:r>
            <a:r>
              <a:rPr lang="en-US" altLang="zh-CN" sz="2400" baseline="-25000" dirty="0" smtClean="0">
                <a:ea typeface="楷体" pitchFamily="49" charset="-122"/>
              </a:rPr>
              <a:t>2</a:t>
            </a:r>
            <a:r>
              <a:rPr lang="en-US" altLang="zh-CN" sz="2400" baseline="30000" dirty="0" smtClean="0">
                <a:ea typeface="楷体" pitchFamily="49" charset="-122"/>
              </a:rPr>
              <a:t>2 </a:t>
            </a:r>
            <a:r>
              <a:rPr lang="en-US" altLang="zh-CN" sz="2400" dirty="0" smtClean="0">
                <a:ea typeface="楷体" pitchFamily="49" charset="-122"/>
              </a:rPr>
              <a:t>= 3675.461</a:t>
            </a:r>
            <a:r>
              <a:rPr lang="zh-CN" altLang="en-US" sz="2400" dirty="0" smtClean="0">
                <a:ea typeface="楷体" pitchFamily="49" charset="-122"/>
              </a:rPr>
              <a:t>，现以</a:t>
            </a:r>
            <a:r>
              <a:rPr lang="en-US" altLang="zh-CN" sz="2400" dirty="0" smtClean="0">
                <a:ea typeface="楷体" pitchFamily="49" charset="-122"/>
              </a:rPr>
              <a:t>α= 0.05</a:t>
            </a:r>
            <a:r>
              <a:rPr lang="zh-CN" altLang="en-US" sz="2400" dirty="0" smtClean="0">
                <a:ea typeface="楷体" pitchFamily="49" charset="-122"/>
              </a:rPr>
              <a:t>的显著性水平检验两个总体的方差是否相等。</a:t>
            </a:r>
            <a:endParaRPr lang="en-US" altLang="zh-CN" sz="2400" dirty="0" smtClean="0">
              <a:ea typeface="楷体" pitchFamily="49" charset="-122"/>
            </a:endParaRPr>
          </a:p>
          <a:p>
            <a:pPr algn="l" eaLnBrk="0" hangingPunct="0">
              <a:spcBef>
                <a:spcPct val="50000"/>
              </a:spcBef>
              <a:defRPr/>
            </a:pPr>
            <a:r>
              <a:rPr lang="zh-CN" altLang="en-US" sz="2400" dirty="0" smtClean="0">
                <a:ea typeface="楷体" pitchFamily="49" charset="-122"/>
              </a:rPr>
              <a:t>解：</a:t>
            </a:r>
            <a:r>
              <a:rPr lang="en-US" altLang="zh-CN" sz="2400" dirty="0" smtClean="0"/>
              <a:t>H</a:t>
            </a:r>
            <a:r>
              <a:rPr lang="en-US" altLang="zh-CN" sz="2400" baseline="-25000" dirty="0" smtClean="0"/>
              <a:t>0</a:t>
            </a:r>
            <a:r>
              <a:rPr lang="en-US" altLang="zh-CN" sz="2400" dirty="0" smtClean="0"/>
              <a:t>: </a:t>
            </a:r>
            <a:r>
              <a:rPr lang="en-US" altLang="zh-CN" sz="2400" dirty="0" smtClean="0">
                <a:sym typeface="Symbol" pitchFamily="18" charset="2"/>
              </a:rPr>
              <a:t></a:t>
            </a:r>
            <a:r>
              <a:rPr lang="en-US" altLang="zh-CN" sz="2400" baseline="-25000" dirty="0" smtClean="0">
                <a:latin typeface="Symbol" pitchFamily="18" charset="2"/>
              </a:rPr>
              <a:t>1</a:t>
            </a:r>
            <a:r>
              <a:rPr lang="en-US" altLang="zh-CN" sz="2400" baseline="30000" dirty="0" smtClean="0">
                <a:latin typeface="Symbol" pitchFamily="18" charset="2"/>
              </a:rPr>
              <a:t>2 </a:t>
            </a:r>
            <a:r>
              <a:rPr lang="en-US" altLang="zh-CN" sz="2400" dirty="0" smtClean="0"/>
              <a:t>= </a:t>
            </a:r>
            <a:r>
              <a:rPr lang="en-US" altLang="zh-CN" sz="2400" dirty="0" smtClean="0">
                <a:sym typeface="Symbol" pitchFamily="18" charset="2"/>
              </a:rPr>
              <a:t></a:t>
            </a:r>
            <a:r>
              <a:rPr lang="en-US" altLang="zh-CN" sz="2400" baseline="-25000" dirty="0" smtClean="0">
                <a:latin typeface="Symbol" pitchFamily="18" charset="2"/>
              </a:rPr>
              <a:t>2</a:t>
            </a:r>
            <a:r>
              <a:rPr lang="en-US" altLang="zh-CN" sz="2400" baseline="30000" dirty="0" smtClean="0">
                <a:latin typeface="Symbol" pitchFamily="18" charset="2"/>
              </a:rPr>
              <a:t>2</a:t>
            </a:r>
            <a:r>
              <a:rPr lang="en-US" altLang="zh-CN" sz="2400" dirty="0" smtClean="0"/>
              <a:t>    H</a:t>
            </a:r>
            <a:r>
              <a:rPr lang="en-US" altLang="zh-CN" sz="2400" baseline="-25000" dirty="0" smtClean="0"/>
              <a:t>1</a:t>
            </a:r>
            <a:r>
              <a:rPr lang="en-US" altLang="zh-CN" sz="2400" dirty="0" smtClean="0"/>
              <a:t>: </a:t>
            </a:r>
            <a:r>
              <a:rPr lang="en-US" altLang="zh-CN" sz="2400" dirty="0" smtClean="0">
                <a:sym typeface="Symbol" pitchFamily="18" charset="2"/>
              </a:rPr>
              <a:t></a:t>
            </a:r>
            <a:r>
              <a:rPr lang="en-US" altLang="zh-CN" sz="2400" baseline="-25000" dirty="0" smtClean="0">
                <a:latin typeface="Symbol" pitchFamily="18" charset="2"/>
              </a:rPr>
              <a:t>1</a:t>
            </a:r>
            <a:r>
              <a:rPr lang="en-US" altLang="zh-CN" sz="2400" baseline="30000" dirty="0" smtClean="0">
                <a:latin typeface="Symbol" pitchFamily="18" charset="2"/>
              </a:rPr>
              <a:t>2 </a:t>
            </a:r>
            <a:r>
              <a:rPr lang="en-US" altLang="zh-CN" sz="2400" dirty="0" smtClean="0">
                <a:sym typeface="Symbol" pitchFamily="18" charset="2"/>
              </a:rPr>
              <a:t></a:t>
            </a:r>
            <a:r>
              <a:rPr lang="en-US" altLang="zh-CN" sz="2400" dirty="0" smtClean="0"/>
              <a:t> </a:t>
            </a:r>
            <a:r>
              <a:rPr lang="en-US" altLang="zh-CN" sz="2400" dirty="0" smtClean="0">
                <a:sym typeface="Symbol" pitchFamily="18" charset="2"/>
              </a:rPr>
              <a:t></a:t>
            </a:r>
            <a:r>
              <a:rPr lang="en-US" altLang="zh-CN" sz="2400" baseline="-25000" dirty="0" smtClean="0">
                <a:latin typeface="Symbol" pitchFamily="18" charset="2"/>
              </a:rPr>
              <a:t>2</a:t>
            </a:r>
            <a:r>
              <a:rPr lang="en-US" altLang="zh-CN" sz="2400" baseline="30000" dirty="0" smtClean="0">
                <a:latin typeface="Symbol" pitchFamily="18" charset="2"/>
              </a:rPr>
              <a:t>2</a:t>
            </a:r>
            <a:r>
              <a:rPr lang="en-US" altLang="zh-CN" sz="2400" dirty="0" smtClean="0"/>
              <a:t> </a:t>
            </a:r>
            <a:endParaRPr lang="zh-CN" altLang="en-US" sz="2400" dirty="0"/>
          </a:p>
        </p:txBody>
      </p:sp>
      <p:grpSp>
        <p:nvGrpSpPr>
          <p:cNvPr id="11" name="Group 54"/>
          <p:cNvGrpSpPr>
            <a:grpSpLocks/>
          </p:cNvGrpSpPr>
          <p:nvPr/>
        </p:nvGrpSpPr>
        <p:grpSpPr bwMode="auto">
          <a:xfrm>
            <a:off x="641350" y="4221163"/>
            <a:ext cx="3800475" cy="2171700"/>
            <a:chOff x="408" y="2670"/>
            <a:chExt cx="2105" cy="1211"/>
          </a:xfrm>
        </p:grpSpPr>
        <p:sp>
          <p:nvSpPr>
            <p:cNvPr id="12" name="Rectangle 11"/>
            <p:cNvSpPr>
              <a:spLocks noChangeArrowheads="1"/>
            </p:cNvSpPr>
            <p:nvPr/>
          </p:nvSpPr>
          <p:spPr bwMode="auto">
            <a:xfrm>
              <a:off x="411" y="3656"/>
              <a:ext cx="116" cy="220"/>
            </a:xfrm>
            <a:prstGeom prst="rect">
              <a:avLst/>
            </a:prstGeom>
            <a:noFill/>
            <a:ln w="9525">
              <a:noFill/>
              <a:miter lim="800000"/>
            </a:ln>
          </p:spPr>
          <p:txBody>
            <a:bodyPr lIns="0" tIns="0" rIns="0" bIns="0">
              <a:spAutoFit/>
            </a:bodyPr>
            <a:lstStyle/>
            <a:p>
              <a:pPr eaLnBrk="0" hangingPunct="0">
                <a:spcBef>
                  <a:spcPct val="50000"/>
                </a:spcBef>
                <a:buFontTx/>
                <a:buNone/>
                <a:defRPr/>
              </a:pPr>
              <a:r>
                <a:rPr kumimoji="1" lang="en-US" altLang="zh-CN" sz="2600" b="1"/>
                <a:t>0</a:t>
              </a:r>
              <a:endParaRPr kumimoji="1" lang="en-US" altLang="zh-CN">
                <a:effectLst>
                  <a:outerShdw blurRad="38100" dist="38100" dir="2700000" algn="tl">
                    <a:srgbClr val="000000"/>
                  </a:outerShdw>
                </a:effectLst>
              </a:endParaRPr>
            </a:p>
          </p:txBody>
        </p:sp>
        <p:sp>
          <p:nvSpPr>
            <p:cNvPr id="13" name="Rectangle 12"/>
            <p:cNvSpPr>
              <a:spLocks noChangeArrowheads="1"/>
            </p:cNvSpPr>
            <p:nvPr/>
          </p:nvSpPr>
          <p:spPr bwMode="auto">
            <a:xfrm>
              <a:off x="2386" y="3660"/>
              <a:ext cx="127" cy="221"/>
            </a:xfrm>
            <a:prstGeom prst="rect">
              <a:avLst/>
            </a:prstGeom>
            <a:noFill/>
            <a:ln w="9525">
              <a:noFill/>
              <a:miter lim="800000"/>
            </a:ln>
          </p:spPr>
          <p:txBody>
            <a:bodyPr lIns="0" tIns="0" rIns="0" bIns="0">
              <a:spAutoFit/>
            </a:bodyPr>
            <a:lstStyle/>
            <a:p>
              <a:pPr eaLnBrk="0" hangingPunct="0">
                <a:spcBef>
                  <a:spcPct val="50000"/>
                </a:spcBef>
                <a:buFontTx/>
                <a:buNone/>
                <a:defRPr/>
              </a:pPr>
              <a:r>
                <a:rPr kumimoji="1" lang="en-US" altLang="zh-CN" sz="2600" b="1" i="1"/>
                <a:t>F</a:t>
              </a:r>
              <a:endParaRPr kumimoji="1" lang="en-US" altLang="zh-CN" i="1">
                <a:effectLst>
                  <a:outerShdw blurRad="38100" dist="38100" dir="2700000" algn="tl">
                    <a:srgbClr val="000000"/>
                  </a:outerShdw>
                </a:effectLst>
              </a:endParaRPr>
            </a:p>
          </p:txBody>
        </p:sp>
        <p:sp>
          <p:nvSpPr>
            <p:cNvPr id="14" name="Rectangle 13"/>
            <p:cNvSpPr>
              <a:spLocks noChangeArrowheads="1"/>
            </p:cNvSpPr>
            <p:nvPr/>
          </p:nvSpPr>
          <p:spPr bwMode="auto">
            <a:xfrm>
              <a:off x="567" y="3702"/>
              <a:ext cx="766" cy="135"/>
            </a:xfrm>
            <a:prstGeom prst="rect">
              <a:avLst/>
            </a:prstGeom>
            <a:noFill/>
            <a:ln w="9525">
              <a:noFill/>
              <a:miter lim="800000"/>
            </a:ln>
          </p:spPr>
          <p:txBody>
            <a:bodyPr lIns="0" tIns="0" rIns="0" bIns="0">
              <a:spAutoFit/>
            </a:bodyPr>
            <a:lstStyle/>
            <a:p>
              <a:pPr eaLnBrk="0" hangingPunct="0">
                <a:buFontTx/>
                <a:buNone/>
                <a:defRPr/>
              </a:pPr>
              <a:r>
                <a:rPr kumimoji="1" lang="en-US" altLang="zh-CN" sz="1600">
                  <a:effectLst>
                    <a:outerShdw blurRad="38100" dist="38100" dir="2700000" algn="tl">
                      <a:srgbClr val="000000"/>
                    </a:outerShdw>
                  </a:effectLst>
                </a:rPr>
                <a:t>F</a:t>
              </a:r>
              <a:r>
                <a:rPr kumimoji="1" lang="en-US" altLang="zh-CN" sz="1600" baseline="-25000">
                  <a:effectLst>
                    <a:outerShdw blurRad="38100" dist="38100" dir="2700000" algn="tl">
                      <a:srgbClr val="000000"/>
                    </a:outerShdw>
                  </a:effectLst>
                </a:rPr>
                <a:t>0.0975 </a:t>
              </a:r>
              <a:r>
                <a:rPr kumimoji="1" lang="en-US" altLang="zh-CN" sz="1600">
                  <a:effectLst>
                    <a:outerShdw blurRad="38100" dist="38100" dir="2700000" algn="tl">
                      <a:srgbClr val="000000"/>
                    </a:outerShdw>
                  </a:effectLst>
                </a:rPr>
                <a:t>=0.352</a:t>
              </a:r>
            </a:p>
          </p:txBody>
        </p:sp>
        <p:sp>
          <p:nvSpPr>
            <p:cNvPr id="15" name="Freeform 14"/>
            <p:cNvSpPr/>
            <p:nvPr/>
          </p:nvSpPr>
          <p:spPr bwMode="auto">
            <a:xfrm>
              <a:off x="1620" y="2954"/>
              <a:ext cx="55" cy="61"/>
            </a:xfrm>
            <a:custGeom>
              <a:avLst/>
              <a:gdLst/>
              <a:ahLst/>
              <a:cxnLst>
                <a:cxn ang="0">
                  <a:pos x="0" y="0"/>
                </a:cxn>
                <a:cxn ang="0">
                  <a:pos x="92" y="45"/>
                </a:cxn>
                <a:cxn ang="0">
                  <a:pos x="0" y="92"/>
                </a:cxn>
                <a:cxn ang="0">
                  <a:pos x="0" y="0"/>
                </a:cxn>
              </a:cxnLst>
              <a:rect l="0" t="0" r="r" b="b"/>
              <a:pathLst>
                <a:path w="92" h="92">
                  <a:moveTo>
                    <a:pt x="0" y="0"/>
                  </a:moveTo>
                  <a:lnTo>
                    <a:pt x="92" y="45"/>
                  </a:lnTo>
                  <a:lnTo>
                    <a:pt x="0" y="92"/>
                  </a:lnTo>
                  <a:lnTo>
                    <a:pt x="0" y="0"/>
                  </a:lnTo>
                  <a:close/>
                </a:path>
              </a:pathLst>
            </a:custGeom>
            <a:solidFill>
              <a:srgbClr val="CDCDCD"/>
            </a:solidFill>
            <a:ln w="9525">
              <a:solidFill>
                <a:schemeClr val="tx1"/>
              </a:solidFill>
              <a:roun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grpSp>
          <p:nvGrpSpPr>
            <p:cNvPr id="16" name="Group 15"/>
            <p:cNvGrpSpPr>
              <a:grpSpLocks/>
            </p:cNvGrpSpPr>
            <p:nvPr/>
          </p:nvGrpSpPr>
          <p:grpSpPr bwMode="auto">
            <a:xfrm>
              <a:off x="408" y="2737"/>
              <a:ext cx="1946" cy="926"/>
              <a:chOff x="1571" y="1828"/>
              <a:chExt cx="3200" cy="940"/>
            </a:xfrm>
          </p:grpSpPr>
          <p:grpSp>
            <p:nvGrpSpPr>
              <p:cNvPr id="31" name="Group 16"/>
              <p:cNvGrpSpPr>
                <a:grpSpLocks/>
              </p:cNvGrpSpPr>
              <p:nvPr/>
            </p:nvGrpSpPr>
            <p:grpSpPr bwMode="auto">
              <a:xfrm>
                <a:off x="1571" y="1828"/>
                <a:ext cx="3163" cy="940"/>
                <a:chOff x="1607" y="1804"/>
                <a:chExt cx="3163" cy="940"/>
              </a:xfrm>
            </p:grpSpPr>
            <p:sp>
              <p:nvSpPr>
                <p:cNvPr id="43" name="Freeform 17"/>
                <p:cNvSpPr/>
                <p:nvPr/>
              </p:nvSpPr>
              <p:spPr bwMode="auto">
                <a:xfrm>
                  <a:off x="1646" y="1804"/>
                  <a:ext cx="3119" cy="940"/>
                </a:xfrm>
                <a:custGeom>
                  <a:avLst/>
                  <a:gdLst/>
                  <a:ahLst/>
                  <a:cxnLst>
                    <a:cxn ang="0">
                      <a:pos x="0" y="0"/>
                    </a:cxn>
                    <a:cxn ang="0">
                      <a:pos x="0" y="940"/>
                    </a:cxn>
                    <a:cxn ang="0">
                      <a:pos x="3124" y="940"/>
                    </a:cxn>
                  </a:cxnLst>
                  <a:rect l="0" t="0" r="r" b="b"/>
                  <a:pathLst>
                    <a:path w="3124" h="940">
                      <a:moveTo>
                        <a:pt x="0" y="0"/>
                      </a:moveTo>
                      <a:lnTo>
                        <a:pt x="0" y="940"/>
                      </a:lnTo>
                      <a:lnTo>
                        <a:pt x="3124" y="940"/>
                      </a:lnTo>
                    </a:path>
                  </a:pathLst>
                </a:custGeom>
                <a:noFill/>
                <a:ln w="38100" cmpd="sng">
                  <a:solidFill>
                    <a:schemeClr val="tx1"/>
                  </a:solidFill>
                  <a:prstDash val="solid"/>
                  <a:roun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grpSp>
              <p:nvGrpSpPr>
                <p:cNvPr id="44" name="Group 18"/>
                <p:cNvGrpSpPr>
                  <a:grpSpLocks/>
                </p:cNvGrpSpPr>
                <p:nvPr/>
              </p:nvGrpSpPr>
              <p:grpSpPr bwMode="auto">
                <a:xfrm>
                  <a:off x="1607" y="1804"/>
                  <a:ext cx="39" cy="847"/>
                  <a:chOff x="1607" y="1804"/>
                  <a:chExt cx="39" cy="847"/>
                </a:xfrm>
              </p:grpSpPr>
              <p:sp>
                <p:nvSpPr>
                  <p:cNvPr id="45" name="Line 19"/>
                  <p:cNvSpPr>
                    <a:spLocks noChangeShapeType="1"/>
                  </p:cNvSpPr>
                  <p:nvPr/>
                </p:nvSpPr>
                <p:spPr bwMode="auto">
                  <a:xfrm>
                    <a:off x="1607" y="1804"/>
                    <a:ext cx="39" cy="1"/>
                  </a:xfrm>
                  <a:prstGeom prst="line">
                    <a:avLst/>
                  </a:prstGeom>
                  <a:noFill/>
                  <a:ln w="38100">
                    <a:solidFill>
                      <a:schemeClr val="tx1"/>
                    </a:solidFill>
                    <a:roun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46" name="Line 20"/>
                  <p:cNvSpPr>
                    <a:spLocks noChangeShapeType="1"/>
                  </p:cNvSpPr>
                  <p:nvPr/>
                </p:nvSpPr>
                <p:spPr bwMode="auto">
                  <a:xfrm>
                    <a:off x="1607" y="1900"/>
                    <a:ext cx="39" cy="1"/>
                  </a:xfrm>
                  <a:prstGeom prst="line">
                    <a:avLst/>
                  </a:prstGeom>
                  <a:noFill/>
                  <a:ln w="38100">
                    <a:solidFill>
                      <a:schemeClr val="tx1"/>
                    </a:solidFill>
                    <a:roun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47" name="Line 21"/>
                  <p:cNvSpPr>
                    <a:spLocks noChangeShapeType="1"/>
                  </p:cNvSpPr>
                  <p:nvPr/>
                </p:nvSpPr>
                <p:spPr bwMode="auto">
                  <a:xfrm>
                    <a:off x="1607" y="1992"/>
                    <a:ext cx="39" cy="1"/>
                  </a:xfrm>
                  <a:prstGeom prst="line">
                    <a:avLst/>
                  </a:prstGeom>
                  <a:noFill/>
                  <a:ln w="38100">
                    <a:solidFill>
                      <a:schemeClr val="tx1"/>
                    </a:solidFill>
                    <a:roun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48" name="Line 22"/>
                  <p:cNvSpPr>
                    <a:spLocks noChangeShapeType="1"/>
                  </p:cNvSpPr>
                  <p:nvPr/>
                </p:nvSpPr>
                <p:spPr bwMode="auto">
                  <a:xfrm>
                    <a:off x="1607" y="2086"/>
                    <a:ext cx="39" cy="1"/>
                  </a:xfrm>
                  <a:prstGeom prst="line">
                    <a:avLst/>
                  </a:prstGeom>
                  <a:noFill/>
                  <a:ln w="38100">
                    <a:solidFill>
                      <a:schemeClr val="tx1"/>
                    </a:solidFill>
                    <a:roun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49" name="Line 23"/>
                  <p:cNvSpPr>
                    <a:spLocks noChangeShapeType="1"/>
                  </p:cNvSpPr>
                  <p:nvPr/>
                </p:nvSpPr>
                <p:spPr bwMode="auto">
                  <a:xfrm>
                    <a:off x="1607" y="2183"/>
                    <a:ext cx="39" cy="1"/>
                  </a:xfrm>
                  <a:prstGeom prst="line">
                    <a:avLst/>
                  </a:prstGeom>
                  <a:noFill/>
                  <a:ln w="38100">
                    <a:solidFill>
                      <a:schemeClr val="tx1"/>
                    </a:solidFill>
                    <a:roun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50" name="Line 24"/>
                  <p:cNvSpPr>
                    <a:spLocks noChangeShapeType="1"/>
                  </p:cNvSpPr>
                  <p:nvPr/>
                </p:nvSpPr>
                <p:spPr bwMode="auto">
                  <a:xfrm>
                    <a:off x="1607" y="2275"/>
                    <a:ext cx="39" cy="1"/>
                  </a:xfrm>
                  <a:prstGeom prst="line">
                    <a:avLst/>
                  </a:prstGeom>
                  <a:noFill/>
                  <a:ln w="38100">
                    <a:solidFill>
                      <a:schemeClr val="tx1"/>
                    </a:solidFill>
                    <a:roun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51" name="Line 25"/>
                  <p:cNvSpPr>
                    <a:spLocks noChangeShapeType="1"/>
                  </p:cNvSpPr>
                  <p:nvPr/>
                </p:nvSpPr>
                <p:spPr bwMode="auto">
                  <a:xfrm>
                    <a:off x="1607" y="2368"/>
                    <a:ext cx="39" cy="1"/>
                  </a:xfrm>
                  <a:prstGeom prst="line">
                    <a:avLst/>
                  </a:prstGeom>
                  <a:noFill/>
                  <a:ln w="38100">
                    <a:solidFill>
                      <a:schemeClr val="tx1"/>
                    </a:solidFill>
                    <a:roun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52" name="Line 26"/>
                  <p:cNvSpPr>
                    <a:spLocks noChangeShapeType="1"/>
                  </p:cNvSpPr>
                  <p:nvPr/>
                </p:nvSpPr>
                <p:spPr bwMode="auto">
                  <a:xfrm>
                    <a:off x="1607" y="2465"/>
                    <a:ext cx="39" cy="1"/>
                  </a:xfrm>
                  <a:prstGeom prst="line">
                    <a:avLst/>
                  </a:prstGeom>
                  <a:noFill/>
                  <a:ln w="38100">
                    <a:solidFill>
                      <a:schemeClr val="tx1"/>
                    </a:solidFill>
                    <a:roun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53" name="Line 27"/>
                  <p:cNvSpPr>
                    <a:spLocks noChangeShapeType="1"/>
                  </p:cNvSpPr>
                  <p:nvPr/>
                </p:nvSpPr>
                <p:spPr bwMode="auto">
                  <a:xfrm>
                    <a:off x="1607" y="2555"/>
                    <a:ext cx="39" cy="1"/>
                  </a:xfrm>
                  <a:prstGeom prst="line">
                    <a:avLst/>
                  </a:prstGeom>
                  <a:noFill/>
                  <a:ln w="38100">
                    <a:solidFill>
                      <a:schemeClr val="tx1"/>
                    </a:solidFill>
                    <a:roun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54" name="Line 28"/>
                  <p:cNvSpPr>
                    <a:spLocks noChangeShapeType="1"/>
                  </p:cNvSpPr>
                  <p:nvPr/>
                </p:nvSpPr>
                <p:spPr bwMode="auto">
                  <a:xfrm>
                    <a:off x="1607" y="2652"/>
                    <a:ext cx="39" cy="1"/>
                  </a:xfrm>
                  <a:prstGeom prst="line">
                    <a:avLst/>
                  </a:prstGeom>
                  <a:noFill/>
                  <a:ln w="38100">
                    <a:solidFill>
                      <a:schemeClr val="tx1"/>
                    </a:solidFill>
                    <a:roun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grpSp>
          </p:grpSp>
          <p:grpSp>
            <p:nvGrpSpPr>
              <p:cNvPr id="32" name="Group 29"/>
              <p:cNvGrpSpPr>
                <a:grpSpLocks/>
              </p:cNvGrpSpPr>
              <p:nvPr/>
            </p:nvGrpSpPr>
            <p:grpSpPr bwMode="auto">
              <a:xfrm>
                <a:off x="1959" y="2744"/>
                <a:ext cx="2812" cy="12"/>
                <a:chOff x="1959" y="2744"/>
                <a:chExt cx="2812" cy="12"/>
              </a:xfrm>
            </p:grpSpPr>
            <p:sp>
              <p:nvSpPr>
                <p:cNvPr id="33" name="Line 30"/>
                <p:cNvSpPr>
                  <a:spLocks noChangeShapeType="1"/>
                </p:cNvSpPr>
                <p:nvPr/>
              </p:nvSpPr>
              <p:spPr bwMode="auto">
                <a:xfrm>
                  <a:off x="4769" y="2744"/>
                  <a:ext cx="0" cy="13"/>
                </a:xfrm>
                <a:prstGeom prst="line">
                  <a:avLst/>
                </a:prstGeom>
                <a:noFill/>
                <a:ln w="38100">
                  <a:solidFill>
                    <a:schemeClr val="tx1"/>
                  </a:solidFill>
                  <a:roun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34" name="Line 31"/>
                <p:cNvSpPr>
                  <a:spLocks noChangeShapeType="1"/>
                </p:cNvSpPr>
                <p:nvPr/>
              </p:nvSpPr>
              <p:spPr bwMode="auto">
                <a:xfrm>
                  <a:off x="4457" y="2744"/>
                  <a:ext cx="1" cy="13"/>
                </a:xfrm>
                <a:prstGeom prst="line">
                  <a:avLst/>
                </a:prstGeom>
                <a:noFill/>
                <a:ln w="38100">
                  <a:solidFill>
                    <a:schemeClr val="tx1"/>
                  </a:solidFill>
                  <a:roun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35" name="Line 32"/>
                <p:cNvSpPr>
                  <a:spLocks noChangeShapeType="1"/>
                </p:cNvSpPr>
                <p:nvPr/>
              </p:nvSpPr>
              <p:spPr bwMode="auto">
                <a:xfrm>
                  <a:off x="4143" y="2744"/>
                  <a:ext cx="3" cy="13"/>
                </a:xfrm>
                <a:prstGeom prst="line">
                  <a:avLst/>
                </a:prstGeom>
                <a:noFill/>
                <a:ln w="38100">
                  <a:solidFill>
                    <a:schemeClr val="tx1"/>
                  </a:solidFill>
                  <a:roun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36" name="Line 33"/>
                <p:cNvSpPr>
                  <a:spLocks noChangeShapeType="1"/>
                </p:cNvSpPr>
                <p:nvPr/>
              </p:nvSpPr>
              <p:spPr bwMode="auto">
                <a:xfrm>
                  <a:off x="3832" y="2744"/>
                  <a:ext cx="0" cy="13"/>
                </a:xfrm>
                <a:prstGeom prst="line">
                  <a:avLst/>
                </a:prstGeom>
                <a:noFill/>
                <a:ln w="38100">
                  <a:solidFill>
                    <a:schemeClr val="tx1"/>
                  </a:solidFill>
                  <a:roun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37" name="Line 34"/>
                <p:cNvSpPr>
                  <a:spLocks noChangeShapeType="1"/>
                </p:cNvSpPr>
                <p:nvPr/>
              </p:nvSpPr>
              <p:spPr bwMode="auto">
                <a:xfrm>
                  <a:off x="3520" y="2744"/>
                  <a:ext cx="0" cy="13"/>
                </a:xfrm>
                <a:prstGeom prst="line">
                  <a:avLst/>
                </a:prstGeom>
                <a:noFill/>
                <a:ln w="38100">
                  <a:solidFill>
                    <a:schemeClr val="tx1"/>
                  </a:solidFill>
                  <a:roun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38" name="Line 35"/>
                <p:cNvSpPr>
                  <a:spLocks noChangeShapeType="1"/>
                </p:cNvSpPr>
                <p:nvPr/>
              </p:nvSpPr>
              <p:spPr bwMode="auto">
                <a:xfrm>
                  <a:off x="3209" y="2744"/>
                  <a:ext cx="0" cy="13"/>
                </a:xfrm>
                <a:prstGeom prst="line">
                  <a:avLst/>
                </a:prstGeom>
                <a:noFill/>
                <a:ln w="38100">
                  <a:solidFill>
                    <a:schemeClr val="tx1"/>
                  </a:solidFill>
                  <a:roun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39" name="Line 36"/>
                <p:cNvSpPr>
                  <a:spLocks noChangeShapeType="1"/>
                </p:cNvSpPr>
                <p:nvPr/>
              </p:nvSpPr>
              <p:spPr bwMode="auto">
                <a:xfrm>
                  <a:off x="2894" y="2744"/>
                  <a:ext cx="0" cy="13"/>
                </a:xfrm>
                <a:prstGeom prst="line">
                  <a:avLst/>
                </a:prstGeom>
                <a:noFill/>
                <a:ln w="38100">
                  <a:solidFill>
                    <a:schemeClr val="tx1"/>
                  </a:solidFill>
                  <a:roun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40" name="Line 37"/>
                <p:cNvSpPr>
                  <a:spLocks noChangeShapeType="1"/>
                </p:cNvSpPr>
                <p:nvPr/>
              </p:nvSpPr>
              <p:spPr bwMode="auto">
                <a:xfrm>
                  <a:off x="2583" y="2744"/>
                  <a:ext cx="3" cy="13"/>
                </a:xfrm>
                <a:prstGeom prst="line">
                  <a:avLst/>
                </a:prstGeom>
                <a:noFill/>
                <a:ln w="38100">
                  <a:solidFill>
                    <a:schemeClr val="tx1"/>
                  </a:solidFill>
                  <a:roun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41" name="Line 38"/>
                <p:cNvSpPr>
                  <a:spLocks noChangeShapeType="1"/>
                </p:cNvSpPr>
                <p:nvPr/>
              </p:nvSpPr>
              <p:spPr bwMode="auto">
                <a:xfrm>
                  <a:off x="2271" y="2744"/>
                  <a:ext cx="0" cy="13"/>
                </a:xfrm>
                <a:prstGeom prst="line">
                  <a:avLst/>
                </a:prstGeom>
                <a:noFill/>
                <a:ln w="38100">
                  <a:solidFill>
                    <a:schemeClr val="tx1"/>
                  </a:solidFill>
                  <a:roun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42" name="Line 39"/>
                <p:cNvSpPr>
                  <a:spLocks noChangeShapeType="1"/>
                </p:cNvSpPr>
                <p:nvPr/>
              </p:nvSpPr>
              <p:spPr bwMode="auto">
                <a:xfrm>
                  <a:off x="1957" y="2744"/>
                  <a:ext cx="1" cy="13"/>
                </a:xfrm>
                <a:prstGeom prst="line">
                  <a:avLst/>
                </a:prstGeom>
                <a:noFill/>
                <a:ln w="38100">
                  <a:solidFill>
                    <a:schemeClr val="tx1"/>
                  </a:solidFill>
                  <a:roun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grpSp>
        </p:grpSp>
        <p:sp>
          <p:nvSpPr>
            <p:cNvPr id="17" name="Freeform 40" descr="60%"/>
            <p:cNvSpPr/>
            <p:nvPr/>
          </p:nvSpPr>
          <p:spPr bwMode="auto">
            <a:xfrm>
              <a:off x="563" y="3011"/>
              <a:ext cx="275" cy="649"/>
            </a:xfrm>
            <a:custGeom>
              <a:avLst/>
              <a:gdLst/>
              <a:ahLst/>
              <a:cxnLst>
                <a:cxn ang="0">
                  <a:pos x="447" y="0"/>
                </a:cxn>
                <a:cxn ang="0">
                  <a:pos x="447" y="436"/>
                </a:cxn>
                <a:cxn ang="0">
                  <a:pos x="0" y="436"/>
                </a:cxn>
                <a:cxn ang="0">
                  <a:pos x="54" y="412"/>
                </a:cxn>
                <a:cxn ang="0">
                  <a:pos x="106" y="386"/>
                </a:cxn>
                <a:cxn ang="0">
                  <a:pos x="156" y="355"/>
                </a:cxn>
                <a:cxn ang="0">
                  <a:pos x="203" y="321"/>
                </a:cxn>
                <a:cxn ang="0">
                  <a:pos x="248" y="284"/>
                </a:cxn>
                <a:cxn ang="0">
                  <a:pos x="290" y="243"/>
                </a:cxn>
                <a:cxn ang="0">
                  <a:pos x="329" y="199"/>
                </a:cxn>
                <a:cxn ang="0">
                  <a:pos x="364" y="152"/>
                </a:cxn>
                <a:cxn ang="0">
                  <a:pos x="395" y="104"/>
                </a:cxn>
                <a:cxn ang="0">
                  <a:pos x="423" y="54"/>
                </a:cxn>
                <a:cxn ang="0">
                  <a:pos x="447" y="0"/>
                </a:cxn>
              </a:cxnLst>
              <a:rect l="0" t="0" r="r" b="b"/>
              <a:pathLst>
                <a:path w="447" h="436">
                  <a:moveTo>
                    <a:pt x="447" y="0"/>
                  </a:moveTo>
                  <a:lnTo>
                    <a:pt x="447" y="436"/>
                  </a:lnTo>
                  <a:lnTo>
                    <a:pt x="0" y="436"/>
                  </a:lnTo>
                  <a:lnTo>
                    <a:pt x="54" y="412"/>
                  </a:lnTo>
                  <a:lnTo>
                    <a:pt x="106" y="386"/>
                  </a:lnTo>
                  <a:lnTo>
                    <a:pt x="156" y="355"/>
                  </a:lnTo>
                  <a:lnTo>
                    <a:pt x="203" y="321"/>
                  </a:lnTo>
                  <a:lnTo>
                    <a:pt x="248" y="284"/>
                  </a:lnTo>
                  <a:lnTo>
                    <a:pt x="290" y="243"/>
                  </a:lnTo>
                  <a:lnTo>
                    <a:pt x="329" y="199"/>
                  </a:lnTo>
                  <a:lnTo>
                    <a:pt x="364" y="152"/>
                  </a:lnTo>
                  <a:lnTo>
                    <a:pt x="395" y="104"/>
                  </a:lnTo>
                  <a:lnTo>
                    <a:pt x="423" y="54"/>
                  </a:lnTo>
                  <a:lnTo>
                    <a:pt x="447" y="0"/>
                  </a:lnTo>
                  <a:close/>
                </a:path>
              </a:pathLst>
            </a:custGeom>
            <a:pattFill prst="pct60">
              <a:fgClr>
                <a:schemeClr val="hlink"/>
              </a:fgClr>
              <a:bgClr>
                <a:srgbClr val="FFFFFF"/>
              </a:bgClr>
            </a:pattFill>
            <a:ln w="9525">
              <a:noFill/>
              <a:roun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18" name="Freeform 41" descr="60%"/>
            <p:cNvSpPr/>
            <p:nvPr/>
          </p:nvSpPr>
          <p:spPr bwMode="auto">
            <a:xfrm>
              <a:off x="1484" y="3162"/>
              <a:ext cx="715" cy="498"/>
            </a:xfrm>
            <a:custGeom>
              <a:avLst/>
              <a:gdLst/>
              <a:ahLst/>
              <a:cxnLst>
                <a:cxn ang="0">
                  <a:pos x="0" y="0"/>
                </a:cxn>
                <a:cxn ang="0">
                  <a:pos x="0" y="414"/>
                </a:cxn>
                <a:cxn ang="0">
                  <a:pos x="424" y="414"/>
                </a:cxn>
                <a:cxn ang="0">
                  <a:pos x="372" y="392"/>
                </a:cxn>
                <a:cxn ang="0">
                  <a:pos x="323" y="366"/>
                </a:cxn>
                <a:cxn ang="0">
                  <a:pos x="276" y="337"/>
                </a:cxn>
                <a:cxn ang="0">
                  <a:pos x="230" y="304"/>
                </a:cxn>
                <a:cxn ang="0">
                  <a:pos x="188" y="268"/>
                </a:cxn>
                <a:cxn ang="0">
                  <a:pos x="148" y="230"/>
                </a:cxn>
                <a:cxn ang="0">
                  <a:pos x="112" y="188"/>
                </a:cxn>
                <a:cxn ang="0">
                  <a:pos x="78" y="145"/>
                </a:cxn>
                <a:cxn ang="0">
                  <a:pos x="48" y="99"/>
                </a:cxn>
                <a:cxn ang="0">
                  <a:pos x="22" y="50"/>
                </a:cxn>
                <a:cxn ang="0">
                  <a:pos x="0" y="0"/>
                </a:cxn>
              </a:cxnLst>
              <a:rect l="0" t="0" r="r" b="b"/>
              <a:pathLst>
                <a:path w="424" h="414">
                  <a:moveTo>
                    <a:pt x="0" y="0"/>
                  </a:moveTo>
                  <a:lnTo>
                    <a:pt x="0" y="414"/>
                  </a:lnTo>
                  <a:lnTo>
                    <a:pt x="424" y="414"/>
                  </a:lnTo>
                  <a:lnTo>
                    <a:pt x="372" y="392"/>
                  </a:lnTo>
                  <a:lnTo>
                    <a:pt x="323" y="366"/>
                  </a:lnTo>
                  <a:lnTo>
                    <a:pt x="276" y="337"/>
                  </a:lnTo>
                  <a:lnTo>
                    <a:pt x="230" y="304"/>
                  </a:lnTo>
                  <a:lnTo>
                    <a:pt x="188" y="268"/>
                  </a:lnTo>
                  <a:lnTo>
                    <a:pt x="148" y="230"/>
                  </a:lnTo>
                  <a:lnTo>
                    <a:pt x="112" y="188"/>
                  </a:lnTo>
                  <a:lnTo>
                    <a:pt x="78" y="145"/>
                  </a:lnTo>
                  <a:lnTo>
                    <a:pt x="48" y="99"/>
                  </a:lnTo>
                  <a:lnTo>
                    <a:pt x="22" y="50"/>
                  </a:lnTo>
                  <a:lnTo>
                    <a:pt x="0" y="0"/>
                  </a:lnTo>
                  <a:close/>
                </a:path>
              </a:pathLst>
            </a:custGeom>
            <a:pattFill prst="pct60">
              <a:fgClr>
                <a:schemeClr val="hlink"/>
              </a:fgClr>
              <a:bgClr>
                <a:srgbClr val="FFFFFF"/>
              </a:bgClr>
            </a:pattFill>
            <a:ln w="9525">
              <a:noFill/>
              <a:roun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19" name="Rectangle 42"/>
            <p:cNvSpPr>
              <a:spLocks noChangeArrowheads="1"/>
            </p:cNvSpPr>
            <p:nvPr/>
          </p:nvSpPr>
          <p:spPr bwMode="auto">
            <a:xfrm>
              <a:off x="1765" y="3126"/>
              <a:ext cx="280" cy="153"/>
            </a:xfrm>
            <a:prstGeom prst="rect">
              <a:avLst/>
            </a:prstGeom>
            <a:noFill/>
            <a:ln w="9525">
              <a:noFill/>
              <a:miter lim="800000"/>
            </a:ln>
          </p:spPr>
          <p:txBody>
            <a:bodyPr lIns="0" tIns="0" rIns="0" bIns="0">
              <a:spAutoFit/>
            </a:bodyPr>
            <a:lstStyle/>
            <a:p>
              <a:pPr eaLnBrk="0" hangingPunct="0">
                <a:buFontTx/>
                <a:buNone/>
                <a:defRPr/>
              </a:pPr>
              <a:r>
                <a:rPr kumimoji="1" lang="en-US" altLang="zh-CN" sz="1800">
                  <a:effectLst>
                    <a:outerShdw blurRad="38100" dist="38100" dir="2700000" algn="tl">
                      <a:srgbClr val="000000"/>
                    </a:outerShdw>
                  </a:effectLst>
                </a:rPr>
                <a:t>.025</a:t>
              </a:r>
            </a:p>
          </p:txBody>
        </p:sp>
        <p:sp>
          <p:nvSpPr>
            <p:cNvPr id="20" name="Rectangle 43"/>
            <p:cNvSpPr>
              <a:spLocks noChangeArrowheads="1"/>
            </p:cNvSpPr>
            <p:nvPr/>
          </p:nvSpPr>
          <p:spPr bwMode="auto">
            <a:xfrm>
              <a:off x="456" y="2773"/>
              <a:ext cx="375" cy="120"/>
            </a:xfrm>
            <a:prstGeom prst="rect">
              <a:avLst/>
            </a:prstGeom>
            <a:noFill/>
            <a:ln w="9525">
              <a:noFill/>
              <a:miter lim="800000"/>
            </a:ln>
          </p:spPr>
          <p:txBody>
            <a:bodyPr lIns="0" tIns="0" rIns="0" bIns="0">
              <a:spAutoFit/>
            </a:bodyPr>
            <a:lstStyle/>
            <a:p>
              <a:pPr eaLnBrk="0" hangingPunct="0">
                <a:buFontTx/>
                <a:buNone/>
                <a:defRPr/>
              </a:pPr>
              <a:r>
                <a:rPr kumimoji="1" lang="zh-CN" altLang="en-US" sz="1400">
                  <a:effectLst>
                    <a:outerShdw blurRad="38100" dist="38100" dir="2700000" algn="tl">
                      <a:srgbClr val="000000"/>
                    </a:outerShdw>
                  </a:effectLst>
                </a:rPr>
                <a:t>拒绝 </a:t>
              </a:r>
              <a:r>
                <a:rPr kumimoji="1" lang="en-US" altLang="zh-CN" sz="1400">
                  <a:effectLst>
                    <a:outerShdw blurRad="38100" dist="38100" dir="2700000" algn="tl">
                      <a:srgbClr val="000000"/>
                    </a:outerShdw>
                  </a:effectLst>
                </a:rPr>
                <a:t>H</a:t>
              </a:r>
              <a:r>
                <a:rPr kumimoji="1" lang="en-US" altLang="zh-CN" sz="1400" baseline="-25000">
                  <a:effectLst>
                    <a:outerShdw blurRad="38100" dist="38100" dir="2700000" algn="tl">
                      <a:srgbClr val="000000"/>
                    </a:outerShdw>
                  </a:effectLst>
                </a:rPr>
                <a:t>0</a:t>
              </a:r>
              <a:endParaRPr kumimoji="1" lang="en-US" altLang="zh-CN" sz="1400">
                <a:effectLst>
                  <a:outerShdw blurRad="38100" dist="38100" dir="2700000" algn="tl">
                    <a:srgbClr val="000000"/>
                  </a:outerShdw>
                </a:effectLst>
              </a:endParaRPr>
            </a:p>
          </p:txBody>
        </p:sp>
        <p:sp>
          <p:nvSpPr>
            <p:cNvPr id="21" name="Rectangle 44"/>
            <p:cNvSpPr>
              <a:spLocks noChangeArrowheads="1"/>
            </p:cNvSpPr>
            <p:nvPr/>
          </p:nvSpPr>
          <p:spPr bwMode="auto">
            <a:xfrm>
              <a:off x="1474" y="2789"/>
              <a:ext cx="433" cy="136"/>
            </a:xfrm>
            <a:prstGeom prst="rect">
              <a:avLst/>
            </a:prstGeom>
            <a:noFill/>
            <a:ln w="9525">
              <a:noFill/>
              <a:miter lim="800000"/>
            </a:ln>
          </p:spPr>
          <p:txBody>
            <a:bodyPr lIns="0" tIns="0" rIns="0" bIns="0">
              <a:spAutoFit/>
            </a:bodyPr>
            <a:lstStyle/>
            <a:p>
              <a:pPr eaLnBrk="0" hangingPunct="0">
                <a:buFontTx/>
                <a:buNone/>
                <a:defRPr/>
              </a:pPr>
              <a:r>
                <a:rPr kumimoji="1" lang="zh-CN" altLang="en-US" sz="1600">
                  <a:effectLst>
                    <a:outerShdw blurRad="38100" dist="38100" dir="2700000" algn="tl">
                      <a:srgbClr val="000000"/>
                    </a:outerShdw>
                  </a:effectLst>
                </a:rPr>
                <a:t>拒绝 </a:t>
              </a:r>
              <a:r>
                <a:rPr kumimoji="1" lang="en-US" altLang="zh-CN" sz="1600">
                  <a:effectLst>
                    <a:outerShdw blurRad="38100" dist="38100" dir="2700000" algn="tl">
                      <a:srgbClr val="000000"/>
                    </a:outerShdw>
                  </a:effectLst>
                </a:rPr>
                <a:t>H</a:t>
              </a:r>
              <a:r>
                <a:rPr kumimoji="1" lang="en-US" altLang="zh-CN" sz="1600" baseline="-25000">
                  <a:effectLst>
                    <a:outerShdw blurRad="38100" dist="38100" dir="2700000" algn="tl">
                      <a:srgbClr val="000000"/>
                    </a:outerShdw>
                  </a:effectLst>
                </a:rPr>
                <a:t>0</a:t>
              </a:r>
              <a:endParaRPr kumimoji="1" lang="en-US" altLang="zh-CN" sz="1600">
                <a:effectLst>
                  <a:outerShdw blurRad="38100" dist="38100" dir="2700000" algn="tl">
                    <a:srgbClr val="000000"/>
                  </a:outerShdw>
                </a:effectLst>
              </a:endParaRPr>
            </a:p>
          </p:txBody>
        </p:sp>
        <p:sp>
          <p:nvSpPr>
            <p:cNvPr id="22" name="Rectangle 45"/>
            <p:cNvSpPr>
              <a:spLocks noChangeArrowheads="1"/>
            </p:cNvSpPr>
            <p:nvPr/>
          </p:nvSpPr>
          <p:spPr bwMode="auto">
            <a:xfrm>
              <a:off x="467" y="3137"/>
              <a:ext cx="280" cy="151"/>
            </a:xfrm>
            <a:prstGeom prst="rect">
              <a:avLst/>
            </a:prstGeom>
            <a:noFill/>
            <a:ln w="9525">
              <a:noFill/>
              <a:miter lim="800000"/>
            </a:ln>
          </p:spPr>
          <p:txBody>
            <a:bodyPr lIns="0" tIns="0" rIns="0" bIns="0">
              <a:spAutoFit/>
            </a:bodyPr>
            <a:lstStyle/>
            <a:p>
              <a:pPr eaLnBrk="0" hangingPunct="0">
                <a:buFontTx/>
                <a:buNone/>
                <a:defRPr/>
              </a:pPr>
              <a:r>
                <a:rPr kumimoji="1" lang="en-US" altLang="zh-CN" sz="1800">
                  <a:effectLst>
                    <a:outerShdw blurRad="38100" dist="38100" dir="2700000" algn="tl">
                      <a:srgbClr val="000000"/>
                    </a:outerShdw>
                  </a:effectLst>
                </a:rPr>
                <a:t>.025</a:t>
              </a:r>
            </a:p>
          </p:txBody>
        </p:sp>
        <p:grpSp>
          <p:nvGrpSpPr>
            <p:cNvPr id="23" name="Group 46"/>
            <p:cNvGrpSpPr>
              <a:grpSpLocks/>
            </p:cNvGrpSpPr>
            <p:nvPr/>
          </p:nvGrpSpPr>
          <p:grpSpPr bwMode="auto">
            <a:xfrm>
              <a:off x="541" y="2670"/>
              <a:ext cx="1859" cy="970"/>
              <a:chOff x="1646" y="1278"/>
              <a:chExt cx="3064" cy="1472"/>
            </a:xfrm>
          </p:grpSpPr>
          <p:sp>
            <p:nvSpPr>
              <p:cNvPr id="29" name="Freeform 47"/>
              <p:cNvSpPr/>
              <p:nvPr/>
            </p:nvSpPr>
            <p:spPr bwMode="auto">
              <a:xfrm>
                <a:off x="2259" y="1278"/>
                <a:ext cx="2451" cy="1472"/>
              </a:xfrm>
              <a:custGeom>
                <a:avLst/>
                <a:gdLst/>
                <a:ahLst/>
                <a:cxnLst>
                  <a:cxn ang="0">
                    <a:pos x="2451" y="1472"/>
                  </a:cxn>
                  <a:cxn ang="0">
                    <a:pos x="2194" y="1454"/>
                  </a:cxn>
                  <a:cxn ang="0">
                    <a:pos x="2065" y="1437"/>
                  </a:cxn>
                  <a:cxn ang="0">
                    <a:pos x="1937" y="1413"/>
                  </a:cxn>
                  <a:cxn ang="0">
                    <a:pos x="1808" y="1380"/>
                  </a:cxn>
                  <a:cxn ang="0">
                    <a:pos x="1677" y="1335"/>
                  </a:cxn>
                  <a:cxn ang="0">
                    <a:pos x="1548" y="1274"/>
                  </a:cxn>
                  <a:cxn ang="0">
                    <a:pos x="1291" y="1103"/>
                  </a:cxn>
                  <a:cxn ang="0">
                    <a:pos x="1034" y="863"/>
                  </a:cxn>
                  <a:cxn ang="0">
                    <a:pos x="774" y="575"/>
                  </a:cxn>
                  <a:cxn ang="0">
                    <a:pos x="646" y="428"/>
                  </a:cxn>
                  <a:cxn ang="0">
                    <a:pos x="517" y="290"/>
                  </a:cxn>
                  <a:cxn ang="0">
                    <a:pos x="388" y="172"/>
                  </a:cxn>
                  <a:cxn ang="0">
                    <a:pos x="260" y="80"/>
                  </a:cxn>
                  <a:cxn ang="0">
                    <a:pos x="131" y="21"/>
                  </a:cxn>
                  <a:cxn ang="0">
                    <a:pos x="0" y="0"/>
                  </a:cxn>
                </a:cxnLst>
                <a:rect l="0" t="0" r="r" b="b"/>
                <a:pathLst>
                  <a:path w="2451" h="1472">
                    <a:moveTo>
                      <a:pt x="2451" y="1472"/>
                    </a:moveTo>
                    <a:lnTo>
                      <a:pt x="2194" y="1454"/>
                    </a:lnTo>
                    <a:lnTo>
                      <a:pt x="2065" y="1437"/>
                    </a:lnTo>
                    <a:lnTo>
                      <a:pt x="1937" y="1413"/>
                    </a:lnTo>
                    <a:lnTo>
                      <a:pt x="1808" y="1380"/>
                    </a:lnTo>
                    <a:lnTo>
                      <a:pt x="1677" y="1335"/>
                    </a:lnTo>
                    <a:lnTo>
                      <a:pt x="1548" y="1274"/>
                    </a:lnTo>
                    <a:lnTo>
                      <a:pt x="1291" y="1103"/>
                    </a:lnTo>
                    <a:lnTo>
                      <a:pt x="1034" y="863"/>
                    </a:lnTo>
                    <a:lnTo>
                      <a:pt x="774" y="575"/>
                    </a:lnTo>
                    <a:lnTo>
                      <a:pt x="646" y="428"/>
                    </a:lnTo>
                    <a:lnTo>
                      <a:pt x="517" y="290"/>
                    </a:lnTo>
                    <a:lnTo>
                      <a:pt x="388" y="172"/>
                    </a:lnTo>
                    <a:lnTo>
                      <a:pt x="260" y="80"/>
                    </a:lnTo>
                    <a:lnTo>
                      <a:pt x="131" y="21"/>
                    </a:lnTo>
                    <a:lnTo>
                      <a:pt x="0" y="0"/>
                    </a:lnTo>
                  </a:path>
                </a:pathLst>
              </a:custGeom>
              <a:noFill/>
              <a:ln w="57150" cmpd="sng">
                <a:solidFill>
                  <a:srgbClr val="FF0000"/>
                </a:solidFill>
                <a:prstDash val="solid"/>
                <a:roun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30" name="Freeform 48"/>
              <p:cNvSpPr/>
              <p:nvPr/>
            </p:nvSpPr>
            <p:spPr bwMode="auto">
              <a:xfrm>
                <a:off x="1646" y="1278"/>
                <a:ext cx="613" cy="1472"/>
              </a:xfrm>
              <a:custGeom>
                <a:avLst/>
                <a:gdLst/>
                <a:ahLst/>
                <a:cxnLst>
                  <a:cxn ang="0">
                    <a:pos x="0" y="1472"/>
                  </a:cxn>
                  <a:cxn ang="0">
                    <a:pos x="66" y="1454"/>
                  </a:cxn>
                  <a:cxn ang="0">
                    <a:pos x="98" y="1437"/>
                  </a:cxn>
                  <a:cxn ang="0">
                    <a:pos x="131" y="1413"/>
                  </a:cxn>
                  <a:cxn ang="0">
                    <a:pos x="162" y="1380"/>
                  </a:cxn>
                  <a:cxn ang="0">
                    <a:pos x="194" y="1335"/>
                  </a:cxn>
                  <a:cxn ang="0">
                    <a:pos x="227" y="1274"/>
                  </a:cxn>
                  <a:cxn ang="0">
                    <a:pos x="292" y="1103"/>
                  </a:cxn>
                  <a:cxn ang="0">
                    <a:pos x="356" y="863"/>
                  </a:cxn>
                  <a:cxn ang="0">
                    <a:pos x="421" y="575"/>
                  </a:cxn>
                  <a:cxn ang="0">
                    <a:pos x="452" y="428"/>
                  </a:cxn>
                  <a:cxn ang="0">
                    <a:pos x="484" y="290"/>
                  </a:cxn>
                  <a:cxn ang="0">
                    <a:pos x="517" y="172"/>
                  </a:cxn>
                  <a:cxn ang="0">
                    <a:pos x="550" y="80"/>
                  </a:cxn>
                  <a:cxn ang="0">
                    <a:pos x="582" y="21"/>
                  </a:cxn>
                  <a:cxn ang="0">
                    <a:pos x="613" y="0"/>
                  </a:cxn>
                </a:cxnLst>
                <a:rect l="0" t="0" r="r" b="b"/>
                <a:pathLst>
                  <a:path w="613" h="1472">
                    <a:moveTo>
                      <a:pt x="0" y="1472"/>
                    </a:moveTo>
                    <a:lnTo>
                      <a:pt x="66" y="1454"/>
                    </a:lnTo>
                    <a:lnTo>
                      <a:pt x="98" y="1437"/>
                    </a:lnTo>
                    <a:lnTo>
                      <a:pt x="131" y="1413"/>
                    </a:lnTo>
                    <a:lnTo>
                      <a:pt x="162" y="1380"/>
                    </a:lnTo>
                    <a:lnTo>
                      <a:pt x="194" y="1335"/>
                    </a:lnTo>
                    <a:lnTo>
                      <a:pt x="227" y="1274"/>
                    </a:lnTo>
                    <a:lnTo>
                      <a:pt x="292" y="1103"/>
                    </a:lnTo>
                    <a:lnTo>
                      <a:pt x="356" y="863"/>
                    </a:lnTo>
                    <a:lnTo>
                      <a:pt x="421" y="575"/>
                    </a:lnTo>
                    <a:lnTo>
                      <a:pt x="452" y="428"/>
                    </a:lnTo>
                    <a:lnTo>
                      <a:pt x="484" y="290"/>
                    </a:lnTo>
                    <a:lnTo>
                      <a:pt x="517" y="172"/>
                    </a:lnTo>
                    <a:lnTo>
                      <a:pt x="550" y="80"/>
                    </a:lnTo>
                    <a:lnTo>
                      <a:pt x="582" y="21"/>
                    </a:lnTo>
                    <a:lnTo>
                      <a:pt x="613" y="0"/>
                    </a:lnTo>
                  </a:path>
                </a:pathLst>
              </a:custGeom>
              <a:noFill/>
              <a:ln w="57150" cmpd="sng">
                <a:solidFill>
                  <a:srgbClr val="FF0000"/>
                </a:solidFill>
                <a:prstDash val="solid"/>
                <a:roun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grpSp>
        <p:sp>
          <p:nvSpPr>
            <p:cNvPr id="24" name="Freeform 49"/>
            <p:cNvSpPr/>
            <p:nvPr/>
          </p:nvSpPr>
          <p:spPr bwMode="auto">
            <a:xfrm>
              <a:off x="675" y="3303"/>
              <a:ext cx="109" cy="250"/>
            </a:xfrm>
            <a:custGeom>
              <a:avLst/>
              <a:gdLst/>
              <a:ahLst/>
              <a:cxnLst>
                <a:cxn ang="0">
                  <a:pos x="0" y="0"/>
                </a:cxn>
                <a:cxn ang="0">
                  <a:pos x="19" y="1"/>
                </a:cxn>
                <a:cxn ang="0">
                  <a:pos x="37" y="5"/>
                </a:cxn>
                <a:cxn ang="0">
                  <a:pos x="52" y="14"/>
                </a:cxn>
                <a:cxn ang="0">
                  <a:pos x="67" y="25"/>
                </a:cxn>
                <a:cxn ang="0">
                  <a:pos x="78" y="39"/>
                </a:cxn>
                <a:cxn ang="0">
                  <a:pos x="86" y="55"/>
                </a:cxn>
                <a:cxn ang="0">
                  <a:pos x="90" y="73"/>
                </a:cxn>
                <a:cxn ang="0">
                  <a:pos x="90" y="90"/>
                </a:cxn>
                <a:cxn ang="0">
                  <a:pos x="86" y="108"/>
                </a:cxn>
                <a:cxn ang="0">
                  <a:pos x="78" y="124"/>
                </a:cxn>
                <a:cxn ang="0">
                  <a:pos x="70" y="140"/>
                </a:cxn>
                <a:cxn ang="0">
                  <a:pos x="67" y="157"/>
                </a:cxn>
                <a:cxn ang="0">
                  <a:pos x="67" y="175"/>
                </a:cxn>
                <a:cxn ang="0">
                  <a:pos x="70" y="192"/>
                </a:cxn>
                <a:cxn ang="0">
                  <a:pos x="79" y="209"/>
                </a:cxn>
                <a:cxn ang="0">
                  <a:pos x="90" y="222"/>
                </a:cxn>
                <a:cxn ang="0">
                  <a:pos x="103" y="234"/>
                </a:cxn>
                <a:cxn ang="0">
                  <a:pos x="110" y="238"/>
                </a:cxn>
              </a:cxnLst>
              <a:rect l="0" t="0" r="r" b="b"/>
              <a:pathLst>
                <a:path w="110" h="238">
                  <a:moveTo>
                    <a:pt x="0" y="0"/>
                  </a:moveTo>
                  <a:lnTo>
                    <a:pt x="19" y="1"/>
                  </a:lnTo>
                  <a:lnTo>
                    <a:pt x="37" y="5"/>
                  </a:lnTo>
                  <a:lnTo>
                    <a:pt x="52" y="14"/>
                  </a:lnTo>
                  <a:lnTo>
                    <a:pt x="67" y="25"/>
                  </a:lnTo>
                  <a:lnTo>
                    <a:pt x="78" y="39"/>
                  </a:lnTo>
                  <a:lnTo>
                    <a:pt x="86" y="55"/>
                  </a:lnTo>
                  <a:lnTo>
                    <a:pt x="90" y="73"/>
                  </a:lnTo>
                  <a:lnTo>
                    <a:pt x="90" y="90"/>
                  </a:lnTo>
                  <a:lnTo>
                    <a:pt x="86" y="108"/>
                  </a:lnTo>
                  <a:lnTo>
                    <a:pt x="78" y="124"/>
                  </a:lnTo>
                  <a:lnTo>
                    <a:pt x="70" y="140"/>
                  </a:lnTo>
                  <a:lnTo>
                    <a:pt x="67" y="157"/>
                  </a:lnTo>
                  <a:lnTo>
                    <a:pt x="67" y="175"/>
                  </a:lnTo>
                  <a:lnTo>
                    <a:pt x="70" y="192"/>
                  </a:lnTo>
                  <a:lnTo>
                    <a:pt x="79" y="209"/>
                  </a:lnTo>
                  <a:lnTo>
                    <a:pt x="90" y="222"/>
                  </a:lnTo>
                  <a:lnTo>
                    <a:pt x="103" y="234"/>
                  </a:lnTo>
                  <a:lnTo>
                    <a:pt x="110" y="238"/>
                  </a:lnTo>
                </a:path>
              </a:pathLst>
            </a:custGeom>
            <a:noFill/>
            <a:ln w="12700" cmpd="sng">
              <a:solidFill>
                <a:schemeClr val="tx1"/>
              </a:solidFill>
              <a:prstDash val="solid"/>
              <a:round/>
              <a:headEnd type="none" w="med" len="med"/>
              <a:tailEnd type="triangle" w="med" len="med"/>
            </a:ln>
            <a:effectLst>
              <a:outerShdw dist="35921" dir="27000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25" name="Freeform 50"/>
            <p:cNvSpPr/>
            <p:nvPr/>
          </p:nvSpPr>
          <p:spPr bwMode="auto">
            <a:xfrm>
              <a:off x="1676" y="3281"/>
              <a:ext cx="239" cy="215"/>
            </a:xfrm>
            <a:custGeom>
              <a:avLst/>
              <a:gdLst/>
              <a:ahLst/>
              <a:cxnLst>
                <a:cxn ang="0">
                  <a:pos x="294" y="0"/>
                </a:cxn>
                <a:cxn ang="0">
                  <a:pos x="291" y="23"/>
                </a:cxn>
                <a:cxn ang="0">
                  <a:pos x="283" y="46"/>
                </a:cxn>
                <a:cxn ang="0">
                  <a:pos x="271" y="66"/>
                </a:cxn>
                <a:cxn ang="0">
                  <a:pos x="255" y="84"/>
                </a:cxn>
                <a:cxn ang="0">
                  <a:pos x="236" y="99"/>
                </a:cxn>
                <a:cxn ang="0">
                  <a:pos x="214" y="110"/>
                </a:cxn>
                <a:cxn ang="0">
                  <a:pos x="190" y="117"/>
                </a:cxn>
                <a:cxn ang="0">
                  <a:pos x="166" y="118"/>
                </a:cxn>
                <a:cxn ang="0">
                  <a:pos x="142" y="116"/>
                </a:cxn>
                <a:cxn ang="0">
                  <a:pos x="117" y="113"/>
                </a:cxn>
                <a:cxn ang="0">
                  <a:pos x="92" y="116"/>
                </a:cxn>
                <a:cxn ang="0">
                  <a:pos x="70" y="123"/>
                </a:cxn>
                <a:cxn ang="0">
                  <a:pos x="47" y="133"/>
                </a:cxn>
                <a:cxn ang="0">
                  <a:pos x="27" y="147"/>
                </a:cxn>
                <a:cxn ang="0">
                  <a:pos x="12" y="166"/>
                </a:cxn>
                <a:cxn ang="0">
                  <a:pos x="0" y="186"/>
                </a:cxn>
                <a:cxn ang="0">
                  <a:pos x="0" y="188"/>
                </a:cxn>
              </a:cxnLst>
              <a:rect l="0" t="0" r="r" b="b"/>
              <a:pathLst>
                <a:path w="294" h="188">
                  <a:moveTo>
                    <a:pt x="294" y="0"/>
                  </a:moveTo>
                  <a:lnTo>
                    <a:pt x="291" y="23"/>
                  </a:lnTo>
                  <a:lnTo>
                    <a:pt x="283" y="46"/>
                  </a:lnTo>
                  <a:lnTo>
                    <a:pt x="271" y="66"/>
                  </a:lnTo>
                  <a:lnTo>
                    <a:pt x="255" y="84"/>
                  </a:lnTo>
                  <a:lnTo>
                    <a:pt x="236" y="99"/>
                  </a:lnTo>
                  <a:lnTo>
                    <a:pt x="214" y="110"/>
                  </a:lnTo>
                  <a:lnTo>
                    <a:pt x="190" y="117"/>
                  </a:lnTo>
                  <a:lnTo>
                    <a:pt x="166" y="118"/>
                  </a:lnTo>
                  <a:lnTo>
                    <a:pt x="142" y="116"/>
                  </a:lnTo>
                  <a:lnTo>
                    <a:pt x="117" y="113"/>
                  </a:lnTo>
                  <a:lnTo>
                    <a:pt x="92" y="116"/>
                  </a:lnTo>
                  <a:lnTo>
                    <a:pt x="70" y="123"/>
                  </a:lnTo>
                  <a:lnTo>
                    <a:pt x="47" y="133"/>
                  </a:lnTo>
                  <a:lnTo>
                    <a:pt x="27" y="147"/>
                  </a:lnTo>
                  <a:lnTo>
                    <a:pt x="12" y="166"/>
                  </a:lnTo>
                  <a:lnTo>
                    <a:pt x="0" y="186"/>
                  </a:lnTo>
                  <a:lnTo>
                    <a:pt x="0" y="188"/>
                  </a:lnTo>
                </a:path>
              </a:pathLst>
            </a:custGeom>
            <a:noFill/>
            <a:ln w="12700" cmpd="sng">
              <a:solidFill>
                <a:schemeClr val="tx1"/>
              </a:solidFill>
              <a:prstDash val="solid"/>
              <a:round/>
              <a:headEnd type="none" w="med" len="med"/>
              <a:tailEnd type="triangle" w="med" len="med"/>
            </a:ln>
            <a:effectLst>
              <a:outerShdw dist="35921" dir="27000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26" name="Rectangle 51"/>
            <p:cNvSpPr>
              <a:spLocks noChangeArrowheads="1"/>
            </p:cNvSpPr>
            <p:nvPr/>
          </p:nvSpPr>
          <p:spPr bwMode="auto">
            <a:xfrm>
              <a:off x="1407" y="3714"/>
              <a:ext cx="646" cy="136"/>
            </a:xfrm>
            <a:prstGeom prst="rect">
              <a:avLst/>
            </a:prstGeom>
            <a:noFill/>
            <a:ln w="9525">
              <a:noFill/>
              <a:miter lim="800000"/>
            </a:ln>
          </p:spPr>
          <p:txBody>
            <a:bodyPr lIns="0" tIns="0" rIns="0" bIns="0">
              <a:spAutoFit/>
            </a:bodyPr>
            <a:lstStyle/>
            <a:p>
              <a:pPr eaLnBrk="0" hangingPunct="0">
                <a:buFontTx/>
                <a:buNone/>
                <a:defRPr/>
              </a:pPr>
              <a:r>
                <a:rPr kumimoji="1" lang="en-US" altLang="zh-CN" sz="1600">
                  <a:effectLst>
                    <a:outerShdw blurRad="38100" dist="38100" dir="2700000" algn="tl">
                      <a:srgbClr val="000000"/>
                    </a:outerShdw>
                  </a:effectLst>
                </a:rPr>
                <a:t>F</a:t>
              </a:r>
              <a:r>
                <a:rPr kumimoji="1" lang="en-US" altLang="zh-CN" sz="1600" baseline="-25000">
                  <a:effectLst>
                    <a:outerShdw blurRad="38100" dist="38100" dir="2700000" algn="tl">
                      <a:srgbClr val="000000"/>
                    </a:outerShdw>
                  </a:effectLst>
                </a:rPr>
                <a:t>0.025 </a:t>
              </a:r>
              <a:r>
                <a:rPr kumimoji="1" lang="en-US" altLang="zh-CN" sz="1600">
                  <a:effectLst>
                    <a:outerShdw blurRad="38100" dist="38100" dir="2700000" algn="tl">
                      <a:srgbClr val="000000"/>
                    </a:outerShdw>
                  </a:effectLst>
                </a:rPr>
                <a:t>=2.62</a:t>
              </a:r>
            </a:p>
          </p:txBody>
        </p:sp>
        <p:sp>
          <p:nvSpPr>
            <p:cNvPr id="27" name="Freeform 52"/>
            <p:cNvSpPr/>
            <p:nvPr/>
          </p:nvSpPr>
          <p:spPr bwMode="auto">
            <a:xfrm>
              <a:off x="551" y="2951"/>
              <a:ext cx="278" cy="690"/>
            </a:xfrm>
            <a:custGeom>
              <a:avLst/>
              <a:gdLst/>
              <a:ahLst/>
              <a:cxnLst>
                <a:cxn ang="0">
                  <a:pos x="0" y="0"/>
                </a:cxn>
                <a:cxn ang="0">
                  <a:pos x="251" y="0"/>
                </a:cxn>
                <a:cxn ang="0">
                  <a:pos x="251" y="497"/>
                </a:cxn>
                <a:cxn ang="0">
                  <a:pos x="251" y="995"/>
                </a:cxn>
              </a:cxnLst>
              <a:rect l="0" t="0" r="r" b="b"/>
              <a:pathLst>
                <a:path w="251" h="995">
                  <a:moveTo>
                    <a:pt x="0" y="0"/>
                  </a:moveTo>
                  <a:lnTo>
                    <a:pt x="251" y="0"/>
                  </a:lnTo>
                  <a:lnTo>
                    <a:pt x="251" y="497"/>
                  </a:lnTo>
                  <a:lnTo>
                    <a:pt x="251" y="995"/>
                  </a:lnTo>
                </a:path>
              </a:pathLst>
            </a:custGeom>
            <a:noFill/>
            <a:ln w="28575">
              <a:solidFill>
                <a:schemeClr val="tx1"/>
              </a:solidFill>
              <a:prstDash val="solid"/>
              <a:round/>
              <a:headEnd type="triangle" w="med" len="med"/>
              <a:tailEnd type="none" w="med" len="me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28" name="Freeform 53"/>
            <p:cNvSpPr/>
            <p:nvPr/>
          </p:nvSpPr>
          <p:spPr bwMode="auto">
            <a:xfrm>
              <a:off x="1466" y="2984"/>
              <a:ext cx="154" cy="667"/>
            </a:xfrm>
            <a:custGeom>
              <a:avLst/>
              <a:gdLst/>
              <a:ahLst/>
              <a:cxnLst>
                <a:cxn ang="0">
                  <a:pos x="0" y="1013"/>
                </a:cxn>
                <a:cxn ang="0">
                  <a:pos x="0" y="507"/>
                </a:cxn>
                <a:cxn ang="0">
                  <a:pos x="0" y="0"/>
                </a:cxn>
                <a:cxn ang="0">
                  <a:pos x="253" y="0"/>
                </a:cxn>
              </a:cxnLst>
              <a:rect l="0" t="0" r="r" b="b"/>
              <a:pathLst>
                <a:path w="253" h="1013">
                  <a:moveTo>
                    <a:pt x="0" y="1013"/>
                  </a:moveTo>
                  <a:lnTo>
                    <a:pt x="0" y="507"/>
                  </a:lnTo>
                  <a:lnTo>
                    <a:pt x="0" y="0"/>
                  </a:lnTo>
                  <a:lnTo>
                    <a:pt x="253" y="0"/>
                  </a:lnTo>
                </a:path>
              </a:pathLst>
            </a:custGeom>
            <a:noFill/>
            <a:ln w="28575">
              <a:solidFill>
                <a:schemeClr val="tx1"/>
              </a:solidFill>
              <a:prstDash val="solid"/>
              <a:roun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grpSp>
      <p:sp>
        <p:nvSpPr>
          <p:cNvPr id="55" name="Rectangle 13"/>
          <p:cNvSpPr>
            <a:spLocks noChangeArrowheads="1"/>
          </p:cNvSpPr>
          <p:nvPr/>
        </p:nvSpPr>
        <p:spPr bwMode="auto">
          <a:xfrm>
            <a:off x="755576" y="3068960"/>
            <a:ext cx="7416824" cy="369332"/>
          </a:xfrm>
          <a:prstGeom prst="rect">
            <a:avLst/>
          </a:prstGeom>
          <a:noFill/>
          <a:ln w="9525">
            <a:noFill/>
            <a:miter lim="800000"/>
            <a:headEnd/>
            <a:tailEnd/>
          </a:ln>
        </p:spPr>
        <p:txBody>
          <a:bodyPr wrap="square" lIns="0" tIns="0" rIns="0" bIns="0">
            <a:spAutoFit/>
          </a:bodyPr>
          <a:lstStyle/>
          <a:p>
            <a:pPr eaLnBrk="0" hangingPunct="0">
              <a:buFontTx/>
              <a:buNone/>
            </a:pPr>
            <a:r>
              <a:rPr kumimoji="1" lang="en-US" altLang="zh-CN" dirty="0"/>
              <a:t>   </a:t>
            </a:r>
            <a:r>
              <a:rPr kumimoji="1" lang="zh-CN" altLang="en-US" dirty="0" smtClean="0"/>
              <a:t>临界值：</a:t>
            </a:r>
            <a:r>
              <a:rPr kumimoji="1" lang="en-US" altLang="zh-CN" dirty="0" smtClean="0"/>
              <a:t>F</a:t>
            </a:r>
            <a:r>
              <a:rPr kumimoji="1" lang="en-US" altLang="zh-CN" baseline="-25000" dirty="0" smtClean="0"/>
              <a:t>0.975 </a:t>
            </a:r>
            <a:r>
              <a:rPr kumimoji="1" lang="en-US" altLang="zh-CN" dirty="0" smtClean="0"/>
              <a:t>(14,19)=0.352</a:t>
            </a:r>
            <a:r>
              <a:rPr kumimoji="1" lang="zh-CN" altLang="en-US" dirty="0" smtClean="0"/>
              <a:t>，</a:t>
            </a:r>
            <a:r>
              <a:rPr lang="en-US" altLang="zh-CN" dirty="0" smtClean="0"/>
              <a:t> F</a:t>
            </a:r>
            <a:r>
              <a:rPr lang="en-US" altLang="zh-CN" baseline="-25000" dirty="0" smtClean="0"/>
              <a:t>0.025 </a:t>
            </a:r>
            <a:r>
              <a:rPr lang="en-US" altLang="zh-CN" dirty="0" smtClean="0"/>
              <a:t>(14,19)=2.62</a:t>
            </a:r>
            <a:endParaRPr kumimoji="1" lang="en-US" altLang="zh-CN" dirty="0"/>
          </a:p>
        </p:txBody>
      </p:sp>
      <p:graphicFrame>
        <p:nvGraphicFramePr>
          <p:cNvPr id="152626" name="对象 2"/>
          <p:cNvGraphicFramePr>
            <a:graphicFrameLocks/>
          </p:cNvGraphicFramePr>
          <p:nvPr/>
        </p:nvGraphicFramePr>
        <p:xfrm>
          <a:off x="4146550" y="3789363"/>
          <a:ext cx="3905250" cy="1476375"/>
        </p:xfrm>
        <a:graphic>
          <a:graphicData uri="http://schemas.openxmlformats.org/presentationml/2006/ole">
            <p:oleObj spid="_x0000_s175110" name="公式" r:id="rId4" imgW="1892160" imgH="685800" progId="Equation.3">
              <p:embed/>
            </p:oleObj>
          </a:graphicData>
        </a:graphic>
      </p:graphicFrame>
      <p:sp>
        <p:nvSpPr>
          <p:cNvPr id="57" name="Text Box 7"/>
          <p:cNvSpPr txBox="1">
            <a:spLocks noChangeArrowheads="1"/>
          </p:cNvSpPr>
          <p:nvPr/>
        </p:nvSpPr>
        <p:spPr bwMode="auto">
          <a:xfrm>
            <a:off x="4283968" y="5445224"/>
            <a:ext cx="4533900" cy="457200"/>
          </a:xfrm>
          <a:prstGeom prst="rect">
            <a:avLst/>
          </a:prstGeom>
          <a:noFill/>
          <a:ln w="12700">
            <a:noFill/>
            <a:miter lim="800000"/>
            <a:headEnd/>
            <a:tailEnd/>
          </a:ln>
        </p:spPr>
        <p:txBody>
          <a:bodyPr>
            <a:spAutoFit/>
          </a:bodyPr>
          <a:lstStyle/>
          <a:p>
            <a:pPr eaLnBrk="0" hangingPunct="0">
              <a:spcBef>
                <a:spcPct val="50000"/>
              </a:spcBef>
              <a:buFontTx/>
              <a:buNone/>
            </a:pPr>
            <a:r>
              <a:rPr kumimoji="1" lang="zh-CN" altLang="en-US" dirty="0"/>
              <a:t>在 </a:t>
            </a:r>
            <a:r>
              <a:rPr kumimoji="1" lang="zh-CN" altLang="en-US" dirty="0">
                <a:latin typeface="Symbol" pitchFamily="18" charset="2"/>
              </a:rPr>
              <a:t></a:t>
            </a:r>
            <a:r>
              <a:rPr kumimoji="1" lang="zh-CN" altLang="en-US" dirty="0"/>
              <a:t> </a:t>
            </a:r>
            <a:r>
              <a:rPr kumimoji="1" lang="en-US" altLang="zh-CN" dirty="0"/>
              <a:t>= 0.05</a:t>
            </a:r>
            <a:r>
              <a:rPr kumimoji="1" lang="zh-CN" altLang="en-US" dirty="0"/>
              <a:t>的水平上不拒绝</a:t>
            </a:r>
            <a:r>
              <a:rPr kumimoji="1" lang="en-US" altLang="zh-CN" dirty="0"/>
              <a:t>H</a:t>
            </a:r>
            <a:r>
              <a:rPr kumimoji="1" lang="en-US" altLang="zh-CN" baseline="-25000" dirty="0"/>
              <a:t>0  </a:t>
            </a:r>
            <a:r>
              <a:rPr kumimoji="1" lang="zh-CN" altLang="en-US" baseline="-250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26">
                                            <p:txEl>
                                              <p:pRg st="0" end="0"/>
                                            </p:txEl>
                                          </p:spTgt>
                                        </p:tgtEl>
                                        <p:attrNameLst>
                                          <p:attrName>style.visibility</p:attrName>
                                        </p:attrNameLst>
                                      </p:cBhvr>
                                      <p:to>
                                        <p:strVal val="visible"/>
                                      </p:to>
                                    </p:set>
                                    <p:anim calcmode="lin" valueType="num">
                                      <p:cBhvr additive="base">
                                        <p:cTn id="7" dur="300" fill="hold"/>
                                        <p:tgtEl>
                                          <p:spTgt spid="81926">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81926">
                                            <p:txEl>
                                              <p:pRg st="0" end="0"/>
                                            </p:txEl>
                                          </p:spTgt>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81926">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26">
                                            <p:txEl>
                                              <p:pRg st="1" end="1"/>
                                            </p:txEl>
                                          </p:spTgt>
                                        </p:tgtEl>
                                        <p:attrNameLst>
                                          <p:attrName>style.visibility</p:attrName>
                                        </p:attrNameLst>
                                      </p:cBhvr>
                                      <p:to>
                                        <p:strVal val="visible"/>
                                      </p:to>
                                    </p:set>
                                    <p:anim calcmode="lin" valueType="num">
                                      <p:cBhvr additive="base">
                                        <p:cTn id="13" dur="300" fill="hold"/>
                                        <p:tgtEl>
                                          <p:spTgt spid="81926">
                                            <p:txEl>
                                              <p:pRg st="1" end="1"/>
                                            </p:txEl>
                                          </p:spTgt>
                                        </p:tgtEl>
                                        <p:attrNameLst>
                                          <p:attrName>ppt_x</p:attrName>
                                        </p:attrNameLst>
                                      </p:cBhvr>
                                      <p:tavLst>
                                        <p:tav tm="0">
                                          <p:val>
                                            <p:strVal val="#ppt_x"/>
                                          </p:val>
                                        </p:tav>
                                        <p:tav tm="100000">
                                          <p:val>
                                            <p:strVal val="#ppt_x"/>
                                          </p:val>
                                        </p:tav>
                                      </p:tavLst>
                                    </p:anim>
                                    <p:anim calcmode="lin" valueType="num">
                                      <p:cBhvr additive="base">
                                        <p:cTn id="14" dur="300" fill="hold"/>
                                        <p:tgtEl>
                                          <p:spTgt spid="81926">
                                            <p:txEl>
                                              <p:pRg st="1" end="1"/>
                                            </p:txEl>
                                          </p:spTgt>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81926">
                                            <p:txEl>
                                              <p:pRg st="1" end="1"/>
                                            </p:txEl>
                                          </p:spTgt>
                                        </p:tgtEl>
                                        <p:attrNameLst>
                                          <p:attrName>ppt_c</p:attrName>
                                        </p:attrNameLst>
                                      </p:cBhvr>
                                      <p:to>
                                        <a:srgbClr val="0000FF"/>
                                      </p:to>
                                    </p:animClr>
                                  </p:sub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5"/>
                                        </p:tgtEl>
                                        <p:attrNameLst>
                                          <p:attrName>style.visibility</p:attrName>
                                        </p:attrNameLst>
                                      </p:cBhvr>
                                      <p:to>
                                        <p:strVal val="visible"/>
                                      </p:to>
                                    </p:set>
                                    <p:anim calcmode="lin" valueType="num">
                                      <p:cBhvr additive="base">
                                        <p:cTn id="24" dur="500" fill="hold"/>
                                        <p:tgtEl>
                                          <p:spTgt spid="55"/>
                                        </p:tgtEl>
                                        <p:attrNameLst>
                                          <p:attrName>ppt_x</p:attrName>
                                        </p:attrNameLst>
                                      </p:cBhvr>
                                      <p:tavLst>
                                        <p:tav tm="0">
                                          <p:val>
                                            <p:strVal val="#ppt_x"/>
                                          </p:val>
                                        </p:tav>
                                        <p:tav tm="100000">
                                          <p:val>
                                            <p:strVal val="#ppt_x"/>
                                          </p:val>
                                        </p:tav>
                                      </p:tavLst>
                                    </p:anim>
                                    <p:anim calcmode="lin" valueType="num">
                                      <p:cBhvr additive="base">
                                        <p:cTn id="25" dur="500" fill="hold"/>
                                        <p:tgtEl>
                                          <p:spTgt spid="55"/>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55"/>
                                        </p:tgtEl>
                                        <p:attrNameLst>
                                          <p:attrName>ppt_c</p:attrName>
                                        </p:attrNameLst>
                                      </p:cBhvr>
                                      <p:to>
                                        <a:schemeClr val="accent2"/>
                                      </p:to>
                                    </p:animClr>
                                  </p:sub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52626"/>
                                        </p:tgtEl>
                                        <p:attrNameLst>
                                          <p:attrName>style.visibility</p:attrName>
                                        </p:attrNameLst>
                                      </p:cBhvr>
                                      <p:to>
                                        <p:strVal val="visible"/>
                                      </p:to>
                                    </p:set>
                                    <p:anim calcmode="lin" valueType="num">
                                      <p:cBhvr additive="base">
                                        <p:cTn id="30" dur="500" fill="hold"/>
                                        <p:tgtEl>
                                          <p:spTgt spid="152626"/>
                                        </p:tgtEl>
                                        <p:attrNameLst>
                                          <p:attrName>ppt_x</p:attrName>
                                        </p:attrNameLst>
                                      </p:cBhvr>
                                      <p:tavLst>
                                        <p:tav tm="0">
                                          <p:val>
                                            <p:strVal val="#ppt_x"/>
                                          </p:val>
                                        </p:tav>
                                        <p:tav tm="100000">
                                          <p:val>
                                            <p:strVal val="#ppt_x"/>
                                          </p:val>
                                        </p:tav>
                                      </p:tavLst>
                                    </p:anim>
                                    <p:anim calcmode="lin" valueType="num">
                                      <p:cBhvr additive="base">
                                        <p:cTn id="31" dur="500" fill="hold"/>
                                        <p:tgtEl>
                                          <p:spTgt spid="152626"/>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152626"/>
                                        </p:tgtEl>
                                        <p:attrNameLst>
                                          <p:attrName>ppt_c</p:attrName>
                                        </p:attrNameLst>
                                      </p:cBhvr>
                                      <p:to>
                                        <a:schemeClr val="accent2"/>
                                      </p:to>
                                    </p:animClr>
                                  </p:sub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57"/>
                                        </p:tgtEl>
                                        <p:attrNameLst>
                                          <p:attrName>style.visibility</p:attrName>
                                        </p:attrNameLst>
                                      </p:cBhvr>
                                      <p:to>
                                        <p:strVal val="visible"/>
                                      </p:to>
                                    </p:set>
                                    <p:anim calcmode="lin" valueType="num">
                                      <p:cBhvr additive="base">
                                        <p:cTn id="36" dur="500" fill="hold"/>
                                        <p:tgtEl>
                                          <p:spTgt spid="57"/>
                                        </p:tgtEl>
                                        <p:attrNameLst>
                                          <p:attrName>ppt_x</p:attrName>
                                        </p:attrNameLst>
                                      </p:cBhvr>
                                      <p:tavLst>
                                        <p:tav tm="0">
                                          <p:val>
                                            <p:strVal val="#ppt_x"/>
                                          </p:val>
                                        </p:tav>
                                        <p:tav tm="100000">
                                          <p:val>
                                            <p:strVal val="#ppt_x"/>
                                          </p:val>
                                        </p:tav>
                                      </p:tavLst>
                                    </p:anim>
                                    <p:anim calcmode="lin" valueType="num">
                                      <p:cBhvr additive="base">
                                        <p:cTn id="37" dur="500" fill="hold"/>
                                        <p:tgtEl>
                                          <p:spTgt spid="57"/>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57"/>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6" grpId="0" build="p" autoUpdateAnimBg="0"/>
      <p:bldP spid="55" grpId="0"/>
      <p:bldP spid="57" grpId="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第七章   假设检验</a:t>
            </a:r>
          </a:p>
        </p:txBody>
      </p:sp>
      <p:sp>
        <p:nvSpPr>
          <p:cNvPr id="68611"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68612"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68613"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68614" name="Rectangle 6"/>
          <p:cNvSpPr>
            <a:spLocks noGrp="1" noChangeArrowheads="1"/>
          </p:cNvSpPr>
          <p:nvPr>
            <p:ph type="subTitle" idx="1"/>
          </p:nvPr>
        </p:nvSpPr>
        <p:spPr>
          <a:xfrm>
            <a:off x="179388" y="1219200"/>
            <a:ext cx="8785225" cy="5449888"/>
          </a:xfrm>
        </p:spPr>
        <p:txBody>
          <a:bodyPr/>
          <a:lstStyle/>
          <a:p>
            <a:pPr algn="l">
              <a:lnSpc>
                <a:spcPts val="3300"/>
              </a:lnSpc>
            </a:pPr>
            <a:r>
              <a:rPr lang="zh-CN" altLang="en-US" sz="2600" dirty="0" smtClean="0">
                <a:sym typeface="Symbol" pitchFamily="18" charset="2"/>
              </a:rPr>
              <a:t>课堂作业</a:t>
            </a:r>
            <a:endParaRPr lang="zh-CN" altLang="en-US" sz="2600" dirty="0">
              <a:sym typeface="Symbol" pitchFamily="18" charset="2"/>
            </a:endParaRPr>
          </a:p>
          <a:p>
            <a:pPr algn="just" eaLnBrk="0" hangingPunct="0">
              <a:lnSpc>
                <a:spcPts val="3300"/>
              </a:lnSpc>
              <a:defRPr/>
            </a:pPr>
            <a:r>
              <a:rPr lang="en-US" altLang="zh-CN" sz="2500" dirty="0" smtClean="0">
                <a:ea typeface="楷体" pitchFamily="49" charset="-122"/>
                <a:sym typeface="Symbol" pitchFamily="18" charset="2"/>
              </a:rPr>
              <a:t>[</a:t>
            </a:r>
            <a:r>
              <a:rPr lang="zh-CN" altLang="en-US" sz="2500" dirty="0" smtClean="0">
                <a:ea typeface="楷体" pitchFamily="49" charset="-122"/>
                <a:sym typeface="Symbol" pitchFamily="18" charset="2"/>
              </a:rPr>
              <a:t>例</a:t>
            </a:r>
            <a:r>
              <a:rPr lang="en-US" altLang="zh-CN" sz="2500" dirty="0" smtClean="0">
                <a:ea typeface="楷体" pitchFamily="49" charset="-122"/>
                <a:sym typeface="Symbol" pitchFamily="18" charset="2"/>
              </a:rPr>
              <a:t>]</a:t>
            </a:r>
            <a:r>
              <a:rPr lang="zh-CN" altLang="en-US" sz="2500" dirty="0" smtClean="0">
                <a:ea typeface="楷体" pitchFamily="49" charset="-122"/>
              </a:rPr>
              <a:t>某电子元件</a:t>
            </a:r>
            <a:r>
              <a:rPr lang="zh-CN" altLang="en-US" sz="2500" dirty="0" smtClean="0">
                <a:ea typeface="楷体" pitchFamily="49" charset="-122"/>
              </a:rPr>
              <a:t>的使用寿命</a:t>
            </a:r>
            <a:r>
              <a:rPr lang="en-US" altLang="zh-CN" sz="2500" dirty="0" smtClean="0">
                <a:ea typeface="楷体" pitchFamily="49" charset="-122"/>
              </a:rPr>
              <a:t>X~N(1200,</a:t>
            </a:r>
            <a:r>
              <a:rPr lang="zh-CN" altLang="en-US" sz="2400" dirty="0" smtClean="0">
                <a:ea typeface="楷体" pitchFamily="49" charset="-122"/>
                <a:sym typeface="Symbol" pitchFamily="18" charset="2"/>
              </a:rPr>
              <a:t></a:t>
            </a:r>
            <a:r>
              <a:rPr lang="en-US" altLang="zh-CN" sz="2400" baseline="30000" dirty="0" smtClean="0">
                <a:ea typeface="楷体" pitchFamily="49" charset="-122"/>
                <a:sym typeface="Symbol" pitchFamily="18" charset="2"/>
              </a:rPr>
              <a:t>2</a:t>
            </a:r>
            <a:r>
              <a:rPr lang="en-US" altLang="zh-CN" sz="2500" dirty="0" smtClean="0">
                <a:ea typeface="楷体" pitchFamily="49" charset="-122"/>
              </a:rPr>
              <a:t>)</a:t>
            </a:r>
            <a:r>
              <a:rPr lang="zh-CN" altLang="en-US" sz="2500" dirty="0" smtClean="0">
                <a:ea typeface="楷体" pitchFamily="49" charset="-122"/>
              </a:rPr>
              <a:t>。</a:t>
            </a:r>
            <a:r>
              <a:rPr lang="zh-CN" altLang="en-US" sz="2500" dirty="0" smtClean="0">
                <a:ea typeface="楷体" pitchFamily="49" charset="-122"/>
              </a:rPr>
              <a:t>某厂声称采用新工艺之后显著提高了元件质量。为此随机抽取了</a:t>
            </a:r>
            <a:r>
              <a:rPr lang="en-US" altLang="zh-CN" sz="2500" dirty="0" smtClean="0">
                <a:ea typeface="楷体" pitchFamily="49" charset="-122"/>
                <a:cs typeface="Times New Roman" pitchFamily="18" charset="0"/>
              </a:rPr>
              <a:t>100</a:t>
            </a:r>
            <a:r>
              <a:rPr lang="zh-CN" altLang="en-US" sz="2500" dirty="0" smtClean="0">
                <a:ea typeface="楷体" pitchFamily="49" charset="-122"/>
              </a:rPr>
              <a:t>件，测得平均使用寿命为</a:t>
            </a:r>
            <a:r>
              <a:rPr lang="en-US" altLang="zh-CN" sz="2500" dirty="0" smtClean="0">
                <a:ea typeface="楷体" pitchFamily="49" charset="-122"/>
                <a:cs typeface="Times New Roman" pitchFamily="18" charset="0"/>
              </a:rPr>
              <a:t>1245</a:t>
            </a:r>
            <a:r>
              <a:rPr lang="zh-CN" altLang="en-US" sz="2500" dirty="0" smtClean="0">
                <a:ea typeface="楷体" pitchFamily="49" charset="-122"/>
              </a:rPr>
              <a:t>小时，标准差为</a:t>
            </a:r>
            <a:r>
              <a:rPr lang="en-US" altLang="zh-CN" sz="2500" dirty="0" smtClean="0">
                <a:ea typeface="楷体" pitchFamily="49" charset="-122"/>
                <a:cs typeface="Times New Roman" pitchFamily="18" charset="0"/>
              </a:rPr>
              <a:t>300</a:t>
            </a:r>
            <a:r>
              <a:rPr lang="zh-CN" altLang="en-US" sz="2500" dirty="0" smtClean="0">
                <a:ea typeface="楷体" pitchFamily="49" charset="-122"/>
              </a:rPr>
              <a:t>小时。能否认为该</a:t>
            </a:r>
            <a:r>
              <a:rPr lang="zh-CN" altLang="en-US" sz="2500" dirty="0" smtClean="0">
                <a:ea typeface="楷体" pitchFamily="49" charset="-122"/>
              </a:rPr>
              <a:t>厂产品的</a:t>
            </a:r>
            <a:r>
              <a:rPr lang="zh-CN" altLang="en-US" sz="2500" dirty="0" smtClean="0">
                <a:ea typeface="楷体" pitchFamily="49" charset="-122"/>
              </a:rPr>
              <a:t>平均使用寿命</a:t>
            </a:r>
            <a:r>
              <a:rPr lang="zh-CN" altLang="en-US" sz="2500" dirty="0" smtClean="0">
                <a:ea typeface="楷体" pitchFamily="49" charset="-122"/>
              </a:rPr>
              <a:t>显著高于</a:t>
            </a:r>
            <a:r>
              <a:rPr lang="en-US" altLang="zh-CN" sz="2500" dirty="0" smtClean="0">
                <a:ea typeface="楷体" pitchFamily="49" charset="-122"/>
              </a:rPr>
              <a:t>1200</a:t>
            </a:r>
            <a:r>
              <a:rPr lang="zh-CN" altLang="en-US" sz="2500" dirty="0" smtClean="0">
                <a:ea typeface="楷体" pitchFamily="49" charset="-122"/>
              </a:rPr>
              <a:t>小时？</a:t>
            </a:r>
            <a:r>
              <a:rPr lang="zh-CN" altLang="en-US" sz="2500" dirty="0" smtClean="0">
                <a:ea typeface="楷体" pitchFamily="49" charset="-122"/>
              </a:rPr>
              <a:t>（</a:t>
            </a:r>
            <a:r>
              <a:rPr lang="en-US" altLang="zh-CN" sz="2500" dirty="0" smtClean="0">
                <a:ea typeface="楷体" pitchFamily="49" charset="-122"/>
                <a:sym typeface="Symbol" pitchFamily="18" charset="2"/>
              </a:rPr>
              <a:t>=</a:t>
            </a:r>
            <a:r>
              <a:rPr lang="en-US" altLang="zh-CN" sz="2500" dirty="0" smtClean="0">
                <a:ea typeface="楷体" pitchFamily="49" charset="-122"/>
              </a:rPr>
              <a:t>0.05)</a:t>
            </a:r>
            <a:endParaRPr lang="zh-CN" altLang="en-US" sz="2500" dirty="0">
              <a:ea typeface="楷体" pitchFamily="49" charset="-122"/>
              <a:sym typeface="Symbol" pitchFamily="18" charset="2"/>
            </a:endParaRPr>
          </a:p>
          <a:p>
            <a:pPr algn="l" eaLnBrk="0" hangingPunct="0">
              <a:lnSpc>
                <a:spcPts val="3300"/>
              </a:lnSpc>
              <a:defRPr/>
            </a:pPr>
            <a:r>
              <a:rPr lang="zh-CN" altLang="en-US" sz="2500" dirty="0">
                <a:ea typeface="楷体" pitchFamily="49" charset="-122"/>
                <a:sym typeface="Symbol" pitchFamily="18" charset="2"/>
              </a:rPr>
              <a:t>解</a:t>
            </a:r>
            <a:r>
              <a:rPr lang="zh-CN" altLang="en-US" sz="2500" dirty="0" smtClean="0">
                <a:ea typeface="楷体" pitchFamily="49" charset="-122"/>
                <a:sym typeface="Symbol" pitchFamily="18" charset="2"/>
              </a:rPr>
              <a:t>：</a:t>
            </a:r>
            <a:r>
              <a:rPr lang="en-US" altLang="zh-CN" sz="2500" dirty="0" smtClean="0"/>
              <a:t> H</a:t>
            </a:r>
            <a:r>
              <a:rPr lang="en-US" altLang="zh-CN" sz="2500" baseline="-25000" dirty="0" smtClean="0"/>
              <a:t>0</a:t>
            </a:r>
            <a:r>
              <a:rPr lang="en-US" altLang="zh-CN" sz="2500" dirty="0" smtClean="0"/>
              <a:t>: </a:t>
            </a:r>
            <a:r>
              <a:rPr lang="en-US" altLang="zh-CN" sz="2500" dirty="0" smtClean="0">
                <a:latin typeface="Symbol" pitchFamily="18" charset="2"/>
              </a:rPr>
              <a:t></a:t>
            </a:r>
            <a:r>
              <a:rPr lang="en-US" altLang="zh-CN" sz="2500" b="1" noProof="1" smtClean="0">
                <a:effectLst>
                  <a:outerShdw blurRad="38100" dist="38100" dir="2700000">
                    <a:srgbClr val="C0C0C0"/>
                  </a:outerShdw>
                </a:effectLst>
                <a:latin typeface="Times New Roman" pitchFamily="18" charset="0"/>
                <a:ea typeface="楷体_GB2312" pitchFamily="49" charset="-122"/>
                <a:sym typeface="Symbol" pitchFamily="18" charset="2"/>
              </a:rPr>
              <a:t> </a:t>
            </a:r>
            <a:r>
              <a:rPr lang="en-US" altLang="zh-CN" sz="2500" b="1" noProof="1" smtClean="0">
                <a:latin typeface="Times New Roman" pitchFamily="18" charset="0"/>
                <a:sym typeface="Symbol" pitchFamily="18" charset="2"/>
              </a:rPr>
              <a:t> </a:t>
            </a:r>
            <a:r>
              <a:rPr lang="en-US" altLang="zh-CN" sz="2500" dirty="0" smtClean="0"/>
              <a:t>1200     H</a:t>
            </a:r>
            <a:r>
              <a:rPr lang="en-US" altLang="zh-CN" sz="2500" baseline="-25000" dirty="0" smtClean="0"/>
              <a:t>1</a:t>
            </a:r>
            <a:r>
              <a:rPr lang="en-US" altLang="zh-CN" sz="2500" dirty="0" smtClean="0"/>
              <a:t>: </a:t>
            </a:r>
            <a:r>
              <a:rPr lang="en-US" altLang="zh-CN" sz="2500" dirty="0" smtClean="0">
                <a:latin typeface="Symbol" pitchFamily="18" charset="2"/>
              </a:rPr>
              <a:t> &gt;</a:t>
            </a:r>
            <a:r>
              <a:rPr lang="en-US" altLang="zh-CN" sz="2500" dirty="0" smtClean="0"/>
              <a:t>1200</a:t>
            </a:r>
            <a:endParaRPr lang="en-US" altLang="zh-CN" sz="2500" dirty="0">
              <a:ea typeface="楷体" pitchFamily="49" charset="-122"/>
              <a:sym typeface="Symbol" pitchFamily="18" charset="2"/>
            </a:endParaRPr>
          </a:p>
        </p:txBody>
      </p:sp>
      <p:sp>
        <p:nvSpPr>
          <p:cNvPr id="68615" name="Line 7"/>
          <p:cNvSpPr>
            <a:spLocks noChangeShapeType="1"/>
          </p:cNvSpPr>
          <p:nvPr/>
        </p:nvSpPr>
        <p:spPr bwMode="auto">
          <a:xfrm>
            <a:off x="1752600" y="3200400"/>
            <a:ext cx="0" cy="0"/>
          </a:xfrm>
          <a:prstGeom prst="line">
            <a:avLst/>
          </a:prstGeom>
          <a:noFill/>
          <a:ln w="9525">
            <a:solidFill>
              <a:schemeClr val="tx1"/>
            </a:solidFill>
            <a:round/>
            <a:headEnd/>
            <a:tailEnd/>
          </a:ln>
          <a:effectLst/>
        </p:spPr>
        <p:txBody>
          <a:bodyPr wrap="none" anchor="ctr"/>
          <a:lstStyle/>
          <a:p>
            <a:endParaRPr lang="zh-CN" altLang="en-US"/>
          </a:p>
        </p:txBody>
      </p:sp>
      <p:sp>
        <p:nvSpPr>
          <p:cNvPr id="68616" name="Line 8"/>
          <p:cNvSpPr>
            <a:spLocks noChangeShapeType="1"/>
          </p:cNvSpPr>
          <p:nvPr/>
        </p:nvSpPr>
        <p:spPr bwMode="auto">
          <a:xfrm>
            <a:off x="1143000" y="5486400"/>
            <a:ext cx="0" cy="0"/>
          </a:xfrm>
          <a:prstGeom prst="line">
            <a:avLst/>
          </a:prstGeom>
          <a:noFill/>
          <a:ln w="9525">
            <a:solidFill>
              <a:schemeClr val="tx1"/>
            </a:solidFill>
            <a:round/>
            <a:headEnd/>
            <a:tailEnd/>
          </a:ln>
          <a:effectLst/>
        </p:spPr>
        <p:txBody>
          <a:bodyPr wrap="none" anchor="ctr"/>
          <a:lstStyle/>
          <a:p>
            <a:endParaRPr lang="zh-CN" altLang="en-US"/>
          </a:p>
        </p:txBody>
      </p:sp>
      <p:sp>
        <p:nvSpPr>
          <p:cNvPr id="68617" name="Line 9"/>
          <p:cNvSpPr>
            <a:spLocks noChangeShapeType="1"/>
          </p:cNvSpPr>
          <p:nvPr/>
        </p:nvSpPr>
        <p:spPr bwMode="auto">
          <a:xfrm>
            <a:off x="1143000" y="4953000"/>
            <a:ext cx="0" cy="0"/>
          </a:xfrm>
          <a:prstGeom prst="line">
            <a:avLst/>
          </a:prstGeom>
          <a:noFill/>
          <a:ln w="9525">
            <a:solidFill>
              <a:schemeClr val="tx1"/>
            </a:solidFill>
            <a:round/>
            <a:headEnd/>
            <a:tailEnd/>
          </a:ln>
          <a:effectLst/>
        </p:spPr>
        <p:txBody>
          <a:bodyPr wrap="none" anchor="ctr"/>
          <a:lstStyle/>
          <a:p>
            <a:endParaRPr lang="zh-CN" altLang="en-US"/>
          </a:p>
        </p:txBody>
      </p:sp>
      <p:sp>
        <p:nvSpPr>
          <p:cNvPr id="68618" name="Line 10"/>
          <p:cNvSpPr>
            <a:spLocks noChangeShapeType="1"/>
          </p:cNvSpPr>
          <p:nvPr/>
        </p:nvSpPr>
        <p:spPr bwMode="auto">
          <a:xfrm>
            <a:off x="1676400" y="5943600"/>
            <a:ext cx="0" cy="0"/>
          </a:xfrm>
          <a:prstGeom prst="line">
            <a:avLst/>
          </a:prstGeom>
          <a:noFill/>
          <a:ln w="9525">
            <a:solidFill>
              <a:schemeClr val="tx1"/>
            </a:solidFill>
            <a:round/>
            <a:headEnd/>
            <a:tailEnd/>
          </a:ln>
          <a:effectLst/>
        </p:spPr>
        <p:txBody>
          <a:bodyPr wrap="none" anchor="ctr"/>
          <a:lstStyle/>
          <a:p>
            <a:endParaRPr lang="zh-CN" altLang="en-US"/>
          </a:p>
        </p:txBody>
      </p:sp>
      <p:sp>
        <p:nvSpPr>
          <p:cNvPr id="68619" name="Line 11"/>
          <p:cNvSpPr>
            <a:spLocks noChangeShapeType="1"/>
          </p:cNvSpPr>
          <p:nvPr/>
        </p:nvSpPr>
        <p:spPr bwMode="auto">
          <a:xfrm flipH="1">
            <a:off x="3200400" y="5791200"/>
            <a:ext cx="0" cy="0"/>
          </a:xfrm>
          <a:prstGeom prst="line">
            <a:avLst/>
          </a:prstGeom>
          <a:noFill/>
          <a:ln w="9525">
            <a:solidFill>
              <a:schemeClr val="tx1"/>
            </a:solidFill>
            <a:round/>
            <a:headEnd/>
            <a:tailEnd/>
          </a:ln>
          <a:effectLst/>
        </p:spPr>
        <p:txBody>
          <a:bodyPr wrap="none" anchor="ctr"/>
          <a:lstStyle/>
          <a:p>
            <a:endParaRPr lang="zh-CN" altLang="en-US"/>
          </a:p>
        </p:txBody>
      </p:sp>
      <p:grpSp>
        <p:nvGrpSpPr>
          <p:cNvPr id="23" name="Group 63"/>
          <p:cNvGrpSpPr>
            <a:grpSpLocks/>
          </p:cNvGrpSpPr>
          <p:nvPr/>
        </p:nvGrpSpPr>
        <p:grpSpPr bwMode="auto">
          <a:xfrm>
            <a:off x="530225" y="4348163"/>
            <a:ext cx="2887663" cy="1958975"/>
            <a:chOff x="425" y="2805"/>
            <a:chExt cx="1819" cy="1234"/>
          </a:xfrm>
        </p:grpSpPr>
        <p:sp>
          <p:nvSpPr>
            <p:cNvPr id="24" name="Rectangle 64"/>
            <p:cNvSpPr>
              <a:spLocks noChangeArrowheads="1"/>
            </p:cNvSpPr>
            <p:nvPr/>
          </p:nvSpPr>
          <p:spPr bwMode="auto">
            <a:xfrm>
              <a:off x="2099" y="3789"/>
              <a:ext cx="127" cy="250"/>
            </a:xfrm>
            <a:prstGeom prst="rect">
              <a:avLst/>
            </a:prstGeom>
            <a:noFill/>
            <a:ln w="9525">
              <a:noFill/>
              <a:miter lim="800000"/>
            </a:ln>
          </p:spPr>
          <p:txBody>
            <a:bodyPr wrap="none" lIns="0" tIns="0" rIns="0" bIns="0">
              <a:spAutoFit/>
            </a:bodyPr>
            <a:lstStyle/>
            <a:p>
              <a:r>
                <a:rPr lang="en-US" altLang="zh-CN" sz="2600" noProof="1">
                  <a:effectLst>
                    <a:outerShdw blurRad="38100" dist="38100" dir="2700000">
                      <a:srgbClr val="FFFFFF"/>
                    </a:outerShdw>
                  </a:effectLst>
                  <a:cs typeface="+mn-ea"/>
                </a:rPr>
                <a:t>Z</a:t>
              </a:r>
              <a:endParaRPr lang="en-US" altLang="zh-CN" sz="2600" noProof="1">
                <a:effectLst>
                  <a:outerShdw blurRad="38100" dist="38100" dir="2700000">
                    <a:srgbClr val="FFFFFF"/>
                  </a:outerShdw>
                </a:effectLst>
              </a:endParaRPr>
            </a:p>
          </p:txBody>
        </p:sp>
        <p:sp>
          <p:nvSpPr>
            <p:cNvPr id="25" name="Rectangle 65"/>
            <p:cNvSpPr>
              <a:spLocks noChangeArrowheads="1"/>
            </p:cNvSpPr>
            <p:nvPr/>
          </p:nvSpPr>
          <p:spPr bwMode="auto">
            <a:xfrm>
              <a:off x="1268" y="3786"/>
              <a:ext cx="116" cy="250"/>
            </a:xfrm>
            <a:prstGeom prst="rect">
              <a:avLst/>
            </a:prstGeom>
            <a:noFill/>
            <a:ln w="9525">
              <a:noFill/>
              <a:miter lim="800000"/>
            </a:ln>
          </p:spPr>
          <p:txBody>
            <a:bodyPr wrap="none" lIns="0" tIns="0" rIns="0" bIns="0">
              <a:spAutoFit/>
            </a:bodyPr>
            <a:lstStyle/>
            <a:p>
              <a:r>
                <a:rPr lang="en-US" altLang="zh-CN" sz="2600" noProof="1">
                  <a:effectLst>
                    <a:outerShdw blurRad="38100" dist="38100" dir="2700000">
                      <a:srgbClr val="FFFFFF"/>
                    </a:outerShdw>
                  </a:effectLst>
                  <a:cs typeface="+mn-ea"/>
                </a:rPr>
                <a:t>0</a:t>
              </a:r>
              <a:endParaRPr lang="en-US" altLang="zh-CN" sz="2600" noProof="1">
                <a:effectLst>
                  <a:outerShdw blurRad="38100" dist="38100" dir="2700000">
                    <a:srgbClr val="FFFFFF"/>
                  </a:outerShdw>
                </a:effectLst>
              </a:endParaRPr>
            </a:p>
          </p:txBody>
        </p:sp>
        <p:sp>
          <p:nvSpPr>
            <p:cNvPr id="26" name="Rectangle 66"/>
            <p:cNvSpPr>
              <a:spLocks noChangeArrowheads="1"/>
            </p:cNvSpPr>
            <p:nvPr/>
          </p:nvSpPr>
          <p:spPr bwMode="auto">
            <a:xfrm>
              <a:off x="1616" y="2805"/>
              <a:ext cx="480" cy="192"/>
            </a:xfrm>
            <a:prstGeom prst="rect">
              <a:avLst/>
            </a:prstGeom>
            <a:noFill/>
            <a:ln w="9525">
              <a:noFill/>
              <a:miter lim="800000"/>
            </a:ln>
          </p:spPr>
          <p:txBody>
            <a:bodyPr wrap="none" lIns="0" tIns="0" rIns="0" bIns="0">
              <a:spAutoFit/>
            </a:bodyPr>
            <a:lstStyle/>
            <a:p>
              <a:pPr eaLnBrk="0" hangingPunct="0">
                <a:buFontTx/>
                <a:buNone/>
                <a:defRPr/>
              </a:pPr>
              <a:r>
                <a:rPr kumimoji="1" lang="zh-CN" altLang="en-US" sz="2000">
                  <a:effectLst>
                    <a:outerShdw blurRad="38100" dist="38100" dir="2700000" algn="tl">
                      <a:srgbClr val="000000"/>
                    </a:outerShdw>
                  </a:effectLst>
                </a:rPr>
                <a:t>拒绝域</a:t>
              </a:r>
            </a:p>
          </p:txBody>
        </p:sp>
        <p:sp>
          <p:nvSpPr>
            <p:cNvPr id="27" name="Rectangle 67"/>
            <p:cNvSpPr>
              <a:spLocks noChangeArrowheads="1"/>
            </p:cNvSpPr>
            <p:nvPr/>
          </p:nvSpPr>
          <p:spPr bwMode="auto">
            <a:xfrm>
              <a:off x="1933" y="3216"/>
              <a:ext cx="311" cy="192"/>
            </a:xfrm>
            <a:prstGeom prst="rect">
              <a:avLst/>
            </a:prstGeom>
            <a:noFill/>
            <a:ln w="9525">
              <a:noFill/>
              <a:miter lim="800000"/>
            </a:ln>
          </p:spPr>
          <p:txBody>
            <a:bodyPr wrap="none" lIns="0" tIns="0" rIns="0" bIns="0">
              <a:spAutoFit/>
            </a:bodyPr>
            <a:lstStyle/>
            <a:p>
              <a:pPr eaLnBrk="0" hangingPunct="0">
                <a:buFontTx/>
                <a:buNone/>
                <a:defRPr/>
              </a:pPr>
              <a:r>
                <a:rPr kumimoji="1" lang="en-US" altLang="zh-CN" sz="2000">
                  <a:effectLst>
                    <a:outerShdw blurRad="38100" dist="38100" dir="2700000" algn="tl">
                      <a:srgbClr val="000000"/>
                    </a:outerShdw>
                  </a:effectLst>
                  <a:sym typeface="Symbol" pitchFamily="18" charset="2"/>
                </a:rPr>
                <a:t>0.05</a:t>
              </a:r>
              <a:endParaRPr kumimoji="1" lang="en-US" altLang="zh-CN" sz="2000">
                <a:effectLst>
                  <a:outerShdw blurRad="38100" dist="38100" dir="2700000" algn="tl">
                    <a:srgbClr val="000000"/>
                  </a:outerShdw>
                </a:effectLst>
              </a:endParaRPr>
            </a:p>
          </p:txBody>
        </p:sp>
        <p:sp>
          <p:nvSpPr>
            <p:cNvPr id="28" name="Freeform 68" descr="60%"/>
            <p:cNvSpPr/>
            <p:nvPr/>
          </p:nvSpPr>
          <p:spPr bwMode="auto">
            <a:xfrm>
              <a:off x="1659" y="3284"/>
              <a:ext cx="526" cy="504"/>
            </a:xfrm>
            <a:custGeom>
              <a:avLst/>
              <a:gdLst/>
              <a:ahLst/>
              <a:cxnLst>
                <a:cxn ang="0">
                  <a:pos x="0" y="0"/>
                </a:cxn>
                <a:cxn ang="0">
                  <a:pos x="0" y="414"/>
                </a:cxn>
                <a:cxn ang="0">
                  <a:pos x="424" y="414"/>
                </a:cxn>
                <a:cxn ang="0">
                  <a:pos x="372" y="392"/>
                </a:cxn>
                <a:cxn ang="0">
                  <a:pos x="323" y="366"/>
                </a:cxn>
                <a:cxn ang="0">
                  <a:pos x="276" y="337"/>
                </a:cxn>
                <a:cxn ang="0">
                  <a:pos x="230" y="304"/>
                </a:cxn>
                <a:cxn ang="0">
                  <a:pos x="188" y="268"/>
                </a:cxn>
                <a:cxn ang="0">
                  <a:pos x="148" y="230"/>
                </a:cxn>
                <a:cxn ang="0">
                  <a:pos x="112" y="188"/>
                </a:cxn>
                <a:cxn ang="0">
                  <a:pos x="78" y="145"/>
                </a:cxn>
                <a:cxn ang="0">
                  <a:pos x="48" y="99"/>
                </a:cxn>
                <a:cxn ang="0">
                  <a:pos x="22" y="50"/>
                </a:cxn>
                <a:cxn ang="0">
                  <a:pos x="0" y="0"/>
                </a:cxn>
              </a:cxnLst>
              <a:rect l="0" t="0" r="r" b="b"/>
              <a:pathLst>
                <a:path w="424" h="414">
                  <a:moveTo>
                    <a:pt x="0" y="0"/>
                  </a:moveTo>
                  <a:lnTo>
                    <a:pt x="0" y="414"/>
                  </a:lnTo>
                  <a:lnTo>
                    <a:pt x="424" y="414"/>
                  </a:lnTo>
                  <a:lnTo>
                    <a:pt x="372" y="392"/>
                  </a:lnTo>
                  <a:lnTo>
                    <a:pt x="323" y="366"/>
                  </a:lnTo>
                  <a:lnTo>
                    <a:pt x="276" y="337"/>
                  </a:lnTo>
                  <a:lnTo>
                    <a:pt x="230" y="304"/>
                  </a:lnTo>
                  <a:lnTo>
                    <a:pt x="188" y="268"/>
                  </a:lnTo>
                  <a:lnTo>
                    <a:pt x="148" y="230"/>
                  </a:lnTo>
                  <a:lnTo>
                    <a:pt x="112" y="188"/>
                  </a:lnTo>
                  <a:lnTo>
                    <a:pt x="78" y="145"/>
                  </a:lnTo>
                  <a:lnTo>
                    <a:pt x="48" y="99"/>
                  </a:lnTo>
                  <a:lnTo>
                    <a:pt x="22" y="50"/>
                  </a:lnTo>
                  <a:lnTo>
                    <a:pt x="0" y="0"/>
                  </a:lnTo>
                  <a:close/>
                </a:path>
              </a:pathLst>
            </a:custGeom>
            <a:pattFill prst="pct60">
              <a:fgClr>
                <a:schemeClr val="hlink"/>
              </a:fgClr>
              <a:bgClr>
                <a:srgbClr val="FFFFFF"/>
              </a:bgClr>
            </a:pattFill>
            <a:ln w="9525">
              <a:noFill/>
              <a:roun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grpSp>
          <p:nvGrpSpPr>
            <p:cNvPr id="29" name="Group 69"/>
            <p:cNvGrpSpPr>
              <a:grpSpLocks/>
            </p:cNvGrpSpPr>
            <p:nvPr/>
          </p:nvGrpSpPr>
          <p:grpSpPr bwMode="auto">
            <a:xfrm>
              <a:off x="448" y="2843"/>
              <a:ext cx="1761" cy="909"/>
              <a:chOff x="472" y="2857"/>
              <a:chExt cx="1808" cy="838"/>
            </a:xfrm>
          </p:grpSpPr>
          <p:sp>
            <p:nvSpPr>
              <p:cNvPr id="50" name="Freeform 70"/>
              <p:cNvSpPr/>
              <p:nvPr/>
            </p:nvSpPr>
            <p:spPr bwMode="auto">
              <a:xfrm>
                <a:off x="1377" y="2857"/>
                <a:ext cx="903" cy="838"/>
              </a:xfrm>
              <a:custGeom>
                <a:avLst/>
                <a:gdLst/>
                <a:ahLst/>
                <a:cxnLst>
                  <a:cxn ang="0">
                    <a:pos x="904" y="838"/>
                  </a:cxn>
                  <a:cxn ang="0">
                    <a:pos x="809" y="828"/>
                  </a:cxn>
                  <a:cxn ang="0">
                    <a:pos x="762" y="818"/>
                  </a:cxn>
                  <a:cxn ang="0">
                    <a:pos x="714" y="805"/>
                  </a:cxn>
                  <a:cxn ang="0">
                    <a:pos x="667" y="785"/>
                  </a:cxn>
                  <a:cxn ang="0">
                    <a:pos x="619" y="759"/>
                  </a:cxn>
                  <a:cxn ang="0">
                    <a:pos x="572" y="724"/>
                  </a:cxn>
                  <a:cxn ang="0">
                    <a:pos x="476" y="627"/>
                  </a:cxn>
                  <a:cxn ang="0">
                    <a:pos x="381" y="491"/>
                  </a:cxn>
                  <a:cxn ang="0">
                    <a:pos x="286" y="326"/>
                  </a:cxn>
                  <a:cxn ang="0">
                    <a:pos x="239" y="243"/>
                  </a:cxn>
                  <a:cxn ang="0">
                    <a:pos x="191" y="165"/>
                  </a:cxn>
                  <a:cxn ang="0">
                    <a:pos x="144" y="98"/>
                  </a:cxn>
                  <a:cxn ang="0">
                    <a:pos x="95" y="44"/>
                  </a:cxn>
                  <a:cxn ang="0">
                    <a:pos x="48" y="11"/>
                  </a:cxn>
                  <a:cxn ang="0">
                    <a:pos x="0" y="0"/>
                  </a:cxn>
                </a:cxnLst>
                <a:rect l="0" t="0" r="r" b="b"/>
                <a:pathLst>
                  <a:path w="904" h="838">
                    <a:moveTo>
                      <a:pt x="904" y="838"/>
                    </a:moveTo>
                    <a:lnTo>
                      <a:pt x="809" y="828"/>
                    </a:lnTo>
                    <a:lnTo>
                      <a:pt x="762" y="818"/>
                    </a:lnTo>
                    <a:lnTo>
                      <a:pt x="714" y="805"/>
                    </a:lnTo>
                    <a:lnTo>
                      <a:pt x="667" y="785"/>
                    </a:lnTo>
                    <a:lnTo>
                      <a:pt x="619" y="759"/>
                    </a:lnTo>
                    <a:lnTo>
                      <a:pt x="572" y="724"/>
                    </a:lnTo>
                    <a:lnTo>
                      <a:pt x="476" y="627"/>
                    </a:lnTo>
                    <a:lnTo>
                      <a:pt x="381" y="491"/>
                    </a:lnTo>
                    <a:lnTo>
                      <a:pt x="286" y="326"/>
                    </a:lnTo>
                    <a:lnTo>
                      <a:pt x="239" y="243"/>
                    </a:lnTo>
                    <a:lnTo>
                      <a:pt x="191" y="165"/>
                    </a:lnTo>
                    <a:lnTo>
                      <a:pt x="144" y="98"/>
                    </a:lnTo>
                    <a:lnTo>
                      <a:pt x="95" y="44"/>
                    </a:lnTo>
                    <a:lnTo>
                      <a:pt x="48" y="11"/>
                    </a:lnTo>
                    <a:lnTo>
                      <a:pt x="0" y="0"/>
                    </a:lnTo>
                  </a:path>
                </a:pathLst>
              </a:custGeom>
              <a:noFill/>
              <a:ln w="57150" cmpd="sng">
                <a:solidFill>
                  <a:srgbClr val="FF0000"/>
                </a:solidFill>
                <a:prstDash val="solid"/>
                <a:round/>
              </a:ln>
              <a:effectLst>
                <a:outerShdw dist="17961" dir="27000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51" name="Freeform 71"/>
              <p:cNvSpPr/>
              <p:nvPr/>
            </p:nvSpPr>
            <p:spPr bwMode="auto">
              <a:xfrm>
                <a:off x="472" y="2857"/>
                <a:ext cx="905" cy="838"/>
              </a:xfrm>
              <a:custGeom>
                <a:avLst/>
                <a:gdLst/>
                <a:ahLst/>
                <a:cxnLst>
                  <a:cxn ang="0">
                    <a:pos x="0" y="838"/>
                  </a:cxn>
                  <a:cxn ang="0">
                    <a:pos x="95" y="828"/>
                  </a:cxn>
                  <a:cxn ang="0">
                    <a:pos x="144" y="818"/>
                  </a:cxn>
                  <a:cxn ang="0">
                    <a:pos x="191" y="805"/>
                  </a:cxn>
                  <a:cxn ang="0">
                    <a:pos x="238" y="785"/>
                  </a:cxn>
                  <a:cxn ang="0">
                    <a:pos x="286" y="759"/>
                  </a:cxn>
                  <a:cxn ang="0">
                    <a:pos x="333" y="724"/>
                  </a:cxn>
                  <a:cxn ang="0">
                    <a:pos x="429" y="627"/>
                  </a:cxn>
                  <a:cxn ang="0">
                    <a:pos x="523" y="491"/>
                  </a:cxn>
                  <a:cxn ang="0">
                    <a:pos x="619" y="326"/>
                  </a:cxn>
                  <a:cxn ang="0">
                    <a:pos x="667" y="243"/>
                  </a:cxn>
                  <a:cxn ang="0">
                    <a:pos x="714" y="165"/>
                  </a:cxn>
                  <a:cxn ang="0">
                    <a:pos x="762" y="98"/>
                  </a:cxn>
                  <a:cxn ang="0">
                    <a:pos x="809" y="44"/>
                  </a:cxn>
                  <a:cxn ang="0">
                    <a:pos x="857" y="11"/>
                  </a:cxn>
                  <a:cxn ang="0">
                    <a:pos x="904" y="0"/>
                  </a:cxn>
                </a:cxnLst>
                <a:rect l="0" t="0" r="r" b="b"/>
                <a:pathLst>
                  <a:path w="904" h="838">
                    <a:moveTo>
                      <a:pt x="0" y="838"/>
                    </a:moveTo>
                    <a:lnTo>
                      <a:pt x="95" y="828"/>
                    </a:lnTo>
                    <a:lnTo>
                      <a:pt x="144" y="818"/>
                    </a:lnTo>
                    <a:lnTo>
                      <a:pt x="191" y="805"/>
                    </a:lnTo>
                    <a:lnTo>
                      <a:pt x="238" y="785"/>
                    </a:lnTo>
                    <a:lnTo>
                      <a:pt x="286" y="759"/>
                    </a:lnTo>
                    <a:lnTo>
                      <a:pt x="333" y="724"/>
                    </a:lnTo>
                    <a:lnTo>
                      <a:pt x="429" y="627"/>
                    </a:lnTo>
                    <a:lnTo>
                      <a:pt x="523" y="491"/>
                    </a:lnTo>
                    <a:lnTo>
                      <a:pt x="619" y="326"/>
                    </a:lnTo>
                    <a:lnTo>
                      <a:pt x="667" y="243"/>
                    </a:lnTo>
                    <a:lnTo>
                      <a:pt x="714" y="165"/>
                    </a:lnTo>
                    <a:lnTo>
                      <a:pt x="762" y="98"/>
                    </a:lnTo>
                    <a:lnTo>
                      <a:pt x="809" y="44"/>
                    </a:lnTo>
                    <a:lnTo>
                      <a:pt x="857" y="11"/>
                    </a:lnTo>
                    <a:lnTo>
                      <a:pt x="904" y="0"/>
                    </a:lnTo>
                  </a:path>
                </a:pathLst>
              </a:custGeom>
              <a:noFill/>
              <a:ln w="57150" cmpd="sng">
                <a:solidFill>
                  <a:srgbClr val="FF0000"/>
                </a:solidFill>
                <a:prstDash val="solid"/>
                <a:round/>
              </a:ln>
              <a:effectLst>
                <a:outerShdw dist="17961" dir="27000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grpSp>
        <p:grpSp>
          <p:nvGrpSpPr>
            <p:cNvPr id="30" name="Group 72"/>
            <p:cNvGrpSpPr>
              <a:grpSpLocks/>
            </p:cNvGrpSpPr>
            <p:nvPr/>
          </p:nvGrpSpPr>
          <p:grpSpPr bwMode="auto">
            <a:xfrm>
              <a:off x="1642" y="3050"/>
              <a:ext cx="292" cy="727"/>
              <a:chOff x="4652" y="2072"/>
              <a:chExt cx="375" cy="874"/>
            </a:xfrm>
          </p:grpSpPr>
          <p:sp>
            <p:nvSpPr>
              <p:cNvPr id="48" name="Line 73"/>
              <p:cNvSpPr>
                <a:spLocks noChangeShapeType="1"/>
              </p:cNvSpPr>
              <p:nvPr/>
            </p:nvSpPr>
            <p:spPr bwMode="auto">
              <a:xfrm>
                <a:off x="4652" y="2072"/>
                <a:ext cx="375" cy="2"/>
              </a:xfrm>
              <a:prstGeom prst="line">
                <a:avLst/>
              </a:prstGeom>
              <a:noFill/>
              <a:ln w="17463">
                <a:solidFill>
                  <a:schemeClr val="tx1"/>
                </a:solidFill>
                <a:round/>
                <a:tailEnd type="triangle" w="med" len="me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49" name="Line 74"/>
              <p:cNvSpPr>
                <a:spLocks noChangeShapeType="1"/>
              </p:cNvSpPr>
              <p:nvPr/>
            </p:nvSpPr>
            <p:spPr bwMode="auto">
              <a:xfrm flipV="1">
                <a:off x="4655" y="2072"/>
                <a:ext cx="1" cy="874"/>
              </a:xfrm>
              <a:prstGeom prst="line">
                <a:avLst/>
              </a:prstGeom>
              <a:noFill/>
              <a:ln w="17463">
                <a:solidFill>
                  <a:schemeClr val="tx1"/>
                </a:solidFill>
                <a:roun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grpSp>
        <p:sp>
          <p:nvSpPr>
            <p:cNvPr id="31" name="Rectangle 75"/>
            <p:cNvSpPr>
              <a:spLocks noChangeArrowheads="1"/>
            </p:cNvSpPr>
            <p:nvPr/>
          </p:nvSpPr>
          <p:spPr bwMode="auto">
            <a:xfrm>
              <a:off x="1537" y="3816"/>
              <a:ext cx="400" cy="192"/>
            </a:xfrm>
            <a:prstGeom prst="rect">
              <a:avLst/>
            </a:prstGeom>
            <a:noFill/>
            <a:ln w="9525">
              <a:noFill/>
              <a:miter lim="800000"/>
            </a:ln>
          </p:spPr>
          <p:txBody>
            <a:bodyPr wrap="none" lIns="0" tIns="0" rIns="0" bIns="0">
              <a:spAutoFit/>
            </a:bodyPr>
            <a:lstStyle/>
            <a:p>
              <a:pPr eaLnBrk="0" hangingPunct="0">
                <a:buFontTx/>
                <a:buNone/>
                <a:defRPr/>
              </a:pPr>
              <a:r>
                <a:rPr kumimoji="1" lang="en-US" altLang="zh-CN" sz="2000" b="1">
                  <a:effectLst>
                    <a:outerShdw blurRad="38100" dist="38100" dir="2700000" algn="tl">
                      <a:srgbClr val="000000"/>
                    </a:outerShdw>
                  </a:effectLst>
                  <a:sym typeface="Symbol" pitchFamily="18" charset="2"/>
                </a:rPr>
                <a:t>1.645</a:t>
              </a:r>
              <a:endParaRPr kumimoji="1" lang="en-US" altLang="zh-CN" sz="2000" b="1">
                <a:effectLst>
                  <a:outerShdw blurRad="38100" dist="38100" dir="2700000" algn="tl">
                    <a:srgbClr val="000000"/>
                  </a:outerShdw>
                </a:effectLst>
              </a:endParaRPr>
            </a:p>
          </p:txBody>
        </p:sp>
        <p:sp>
          <p:nvSpPr>
            <p:cNvPr id="32" name="Freeform 76"/>
            <p:cNvSpPr/>
            <p:nvPr/>
          </p:nvSpPr>
          <p:spPr bwMode="auto">
            <a:xfrm rot="3547430">
              <a:off x="1801" y="3368"/>
              <a:ext cx="132" cy="319"/>
            </a:xfrm>
            <a:custGeom>
              <a:avLst/>
              <a:gdLst/>
              <a:ahLst/>
              <a:cxnLst>
                <a:cxn ang="0">
                  <a:pos x="0" y="0"/>
                </a:cxn>
                <a:cxn ang="0">
                  <a:pos x="19" y="1"/>
                </a:cxn>
                <a:cxn ang="0">
                  <a:pos x="37" y="5"/>
                </a:cxn>
                <a:cxn ang="0">
                  <a:pos x="52" y="14"/>
                </a:cxn>
                <a:cxn ang="0">
                  <a:pos x="67" y="25"/>
                </a:cxn>
                <a:cxn ang="0">
                  <a:pos x="78" y="39"/>
                </a:cxn>
                <a:cxn ang="0">
                  <a:pos x="86" y="55"/>
                </a:cxn>
                <a:cxn ang="0">
                  <a:pos x="90" y="73"/>
                </a:cxn>
                <a:cxn ang="0">
                  <a:pos x="90" y="90"/>
                </a:cxn>
                <a:cxn ang="0">
                  <a:pos x="86" y="108"/>
                </a:cxn>
                <a:cxn ang="0">
                  <a:pos x="78" y="124"/>
                </a:cxn>
                <a:cxn ang="0">
                  <a:pos x="70" y="140"/>
                </a:cxn>
                <a:cxn ang="0">
                  <a:pos x="67" y="157"/>
                </a:cxn>
                <a:cxn ang="0">
                  <a:pos x="67" y="175"/>
                </a:cxn>
                <a:cxn ang="0">
                  <a:pos x="70" y="192"/>
                </a:cxn>
                <a:cxn ang="0">
                  <a:pos x="79" y="209"/>
                </a:cxn>
                <a:cxn ang="0">
                  <a:pos x="90" y="222"/>
                </a:cxn>
                <a:cxn ang="0">
                  <a:pos x="103" y="234"/>
                </a:cxn>
                <a:cxn ang="0">
                  <a:pos x="110" y="238"/>
                </a:cxn>
              </a:cxnLst>
              <a:rect l="0" t="0" r="r" b="b"/>
              <a:pathLst>
                <a:path w="110" h="238">
                  <a:moveTo>
                    <a:pt x="0" y="0"/>
                  </a:moveTo>
                  <a:lnTo>
                    <a:pt x="19" y="1"/>
                  </a:lnTo>
                  <a:lnTo>
                    <a:pt x="37" y="5"/>
                  </a:lnTo>
                  <a:lnTo>
                    <a:pt x="52" y="14"/>
                  </a:lnTo>
                  <a:lnTo>
                    <a:pt x="67" y="25"/>
                  </a:lnTo>
                  <a:lnTo>
                    <a:pt x="78" y="39"/>
                  </a:lnTo>
                  <a:lnTo>
                    <a:pt x="86" y="55"/>
                  </a:lnTo>
                  <a:lnTo>
                    <a:pt x="90" y="73"/>
                  </a:lnTo>
                  <a:lnTo>
                    <a:pt x="90" y="90"/>
                  </a:lnTo>
                  <a:lnTo>
                    <a:pt x="86" y="108"/>
                  </a:lnTo>
                  <a:lnTo>
                    <a:pt x="78" y="124"/>
                  </a:lnTo>
                  <a:lnTo>
                    <a:pt x="70" y="140"/>
                  </a:lnTo>
                  <a:lnTo>
                    <a:pt x="67" y="157"/>
                  </a:lnTo>
                  <a:lnTo>
                    <a:pt x="67" y="175"/>
                  </a:lnTo>
                  <a:lnTo>
                    <a:pt x="70" y="192"/>
                  </a:lnTo>
                  <a:lnTo>
                    <a:pt x="79" y="209"/>
                  </a:lnTo>
                  <a:lnTo>
                    <a:pt x="90" y="222"/>
                  </a:lnTo>
                  <a:lnTo>
                    <a:pt x="103" y="234"/>
                  </a:lnTo>
                  <a:lnTo>
                    <a:pt x="110" y="238"/>
                  </a:lnTo>
                </a:path>
              </a:pathLst>
            </a:custGeom>
            <a:noFill/>
            <a:ln w="12700" cmpd="sng">
              <a:solidFill>
                <a:schemeClr val="tx1"/>
              </a:solidFill>
              <a:prstDash val="solid"/>
              <a:round/>
              <a:headEnd type="none" w="med" len="med"/>
              <a:tailEnd type="triangle" w="med" len="med"/>
            </a:ln>
            <a:effectLst>
              <a:outerShdw dist="17961" dir="27000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33" name="Line 77"/>
            <p:cNvSpPr>
              <a:spLocks noChangeShapeType="1"/>
            </p:cNvSpPr>
            <p:nvPr/>
          </p:nvSpPr>
          <p:spPr bwMode="auto">
            <a:xfrm>
              <a:off x="1332" y="2868"/>
              <a:ext cx="0" cy="912"/>
            </a:xfrm>
            <a:prstGeom prst="line">
              <a:avLst/>
            </a:prstGeom>
            <a:noFill/>
            <a:ln w="12700">
              <a:solidFill>
                <a:schemeClr val="tx1"/>
              </a:solidFill>
              <a:round/>
            </a:ln>
            <a:effectLst>
              <a:outerShdw dist="35921" dir="27000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grpSp>
          <p:nvGrpSpPr>
            <p:cNvPr id="34" name="Group 78"/>
            <p:cNvGrpSpPr>
              <a:grpSpLocks/>
            </p:cNvGrpSpPr>
            <p:nvPr/>
          </p:nvGrpSpPr>
          <p:grpSpPr bwMode="auto">
            <a:xfrm>
              <a:off x="425" y="3041"/>
              <a:ext cx="1817" cy="756"/>
              <a:chOff x="449" y="3003"/>
              <a:chExt cx="1865" cy="697"/>
            </a:xfrm>
          </p:grpSpPr>
          <p:sp>
            <p:nvSpPr>
              <p:cNvPr id="35" name="Freeform 79"/>
              <p:cNvSpPr/>
              <p:nvPr/>
            </p:nvSpPr>
            <p:spPr bwMode="auto">
              <a:xfrm>
                <a:off x="472" y="3003"/>
                <a:ext cx="1842" cy="689"/>
              </a:xfrm>
              <a:custGeom>
                <a:avLst/>
                <a:gdLst/>
                <a:ahLst/>
                <a:cxnLst>
                  <a:cxn ang="0">
                    <a:pos x="0" y="0"/>
                  </a:cxn>
                  <a:cxn ang="0">
                    <a:pos x="0" y="689"/>
                  </a:cxn>
                  <a:cxn ang="0">
                    <a:pos x="1842" y="689"/>
                  </a:cxn>
                </a:cxnLst>
                <a:rect l="0" t="0" r="r" b="b"/>
                <a:pathLst>
                  <a:path w="1842" h="689">
                    <a:moveTo>
                      <a:pt x="0" y="0"/>
                    </a:moveTo>
                    <a:lnTo>
                      <a:pt x="0" y="689"/>
                    </a:lnTo>
                    <a:lnTo>
                      <a:pt x="1842" y="689"/>
                    </a:lnTo>
                  </a:path>
                </a:pathLst>
              </a:custGeom>
              <a:noFill/>
              <a:ln w="38100" cmpd="sng">
                <a:solidFill>
                  <a:srgbClr val="F0F0F0"/>
                </a:solidFill>
                <a:prstDash val="solid"/>
                <a:round/>
              </a:ln>
              <a:effectLst>
                <a:outerShdw dist="35921" dir="27000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grpSp>
            <p:nvGrpSpPr>
              <p:cNvPr id="36" name="Group 80"/>
              <p:cNvGrpSpPr>
                <a:grpSpLocks/>
              </p:cNvGrpSpPr>
              <p:nvPr/>
            </p:nvGrpSpPr>
            <p:grpSpPr bwMode="auto">
              <a:xfrm>
                <a:off x="449" y="3003"/>
                <a:ext cx="209" cy="697"/>
                <a:chOff x="449" y="3003"/>
                <a:chExt cx="209" cy="697"/>
              </a:xfrm>
            </p:grpSpPr>
            <p:sp>
              <p:nvSpPr>
                <p:cNvPr id="37" name="Line 81"/>
                <p:cNvSpPr>
                  <a:spLocks noChangeShapeType="1"/>
                </p:cNvSpPr>
                <p:nvPr/>
              </p:nvSpPr>
              <p:spPr bwMode="auto">
                <a:xfrm>
                  <a:off x="449" y="3003"/>
                  <a:ext cx="23" cy="1"/>
                </a:xfrm>
                <a:prstGeom prst="line">
                  <a:avLst/>
                </a:prstGeom>
                <a:noFill/>
                <a:ln w="38100">
                  <a:solidFill>
                    <a:srgbClr val="F0F0F0"/>
                  </a:solidFill>
                  <a:round/>
                </a:ln>
                <a:effectLst>
                  <a:outerShdw dist="35921" dir="27000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38" name="Line 82"/>
                <p:cNvSpPr>
                  <a:spLocks noChangeShapeType="1"/>
                </p:cNvSpPr>
                <p:nvPr/>
              </p:nvSpPr>
              <p:spPr bwMode="auto">
                <a:xfrm>
                  <a:off x="449" y="3072"/>
                  <a:ext cx="23" cy="1"/>
                </a:xfrm>
                <a:prstGeom prst="line">
                  <a:avLst/>
                </a:prstGeom>
                <a:noFill/>
                <a:ln w="38100">
                  <a:solidFill>
                    <a:srgbClr val="F0F0F0"/>
                  </a:solidFill>
                  <a:round/>
                </a:ln>
                <a:effectLst>
                  <a:outerShdw dist="35921" dir="27000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39" name="Line 83"/>
                <p:cNvSpPr>
                  <a:spLocks noChangeShapeType="1"/>
                </p:cNvSpPr>
                <p:nvPr/>
              </p:nvSpPr>
              <p:spPr bwMode="auto">
                <a:xfrm>
                  <a:off x="449" y="3142"/>
                  <a:ext cx="23" cy="1"/>
                </a:xfrm>
                <a:prstGeom prst="line">
                  <a:avLst/>
                </a:prstGeom>
                <a:noFill/>
                <a:ln w="38100">
                  <a:solidFill>
                    <a:srgbClr val="F0F0F0"/>
                  </a:solidFill>
                  <a:round/>
                </a:ln>
                <a:effectLst>
                  <a:outerShdw dist="35921" dir="27000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40" name="Line 84"/>
                <p:cNvSpPr>
                  <a:spLocks noChangeShapeType="1"/>
                </p:cNvSpPr>
                <p:nvPr/>
              </p:nvSpPr>
              <p:spPr bwMode="auto">
                <a:xfrm>
                  <a:off x="449" y="3210"/>
                  <a:ext cx="23" cy="1"/>
                </a:xfrm>
                <a:prstGeom prst="line">
                  <a:avLst/>
                </a:prstGeom>
                <a:noFill/>
                <a:ln w="38100">
                  <a:solidFill>
                    <a:srgbClr val="F0F0F0"/>
                  </a:solidFill>
                  <a:round/>
                </a:ln>
                <a:effectLst>
                  <a:outerShdw dist="35921" dir="27000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41" name="Line 85"/>
                <p:cNvSpPr>
                  <a:spLocks noChangeShapeType="1"/>
                </p:cNvSpPr>
                <p:nvPr/>
              </p:nvSpPr>
              <p:spPr bwMode="auto">
                <a:xfrm>
                  <a:off x="449" y="3279"/>
                  <a:ext cx="23" cy="1"/>
                </a:xfrm>
                <a:prstGeom prst="line">
                  <a:avLst/>
                </a:prstGeom>
                <a:noFill/>
                <a:ln w="38100">
                  <a:solidFill>
                    <a:srgbClr val="F0F0F0"/>
                  </a:solidFill>
                  <a:round/>
                </a:ln>
                <a:effectLst>
                  <a:outerShdw dist="35921" dir="27000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42" name="Line 86"/>
                <p:cNvSpPr>
                  <a:spLocks noChangeShapeType="1"/>
                </p:cNvSpPr>
                <p:nvPr/>
              </p:nvSpPr>
              <p:spPr bwMode="auto">
                <a:xfrm>
                  <a:off x="449" y="3347"/>
                  <a:ext cx="23" cy="1"/>
                </a:xfrm>
                <a:prstGeom prst="line">
                  <a:avLst/>
                </a:prstGeom>
                <a:noFill/>
                <a:ln w="38100">
                  <a:solidFill>
                    <a:srgbClr val="F0F0F0"/>
                  </a:solidFill>
                  <a:round/>
                </a:ln>
                <a:effectLst>
                  <a:outerShdw dist="35921" dir="27000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43" name="Line 87"/>
                <p:cNvSpPr>
                  <a:spLocks noChangeShapeType="1"/>
                </p:cNvSpPr>
                <p:nvPr/>
              </p:nvSpPr>
              <p:spPr bwMode="auto">
                <a:xfrm>
                  <a:off x="449" y="3417"/>
                  <a:ext cx="23" cy="1"/>
                </a:xfrm>
                <a:prstGeom prst="line">
                  <a:avLst/>
                </a:prstGeom>
                <a:noFill/>
                <a:ln w="38100">
                  <a:solidFill>
                    <a:srgbClr val="F0F0F0"/>
                  </a:solidFill>
                  <a:round/>
                </a:ln>
                <a:effectLst>
                  <a:outerShdw dist="35921" dir="27000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44" name="Line 88"/>
                <p:cNvSpPr>
                  <a:spLocks noChangeShapeType="1"/>
                </p:cNvSpPr>
                <p:nvPr/>
              </p:nvSpPr>
              <p:spPr bwMode="auto">
                <a:xfrm>
                  <a:off x="449" y="3485"/>
                  <a:ext cx="23" cy="1"/>
                </a:xfrm>
                <a:prstGeom prst="line">
                  <a:avLst/>
                </a:prstGeom>
                <a:noFill/>
                <a:ln w="38100">
                  <a:solidFill>
                    <a:srgbClr val="F0F0F0"/>
                  </a:solidFill>
                  <a:round/>
                </a:ln>
                <a:effectLst>
                  <a:outerShdw dist="35921" dir="27000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45" name="Line 89"/>
                <p:cNvSpPr>
                  <a:spLocks noChangeShapeType="1"/>
                </p:cNvSpPr>
                <p:nvPr/>
              </p:nvSpPr>
              <p:spPr bwMode="auto">
                <a:xfrm>
                  <a:off x="449" y="3554"/>
                  <a:ext cx="23" cy="1"/>
                </a:xfrm>
                <a:prstGeom prst="line">
                  <a:avLst/>
                </a:prstGeom>
                <a:noFill/>
                <a:ln w="38100">
                  <a:solidFill>
                    <a:srgbClr val="F0F0F0"/>
                  </a:solidFill>
                  <a:round/>
                </a:ln>
                <a:effectLst>
                  <a:outerShdw dist="35921" dir="27000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46" name="Line 90"/>
                <p:cNvSpPr>
                  <a:spLocks noChangeShapeType="1"/>
                </p:cNvSpPr>
                <p:nvPr/>
              </p:nvSpPr>
              <p:spPr bwMode="auto">
                <a:xfrm>
                  <a:off x="449" y="3623"/>
                  <a:ext cx="23" cy="5"/>
                </a:xfrm>
                <a:prstGeom prst="line">
                  <a:avLst/>
                </a:prstGeom>
                <a:noFill/>
                <a:ln w="38100">
                  <a:solidFill>
                    <a:srgbClr val="F0F0F0"/>
                  </a:solidFill>
                  <a:round/>
                </a:ln>
                <a:effectLst>
                  <a:outerShdw dist="35921" dir="27000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47" name="Line 91"/>
                <p:cNvSpPr>
                  <a:spLocks noChangeShapeType="1"/>
                </p:cNvSpPr>
                <p:nvPr/>
              </p:nvSpPr>
              <p:spPr bwMode="auto">
                <a:xfrm>
                  <a:off x="657" y="3692"/>
                  <a:ext cx="1" cy="8"/>
                </a:xfrm>
                <a:prstGeom prst="line">
                  <a:avLst/>
                </a:prstGeom>
                <a:noFill/>
                <a:ln w="38100">
                  <a:solidFill>
                    <a:srgbClr val="F0F0F0"/>
                  </a:solidFill>
                  <a:round/>
                </a:ln>
                <a:effectLst>
                  <a:outerShdw dist="35921" dir="27000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grpSp>
        </p:grpSp>
      </p:grpSp>
      <p:graphicFrame>
        <p:nvGraphicFramePr>
          <p:cNvPr id="66585" name="对象 66584"/>
          <p:cNvGraphicFramePr>
            <a:graphicFrameLocks/>
          </p:cNvGraphicFramePr>
          <p:nvPr/>
        </p:nvGraphicFramePr>
        <p:xfrm>
          <a:off x="4283968" y="4005064"/>
          <a:ext cx="3960440" cy="505396"/>
        </p:xfrm>
        <a:graphic>
          <a:graphicData uri="http://schemas.openxmlformats.org/presentationml/2006/ole">
            <p:oleObj spid="_x0000_s68634" name="公式" r:id="rId4" imgW="1752480" imgH="228600" progId="Equation.3">
              <p:embed/>
            </p:oleObj>
          </a:graphicData>
        </a:graphic>
      </p:graphicFrame>
      <p:graphicFrame>
        <p:nvGraphicFramePr>
          <p:cNvPr id="82979" name="对象 4"/>
          <p:cNvGraphicFramePr>
            <a:graphicFrameLocks/>
          </p:cNvGraphicFramePr>
          <p:nvPr/>
        </p:nvGraphicFramePr>
        <p:xfrm>
          <a:off x="4130675" y="4699000"/>
          <a:ext cx="4195763" cy="938213"/>
        </p:xfrm>
        <a:graphic>
          <a:graphicData uri="http://schemas.openxmlformats.org/presentationml/2006/ole">
            <p:oleObj spid="_x0000_s68635" name="公式" r:id="rId5" imgW="1955520" imgH="457200" progId="Equation.3">
              <p:embed/>
            </p:oleObj>
          </a:graphicData>
        </a:graphic>
      </p:graphicFrame>
      <p:sp>
        <p:nvSpPr>
          <p:cNvPr id="54" name="Rectangle 5"/>
          <p:cNvSpPr>
            <a:spLocks noChangeArrowheads="1"/>
          </p:cNvSpPr>
          <p:nvPr/>
        </p:nvSpPr>
        <p:spPr bwMode="auto">
          <a:xfrm>
            <a:off x="4139952" y="5805264"/>
            <a:ext cx="4505325" cy="458787"/>
          </a:xfrm>
          <a:prstGeom prst="rect">
            <a:avLst/>
          </a:prstGeom>
          <a:noFill/>
          <a:ln w="12700">
            <a:noFill/>
            <a:miter lim="800000"/>
          </a:ln>
          <a:effectLst/>
        </p:spPr>
        <p:txBody>
          <a:bodyPr lIns="90488" tIns="44450" rIns="90488" bIns="44450">
            <a:spAutoFit/>
          </a:bodyPr>
          <a:lstStyle/>
          <a:p>
            <a:pPr eaLnBrk="0" hangingPunct="0">
              <a:spcBef>
                <a:spcPct val="50000"/>
              </a:spcBef>
              <a:buFontTx/>
              <a:buNone/>
              <a:defRPr/>
            </a:pPr>
            <a:r>
              <a:rPr kumimoji="1" lang="zh-CN" altLang="en-US" dirty="0"/>
              <a:t>在 </a:t>
            </a:r>
            <a:r>
              <a:rPr kumimoji="1" lang="zh-CN" altLang="en-US" dirty="0">
                <a:latin typeface="Symbol" pitchFamily="18" charset="2"/>
              </a:rPr>
              <a:t></a:t>
            </a:r>
            <a:r>
              <a:rPr kumimoji="1" lang="zh-CN" altLang="en-US" dirty="0"/>
              <a:t> </a:t>
            </a:r>
            <a:r>
              <a:rPr kumimoji="1" lang="en-US" altLang="zh-CN" dirty="0"/>
              <a:t>= 0.05</a:t>
            </a:r>
            <a:r>
              <a:rPr kumimoji="1" lang="zh-CN" altLang="en-US" dirty="0"/>
              <a:t>的水平上不能拒绝</a:t>
            </a:r>
            <a:r>
              <a:rPr kumimoji="1" lang="en-US" altLang="zh-CN" dirty="0"/>
              <a:t>H</a:t>
            </a:r>
            <a:r>
              <a:rPr kumimoji="1" lang="en-US" altLang="zh-CN" baseline="-25000" dirty="0"/>
              <a: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68614">
                                            <p:txEl>
                                              <p:pRg st="0" end="0"/>
                                            </p:txEl>
                                          </p:spTgt>
                                        </p:tgtEl>
                                        <p:attrNameLst>
                                          <p:attrName>style.visibility</p:attrName>
                                        </p:attrNameLst>
                                      </p:cBhvr>
                                      <p:to>
                                        <p:strVal val="visible"/>
                                      </p:to>
                                    </p:set>
                                    <p:anim calcmode="lin" valueType="num">
                                      <p:cBhvr>
                                        <p:cTn id="7" dur="500" fill="hold"/>
                                        <p:tgtEl>
                                          <p:spTgt spid="68614">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68614">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68614">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68614">
                                            <p:txEl>
                                              <p:pRg st="0" end="0"/>
                                            </p:txEl>
                                          </p:spTgt>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68614">
                                            <p:txEl>
                                              <p:pRg st="0" end="0"/>
                                            </p:txEl>
                                          </p:spTgt>
                                        </p:tgtEl>
                                        <p:attrNameLst>
                                          <p:attrName>ppt_c</p:attrName>
                                        </p:attrNameLst>
                                      </p:cBhvr>
                                      <p:to>
                                        <a:srgbClr val="0000FF"/>
                                      </p:to>
                                    </p:animClr>
                                  </p:sub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68614">
                                            <p:txEl>
                                              <p:pRg st="1" end="1"/>
                                            </p:txEl>
                                          </p:spTgt>
                                        </p:tgtEl>
                                        <p:attrNameLst>
                                          <p:attrName>style.visibility</p:attrName>
                                        </p:attrNameLst>
                                      </p:cBhvr>
                                      <p:to>
                                        <p:strVal val="visible"/>
                                      </p:to>
                                    </p:set>
                                    <p:anim calcmode="lin" valueType="num">
                                      <p:cBhvr>
                                        <p:cTn id="15" dur="500" fill="hold"/>
                                        <p:tgtEl>
                                          <p:spTgt spid="68614">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68614">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68614">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68614">
                                            <p:txEl>
                                              <p:pRg st="1" end="1"/>
                                            </p:txEl>
                                          </p:spTgt>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68614">
                                            <p:txEl>
                                              <p:pRg st="1" end="1"/>
                                            </p:txEl>
                                          </p:spTgt>
                                        </p:tgtEl>
                                        <p:attrNameLst>
                                          <p:attrName>ppt_c</p:attrName>
                                        </p:attrNameLst>
                                      </p:cBhvr>
                                      <p:to>
                                        <a:srgbClr val="0000FF"/>
                                      </p:to>
                                    </p:animClr>
                                  </p:sub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68614">
                                            <p:txEl>
                                              <p:pRg st="2" end="2"/>
                                            </p:txEl>
                                          </p:spTgt>
                                        </p:tgtEl>
                                        <p:attrNameLst>
                                          <p:attrName>style.visibility</p:attrName>
                                        </p:attrNameLst>
                                      </p:cBhvr>
                                      <p:to>
                                        <p:strVal val="visible"/>
                                      </p:to>
                                    </p:set>
                                    <p:anim calcmode="lin" valueType="num">
                                      <p:cBhvr>
                                        <p:cTn id="23" dur="500" fill="hold"/>
                                        <p:tgtEl>
                                          <p:spTgt spid="68614">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68614">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68614">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68614">
                                            <p:txEl>
                                              <p:pRg st="2" end="2"/>
                                            </p:txEl>
                                          </p:spTgt>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68614">
                                            <p:txEl>
                                              <p:pRg st="2" end="2"/>
                                            </p:txEl>
                                          </p:spTgt>
                                        </p:tgtEl>
                                        <p:attrNameLst>
                                          <p:attrName>ppt_c</p:attrName>
                                        </p:attrNameLst>
                                      </p:cBhvr>
                                      <p:to>
                                        <a:srgbClr val="0000FF"/>
                                      </p:to>
                                    </p:animClr>
                                  </p:subTnLst>
                                </p:cTn>
                              </p:par>
                            </p:childTnLst>
                          </p:cTn>
                        </p:par>
                      </p:childTnLst>
                    </p:cTn>
                  </p:par>
                  <p:par>
                    <p:cTn id="27" fill="hold">
                      <p:stCondLst>
                        <p:cond delay="indefinite"/>
                      </p:stCondLst>
                      <p:childTnLst>
                        <p:par>
                          <p:cTn id="28" fill="hold">
                            <p:stCondLst>
                              <p:cond delay="0"/>
                            </p:stCondLst>
                            <p:childTnLst>
                              <p:par>
                                <p:cTn id="29" presetID="16" presetClass="entr" presetSubtype="37"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arn(outVertical)">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66585"/>
                                        </p:tgtEl>
                                        <p:attrNameLst>
                                          <p:attrName>style.visibility</p:attrName>
                                        </p:attrNameLst>
                                      </p:cBhvr>
                                      <p:to>
                                        <p:strVal val="visible"/>
                                      </p:to>
                                    </p:set>
                                    <p:anim calcmode="lin" valueType="num">
                                      <p:cBhvr additive="base">
                                        <p:cTn id="36" dur="500" fill="hold"/>
                                        <p:tgtEl>
                                          <p:spTgt spid="66585"/>
                                        </p:tgtEl>
                                        <p:attrNameLst>
                                          <p:attrName>ppt_x</p:attrName>
                                        </p:attrNameLst>
                                      </p:cBhvr>
                                      <p:tavLst>
                                        <p:tav tm="0">
                                          <p:val>
                                            <p:strVal val="#ppt_x"/>
                                          </p:val>
                                        </p:tav>
                                        <p:tav tm="100000">
                                          <p:val>
                                            <p:strVal val="#ppt_x"/>
                                          </p:val>
                                        </p:tav>
                                      </p:tavLst>
                                    </p:anim>
                                    <p:anim calcmode="lin" valueType="num">
                                      <p:cBhvr additive="base">
                                        <p:cTn id="37" dur="500" fill="hold"/>
                                        <p:tgtEl>
                                          <p:spTgt spid="66585"/>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66585"/>
                                        </p:tgtEl>
                                        <p:attrNameLst>
                                          <p:attrName>ppt_c</p:attrName>
                                        </p:attrNameLst>
                                      </p:cBhvr>
                                      <p:to>
                                        <a:schemeClr val="accent2"/>
                                      </p:to>
                                    </p:animClr>
                                  </p:sub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82979"/>
                                        </p:tgtEl>
                                        <p:attrNameLst>
                                          <p:attrName>style.visibility</p:attrName>
                                        </p:attrNameLst>
                                      </p:cBhvr>
                                      <p:to>
                                        <p:strVal val="visible"/>
                                      </p:to>
                                    </p:set>
                                    <p:anim calcmode="lin" valueType="num">
                                      <p:cBhvr additive="base">
                                        <p:cTn id="42" dur="500" fill="hold"/>
                                        <p:tgtEl>
                                          <p:spTgt spid="82979"/>
                                        </p:tgtEl>
                                        <p:attrNameLst>
                                          <p:attrName>ppt_x</p:attrName>
                                        </p:attrNameLst>
                                      </p:cBhvr>
                                      <p:tavLst>
                                        <p:tav tm="0">
                                          <p:val>
                                            <p:strVal val="#ppt_x"/>
                                          </p:val>
                                        </p:tav>
                                        <p:tav tm="100000">
                                          <p:val>
                                            <p:strVal val="#ppt_x"/>
                                          </p:val>
                                        </p:tav>
                                      </p:tavLst>
                                    </p:anim>
                                    <p:anim calcmode="lin" valueType="num">
                                      <p:cBhvr additive="base">
                                        <p:cTn id="43" dur="500" fill="hold"/>
                                        <p:tgtEl>
                                          <p:spTgt spid="82979"/>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82979"/>
                                        </p:tgtEl>
                                        <p:attrNameLst>
                                          <p:attrName>ppt_c</p:attrName>
                                        </p:attrNameLst>
                                      </p:cBhvr>
                                      <p:to>
                                        <a:schemeClr val="accent2"/>
                                      </p:to>
                                    </p:animClr>
                                  </p:sub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54"/>
                                        </p:tgtEl>
                                        <p:attrNameLst>
                                          <p:attrName>style.visibility</p:attrName>
                                        </p:attrNameLst>
                                      </p:cBhvr>
                                      <p:to>
                                        <p:strVal val="visible"/>
                                      </p:to>
                                    </p:set>
                                    <p:anim calcmode="lin" valueType="num">
                                      <p:cBhvr additive="base">
                                        <p:cTn id="48" dur="500" fill="hold"/>
                                        <p:tgtEl>
                                          <p:spTgt spid="54"/>
                                        </p:tgtEl>
                                        <p:attrNameLst>
                                          <p:attrName>ppt_x</p:attrName>
                                        </p:attrNameLst>
                                      </p:cBhvr>
                                      <p:tavLst>
                                        <p:tav tm="0">
                                          <p:val>
                                            <p:strVal val="#ppt_x"/>
                                          </p:val>
                                        </p:tav>
                                        <p:tav tm="100000">
                                          <p:val>
                                            <p:strVal val="#ppt_x"/>
                                          </p:val>
                                        </p:tav>
                                      </p:tavLst>
                                    </p:anim>
                                    <p:anim calcmode="lin" valueType="num">
                                      <p:cBhvr additive="base">
                                        <p:cTn id="49" dur="500" fill="hold"/>
                                        <p:tgtEl>
                                          <p:spTgt spid="54"/>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54"/>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4" grpId="0" build="p" autoUpdateAnimBg="0"/>
      <p:bldP spid="54"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第七章   假设检验</a:t>
            </a:r>
            <a:endParaRPr lang="zh-CN" altLang="en-US" sz="3600" b="1">
              <a:effectLst>
                <a:outerShdw blurRad="38100" dist="38100" dir="2700000" algn="tl">
                  <a:srgbClr val="C0C0C0"/>
                </a:outerShdw>
              </a:effectLst>
            </a:endParaRPr>
          </a:p>
        </p:txBody>
      </p:sp>
      <p:sp>
        <p:nvSpPr>
          <p:cNvPr id="76803"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76804"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76805"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76806" name="Rectangle 6"/>
          <p:cNvSpPr>
            <a:spLocks noGrp="1" noChangeArrowheads="1"/>
          </p:cNvSpPr>
          <p:nvPr>
            <p:ph type="subTitle" idx="1"/>
          </p:nvPr>
        </p:nvSpPr>
        <p:spPr>
          <a:xfrm>
            <a:off x="228600" y="1219200"/>
            <a:ext cx="8686800" cy="5410200"/>
          </a:xfrm>
        </p:spPr>
        <p:txBody>
          <a:bodyPr/>
          <a:lstStyle/>
          <a:p>
            <a:r>
              <a:rPr lang="zh-CN" altLang="en-US" sz="2800" dirty="0">
                <a:ea typeface="黑体" pitchFamily="2" charset="-122"/>
                <a:sym typeface="Symbol" pitchFamily="18" charset="2"/>
              </a:rPr>
              <a:t>第一节   假设检验（</a:t>
            </a:r>
            <a:r>
              <a:rPr lang="en-US" altLang="zh-CN" sz="2800" dirty="0">
                <a:sym typeface="Symbol" pitchFamily="18" charset="2"/>
              </a:rPr>
              <a:t>hypothesis testing</a:t>
            </a:r>
            <a:r>
              <a:rPr lang="zh-CN" altLang="en-US" sz="2800" dirty="0">
                <a:sym typeface="Symbol" pitchFamily="18" charset="2"/>
              </a:rPr>
              <a:t>）</a:t>
            </a:r>
            <a:r>
              <a:rPr lang="zh-CN" altLang="en-US" sz="2800" dirty="0">
                <a:ea typeface="黑体" pitchFamily="2" charset="-122"/>
                <a:sym typeface="Symbol" pitchFamily="18" charset="2"/>
              </a:rPr>
              <a:t>的基本原理</a:t>
            </a:r>
          </a:p>
          <a:p>
            <a:pPr algn="l"/>
            <a:r>
              <a:rPr lang="zh-CN" altLang="en-US" sz="2600" dirty="0">
                <a:sym typeface="Symbol" pitchFamily="18" charset="2"/>
              </a:rPr>
              <a:t>一、原假设和备择假设（</a:t>
            </a:r>
            <a:r>
              <a:rPr lang="en-US" altLang="zh-CN" sz="2600" dirty="0" smtClean="0">
                <a:sym typeface="Symbol" pitchFamily="18" charset="2"/>
              </a:rPr>
              <a:t>P188</a:t>
            </a:r>
            <a:r>
              <a:rPr lang="zh-CN" altLang="en-US" sz="2600" dirty="0" smtClean="0">
                <a:sym typeface="Symbol" pitchFamily="18" charset="2"/>
              </a:rPr>
              <a:t>）</a:t>
            </a:r>
            <a:endParaRPr lang="zh-CN" altLang="en-US" sz="2600" dirty="0">
              <a:sym typeface="Symbol" pitchFamily="18" charset="2"/>
            </a:endParaRPr>
          </a:p>
          <a:p>
            <a:pPr algn="l"/>
            <a:r>
              <a:rPr lang="en-US" altLang="zh-CN" sz="2600" dirty="0">
                <a:ea typeface="楷体" pitchFamily="49" charset="-122"/>
                <a:sym typeface="Symbol" pitchFamily="18" charset="2"/>
              </a:rPr>
              <a:t>[</a:t>
            </a:r>
            <a:r>
              <a:rPr lang="zh-CN" altLang="en-US" sz="2600" dirty="0">
                <a:ea typeface="楷体" pitchFamily="49" charset="-122"/>
                <a:sym typeface="Symbol" pitchFamily="18" charset="2"/>
              </a:rPr>
              <a:t>例</a:t>
            </a:r>
            <a:r>
              <a:rPr lang="en-US" altLang="zh-CN" sz="2600" dirty="0">
                <a:ea typeface="楷体" pitchFamily="49" charset="-122"/>
                <a:sym typeface="Symbol" pitchFamily="18" charset="2"/>
              </a:rPr>
              <a:t>]</a:t>
            </a:r>
            <a:r>
              <a:rPr lang="zh-CN" altLang="en-US" sz="2600" dirty="0">
                <a:ea typeface="楷体" pitchFamily="49" charset="-122"/>
                <a:sym typeface="Symbol" pitchFamily="18" charset="2"/>
              </a:rPr>
              <a:t>一名被告即将接受法庭的审判。</a:t>
            </a:r>
          </a:p>
          <a:p>
            <a:pPr algn="l"/>
            <a:r>
              <a:rPr lang="zh-CN" altLang="en-US" sz="2600" dirty="0">
                <a:sym typeface="Symbol" pitchFamily="18" charset="2"/>
              </a:rPr>
              <a:t>         </a:t>
            </a:r>
            <a:r>
              <a:rPr lang="en-US" altLang="zh-CN" sz="2600" b="1" dirty="0">
                <a:sym typeface="Symbol" pitchFamily="18" charset="2"/>
              </a:rPr>
              <a:t>H</a:t>
            </a:r>
            <a:r>
              <a:rPr lang="en-US" altLang="zh-CN" sz="2600" b="1" baseline="-25000" dirty="0">
                <a:sym typeface="Symbol" pitchFamily="18" charset="2"/>
              </a:rPr>
              <a:t>0</a:t>
            </a:r>
            <a:r>
              <a:rPr lang="zh-CN" altLang="en-US" sz="2600" dirty="0">
                <a:sym typeface="Symbol" pitchFamily="18" charset="2"/>
              </a:rPr>
              <a:t>：</a:t>
            </a:r>
            <a:r>
              <a:rPr lang="zh-CN" altLang="en-US" sz="2600" dirty="0">
                <a:effectLst>
                  <a:outerShdw blurRad="38100" dist="38100" dir="2700000" algn="tl">
                    <a:srgbClr val="C0C0C0"/>
                  </a:outerShdw>
                </a:effectLst>
                <a:ea typeface="楷体" pitchFamily="49" charset="-122"/>
                <a:sym typeface="Symbol" pitchFamily="18" charset="2"/>
              </a:rPr>
              <a:t>被告是无罪的</a:t>
            </a:r>
            <a:r>
              <a:rPr lang="zh-CN" altLang="en-US" sz="2600" dirty="0">
                <a:sym typeface="Symbol" pitchFamily="18" charset="2"/>
              </a:rPr>
              <a:t>     （</a:t>
            </a:r>
            <a:r>
              <a:rPr lang="en-US" altLang="zh-CN" sz="2600" dirty="0">
                <a:sym typeface="Symbol" pitchFamily="18" charset="2"/>
              </a:rPr>
              <a:t>null hypothesis</a:t>
            </a:r>
            <a:r>
              <a:rPr lang="zh-CN" altLang="en-US" sz="2600" dirty="0">
                <a:sym typeface="Symbol" pitchFamily="18" charset="2"/>
              </a:rPr>
              <a:t>）</a:t>
            </a:r>
          </a:p>
          <a:p>
            <a:pPr algn="l"/>
            <a:r>
              <a:rPr lang="zh-CN" altLang="en-US" sz="2600" dirty="0">
                <a:sym typeface="Symbol" pitchFamily="18" charset="2"/>
              </a:rPr>
              <a:t>         </a:t>
            </a:r>
            <a:r>
              <a:rPr lang="en-US" altLang="zh-CN" sz="2600" b="1" dirty="0">
                <a:sym typeface="Symbol" pitchFamily="18" charset="2"/>
              </a:rPr>
              <a:t>H</a:t>
            </a:r>
            <a:r>
              <a:rPr lang="en-US" altLang="zh-CN" sz="2600" b="1" baseline="-25000" dirty="0">
                <a:sym typeface="Symbol" pitchFamily="18" charset="2"/>
              </a:rPr>
              <a:t>1</a:t>
            </a:r>
            <a:r>
              <a:rPr lang="zh-CN" altLang="en-US" sz="2600" dirty="0">
                <a:sym typeface="Symbol" pitchFamily="18" charset="2"/>
              </a:rPr>
              <a:t>：</a:t>
            </a:r>
            <a:r>
              <a:rPr lang="zh-CN" altLang="en-US" sz="2600" dirty="0">
                <a:effectLst>
                  <a:outerShdw blurRad="38100" dist="38100" dir="2700000" algn="tl">
                    <a:srgbClr val="C0C0C0"/>
                  </a:outerShdw>
                </a:effectLst>
                <a:ea typeface="楷体" pitchFamily="49" charset="-122"/>
                <a:sym typeface="Symbol" pitchFamily="18" charset="2"/>
              </a:rPr>
              <a:t>被告是有罪的</a:t>
            </a:r>
            <a:r>
              <a:rPr lang="zh-CN" altLang="en-US" sz="2600" dirty="0">
                <a:sym typeface="Symbol" pitchFamily="18" charset="2"/>
              </a:rPr>
              <a:t>     （</a:t>
            </a:r>
            <a:r>
              <a:rPr lang="en-US" altLang="zh-CN" sz="2600" dirty="0">
                <a:sym typeface="Symbol" pitchFamily="18" charset="2"/>
              </a:rPr>
              <a:t>alternative hypothesis</a:t>
            </a:r>
            <a:r>
              <a:rPr lang="zh-CN" altLang="en-US" sz="2600" dirty="0">
                <a:sym typeface="Symbol" pitchFamily="18" charset="2"/>
              </a:rPr>
              <a:t>）</a:t>
            </a:r>
          </a:p>
          <a:p>
            <a:pPr algn="l"/>
            <a:r>
              <a:rPr lang="zh-CN" altLang="en-US" sz="2600" dirty="0">
                <a:latin typeface="黑体" pitchFamily="2" charset="-122"/>
                <a:ea typeface="黑体" pitchFamily="2" charset="-122"/>
                <a:sym typeface="Symbol" pitchFamily="18" charset="2"/>
              </a:rPr>
              <a:t>假设检验  检验假设：检验</a:t>
            </a:r>
            <a:r>
              <a:rPr lang="zh-CN" altLang="en-US" sz="2600" dirty="0">
                <a:solidFill>
                  <a:srgbClr val="FF0000"/>
                </a:solidFill>
                <a:latin typeface="楷体" pitchFamily="49" charset="-122"/>
                <a:ea typeface="楷体" pitchFamily="49" charset="-122"/>
                <a:sym typeface="Symbol" pitchFamily="18" charset="2"/>
              </a:rPr>
              <a:t>原假设</a:t>
            </a:r>
            <a:r>
              <a:rPr lang="zh-CN" altLang="en-US" sz="2600" dirty="0">
                <a:latin typeface="黑体" pitchFamily="2" charset="-122"/>
                <a:ea typeface="黑体" pitchFamily="2" charset="-122"/>
                <a:sym typeface="Symbol" pitchFamily="18" charset="2"/>
              </a:rPr>
              <a:t>的正确性</a:t>
            </a:r>
            <a:r>
              <a:rPr lang="zh-CN" altLang="en-US" sz="2600" dirty="0">
                <a:sym typeface="Symbol" pitchFamily="18" charset="2"/>
              </a:rPr>
              <a:t>。</a:t>
            </a:r>
          </a:p>
          <a:p>
            <a:pPr algn="l"/>
            <a:r>
              <a:rPr lang="en-US" altLang="zh-CN" sz="2600" dirty="0">
                <a:ea typeface="楷体" pitchFamily="49" charset="-122"/>
                <a:sym typeface="Symbol" pitchFamily="18" charset="2"/>
              </a:rPr>
              <a:t>[</a:t>
            </a:r>
            <a:r>
              <a:rPr lang="zh-CN" altLang="en-US" sz="2600" dirty="0">
                <a:ea typeface="楷体" pitchFamily="49" charset="-122"/>
                <a:sym typeface="Symbol" pitchFamily="18" charset="2"/>
              </a:rPr>
              <a:t>例</a:t>
            </a:r>
            <a:r>
              <a:rPr lang="en-US" altLang="zh-CN" sz="2600" dirty="0">
                <a:ea typeface="楷体" pitchFamily="49" charset="-122"/>
                <a:sym typeface="Symbol" pitchFamily="18" charset="2"/>
              </a:rPr>
              <a:t>]</a:t>
            </a:r>
            <a:r>
              <a:rPr lang="zh-CN" altLang="en-US" sz="2600" dirty="0">
                <a:ea typeface="楷体" pitchFamily="49" charset="-122"/>
                <a:sym typeface="Symbol" pitchFamily="18" charset="2"/>
              </a:rPr>
              <a:t>某种袋装食品</a:t>
            </a:r>
            <a:r>
              <a:rPr lang="en-US" altLang="zh-CN" sz="2600" dirty="0">
                <a:ea typeface="楷体" pitchFamily="49" charset="-122"/>
                <a:sym typeface="Symbol" pitchFamily="18" charset="2"/>
              </a:rPr>
              <a:t>10</a:t>
            </a:r>
            <a:r>
              <a:rPr lang="zh-CN" altLang="en-US" sz="2600" dirty="0">
                <a:ea typeface="楷体" pitchFamily="49" charset="-122"/>
                <a:sym typeface="Symbol" pitchFamily="18" charset="2"/>
              </a:rPr>
              <a:t>万袋，按规定每袋重量不得低于</a:t>
            </a:r>
            <a:r>
              <a:rPr lang="en-US" altLang="zh-CN" sz="2600" dirty="0">
                <a:ea typeface="楷体" pitchFamily="49" charset="-122"/>
                <a:sym typeface="Symbol" pitchFamily="18" charset="2"/>
              </a:rPr>
              <a:t>250</a:t>
            </a:r>
            <a:r>
              <a:rPr lang="zh-CN" altLang="en-US" sz="2600" dirty="0">
                <a:ea typeface="楷体" pitchFamily="49" charset="-122"/>
                <a:sym typeface="Symbol" pitchFamily="18" charset="2"/>
              </a:rPr>
              <a:t>克。今从中任抽</a:t>
            </a:r>
            <a:r>
              <a:rPr lang="en-US" altLang="zh-CN" sz="2600" dirty="0">
                <a:ea typeface="楷体" pitchFamily="49" charset="-122"/>
                <a:sym typeface="Symbol" pitchFamily="18" charset="2"/>
              </a:rPr>
              <a:t>100</a:t>
            </a:r>
            <a:r>
              <a:rPr lang="zh-CN" altLang="en-US" sz="2600" dirty="0">
                <a:ea typeface="楷体" pitchFamily="49" charset="-122"/>
                <a:sym typeface="Symbol" pitchFamily="18" charset="2"/>
              </a:rPr>
              <a:t>袋，发现有</a:t>
            </a:r>
            <a:r>
              <a:rPr lang="en-US" altLang="zh-CN" sz="2600" dirty="0">
                <a:ea typeface="楷体" pitchFamily="49" charset="-122"/>
                <a:sym typeface="Symbol" pitchFamily="18" charset="2"/>
              </a:rPr>
              <a:t>6</a:t>
            </a:r>
            <a:r>
              <a:rPr lang="zh-CN" altLang="en-US" sz="2600" dirty="0">
                <a:ea typeface="楷体" pitchFamily="49" charset="-122"/>
                <a:sym typeface="Symbol" pitchFamily="18" charset="2"/>
              </a:rPr>
              <a:t>袋低于</a:t>
            </a:r>
            <a:r>
              <a:rPr lang="en-US" altLang="zh-CN" sz="2600" dirty="0">
                <a:ea typeface="楷体" pitchFamily="49" charset="-122"/>
                <a:sym typeface="Symbol" pitchFamily="18" charset="2"/>
              </a:rPr>
              <a:t>250</a:t>
            </a:r>
            <a:r>
              <a:rPr lang="zh-CN" altLang="en-US" sz="2600" dirty="0">
                <a:ea typeface="楷体" pitchFamily="49" charset="-122"/>
                <a:sym typeface="Symbol" pitchFamily="18" charset="2"/>
              </a:rPr>
              <a:t>克，</a:t>
            </a:r>
            <a:r>
              <a:rPr lang="zh-CN" altLang="en-US" sz="2600" u="sng" dirty="0">
                <a:ea typeface="楷体" pitchFamily="49" charset="-122"/>
                <a:sym typeface="Symbol" pitchFamily="18" charset="2"/>
              </a:rPr>
              <a:t>若规定不符合标准的比例超过</a:t>
            </a:r>
            <a:r>
              <a:rPr lang="en-US" altLang="zh-CN" sz="2600" u="sng" dirty="0">
                <a:ea typeface="楷体" pitchFamily="49" charset="-122"/>
                <a:sym typeface="Symbol" pitchFamily="18" charset="2"/>
              </a:rPr>
              <a:t>5%</a:t>
            </a:r>
            <a:r>
              <a:rPr lang="zh-CN" altLang="en-US" sz="2600" u="sng" dirty="0">
                <a:ea typeface="楷体" pitchFamily="49" charset="-122"/>
                <a:sym typeface="Symbol" pitchFamily="18" charset="2"/>
              </a:rPr>
              <a:t>就不得出厂</a:t>
            </a:r>
            <a:r>
              <a:rPr lang="zh-CN" altLang="en-US" sz="2600" dirty="0">
                <a:ea typeface="楷体" pitchFamily="49" charset="-122"/>
                <a:sym typeface="Symbol" pitchFamily="18" charset="2"/>
              </a:rPr>
              <a:t>，该批食品能否出厂？</a:t>
            </a:r>
          </a:p>
        </p:txBody>
      </p:sp>
      <p:sp>
        <p:nvSpPr>
          <p:cNvPr id="76807" name="Line 7"/>
          <p:cNvSpPr>
            <a:spLocks noChangeShapeType="1"/>
          </p:cNvSpPr>
          <p:nvPr/>
        </p:nvSpPr>
        <p:spPr bwMode="auto">
          <a:xfrm>
            <a:off x="1752600" y="3200400"/>
            <a:ext cx="0" cy="0"/>
          </a:xfrm>
          <a:prstGeom prst="line">
            <a:avLst/>
          </a:prstGeom>
          <a:noFill/>
          <a:ln w="9525">
            <a:solidFill>
              <a:schemeClr val="tx1"/>
            </a:solidFill>
            <a:round/>
            <a:headEnd/>
            <a:tailEnd/>
          </a:ln>
          <a:effectLst/>
        </p:spPr>
        <p:txBody>
          <a:bodyPr wrap="none" anchor="ctr"/>
          <a:lstStyle/>
          <a:p>
            <a:endParaRPr lang="zh-CN" altLang="en-US"/>
          </a:p>
        </p:txBody>
      </p:sp>
      <p:sp>
        <p:nvSpPr>
          <p:cNvPr id="76808" name="Line 8"/>
          <p:cNvSpPr>
            <a:spLocks noChangeShapeType="1"/>
          </p:cNvSpPr>
          <p:nvPr/>
        </p:nvSpPr>
        <p:spPr bwMode="auto">
          <a:xfrm>
            <a:off x="1143000" y="5486400"/>
            <a:ext cx="0" cy="0"/>
          </a:xfrm>
          <a:prstGeom prst="line">
            <a:avLst/>
          </a:prstGeom>
          <a:noFill/>
          <a:ln w="9525">
            <a:solidFill>
              <a:schemeClr val="tx1"/>
            </a:solidFill>
            <a:round/>
            <a:headEnd/>
            <a:tailEnd/>
          </a:ln>
          <a:effectLst/>
        </p:spPr>
        <p:txBody>
          <a:bodyPr wrap="none" anchor="ctr"/>
          <a:lstStyle/>
          <a:p>
            <a:endParaRPr lang="zh-CN" altLang="en-US"/>
          </a:p>
        </p:txBody>
      </p:sp>
      <p:sp>
        <p:nvSpPr>
          <p:cNvPr id="76809" name="Line 9"/>
          <p:cNvSpPr>
            <a:spLocks noChangeShapeType="1"/>
          </p:cNvSpPr>
          <p:nvPr/>
        </p:nvSpPr>
        <p:spPr bwMode="auto">
          <a:xfrm>
            <a:off x="1143000" y="4953000"/>
            <a:ext cx="0" cy="0"/>
          </a:xfrm>
          <a:prstGeom prst="line">
            <a:avLst/>
          </a:prstGeom>
          <a:noFill/>
          <a:ln w="9525">
            <a:solidFill>
              <a:schemeClr val="tx1"/>
            </a:solidFill>
            <a:round/>
            <a:headEnd/>
            <a:tailEnd/>
          </a:ln>
          <a:effectLst/>
        </p:spPr>
        <p:txBody>
          <a:bodyPr wrap="none" anchor="ctr"/>
          <a:lstStyle/>
          <a:p>
            <a:endParaRPr lang="zh-CN" altLang="en-US"/>
          </a:p>
        </p:txBody>
      </p:sp>
      <p:sp>
        <p:nvSpPr>
          <p:cNvPr id="76810" name="Line 10"/>
          <p:cNvSpPr>
            <a:spLocks noChangeShapeType="1"/>
          </p:cNvSpPr>
          <p:nvPr/>
        </p:nvSpPr>
        <p:spPr bwMode="auto">
          <a:xfrm>
            <a:off x="1676400" y="5943600"/>
            <a:ext cx="0" cy="0"/>
          </a:xfrm>
          <a:prstGeom prst="line">
            <a:avLst/>
          </a:prstGeom>
          <a:noFill/>
          <a:ln w="9525">
            <a:solidFill>
              <a:schemeClr val="tx1"/>
            </a:solidFill>
            <a:round/>
            <a:headEnd/>
            <a:tailEnd/>
          </a:ln>
          <a:effectLst/>
        </p:spPr>
        <p:txBody>
          <a:bodyPr wrap="none" anchor="ctr"/>
          <a:lstStyle/>
          <a:p>
            <a:endParaRPr lang="zh-CN" altLang="en-US"/>
          </a:p>
        </p:txBody>
      </p:sp>
      <p:graphicFrame>
        <p:nvGraphicFramePr>
          <p:cNvPr id="76811" name="Object 11"/>
          <p:cNvGraphicFramePr>
            <a:graphicFrameLocks noChangeAspect="1"/>
          </p:cNvGraphicFramePr>
          <p:nvPr/>
        </p:nvGraphicFramePr>
        <p:xfrm>
          <a:off x="395288" y="5516563"/>
          <a:ext cx="5686425" cy="1042987"/>
        </p:xfrm>
        <a:graphic>
          <a:graphicData uri="http://schemas.openxmlformats.org/presentationml/2006/ole">
            <p:oleObj spid="_x0000_s76811" name="公式" r:id="rId4" imgW="2628720" imgH="482400" progId="Equation.3">
              <p:embed/>
            </p:oleObj>
          </a:graphicData>
        </a:graphic>
      </p:graphicFrame>
      <p:graphicFrame>
        <p:nvGraphicFramePr>
          <p:cNvPr id="76812" name="Object 12"/>
          <p:cNvGraphicFramePr>
            <a:graphicFrameLocks noChangeAspect="1"/>
          </p:cNvGraphicFramePr>
          <p:nvPr/>
        </p:nvGraphicFramePr>
        <p:xfrm>
          <a:off x="6084888" y="5516563"/>
          <a:ext cx="2390775" cy="1042987"/>
        </p:xfrm>
        <a:graphic>
          <a:graphicData uri="http://schemas.openxmlformats.org/presentationml/2006/ole">
            <p:oleObj spid="_x0000_s76812" name="公式" r:id="rId5" imgW="1104840" imgH="4824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806">
                                            <p:txEl>
                                              <p:pRg st="0" end="0"/>
                                            </p:txEl>
                                          </p:spTgt>
                                        </p:tgtEl>
                                        <p:attrNameLst>
                                          <p:attrName>style.visibility</p:attrName>
                                        </p:attrNameLst>
                                      </p:cBhvr>
                                      <p:to>
                                        <p:strVal val="visible"/>
                                      </p:to>
                                    </p:set>
                                    <p:anim calcmode="lin" valueType="num">
                                      <p:cBhvr additive="base">
                                        <p:cTn id="7" dur="500" fill="hold"/>
                                        <p:tgtEl>
                                          <p:spTgt spid="7680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6806">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6806">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6806">
                                            <p:txEl>
                                              <p:pRg st="1" end="1"/>
                                            </p:txEl>
                                          </p:spTgt>
                                        </p:tgtEl>
                                        <p:attrNameLst>
                                          <p:attrName>style.visibility</p:attrName>
                                        </p:attrNameLst>
                                      </p:cBhvr>
                                      <p:to>
                                        <p:strVal val="visible"/>
                                      </p:to>
                                    </p:set>
                                    <p:anim calcmode="lin" valueType="num">
                                      <p:cBhvr additive="base">
                                        <p:cTn id="13" dur="500" fill="hold"/>
                                        <p:tgtEl>
                                          <p:spTgt spid="7680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6806">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6806">
                                            <p:txEl>
                                              <p:pRg st="1" end="1"/>
                                            </p:txEl>
                                          </p:spTgt>
                                        </p:tgtEl>
                                        <p:attrNameLst>
                                          <p:attrName>ppt_c</p:attrName>
                                        </p:attrNameLst>
                                      </p:cBhvr>
                                      <p:to>
                                        <a:srgbClr val="0000FF"/>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6806">
                                            <p:txEl>
                                              <p:pRg st="2" end="2"/>
                                            </p:txEl>
                                          </p:spTgt>
                                        </p:tgtEl>
                                        <p:attrNameLst>
                                          <p:attrName>style.visibility</p:attrName>
                                        </p:attrNameLst>
                                      </p:cBhvr>
                                      <p:to>
                                        <p:strVal val="visible"/>
                                      </p:to>
                                    </p:set>
                                    <p:anim calcmode="lin" valueType="num">
                                      <p:cBhvr additive="base">
                                        <p:cTn id="19" dur="500" fill="hold"/>
                                        <p:tgtEl>
                                          <p:spTgt spid="7680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6806">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6806">
                                            <p:txEl>
                                              <p:pRg st="2" end="2"/>
                                            </p:txEl>
                                          </p:spTgt>
                                        </p:tgtEl>
                                        <p:attrNameLst>
                                          <p:attrName>ppt_c</p:attrName>
                                        </p:attrNameLst>
                                      </p:cBhvr>
                                      <p:to>
                                        <a:srgbClr val="0000FF"/>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6806">
                                            <p:txEl>
                                              <p:pRg st="3" end="3"/>
                                            </p:txEl>
                                          </p:spTgt>
                                        </p:tgtEl>
                                        <p:attrNameLst>
                                          <p:attrName>style.visibility</p:attrName>
                                        </p:attrNameLst>
                                      </p:cBhvr>
                                      <p:to>
                                        <p:strVal val="visible"/>
                                      </p:to>
                                    </p:set>
                                    <p:anim calcmode="lin" valueType="num">
                                      <p:cBhvr additive="base">
                                        <p:cTn id="25" dur="500" fill="hold"/>
                                        <p:tgtEl>
                                          <p:spTgt spid="7680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6806">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6806">
                                            <p:txEl>
                                              <p:pRg st="3" end="3"/>
                                            </p:txEl>
                                          </p:spTgt>
                                        </p:tgtEl>
                                        <p:attrNameLst>
                                          <p:attrName>ppt_c</p:attrName>
                                        </p:attrNameLst>
                                      </p:cBhvr>
                                      <p:to>
                                        <a:srgbClr val="0000FF"/>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6806">
                                            <p:txEl>
                                              <p:pRg st="4" end="4"/>
                                            </p:txEl>
                                          </p:spTgt>
                                        </p:tgtEl>
                                        <p:attrNameLst>
                                          <p:attrName>style.visibility</p:attrName>
                                        </p:attrNameLst>
                                      </p:cBhvr>
                                      <p:to>
                                        <p:strVal val="visible"/>
                                      </p:to>
                                    </p:set>
                                    <p:anim calcmode="lin" valueType="num">
                                      <p:cBhvr additive="base">
                                        <p:cTn id="31" dur="500" fill="hold"/>
                                        <p:tgtEl>
                                          <p:spTgt spid="7680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6806">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6806">
                                            <p:txEl>
                                              <p:pRg st="4" end="4"/>
                                            </p:txEl>
                                          </p:spTgt>
                                        </p:tgtEl>
                                        <p:attrNameLst>
                                          <p:attrName>ppt_c</p:attrName>
                                        </p:attrNameLst>
                                      </p:cBhvr>
                                      <p:to>
                                        <a:srgbClr val="0000FF"/>
                                      </p:to>
                                    </p:animClr>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6806">
                                            <p:txEl>
                                              <p:pRg st="5" end="5"/>
                                            </p:txEl>
                                          </p:spTgt>
                                        </p:tgtEl>
                                        <p:attrNameLst>
                                          <p:attrName>style.visibility</p:attrName>
                                        </p:attrNameLst>
                                      </p:cBhvr>
                                      <p:to>
                                        <p:strVal val="visible"/>
                                      </p:to>
                                    </p:set>
                                    <p:anim calcmode="lin" valueType="num">
                                      <p:cBhvr additive="base">
                                        <p:cTn id="37" dur="500" fill="hold"/>
                                        <p:tgtEl>
                                          <p:spTgt spid="76806">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6806">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6806">
                                            <p:txEl>
                                              <p:pRg st="5" end="5"/>
                                            </p:txEl>
                                          </p:spTgt>
                                        </p:tgtEl>
                                        <p:attrNameLst>
                                          <p:attrName>ppt_c</p:attrName>
                                        </p:attrNameLst>
                                      </p:cBhvr>
                                      <p:to>
                                        <a:srgbClr val="0000FF"/>
                                      </p:to>
                                    </p:animClr>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6806">
                                            <p:txEl>
                                              <p:pRg st="6" end="6"/>
                                            </p:txEl>
                                          </p:spTgt>
                                        </p:tgtEl>
                                        <p:attrNameLst>
                                          <p:attrName>style.visibility</p:attrName>
                                        </p:attrNameLst>
                                      </p:cBhvr>
                                      <p:to>
                                        <p:strVal val="visible"/>
                                      </p:to>
                                    </p:set>
                                    <p:anim calcmode="lin" valueType="num">
                                      <p:cBhvr additive="base">
                                        <p:cTn id="43" dur="500" fill="hold"/>
                                        <p:tgtEl>
                                          <p:spTgt spid="76806">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6806">
                                            <p:txEl>
                                              <p:pRg st="6" end="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6806">
                                            <p:txEl>
                                              <p:pRg st="6" end="6"/>
                                            </p:txEl>
                                          </p:spTgt>
                                        </p:tgtEl>
                                        <p:attrNameLst>
                                          <p:attrName>ppt_c</p:attrName>
                                        </p:attrNameLst>
                                      </p:cBhvr>
                                      <p:to>
                                        <a:srgbClr val="0000FF"/>
                                      </p:to>
                                    </p:animClr>
                                  </p:sub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76811"/>
                                        </p:tgtEl>
                                        <p:attrNameLst>
                                          <p:attrName>style.visibility</p:attrName>
                                        </p:attrNameLst>
                                      </p:cBhvr>
                                      <p:to>
                                        <p:strVal val="visible"/>
                                      </p:to>
                                    </p:set>
                                    <p:animEffect transition="in" filter="dissolve">
                                      <p:cBhvr>
                                        <p:cTn id="49" dur="500"/>
                                        <p:tgtEl>
                                          <p:spTgt spid="76811"/>
                                        </p:tgtEl>
                                      </p:cBhvr>
                                    </p:animEffect>
                                  </p:childTnLst>
                                  <p:subTnLst>
                                    <p:animClr clrSpc="rgb" dir="cw">
                                      <p:cBhvr override="childStyle">
                                        <p:cTn dur="1" fill="hold" display="0" masterRel="nextClick" afterEffect="1"/>
                                        <p:tgtEl>
                                          <p:spTgt spid="76811"/>
                                        </p:tgtEl>
                                        <p:attrNameLst>
                                          <p:attrName>ppt_c</p:attrName>
                                        </p:attrNameLst>
                                      </p:cBhvr>
                                      <p:to>
                                        <a:srgbClr val="0000FF"/>
                                      </p:to>
                                    </p:animClr>
                                  </p:sub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76812"/>
                                        </p:tgtEl>
                                        <p:attrNameLst>
                                          <p:attrName>style.visibility</p:attrName>
                                        </p:attrNameLst>
                                      </p:cBhvr>
                                      <p:to>
                                        <p:strVal val="visible"/>
                                      </p:to>
                                    </p:set>
                                    <p:animEffect transition="in" filter="dissolve">
                                      <p:cBhvr>
                                        <p:cTn id="54" dur="500"/>
                                        <p:tgtEl>
                                          <p:spTgt spid="76812"/>
                                        </p:tgtEl>
                                      </p:cBhvr>
                                    </p:animEffect>
                                  </p:childTnLst>
                                  <p:subTnLst>
                                    <p:animClr clrSpc="rgb" dir="cw">
                                      <p:cBhvr override="childStyle">
                                        <p:cTn dur="1" fill="hold" display="0" masterRel="nextClick" afterEffect="1"/>
                                        <p:tgtEl>
                                          <p:spTgt spid="76812"/>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6"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第七章   假设检验</a:t>
            </a:r>
          </a:p>
        </p:txBody>
      </p:sp>
      <p:sp>
        <p:nvSpPr>
          <p:cNvPr id="81923"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81924"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81925"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81926" name="Rectangle 6"/>
          <p:cNvSpPr>
            <a:spLocks noGrp="1" noChangeArrowheads="1"/>
          </p:cNvSpPr>
          <p:nvPr>
            <p:ph type="subTitle" idx="1"/>
          </p:nvPr>
        </p:nvSpPr>
        <p:spPr>
          <a:xfrm>
            <a:off x="228600" y="1219200"/>
            <a:ext cx="8686800" cy="5410200"/>
          </a:xfrm>
        </p:spPr>
        <p:txBody>
          <a:bodyPr/>
          <a:lstStyle/>
          <a:p>
            <a:pPr algn="l">
              <a:lnSpc>
                <a:spcPts val="3000"/>
              </a:lnSpc>
            </a:pPr>
            <a:r>
              <a:rPr lang="en-US" altLang="zh-CN" sz="2400" dirty="0">
                <a:ea typeface="楷体" pitchFamily="49" charset="-122"/>
                <a:sym typeface="Symbol" pitchFamily="18" charset="2"/>
              </a:rPr>
              <a:t>[</a:t>
            </a:r>
            <a:r>
              <a:rPr lang="zh-CN" altLang="en-US" sz="2400" dirty="0">
                <a:ea typeface="楷体" pitchFamily="49" charset="-122"/>
                <a:sym typeface="Symbol" pitchFamily="18" charset="2"/>
              </a:rPr>
              <a:t>例</a:t>
            </a:r>
            <a:r>
              <a:rPr lang="en-US" altLang="zh-CN" sz="2400" dirty="0">
                <a:ea typeface="楷体" pitchFamily="49" charset="-122"/>
                <a:sym typeface="Symbol" pitchFamily="18" charset="2"/>
              </a:rPr>
              <a:t>]</a:t>
            </a:r>
            <a:r>
              <a:rPr lang="zh-CN" altLang="en-US" sz="2400" dirty="0">
                <a:ea typeface="楷体" pitchFamily="49" charset="-122"/>
                <a:sym typeface="Symbol" pitchFamily="18" charset="2"/>
              </a:rPr>
              <a:t>一保险</a:t>
            </a:r>
            <a:r>
              <a:rPr lang="zh-CN" altLang="en-US" sz="2400" dirty="0" smtClean="0">
                <a:ea typeface="楷体" pitchFamily="49" charset="-122"/>
                <a:sym typeface="Symbol" pitchFamily="18" charset="2"/>
              </a:rPr>
              <a:t>机构声称，</a:t>
            </a:r>
            <a:r>
              <a:rPr lang="zh-CN" altLang="en-US" sz="2400" dirty="0">
                <a:ea typeface="楷体" pitchFamily="49" charset="-122"/>
                <a:sym typeface="Symbol" pitchFamily="18" charset="2"/>
              </a:rPr>
              <a:t>对于新出台的某一险种，</a:t>
            </a:r>
            <a:r>
              <a:rPr lang="zh-CN" altLang="en-US" sz="2400" dirty="0" smtClean="0">
                <a:ea typeface="楷体" pitchFamily="49" charset="-122"/>
                <a:sym typeface="Symbol" pitchFamily="18" charset="2"/>
              </a:rPr>
              <a:t>沿海地区人们</a:t>
            </a:r>
            <a:r>
              <a:rPr lang="zh-CN" altLang="en-US" sz="2400" dirty="0">
                <a:ea typeface="楷体" pitchFamily="49" charset="-122"/>
                <a:sym typeface="Symbol" pitchFamily="18" charset="2"/>
              </a:rPr>
              <a:t>的喜爱程度要高于</a:t>
            </a:r>
            <a:r>
              <a:rPr lang="zh-CN" altLang="en-US" sz="2400" dirty="0" smtClean="0">
                <a:ea typeface="楷体" pitchFamily="49" charset="-122"/>
                <a:sym typeface="Symbol" pitchFamily="18" charset="2"/>
              </a:rPr>
              <a:t>内地。</a:t>
            </a:r>
            <a:r>
              <a:rPr lang="zh-CN" altLang="en-US" sz="2400" dirty="0">
                <a:ea typeface="楷体" pitchFamily="49" charset="-122"/>
                <a:sym typeface="Symbol" pitchFamily="18" charset="2"/>
              </a:rPr>
              <a:t>为此进行的一次抽样调查显示：沿海和内地人们的喜爱程度分别为</a:t>
            </a:r>
            <a:r>
              <a:rPr lang="en-US" altLang="zh-CN" sz="2400" dirty="0" smtClean="0">
                <a:ea typeface="楷体" pitchFamily="49" charset="-122"/>
                <a:sym typeface="Symbol" pitchFamily="18" charset="2"/>
              </a:rPr>
              <a:t>0.65</a:t>
            </a:r>
            <a:r>
              <a:rPr lang="zh-CN" altLang="en-US" sz="2400" dirty="0" smtClean="0">
                <a:ea typeface="楷体" pitchFamily="49" charset="-122"/>
                <a:sym typeface="Symbol" pitchFamily="18" charset="2"/>
              </a:rPr>
              <a:t>与</a:t>
            </a:r>
            <a:r>
              <a:rPr lang="en-US" altLang="zh-CN" sz="2400" dirty="0" smtClean="0">
                <a:ea typeface="楷体" pitchFamily="49" charset="-122"/>
                <a:sym typeface="Symbol" pitchFamily="18" charset="2"/>
              </a:rPr>
              <a:t>0.55</a:t>
            </a:r>
            <a:r>
              <a:rPr lang="zh-CN" altLang="en-US" sz="2400" dirty="0">
                <a:ea typeface="楷体" pitchFamily="49" charset="-122"/>
                <a:sym typeface="Symbol" pitchFamily="18" charset="2"/>
              </a:rPr>
              <a:t>，样本容量为</a:t>
            </a:r>
            <a:r>
              <a:rPr lang="en-US" altLang="zh-CN" sz="2400" dirty="0">
                <a:ea typeface="楷体" pitchFamily="49" charset="-122"/>
                <a:sym typeface="Symbol" pitchFamily="18" charset="2"/>
              </a:rPr>
              <a:t>300</a:t>
            </a:r>
            <a:r>
              <a:rPr lang="zh-CN" altLang="en-US" sz="2400" dirty="0">
                <a:ea typeface="楷体" pitchFamily="49" charset="-122"/>
                <a:sym typeface="Symbol" pitchFamily="18" charset="2"/>
              </a:rPr>
              <a:t>、</a:t>
            </a:r>
            <a:r>
              <a:rPr lang="en-US" altLang="zh-CN" sz="2400" dirty="0">
                <a:ea typeface="楷体" pitchFamily="49" charset="-122"/>
                <a:sym typeface="Symbol" pitchFamily="18" charset="2"/>
              </a:rPr>
              <a:t>400</a:t>
            </a:r>
            <a:r>
              <a:rPr lang="zh-CN" altLang="en-US" sz="2400" dirty="0">
                <a:ea typeface="楷体" pitchFamily="49" charset="-122"/>
                <a:sym typeface="Symbol" pitchFamily="18" charset="2"/>
              </a:rPr>
              <a:t>人。可否认为沿海比内地更喜爱这一险种（</a:t>
            </a:r>
            <a:r>
              <a:rPr lang="zh-CN" altLang="en-US" sz="2400" dirty="0" smtClean="0">
                <a:ea typeface="楷体" pitchFamily="49" charset="-122"/>
                <a:sym typeface="Symbol" pitchFamily="18" charset="2"/>
              </a:rPr>
              <a:t></a:t>
            </a:r>
            <a:r>
              <a:rPr lang="en-US" altLang="zh-CN" sz="2400" dirty="0" smtClean="0">
                <a:ea typeface="楷体" pitchFamily="49" charset="-122"/>
                <a:sym typeface="Symbol" pitchFamily="18" charset="2"/>
              </a:rPr>
              <a:t>=0.01</a:t>
            </a:r>
            <a:r>
              <a:rPr lang="zh-CN" altLang="en-US" sz="2400" dirty="0" smtClean="0">
                <a:ea typeface="楷体" pitchFamily="49" charset="-122"/>
                <a:sym typeface="Symbol" pitchFamily="18" charset="2"/>
              </a:rPr>
              <a:t>）？</a:t>
            </a:r>
            <a:endParaRPr lang="en-US" altLang="zh-CN" sz="2400" dirty="0">
              <a:sym typeface="Symbol" pitchFamily="18" charset="2"/>
            </a:endParaRPr>
          </a:p>
        </p:txBody>
      </p:sp>
      <p:graphicFrame>
        <p:nvGraphicFramePr>
          <p:cNvPr id="81927" name="Object 7"/>
          <p:cNvGraphicFramePr>
            <a:graphicFrameLocks noChangeAspect="1"/>
          </p:cNvGraphicFramePr>
          <p:nvPr/>
        </p:nvGraphicFramePr>
        <p:xfrm>
          <a:off x="539552" y="4365104"/>
          <a:ext cx="8128000" cy="1352550"/>
        </p:xfrm>
        <a:graphic>
          <a:graphicData uri="http://schemas.openxmlformats.org/presentationml/2006/ole">
            <p:oleObj spid="_x0000_s81927" name="Equation" r:id="rId4" imgW="4115117" imgH="686117" progId="Equation.3">
              <p:embed/>
            </p:oleObj>
          </a:graphicData>
        </a:graphic>
      </p:graphicFrame>
      <p:graphicFrame>
        <p:nvGraphicFramePr>
          <p:cNvPr id="81962" name="Object 42"/>
          <p:cNvGraphicFramePr>
            <a:graphicFrameLocks noChangeAspect="1"/>
          </p:cNvGraphicFramePr>
          <p:nvPr/>
        </p:nvGraphicFramePr>
        <p:xfrm>
          <a:off x="827584" y="5877272"/>
          <a:ext cx="3387725" cy="450850"/>
        </p:xfrm>
        <a:graphic>
          <a:graphicData uri="http://schemas.openxmlformats.org/presentationml/2006/ole">
            <p:oleObj spid="_x0000_s81962" name="公式" r:id="rId5" imgW="1714320" imgH="228600" progId="Equation.3">
              <p:embed/>
            </p:oleObj>
          </a:graphicData>
        </a:graphic>
      </p:graphicFrame>
      <p:graphicFrame>
        <p:nvGraphicFramePr>
          <p:cNvPr id="81963" name="Object 43"/>
          <p:cNvGraphicFramePr>
            <a:graphicFrameLocks noChangeAspect="1"/>
          </p:cNvGraphicFramePr>
          <p:nvPr/>
        </p:nvGraphicFramePr>
        <p:xfrm>
          <a:off x="4572000" y="5877272"/>
          <a:ext cx="2744788" cy="434975"/>
        </p:xfrm>
        <a:graphic>
          <a:graphicData uri="http://schemas.openxmlformats.org/presentationml/2006/ole">
            <p:oleObj spid="_x0000_s81963" name="公式" r:id="rId6" imgW="1434960" imgH="228600" progId="Equation.3">
              <p:embed/>
            </p:oleObj>
          </a:graphicData>
        </a:graphic>
      </p:graphicFrame>
      <p:graphicFrame>
        <p:nvGraphicFramePr>
          <p:cNvPr id="81964" name="Object 44"/>
          <p:cNvGraphicFramePr>
            <a:graphicFrameLocks noChangeAspect="1"/>
          </p:cNvGraphicFramePr>
          <p:nvPr/>
        </p:nvGraphicFramePr>
        <p:xfrm>
          <a:off x="827584" y="3789040"/>
          <a:ext cx="3487737" cy="450850"/>
        </p:xfrm>
        <a:graphic>
          <a:graphicData uri="http://schemas.openxmlformats.org/presentationml/2006/ole">
            <p:oleObj spid="_x0000_s81964" name="公式" r:id="rId7" imgW="1765080" imgH="228600" progId="Equation.3">
              <p:embed/>
            </p:oleObj>
          </a:graphicData>
        </a:graphic>
      </p:graphicFrame>
      <p:graphicFrame>
        <p:nvGraphicFramePr>
          <p:cNvPr id="81965" name="Object 45"/>
          <p:cNvGraphicFramePr>
            <a:graphicFrameLocks noChangeAspect="1"/>
          </p:cNvGraphicFramePr>
          <p:nvPr/>
        </p:nvGraphicFramePr>
        <p:xfrm>
          <a:off x="755576" y="2780928"/>
          <a:ext cx="6097587" cy="425450"/>
        </p:xfrm>
        <a:graphic>
          <a:graphicData uri="http://schemas.openxmlformats.org/presentationml/2006/ole">
            <p:oleObj spid="_x0000_s81965" name="公式" r:id="rId8" imgW="3085920" imgH="215640" progId="Equation.3">
              <p:embed/>
            </p:oleObj>
          </a:graphicData>
        </a:graphic>
      </p:graphicFrame>
      <p:graphicFrame>
        <p:nvGraphicFramePr>
          <p:cNvPr id="81966" name="Object 46"/>
          <p:cNvGraphicFramePr>
            <a:graphicFrameLocks noChangeAspect="1"/>
          </p:cNvGraphicFramePr>
          <p:nvPr/>
        </p:nvGraphicFramePr>
        <p:xfrm>
          <a:off x="755576" y="3284984"/>
          <a:ext cx="5846763" cy="450850"/>
        </p:xfrm>
        <a:graphic>
          <a:graphicData uri="http://schemas.openxmlformats.org/presentationml/2006/ole">
            <p:oleObj spid="_x0000_s81966" name="公式" r:id="rId9" imgW="2958840" imgH="228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26">
                                            <p:txEl>
                                              <p:pRg st="0" end="0"/>
                                            </p:txEl>
                                          </p:spTgt>
                                        </p:tgtEl>
                                        <p:attrNameLst>
                                          <p:attrName>style.visibility</p:attrName>
                                        </p:attrNameLst>
                                      </p:cBhvr>
                                      <p:to>
                                        <p:strVal val="visible"/>
                                      </p:to>
                                    </p:set>
                                    <p:anim calcmode="lin" valueType="num">
                                      <p:cBhvr additive="base">
                                        <p:cTn id="7" dur="300" fill="hold"/>
                                        <p:tgtEl>
                                          <p:spTgt spid="81926">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81926">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81926">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16" presetClass="entr" presetSubtype="26" fill="hold" nodeType="clickEffect">
                                  <p:stCondLst>
                                    <p:cond delay="0"/>
                                  </p:stCondLst>
                                  <p:childTnLst>
                                    <p:set>
                                      <p:cBhvr>
                                        <p:cTn id="12" dur="1" fill="hold">
                                          <p:stCondLst>
                                            <p:cond delay="0"/>
                                          </p:stCondLst>
                                        </p:cTn>
                                        <p:tgtEl>
                                          <p:spTgt spid="81965"/>
                                        </p:tgtEl>
                                        <p:attrNameLst>
                                          <p:attrName>style.visibility</p:attrName>
                                        </p:attrNameLst>
                                      </p:cBhvr>
                                      <p:to>
                                        <p:strVal val="visible"/>
                                      </p:to>
                                    </p:set>
                                    <p:animEffect transition="in" filter="barn(inHorizontal)">
                                      <p:cBhvr>
                                        <p:cTn id="13" dur="500"/>
                                        <p:tgtEl>
                                          <p:spTgt spid="81965"/>
                                        </p:tgtEl>
                                      </p:cBhvr>
                                    </p:animEffect>
                                  </p:childTnLst>
                                  <p:subTnLst>
                                    <p:animClr>
                                      <p:cBhvr override="childStyle">
                                        <p:cTn dur="1" fill="hold" display="0" masterRel="nextClick" afterEffect="1"/>
                                        <p:tgtEl>
                                          <p:spTgt spid="81965"/>
                                        </p:tgtEl>
                                        <p:attrNameLst>
                                          <p:attrName>ppt_c</p:attrName>
                                        </p:attrNameLst>
                                      </p:cBhvr>
                                      <p:to>
                                        <a:srgbClr val="0000FF"/>
                                      </p:to>
                                    </p:animClr>
                                  </p:subTnLst>
                                </p:cTn>
                              </p:par>
                            </p:childTnLst>
                          </p:cTn>
                        </p:par>
                      </p:childTnLst>
                    </p:cTn>
                  </p:par>
                  <p:par>
                    <p:cTn id="14" fill="hold">
                      <p:stCondLst>
                        <p:cond delay="indefinite"/>
                      </p:stCondLst>
                      <p:childTnLst>
                        <p:par>
                          <p:cTn id="15" fill="hold">
                            <p:stCondLst>
                              <p:cond delay="0"/>
                            </p:stCondLst>
                            <p:childTnLst>
                              <p:par>
                                <p:cTn id="16" presetID="16" presetClass="entr" presetSubtype="26" fill="hold" nodeType="clickEffect">
                                  <p:stCondLst>
                                    <p:cond delay="0"/>
                                  </p:stCondLst>
                                  <p:childTnLst>
                                    <p:set>
                                      <p:cBhvr>
                                        <p:cTn id="17" dur="1" fill="hold">
                                          <p:stCondLst>
                                            <p:cond delay="0"/>
                                          </p:stCondLst>
                                        </p:cTn>
                                        <p:tgtEl>
                                          <p:spTgt spid="81966"/>
                                        </p:tgtEl>
                                        <p:attrNameLst>
                                          <p:attrName>style.visibility</p:attrName>
                                        </p:attrNameLst>
                                      </p:cBhvr>
                                      <p:to>
                                        <p:strVal val="visible"/>
                                      </p:to>
                                    </p:set>
                                    <p:animEffect transition="in" filter="barn(inHorizontal)">
                                      <p:cBhvr>
                                        <p:cTn id="18" dur="500"/>
                                        <p:tgtEl>
                                          <p:spTgt spid="81966"/>
                                        </p:tgtEl>
                                      </p:cBhvr>
                                    </p:animEffect>
                                  </p:childTnLst>
                                  <p:subTnLst>
                                    <p:animClr>
                                      <p:cBhvr override="childStyle">
                                        <p:cTn dur="1" fill="hold" display="0" masterRel="nextClick" afterEffect="1"/>
                                        <p:tgtEl>
                                          <p:spTgt spid="81966"/>
                                        </p:tgtEl>
                                        <p:attrNameLst>
                                          <p:attrName>ppt_c</p:attrName>
                                        </p:attrNameLst>
                                      </p:cBhvr>
                                      <p:to>
                                        <a:srgbClr val="0000FF"/>
                                      </p:to>
                                    </p:animClr>
                                  </p:subTnLst>
                                </p:cTn>
                              </p:par>
                            </p:childTnLst>
                          </p:cTn>
                        </p:par>
                      </p:childTnLst>
                    </p:cTn>
                  </p:par>
                  <p:par>
                    <p:cTn id="19" fill="hold">
                      <p:stCondLst>
                        <p:cond delay="indefinite"/>
                      </p:stCondLst>
                      <p:childTnLst>
                        <p:par>
                          <p:cTn id="20" fill="hold">
                            <p:stCondLst>
                              <p:cond delay="0"/>
                            </p:stCondLst>
                            <p:childTnLst>
                              <p:par>
                                <p:cTn id="21" presetID="16" presetClass="entr" presetSubtype="26" fill="hold" nodeType="clickEffect">
                                  <p:stCondLst>
                                    <p:cond delay="0"/>
                                  </p:stCondLst>
                                  <p:childTnLst>
                                    <p:set>
                                      <p:cBhvr>
                                        <p:cTn id="22" dur="1" fill="hold">
                                          <p:stCondLst>
                                            <p:cond delay="0"/>
                                          </p:stCondLst>
                                        </p:cTn>
                                        <p:tgtEl>
                                          <p:spTgt spid="81964"/>
                                        </p:tgtEl>
                                        <p:attrNameLst>
                                          <p:attrName>style.visibility</p:attrName>
                                        </p:attrNameLst>
                                      </p:cBhvr>
                                      <p:to>
                                        <p:strVal val="visible"/>
                                      </p:to>
                                    </p:set>
                                    <p:animEffect transition="in" filter="barn(inHorizontal)">
                                      <p:cBhvr>
                                        <p:cTn id="23" dur="500"/>
                                        <p:tgtEl>
                                          <p:spTgt spid="81964"/>
                                        </p:tgtEl>
                                      </p:cBhvr>
                                    </p:animEffect>
                                  </p:childTnLst>
                                  <p:subTnLst>
                                    <p:animClr>
                                      <p:cBhvr override="childStyle">
                                        <p:cTn dur="1" fill="hold" display="0" masterRel="nextClick" afterEffect="1"/>
                                        <p:tgtEl>
                                          <p:spTgt spid="81964"/>
                                        </p:tgtEl>
                                        <p:attrNameLst>
                                          <p:attrName>ppt_c</p:attrName>
                                        </p:attrNameLst>
                                      </p:cBhvr>
                                      <p:to>
                                        <a:srgbClr val="0000FF"/>
                                      </p:to>
                                    </p:animClr>
                                  </p:subTnLst>
                                </p:cTn>
                              </p:par>
                            </p:childTnLst>
                          </p:cTn>
                        </p:par>
                      </p:childTnLst>
                    </p:cTn>
                  </p:par>
                  <p:par>
                    <p:cTn id="24" fill="hold">
                      <p:stCondLst>
                        <p:cond delay="indefinite"/>
                      </p:stCondLst>
                      <p:childTnLst>
                        <p:par>
                          <p:cTn id="25" fill="hold">
                            <p:stCondLst>
                              <p:cond delay="0"/>
                            </p:stCondLst>
                            <p:childTnLst>
                              <p:par>
                                <p:cTn id="26" presetID="16" presetClass="entr" presetSubtype="26" fill="hold" nodeType="clickEffect">
                                  <p:stCondLst>
                                    <p:cond delay="0"/>
                                  </p:stCondLst>
                                  <p:childTnLst>
                                    <p:set>
                                      <p:cBhvr>
                                        <p:cTn id="27" dur="1" fill="hold">
                                          <p:stCondLst>
                                            <p:cond delay="0"/>
                                          </p:stCondLst>
                                        </p:cTn>
                                        <p:tgtEl>
                                          <p:spTgt spid="81927"/>
                                        </p:tgtEl>
                                        <p:attrNameLst>
                                          <p:attrName>style.visibility</p:attrName>
                                        </p:attrNameLst>
                                      </p:cBhvr>
                                      <p:to>
                                        <p:strVal val="visible"/>
                                      </p:to>
                                    </p:set>
                                    <p:animEffect transition="in" filter="barn(inHorizontal)">
                                      <p:cBhvr>
                                        <p:cTn id="28" dur="500"/>
                                        <p:tgtEl>
                                          <p:spTgt spid="81927"/>
                                        </p:tgtEl>
                                      </p:cBhvr>
                                    </p:animEffect>
                                  </p:childTnLst>
                                  <p:subTnLst>
                                    <p:animClr clrSpc="rgb" dir="cw">
                                      <p:cBhvr override="childStyle">
                                        <p:cTn dur="1" fill="hold" display="0" masterRel="nextClick" afterEffect="1"/>
                                        <p:tgtEl>
                                          <p:spTgt spid="81927"/>
                                        </p:tgtEl>
                                        <p:attrNameLst>
                                          <p:attrName>ppt_c</p:attrName>
                                        </p:attrNameLst>
                                      </p:cBhvr>
                                      <p:to>
                                        <a:srgbClr val="0000FF"/>
                                      </p:to>
                                    </p:animClr>
                                  </p:subTnLst>
                                </p:cTn>
                              </p:par>
                            </p:childTnLst>
                          </p:cTn>
                        </p:par>
                      </p:childTnLst>
                    </p:cTn>
                  </p:par>
                  <p:par>
                    <p:cTn id="29" fill="hold">
                      <p:stCondLst>
                        <p:cond delay="indefinite"/>
                      </p:stCondLst>
                      <p:childTnLst>
                        <p:par>
                          <p:cTn id="30" fill="hold">
                            <p:stCondLst>
                              <p:cond delay="0"/>
                            </p:stCondLst>
                            <p:childTnLst>
                              <p:par>
                                <p:cTn id="31" presetID="16" presetClass="entr" presetSubtype="26" fill="hold" nodeType="clickEffect">
                                  <p:stCondLst>
                                    <p:cond delay="0"/>
                                  </p:stCondLst>
                                  <p:childTnLst>
                                    <p:set>
                                      <p:cBhvr>
                                        <p:cTn id="32" dur="1" fill="hold">
                                          <p:stCondLst>
                                            <p:cond delay="0"/>
                                          </p:stCondLst>
                                        </p:cTn>
                                        <p:tgtEl>
                                          <p:spTgt spid="81962"/>
                                        </p:tgtEl>
                                        <p:attrNameLst>
                                          <p:attrName>style.visibility</p:attrName>
                                        </p:attrNameLst>
                                      </p:cBhvr>
                                      <p:to>
                                        <p:strVal val="visible"/>
                                      </p:to>
                                    </p:set>
                                    <p:animEffect transition="in" filter="barn(inHorizontal)">
                                      <p:cBhvr>
                                        <p:cTn id="33" dur="500"/>
                                        <p:tgtEl>
                                          <p:spTgt spid="81962"/>
                                        </p:tgtEl>
                                      </p:cBhvr>
                                    </p:animEffect>
                                  </p:childTnLst>
                                  <p:subTnLst>
                                    <p:animClr clrSpc="rgb" dir="cw">
                                      <p:cBhvr override="childStyle">
                                        <p:cTn dur="1" fill="hold" display="0" masterRel="nextClick" afterEffect="1"/>
                                        <p:tgtEl>
                                          <p:spTgt spid="81962"/>
                                        </p:tgtEl>
                                        <p:attrNameLst>
                                          <p:attrName>ppt_c</p:attrName>
                                        </p:attrNameLst>
                                      </p:cBhvr>
                                      <p:to>
                                        <a:srgbClr val="0000FF"/>
                                      </p:to>
                                    </p:animClr>
                                  </p:subTnLst>
                                </p:cTn>
                              </p:par>
                            </p:childTnLst>
                          </p:cTn>
                        </p:par>
                      </p:childTnLst>
                    </p:cTn>
                  </p:par>
                  <p:par>
                    <p:cTn id="34" fill="hold">
                      <p:stCondLst>
                        <p:cond delay="indefinite"/>
                      </p:stCondLst>
                      <p:childTnLst>
                        <p:par>
                          <p:cTn id="35" fill="hold">
                            <p:stCondLst>
                              <p:cond delay="0"/>
                            </p:stCondLst>
                            <p:childTnLst>
                              <p:par>
                                <p:cTn id="36" presetID="16" presetClass="entr" presetSubtype="26" fill="hold" nodeType="clickEffect">
                                  <p:stCondLst>
                                    <p:cond delay="0"/>
                                  </p:stCondLst>
                                  <p:childTnLst>
                                    <p:set>
                                      <p:cBhvr>
                                        <p:cTn id="37" dur="1" fill="hold">
                                          <p:stCondLst>
                                            <p:cond delay="0"/>
                                          </p:stCondLst>
                                        </p:cTn>
                                        <p:tgtEl>
                                          <p:spTgt spid="81963"/>
                                        </p:tgtEl>
                                        <p:attrNameLst>
                                          <p:attrName>style.visibility</p:attrName>
                                        </p:attrNameLst>
                                      </p:cBhvr>
                                      <p:to>
                                        <p:strVal val="visible"/>
                                      </p:to>
                                    </p:set>
                                    <p:animEffect transition="in" filter="barn(inHorizontal)">
                                      <p:cBhvr>
                                        <p:cTn id="38" dur="500"/>
                                        <p:tgtEl>
                                          <p:spTgt spid="81963"/>
                                        </p:tgtEl>
                                      </p:cBhvr>
                                    </p:animEffect>
                                  </p:childTnLst>
                                  <p:subTnLst>
                                    <p:animClr clrSpc="rgb" dir="cw">
                                      <p:cBhvr override="childStyle">
                                        <p:cTn dur="1" fill="hold" display="0" masterRel="nextClick" afterEffect="1"/>
                                        <p:tgtEl>
                                          <p:spTgt spid="81963"/>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6"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第七章   假设检验</a:t>
            </a:r>
          </a:p>
        </p:txBody>
      </p:sp>
      <p:sp>
        <p:nvSpPr>
          <p:cNvPr id="81923"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81924"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81925"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81926" name="Rectangle 6"/>
          <p:cNvSpPr>
            <a:spLocks noGrp="1" noChangeArrowheads="1"/>
          </p:cNvSpPr>
          <p:nvPr>
            <p:ph type="subTitle" idx="1"/>
          </p:nvPr>
        </p:nvSpPr>
        <p:spPr>
          <a:xfrm>
            <a:off x="228600" y="1219200"/>
            <a:ext cx="8686800" cy="5410200"/>
          </a:xfrm>
        </p:spPr>
        <p:txBody>
          <a:bodyPr/>
          <a:lstStyle/>
          <a:p>
            <a:pPr algn="l" eaLnBrk="1" hangingPunct="1">
              <a:lnSpc>
                <a:spcPct val="120000"/>
              </a:lnSpc>
            </a:pPr>
            <a:r>
              <a:rPr lang="zh-CN" altLang="en-US" sz="2800" b="1" dirty="0" smtClean="0">
                <a:solidFill>
                  <a:srgbClr val="0000FF"/>
                </a:solidFill>
                <a:latin typeface="Times New Roman" pitchFamily="18" charset="0"/>
                <a:sym typeface="Symbol" pitchFamily="18" charset="2"/>
              </a:rPr>
              <a:t>思考题</a:t>
            </a:r>
          </a:p>
          <a:p>
            <a:pPr algn="l" eaLnBrk="1" hangingPunct="1">
              <a:lnSpc>
                <a:spcPct val="120000"/>
              </a:lnSpc>
            </a:pPr>
            <a:r>
              <a:rPr lang="zh-CN" altLang="en-US" sz="2000" dirty="0" smtClean="0">
                <a:sym typeface="Symbol" pitchFamily="18" charset="2"/>
              </a:rPr>
              <a:t>          </a:t>
            </a:r>
            <a:r>
              <a:rPr lang="zh-CN" altLang="en-US" sz="2400" dirty="0" smtClean="0">
                <a:ea typeface="楷体_GB2312" pitchFamily="49" charset="-122"/>
                <a:sym typeface="Symbol" pitchFamily="18" charset="2"/>
              </a:rPr>
              <a:t>南昌市教育局要了解全市小学六年级学生语文理解程度是否达到及格水平</a:t>
            </a:r>
            <a:r>
              <a:rPr lang="en-US" altLang="zh-CN" sz="2400" dirty="0" smtClean="0">
                <a:ea typeface="楷体_GB2312" pitchFamily="49" charset="-122"/>
                <a:sym typeface="Symbol" pitchFamily="18" charset="2"/>
              </a:rPr>
              <a:t>(60</a:t>
            </a:r>
            <a:r>
              <a:rPr lang="zh-CN" altLang="en-US" sz="2400" dirty="0" smtClean="0">
                <a:ea typeface="楷体_GB2312" pitchFamily="49" charset="-122"/>
                <a:sym typeface="Symbol" pitchFamily="18" charset="2"/>
              </a:rPr>
              <a:t>分</a:t>
            </a:r>
            <a:r>
              <a:rPr lang="en-US" altLang="zh-CN" sz="2400" dirty="0" smtClean="0">
                <a:ea typeface="楷体_GB2312" pitchFamily="49" charset="-122"/>
                <a:sym typeface="Symbol" pitchFamily="18" charset="2"/>
              </a:rPr>
              <a:t>) </a:t>
            </a:r>
            <a:r>
              <a:rPr lang="zh-CN" altLang="en-US" sz="2400" dirty="0" smtClean="0">
                <a:ea typeface="楷体_GB2312" pitchFamily="49" charset="-122"/>
                <a:sym typeface="Symbol" pitchFamily="18" charset="2"/>
              </a:rPr>
              <a:t>。从全市所有六年级学生中随机抽取</a:t>
            </a:r>
            <a:r>
              <a:rPr lang="en-US" altLang="zh-CN" sz="2400" dirty="0" smtClean="0">
                <a:ea typeface="楷体_GB2312" pitchFamily="49" charset="-122"/>
                <a:sym typeface="Symbol" pitchFamily="18" charset="2"/>
              </a:rPr>
              <a:t>400</a:t>
            </a:r>
            <a:r>
              <a:rPr lang="zh-CN" altLang="en-US" sz="2400" dirty="0" smtClean="0">
                <a:ea typeface="楷体_GB2312" pitchFamily="49" charset="-122"/>
                <a:sym typeface="Symbol" pitchFamily="18" charset="2"/>
              </a:rPr>
              <a:t>名学生进行测试，平均成绩为</a:t>
            </a:r>
            <a:r>
              <a:rPr lang="en-US" altLang="zh-CN" sz="2400" dirty="0" smtClean="0">
                <a:ea typeface="楷体_GB2312" pitchFamily="49" charset="-122"/>
                <a:sym typeface="Symbol" pitchFamily="18" charset="2"/>
              </a:rPr>
              <a:t>61.6</a:t>
            </a:r>
            <a:r>
              <a:rPr lang="zh-CN" altLang="en-US" sz="2400" dirty="0" smtClean="0">
                <a:ea typeface="楷体_GB2312" pitchFamily="49" charset="-122"/>
                <a:sym typeface="Symbol" pitchFamily="18" charset="2"/>
              </a:rPr>
              <a:t>分，标准差为</a:t>
            </a:r>
            <a:r>
              <a:rPr lang="en-US" altLang="zh-CN" sz="2400" dirty="0" smtClean="0">
                <a:ea typeface="楷体_GB2312" pitchFamily="49" charset="-122"/>
                <a:sym typeface="Symbol" pitchFamily="18" charset="2"/>
              </a:rPr>
              <a:t>14.4</a:t>
            </a:r>
            <a:r>
              <a:rPr lang="zh-CN" altLang="en-US" sz="2400" dirty="0" smtClean="0">
                <a:ea typeface="楷体_GB2312" pitchFamily="49" charset="-122"/>
                <a:sym typeface="Symbol" pitchFamily="18" charset="2"/>
              </a:rPr>
              <a:t>分。现拟根据样本数据对“全市小学六年级学生语文理解程度达到及格水平”这一论断进行显著性检验，显著性水平按</a:t>
            </a:r>
            <a:r>
              <a:rPr lang="en-US" altLang="zh-CN" sz="2400" dirty="0" smtClean="0">
                <a:ea typeface="楷体_GB2312" pitchFamily="49" charset="-122"/>
                <a:sym typeface="Symbol" pitchFamily="18" charset="2"/>
              </a:rPr>
              <a:t>0.05</a:t>
            </a:r>
            <a:r>
              <a:rPr lang="zh-CN" altLang="en-US" sz="2400" dirty="0" smtClean="0">
                <a:ea typeface="楷体_GB2312" pitchFamily="49" charset="-122"/>
                <a:sym typeface="Symbol" pitchFamily="18" charset="2"/>
              </a:rPr>
              <a:t>考虑。要求：</a:t>
            </a:r>
          </a:p>
          <a:p>
            <a:pPr algn="l" eaLnBrk="1" hangingPunct="1">
              <a:lnSpc>
                <a:spcPct val="120000"/>
              </a:lnSpc>
            </a:pPr>
            <a:r>
              <a:rPr lang="zh-CN" altLang="en-US" sz="2400" dirty="0" smtClean="0">
                <a:ea typeface="楷体_GB2312" pitchFamily="49" charset="-122"/>
                <a:sym typeface="Symbol" pitchFamily="18" charset="2"/>
              </a:rPr>
              <a:t>    </a:t>
            </a:r>
            <a:r>
              <a:rPr lang="en-US" altLang="zh-CN" sz="2400" dirty="0" smtClean="0">
                <a:ea typeface="楷体_GB2312" pitchFamily="49" charset="-122"/>
                <a:sym typeface="Symbol" pitchFamily="18" charset="2"/>
              </a:rPr>
              <a:t>1.</a:t>
            </a:r>
            <a:r>
              <a:rPr lang="zh-CN" altLang="en-US" sz="2400" dirty="0" smtClean="0">
                <a:ea typeface="楷体_GB2312" pitchFamily="49" charset="-122"/>
                <a:sym typeface="Symbol" pitchFamily="18" charset="2"/>
              </a:rPr>
              <a:t>指出由样本数据观测到何种差异。</a:t>
            </a:r>
          </a:p>
          <a:p>
            <a:pPr algn="l" eaLnBrk="1" hangingPunct="1">
              <a:lnSpc>
                <a:spcPct val="120000"/>
              </a:lnSpc>
            </a:pPr>
            <a:r>
              <a:rPr lang="zh-CN" altLang="en-US" sz="2400" dirty="0" smtClean="0">
                <a:ea typeface="楷体_GB2312" pitchFamily="49" charset="-122"/>
                <a:sym typeface="Symbol" pitchFamily="18" charset="2"/>
              </a:rPr>
              <a:t>    </a:t>
            </a:r>
            <a:r>
              <a:rPr lang="en-US" altLang="zh-CN" sz="2400" dirty="0" smtClean="0">
                <a:ea typeface="楷体_GB2312" pitchFamily="49" charset="-122"/>
                <a:sym typeface="Symbol" pitchFamily="18" charset="2"/>
              </a:rPr>
              <a:t>2.</a:t>
            </a:r>
            <a:r>
              <a:rPr lang="zh-CN" altLang="en-US" sz="2400" dirty="0" smtClean="0">
                <a:ea typeface="楷体_GB2312" pitchFamily="49" charset="-122"/>
                <a:sym typeface="Symbol" pitchFamily="18" charset="2"/>
              </a:rPr>
              <a:t>指出出现这种差异的两种可能原因。</a:t>
            </a:r>
          </a:p>
          <a:p>
            <a:pPr algn="l" eaLnBrk="1" hangingPunct="1">
              <a:lnSpc>
                <a:spcPct val="120000"/>
              </a:lnSpc>
            </a:pPr>
            <a:r>
              <a:rPr lang="zh-CN" altLang="en-US" sz="2400" dirty="0" smtClean="0">
                <a:ea typeface="楷体_GB2312" pitchFamily="49" charset="-122"/>
                <a:sym typeface="Symbol" pitchFamily="18" charset="2"/>
              </a:rPr>
              <a:t>    </a:t>
            </a:r>
            <a:r>
              <a:rPr lang="en-US" altLang="zh-CN" sz="2400" dirty="0" smtClean="0">
                <a:ea typeface="楷体_GB2312" pitchFamily="49" charset="-122"/>
                <a:sym typeface="Symbol" pitchFamily="18" charset="2"/>
              </a:rPr>
              <a:t>3.</a:t>
            </a:r>
            <a:r>
              <a:rPr lang="zh-CN" altLang="en-US" sz="2400" dirty="0" smtClean="0">
                <a:ea typeface="楷体_GB2312" pitchFamily="49" charset="-122"/>
                <a:sym typeface="Symbol" pitchFamily="18" charset="2"/>
              </a:rPr>
              <a:t>针对这两种可能原因提出相应的</a:t>
            </a:r>
            <a:r>
              <a:rPr lang="zh-CN" altLang="zh-CN" sz="2400" dirty="0" smtClean="0">
                <a:ea typeface="楷体_GB2312" pitchFamily="49" charset="-122"/>
                <a:sym typeface="Symbol" pitchFamily="18" charset="2"/>
              </a:rPr>
              <a:t>两种</a:t>
            </a:r>
            <a:r>
              <a:rPr lang="zh-CN" altLang="en-US" sz="2400" dirty="0" smtClean="0">
                <a:ea typeface="楷体_GB2312" pitchFamily="49" charset="-122"/>
                <a:sym typeface="Symbol" pitchFamily="18" charset="2"/>
              </a:rPr>
              <a:t>假设</a:t>
            </a:r>
            <a:r>
              <a:rPr lang="en-US" altLang="zh-CN" sz="2400" dirty="0" smtClean="0">
                <a:ea typeface="楷体_GB2312" pitchFamily="49" charset="-122"/>
                <a:sym typeface="Symbol" pitchFamily="18" charset="2"/>
              </a:rPr>
              <a:t>(</a:t>
            </a:r>
            <a:r>
              <a:rPr lang="zh-CN" altLang="en-US" sz="2400" dirty="0" smtClean="0">
                <a:ea typeface="楷体_GB2312" pitchFamily="49" charset="-122"/>
                <a:sym typeface="Symbol" pitchFamily="18" charset="2"/>
              </a:rPr>
              <a:t>原假设和备择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26">
                                            <p:txEl>
                                              <p:pRg st="0" end="0"/>
                                            </p:txEl>
                                          </p:spTgt>
                                        </p:tgtEl>
                                        <p:attrNameLst>
                                          <p:attrName>style.visibility</p:attrName>
                                        </p:attrNameLst>
                                      </p:cBhvr>
                                      <p:to>
                                        <p:strVal val="visible"/>
                                      </p:to>
                                    </p:set>
                                    <p:anim calcmode="lin" valueType="num">
                                      <p:cBhvr additive="base">
                                        <p:cTn id="7" dur="300" fill="hold"/>
                                        <p:tgtEl>
                                          <p:spTgt spid="81926">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81926">
                                            <p:txEl>
                                              <p:pRg st="0" end="0"/>
                                            </p:txEl>
                                          </p:spTgt>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81926">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26">
                                            <p:txEl>
                                              <p:pRg st="1" end="1"/>
                                            </p:txEl>
                                          </p:spTgt>
                                        </p:tgtEl>
                                        <p:attrNameLst>
                                          <p:attrName>style.visibility</p:attrName>
                                        </p:attrNameLst>
                                      </p:cBhvr>
                                      <p:to>
                                        <p:strVal val="visible"/>
                                      </p:to>
                                    </p:set>
                                    <p:anim calcmode="lin" valueType="num">
                                      <p:cBhvr additive="base">
                                        <p:cTn id="13" dur="300" fill="hold"/>
                                        <p:tgtEl>
                                          <p:spTgt spid="81926">
                                            <p:txEl>
                                              <p:pRg st="1" end="1"/>
                                            </p:txEl>
                                          </p:spTgt>
                                        </p:tgtEl>
                                        <p:attrNameLst>
                                          <p:attrName>ppt_x</p:attrName>
                                        </p:attrNameLst>
                                      </p:cBhvr>
                                      <p:tavLst>
                                        <p:tav tm="0">
                                          <p:val>
                                            <p:strVal val="#ppt_x"/>
                                          </p:val>
                                        </p:tav>
                                        <p:tav tm="100000">
                                          <p:val>
                                            <p:strVal val="#ppt_x"/>
                                          </p:val>
                                        </p:tav>
                                      </p:tavLst>
                                    </p:anim>
                                    <p:anim calcmode="lin" valueType="num">
                                      <p:cBhvr additive="base">
                                        <p:cTn id="14" dur="300" fill="hold"/>
                                        <p:tgtEl>
                                          <p:spTgt spid="81926">
                                            <p:txEl>
                                              <p:pRg st="1" end="1"/>
                                            </p:txEl>
                                          </p:spTgt>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81926">
                                            <p:txEl>
                                              <p:pRg st="1" end="1"/>
                                            </p:txEl>
                                          </p:spTgt>
                                        </p:tgtEl>
                                        <p:attrNameLst>
                                          <p:attrName>ppt_c</p:attrName>
                                        </p:attrNameLst>
                                      </p:cBhvr>
                                      <p:to>
                                        <a:srgbClr val="0000FF"/>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26">
                                            <p:txEl>
                                              <p:pRg st="2" end="2"/>
                                            </p:txEl>
                                          </p:spTgt>
                                        </p:tgtEl>
                                        <p:attrNameLst>
                                          <p:attrName>style.visibility</p:attrName>
                                        </p:attrNameLst>
                                      </p:cBhvr>
                                      <p:to>
                                        <p:strVal val="visible"/>
                                      </p:to>
                                    </p:set>
                                    <p:anim calcmode="lin" valueType="num">
                                      <p:cBhvr additive="base">
                                        <p:cTn id="19" dur="300" fill="hold"/>
                                        <p:tgtEl>
                                          <p:spTgt spid="81926">
                                            <p:txEl>
                                              <p:pRg st="2" end="2"/>
                                            </p:txEl>
                                          </p:spTgt>
                                        </p:tgtEl>
                                        <p:attrNameLst>
                                          <p:attrName>ppt_x</p:attrName>
                                        </p:attrNameLst>
                                      </p:cBhvr>
                                      <p:tavLst>
                                        <p:tav tm="0">
                                          <p:val>
                                            <p:strVal val="#ppt_x"/>
                                          </p:val>
                                        </p:tav>
                                        <p:tav tm="100000">
                                          <p:val>
                                            <p:strVal val="#ppt_x"/>
                                          </p:val>
                                        </p:tav>
                                      </p:tavLst>
                                    </p:anim>
                                    <p:anim calcmode="lin" valueType="num">
                                      <p:cBhvr additive="base">
                                        <p:cTn id="20" dur="300" fill="hold"/>
                                        <p:tgtEl>
                                          <p:spTgt spid="81926">
                                            <p:txEl>
                                              <p:pRg st="2" end="2"/>
                                            </p:txEl>
                                          </p:spTgt>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81926">
                                            <p:txEl>
                                              <p:pRg st="2" end="2"/>
                                            </p:txEl>
                                          </p:spTgt>
                                        </p:tgtEl>
                                        <p:attrNameLst>
                                          <p:attrName>ppt_c</p:attrName>
                                        </p:attrNameLst>
                                      </p:cBhvr>
                                      <p:to>
                                        <a:srgbClr val="0000FF"/>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26">
                                            <p:txEl>
                                              <p:pRg st="3" end="3"/>
                                            </p:txEl>
                                          </p:spTgt>
                                        </p:tgtEl>
                                        <p:attrNameLst>
                                          <p:attrName>style.visibility</p:attrName>
                                        </p:attrNameLst>
                                      </p:cBhvr>
                                      <p:to>
                                        <p:strVal val="visible"/>
                                      </p:to>
                                    </p:set>
                                    <p:anim calcmode="lin" valueType="num">
                                      <p:cBhvr additive="base">
                                        <p:cTn id="25" dur="300" fill="hold"/>
                                        <p:tgtEl>
                                          <p:spTgt spid="81926">
                                            <p:txEl>
                                              <p:pRg st="3" end="3"/>
                                            </p:txEl>
                                          </p:spTgt>
                                        </p:tgtEl>
                                        <p:attrNameLst>
                                          <p:attrName>ppt_x</p:attrName>
                                        </p:attrNameLst>
                                      </p:cBhvr>
                                      <p:tavLst>
                                        <p:tav tm="0">
                                          <p:val>
                                            <p:strVal val="#ppt_x"/>
                                          </p:val>
                                        </p:tav>
                                        <p:tav tm="100000">
                                          <p:val>
                                            <p:strVal val="#ppt_x"/>
                                          </p:val>
                                        </p:tav>
                                      </p:tavLst>
                                    </p:anim>
                                    <p:anim calcmode="lin" valueType="num">
                                      <p:cBhvr additive="base">
                                        <p:cTn id="26" dur="300" fill="hold"/>
                                        <p:tgtEl>
                                          <p:spTgt spid="81926">
                                            <p:txEl>
                                              <p:pRg st="3" end="3"/>
                                            </p:txEl>
                                          </p:spTgt>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81926">
                                            <p:txEl>
                                              <p:pRg st="3" end="3"/>
                                            </p:txEl>
                                          </p:spTgt>
                                        </p:tgtEl>
                                        <p:attrNameLst>
                                          <p:attrName>ppt_c</p:attrName>
                                        </p:attrNameLst>
                                      </p:cBhvr>
                                      <p:to>
                                        <a:srgbClr val="0000FF"/>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1926">
                                            <p:txEl>
                                              <p:pRg st="4" end="4"/>
                                            </p:txEl>
                                          </p:spTgt>
                                        </p:tgtEl>
                                        <p:attrNameLst>
                                          <p:attrName>style.visibility</p:attrName>
                                        </p:attrNameLst>
                                      </p:cBhvr>
                                      <p:to>
                                        <p:strVal val="visible"/>
                                      </p:to>
                                    </p:set>
                                    <p:anim calcmode="lin" valueType="num">
                                      <p:cBhvr additive="base">
                                        <p:cTn id="31" dur="300" fill="hold"/>
                                        <p:tgtEl>
                                          <p:spTgt spid="81926">
                                            <p:txEl>
                                              <p:pRg st="4" end="4"/>
                                            </p:txEl>
                                          </p:spTgt>
                                        </p:tgtEl>
                                        <p:attrNameLst>
                                          <p:attrName>ppt_x</p:attrName>
                                        </p:attrNameLst>
                                      </p:cBhvr>
                                      <p:tavLst>
                                        <p:tav tm="0">
                                          <p:val>
                                            <p:strVal val="#ppt_x"/>
                                          </p:val>
                                        </p:tav>
                                        <p:tav tm="100000">
                                          <p:val>
                                            <p:strVal val="#ppt_x"/>
                                          </p:val>
                                        </p:tav>
                                      </p:tavLst>
                                    </p:anim>
                                    <p:anim calcmode="lin" valueType="num">
                                      <p:cBhvr additive="base">
                                        <p:cTn id="32" dur="300" fill="hold"/>
                                        <p:tgtEl>
                                          <p:spTgt spid="81926">
                                            <p:txEl>
                                              <p:pRg st="4" end="4"/>
                                            </p:txEl>
                                          </p:spTgt>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81926">
                                            <p:txEl>
                                              <p:pRg st="4" end="4"/>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6"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第七章   假设检验</a:t>
            </a:r>
          </a:p>
        </p:txBody>
      </p:sp>
      <p:sp>
        <p:nvSpPr>
          <p:cNvPr id="81923"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81924"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81925"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81926" name="Rectangle 6"/>
          <p:cNvSpPr>
            <a:spLocks noGrp="1" noChangeArrowheads="1"/>
          </p:cNvSpPr>
          <p:nvPr>
            <p:ph type="subTitle" idx="1"/>
          </p:nvPr>
        </p:nvSpPr>
        <p:spPr>
          <a:xfrm>
            <a:off x="228600" y="1219200"/>
            <a:ext cx="8686800" cy="5410200"/>
          </a:xfrm>
        </p:spPr>
        <p:txBody>
          <a:bodyPr/>
          <a:lstStyle/>
          <a:p>
            <a:pPr algn="l" eaLnBrk="1" hangingPunct="1">
              <a:lnSpc>
                <a:spcPct val="120000"/>
              </a:lnSpc>
            </a:pPr>
            <a:r>
              <a:rPr lang="zh-CN" altLang="en-US" sz="2800" dirty="0" smtClean="0">
                <a:latin typeface="楷体_GB2312" pitchFamily="49" charset="-122"/>
                <a:ea typeface="楷体_GB2312" pitchFamily="49" charset="-122"/>
                <a:sym typeface="Symbol" pitchFamily="18" charset="2"/>
              </a:rPr>
              <a:t>假设</a:t>
            </a:r>
            <a:r>
              <a:rPr lang="en-US" altLang="zh-CN" sz="2800" dirty="0" smtClean="0">
                <a:latin typeface="楷体_GB2312" pitchFamily="49" charset="-122"/>
                <a:ea typeface="楷体_GB2312" pitchFamily="49" charset="-122"/>
                <a:sym typeface="Symbol" pitchFamily="18" charset="2"/>
              </a:rPr>
              <a:t>)</a:t>
            </a:r>
            <a:r>
              <a:rPr lang="zh-CN" altLang="en-US" sz="2800" dirty="0" smtClean="0">
                <a:latin typeface="楷体_GB2312" pitchFamily="49" charset="-122"/>
                <a:ea typeface="楷体_GB2312" pitchFamily="49" charset="-122"/>
                <a:sym typeface="Symbol" pitchFamily="18" charset="2"/>
              </a:rPr>
              <a:t>，指出单侧检验还是双侧检验，并说明为什么要采用单侧检验</a:t>
            </a:r>
            <a:r>
              <a:rPr lang="zh-CN" altLang="zh-CN" sz="2800" dirty="0" smtClean="0">
                <a:latin typeface="楷体_GB2312" pitchFamily="49" charset="-122"/>
                <a:ea typeface="楷体_GB2312" pitchFamily="49" charset="-122"/>
                <a:sym typeface="Symbol" pitchFamily="18" charset="2"/>
              </a:rPr>
              <a:t>或</a:t>
            </a:r>
            <a:r>
              <a:rPr lang="zh-CN" altLang="en-US" sz="2800" dirty="0" smtClean="0">
                <a:latin typeface="楷体_GB2312" pitchFamily="49" charset="-122"/>
                <a:ea typeface="楷体_GB2312" pitchFamily="49" charset="-122"/>
                <a:sym typeface="Symbol" pitchFamily="18" charset="2"/>
              </a:rPr>
              <a:t>双侧检验。</a:t>
            </a:r>
          </a:p>
          <a:p>
            <a:pPr algn="l" eaLnBrk="1" hangingPunct="1">
              <a:lnSpc>
                <a:spcPct val="120000"/>
              </a:lnSpc>
            </a:pPr>
            <a:r>
              <a:rPr lang="zh-CN" altLang="en-US" sz="2800" dirty="0" smtClean="0">
                <a:latin typeface="楷体_GB2312" pitchFamily="49" charset="-122"/>
                <a:ea typeface="楷体_GB2312" pitchFamily="49" charset="-122"/>
                <a:sym typeface="Symbol" pitchFamily="18" charset="2"/>
              </a:rPr>
              <a:t>    </a:t>
            </a:r>
            <a:r>
              <a:rPr lang="en-US" altLang="zh-CN" sz="2800" dirty="0" smtClean="0">
                <a:latin typeface="楷体_GB2312" pitchFamily="49" charset="-122"/>
                <a:ea typeface="楷体_GB2312" pitchFamily="49" charset="-122"/>
                <a:sym typeface="Symbol" pitchFamily="18" charset="2"/>
              </a:rPr>
              <a:t>4.</a:t>
            </a:r>
            <a:r>
              <a:rPr lang="zh-CN" altLang="en-US" sz="2800" dirty="0" smtClean="0">
                <a:latin typeface="楷体_GB2312" pitchFamily="49" charset="-122"/>
                <a:ea typeface="楷体_GB2312" pitchFamily="49" charset="-122"/>
                <a:sym typeface="Symbol" pitchFamily="18" charset="2"/>
              </a:rPr>
              <a:t>构造检验统计量。</a:t>
            </a:r>
          </a:p>
          <a:p>
            <a:pPr algn="l" eaLnBrk="1" hangingPunct="1">
              <a:lnSpc>
                <a:spcPct val="120000"/>
              </a:lnSpc>
            </a:pPr>
            <a:r>
              <a:rPr lang="zh-CN" altLang="en-US" sz="2800" dirty="0" smtClean="0">
                <a:latin typeface="楷体_GB2312" pitchFamily="49" charset="-122"/>
                <a:ea typeface="楷体_GB2312" pitchFamily="49" charset="-122"/>
                <a:sym typeface="Symbol" pitchFamily="18" charset="2"/>
              </a:rPr>
              <a:t>    </a:t>
            </a:r>
            <a:r>
              <a:rPr lang="en-US" altLang="zh-CN" sz="2800" dirty="0" smtClean="0">
                <a:latin typeface="楷体_GB2312" pitchFamily="49" charset="-122"/>
                <a:ea typeface="楷体_GB2312" pitchFamily="49" charset="-122"/>
                <a:sym typeface="Symbol" pitchFamily="18" charset="2"/>
              </a:rPr>
              <a:t>5.</a:t>
            </a:r>
            <a:r>
              <a:rPr lang="zh-CN" altLang="en-US" sz="2800" dirty="0" smtClean="0">
                <a:latin typeface="楷体_GB2312" pitchFamily="49" charset="-122"/>
                <a:ea typeface="楷体_GB2312" pitchFamily="49" charset="-122"/>
                <a:sym typeface="Symbol" pitchFamily="18" charset="2"/>
              </a:rPr>
              <a:t>计算检验统计值。</a:t>
            </a:r>
          </a:p>
          <a:p>
            <a:pPr algn="l" eaLnBrk="1" hangingPunct="1">
              <a:lnSpc>
                <a:spcPct val="120000"/>
              </a:lnSpc>
            </a:pPr>
            <a:r>
              <a:rPr lang="zh-CN" altLang="en-US" sz="2800" dirty="0" smtClean="0">
                <a:latin typeface="楷体_GB2312" pitchFamily="49" charset="-122"/>
                <a:ea typeface="楷体_GB2312" pitchFamily="49" charset="-122"/>
                <a:sym typeface="Symbol" pitchFamily="18" charset="2"/>
              </a:rPr>
              <a:t>    </a:t>
            </a:r>
            <a:r>
              <a:rPr lang="en-US" altLang="zh-CN" sz="2800" dirty="0" smtClean="0">
                <a:latin typeface="楷体_GB2312" pitchFamily="49" charset="-122"/>
                <a:ea typeface="楷体_GB2312" pitchFamily="49" charset="-122"/>
                <a:sym typeface="Symbol" pitchFamily="18" charset="2"/>
              </a:rPr>
              <a:t>6.</a:t>
            </a:r>
            <a:r>
              <a:rPr lang="zh-CN" altLang="en-US" sz="2800" dirty="0" smtClean="0">
                <a:latin typeface="楷体_GB2312" pitchFamily="49" charset="-122"/>
                <a:ea typeface="楷体_GB2312" pitchFamily="49" charset="-122"/>
                <a:sym typeface="Symbol" pitchFamily="18" charset="2"/>
              </a:rPr>
              <a:t>确定临界值。</a:t>
            </a:r>
          </a:p>
          <a:p>
            <a:pPr algn="l" eaLnBrk="1" hangingPunct="1">
              <a:lnSpc>
                <a:spcPct val="120000"/>
              </a:lnSpc>
            </a:pPr>
            <a:r>
              <a:rPr lang="zh-CN" altLang="zh-CN" sz="2800" dirty="0" smtClean="0">
                <a:latin typeface="楷体_GB2312" pitchFamily="49" charset="-122"/>
                <a:ea typeface="楷体_GB2312" pitchFamily="49" charset="-122"/>
                <a:sym typeface="Symbol" pitchFamily="18" charset="2"/>
              </a:rPr>
              <a:t>    7.运</a:t>
            </a:r>
            <a:r>
              <a:rPr lang="zh-CN" altLang="en-US" sz="2800" dirty="0" smtClean="0">
                <a:latin typeface="楷体_GB2312" pitchFamily="49" charset="-122"/>
                <a:ea typeface="楷体_GB2312" pitchFamily="49" charset="-122"/>
                <a:sym typeface="Symbol" pitchFamily="18" charset="2"/>
              </a:rPr>
              <a:t>用临界值规则判断“全市小学六年级学生语文理解程度达到及格水平”这一论断是否成立，为什么？</a:t>
            </a:r>
          </a:p>
          <a:p>
            <a:pPr algn="l" eaLnBrk="1" hangingPunct="1">
              <a:lnSpc>
                <a:spcPct val="120000"/>
              </a:lnSpc>
            </a:pPr>
            <a:r>
              <a:rPr lang="zh-CN" altLang="en-US" sz="2800" dirty="0" smtClean="0">
                <a:latin typeface="楷体_GB2312" pitchFamily="49" charset="-122"/>
                <a:ea typeface="楷体_GB2312" pitchFamily="49" charset="-122"/>
                <a:sym typeface="Symbol" pitchFamily="18" charset="2"/>
              </a:rPr>
              <a:t>    </a:t>
            </a:r>
            <a:r>
              <a:rPr lang="en-US" altLang="zh-CN" sz="2800" dirty="0" smtClean="0">
                <a:latin typeface="楷体_GB2312" pitchFamily="49" charset="-122"/>
                <a:ea typeface="楷体_GB2312" pitchFamily="49" charset="-122"/>
                <a:sym typeface="Symbol" pitchFamily="18" charset="2"/>
              </a:rPr>
              <a:t>8.</a:t>
            </a:r>
            <a:r>
              <a:rPr lang="zh-CN" altLang="en-US" sz="2800" dirty="0" smtClean="0">
                <a:latin typeface="楷体_GB2312" pitchFamily="49" charset="-122"/>
                <a:ea typeface="楷体_GB2312" pitchFamily="49" charset="-122"/>
                <a:sym typeface="Symbol" pitchFamily="18" charset="2"/>
              </a:rPr>
              <a:t>根据以上所做的工作，给出结论性表述。</a:t>
            </a:r>
            <a:endParaRPr lang="zh-CN" altLang="en-US" sz="2400" dirty="0" smtClean="0">
              <a:latin typeface="楷体_GB2312" pitchFamily="49" charset="-122"/>
              <a:ea typeface="楷体_GB2312" pitchFamily="49" charset="-122"/>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26">
                                            <p:txEl>
                                              <p:pRg st="0" end="0"/>
                                            </p:txEl>
                                          </p:spTgt>
                                        </p:tgtEl>
                                        <p:attrNameLst>
                                          <p:attrName>style.visibility</p:attrName>
                                        </p:attrNameLst>
                                      </p:cBhvr>
                                      <p:to>
                                        <p:strVal val="visible"/>
                                      </p:to>
                                    </p:set>
                                    <p:anim calcmode="lin" valueType="num">
                                      <p:cBhvr additive="base">
                                        <p:cTn id="7" dur="300" fill="hold"/>
                                        <p:tgtEl>
                                          <p:spTgt spid="81926">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81926">
                                            <p:txEl>
                                              <p:pRg st="0" end="0"/>
                                            </p:txEl>
                                          </p:spTgt>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81926">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26">
                                            <p:txEl>
                                              <p:pRg st="1" end="1"/>
                                            </p:txEl>
                                          </p:spTgt>
                                        </p:tgtEl>
                                        <p:attrNameLst>
                                          <p:attrName>style.visibility</p:attrName>
                                        </p:attrNameLst>
                                      </p:cBhvr>
                                      <p:to>
                                        <p:strVal val="visible"/>
                                      </p:to>
                                    </p:set>
                                    <p:anim calcmode="lin" valueType="num">
                                      <p:cBhvr additive="base">
                                        <p:cTn id="13" dur="300" fill="hold"/>
                                        <p:tgtEl>
                                          <p:spTgt spid="81926">
                                            <p:txEl>
                                              <p:pRg st="1" end="1"/>
                                            </p:txEl>
                                          </p:spTgt>
                                        </p:tgtEl>
                                        <p:attrNameLst>
                                          <p:attrName>ppt_x</p:attrName>
                                        </p:attrNameLst>
                                      </p:cBhvr>
                                      <p:tavLst>
                                        <p:tav tm="0">
                                          <p:val>
                                            <p:strVal val="#ppt_x"/>
                                          </p:val>
                                        </p:tav>
                                        <p:tav tm="100000">
                                          <p:val>
                                            <p:strVal val="#ppt_x"/>
                                          </p:val>
                                        </p:tav>
                                      </p:tavLst>
                                    </p:anim>
                                    <p:anim calcmode="lin" valueType="num">
                                      <p:cBhvr additive="base">
                                        <p:cTn id="14" dur="300" fill="hold"/>
                                        <p:tgtEl>
                                          <p:spTgt spid="81926">
                                            <p:txEl>
                                              <p:pRg st="1" end="1"/>
                                            </p:txEl>
                                          </p:spTgt>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81926">
                                            <p:txEl>
                                              <p:pRg st="1" end="1"/>
                                            </p:txEl>
                                          </p:spTgt>
                                        </p:tgtEl>
                                        <p:attrNameLst>
                                          <p:attrName>ppt_c</p:attrName>
                                        </p:attrNameLst>
                                      </p:cBhvr>
                                      <p:to>
                                        <a:srgbClr val="0000FF"/>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26">
                                            <p:txEl>
                                              <p:pRg st="2" end="2"/>
                                            </p:txEl>
                                          </p:spTgt>
                                        </p:tgtEl>
                                        <p:attrNameLst>
                                          <p:attrName>style.visibility</p:attrName>
                                        </p:attrNameLst>
                                      </p:cBhvr>
                                      <p:to>
                                        <p:strVal val="visible"/>
                                      </p:to>
                                    </p:set>
                                    <p:anim calcmode="lin" valueType="num">
                                      <p:cBhvr additive="base">
                                        <p:cTn id="19" dur="300" fill="hold"/>
                                        <p:tgtEl>
                                          <p:spTgt spid="81926">
                                            <p:txEl>
                                              <p:pRg st="2" end="2"/>
                                            </p:txEl>
                                          </p:spTgt>
                                        </p:tgtEl>
                                        <p:attrNameLst>
                                          <p:attrName>ppt_x</p:attrName>
                                        </p:attrNameLst>
                                      </p:cBhvr>
                                      <p:tavLst>
                                        <p:tav tm="0">
                                          <p:val>
                                            <p:strVal val="#ppt_x"/>
                                          </p:val>
                                        </p:tav>
                                        <p:tav tm="100000">
                                          <p:val>
                                            <p:strVal val="#ppt_x"/>
                                          </p:val>
                                        </p:tav>
                                      </p:tavLst>
                                    </p:anim>
                                    <p:anim calcmode="lin" valueType="num">
                                      <p:cBhvr additive="base">
                                        <p:cTn id="20" dur="300" fill="hold"/>
                                        <p:tgtEl>
                                          <p:spTgt spid="81926">
                                            <p:txEl>
                                              <p:pRg st="2" end="2"/>
                                            </p:txEl>
                                          </p:spTgt>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81926">
                                            <p:txEl>
                                              <p:pRg st="2" end="2"/>
                                            </p:txEl>
                                          </p:spTgt>
                                        </p:tgtEl>
                                        <p:attrNameLst>
                                          <p:attrName>ppt_c</p:attrName>
                                        </p:attrNameLst>
                                      </p:cBhvr>
                                      <p:to>
                                        <a:srgbClr val="0000FF"/>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26">
                                            <p:txEl>
                                              <p:pRg st="3" end="3"/>
                                            </p:txEl>
                                          </p:spTgt>
                                        </p:tgtEl>
                                        <p:attrNameLst>
                                          <p:attrName>style.visibility</p:attrName>
                                        </p:attrNameLst>
                                      </p:cBhvr>
                                      <p:to>
                                        <p:strVal val="visible"/>
                                      </p:to>
                                    </p:set>
                                    <p:anim calcmode="lin" valueType="num">
                                      <p:cBhvr additive="base">
                                        <p:cTn id="25" dur="300" fill="hold"/>
                                        <p:tgtEl>
                                          <p:spTgt spid="81926">
                                            <p:txEl>
                                              <p:pRg st="3" end="3"/>
                                            </p:txEl>
                                          </p:spTgt>
                                        </p:tgtEl>
                                        <p:attrNameLst>
                                          <p:attrName>ppt_x</p:attrName>
                                        </p:attrNameLst>
                                      </p:cBhvr>
                                      <p:tavLst>
                                        <p:tav tm="0">
                                          <p:val>
                                            <p:strVal val="#ppt_x"/>
                                          </p:val>
                                        </p:tav>
                                        <p:tav tm="100000">
                                          <p:val>
                                            <p:strVal val="#ppt_x"/>
                                          </p:val>
                                        </p:tav>
                                      </p:tavLst>
                                    </p:anim>
                                    <p:anim calcmode="lin" valueType="num">
                                      <p:cBhvr additive="base">
                                        <p:cTn id="26" dur="300" fill="hold"/>
                                        <p:tgtEl>
                                          <p:spTgt spid="81926">
                                            <p:txEl>
                                              <p:pRg st="3" end="3"/>
                                            </p:txEl>
                                          </p:spTgt>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81926">
                                            <p:txEl>
                                              <p:pRg st="3" end="3"/>
                                            </p:txEl>
                                          </p:spTgt>
                                        </p:tgtEl>
                                        <p:attrNameLst>
                                          <p:attrName>ppt_c</p:attrName>
                                        </p:attrNameLst>
                                      </p:cBhvr>
                                      <p:to>
                                        <a:srgbClr val="0000FF"/>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1926">
                                            <p:txEl>
                                              <p:pRg st="4" end="4"/>
                                            </p:txEl>
                                          </p:spTgt>
                                        </p:tgtEl>
                                        <p:attrNameLst>
                                          <p:attrName>style.visibility</p:attrName>
                                        </p:attrNameLst>
                                      </p:cBhvr>
                                      <p:to>
                                        <p:strVal val="visible"/>
                                      </p:to>
                                    </p:set>
                                    <p:anim calcmode="lin" valueType="num">
                                      <p:cBhvr additive="base">
                                        <p:cTn id="31" dur="300" fill="hold"/>
                                        <p:tgtEl>
                                          <p:spTgt spid="81926">
                                            <p:txEl>
                                              <p:pRg st="4" end="4"/>
                                            </p:txEl>
                                          </p:spTgt>
                                        </p:tgtEl>
                                        <p:attrNameLst>
                                          <p:attrName>ppt_x</p:attrName>
                                        </p:attrNameLst>
                                      </p:cBhvr>
                                      <p:tavLst>
                                        <p:tav tm="0">
                                          <p:val>
                                            <p:strVal val="#ppt_x"/>
                                          </p:val>
                                        </p:tav>
                                        <p:tav tm="100000">
                                          <p:val>
                                            <p:strVal val="#ppt_x"/>
                                          </p:val>
                                        </p:tav>
                                      </p:tavLst>
                                    </p:anim>
                                    <p:anim calcmode="lin" valueType="num">
                                      <p:cBhvr additive="base">
                                        <p:cTn id="32" dur="300" fill="hold"/>
                                        <p:tgtEl>
                                          <p:spTgt spid="81926">
                                            <p:txEl>
                                              <p:pRg st="4" end="4"/>
                                            </p:txEl>
                                          </p:spTgt>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81926">
                                            <p:txEl>
                                              <p:pRg st="4" end="4"/>
                                            </p:txEl>
                                          </p:spTgt>
                                        </p:tgtEl>
                                        <p:attrNameLst>
                                          <p:attrName>ppt_c</p:attrName>
                                        </p:attrNameLst>
                                      </p:cBhvr>
                                      <p:to>
                                        <a:srgbClr val="0000FF"/>
                                      </p:to>
                                    </p:animClr>
                                  </p:sub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1926">
                                            <p:txEl>
                                              <p:pRg st="5" end="5"/>
                                            </p:txEl>
                                          </p:spTgt>
                                        </p:tgtEl>
                                        <p:attrNameLst>
                                          <p:attrName>style.visibility</p:attrName>
                                        </p:attrNameLst>
                                      </p:cBhvr>
                                      <p:to>
                                        <p:strVal val="visible"/>
                                      </p:to>
                                    </p:set>
                                    <p:anim calcmode="lin" valueType="num">
                                      <p:cBhvr additive="base">
                                        <p:cTn id="37" dur="300" fill="hold"/>
                                        <p:tgtEl>
                                          <p:spTgt spid="81926">
                                            <p:txEl>
                                              <p:pRg st="5" end="5"/>
                                            </p:txEl>
                                          </p:spTgt>
                                        </p:tgtEl>
                                        <p:attrNameLst>
                                          <p:attrName>ppt_x</p:attrName>
                                        </p:attrNameLst>
                                      </p:cBhvr>
                                      <p:tavLst>
                                        <p:tav tm="0">
                                          <p:val>
                                            <p:strVal val="#ppt_x"/>
                                          </p:val>
                                        </p:tav>
                                        <p:tav tm="100000">
                                          <p:val>
                                            <p:strVal val="#ppt_x"/>
                                          </p:val>
                                        </p:tav>
                                      </p:tavLst>
                                    </p:anim>
                                    <p:anim calcmode="lin" valueType="num">
                                      <p:cBhvr additive="base">
                                        <p:cTn id="38" dur="300" fill="hold"/>
                                        <p:tgtEl>
                                          <p:spTgt spid="81926">
                                            <p:txEl>
                                              <p:pRg st="5" end="5"/>
                                            </p:txEl>
                                          </p:spTgt>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81926">
                                            <p:txEl>
                                              <p:pRg st="5" end="5"/>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6"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第七章   假设检验</a:t>
            </a:r>
          </a:p>
        </p:txBody>
      </p:sp>
      <p:sp>
        <p:nvSpPr>
          <p:cNvPr id="64515"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64516"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64517"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64518" name="Rectangle 6"/>
          <p:cNvSpPr>
            <a:spLocks noGrp="1" noChangeArrowheads="1"/>
          </p:cNvSpPr>
          <p:nvPr>
            <p:ph type="subTitle" idx="1"/>
          </p:nvPr>
        </p:nvSpPr>
        <p:spPr>
          <a:xfrm>
            <a:off x="228600" y="1143000"/>
            <a:ext cx="8686800" cy="5486400"/>
          </a:xfrm>
        </p:spPr>
        <p:txBody>
          <a:bodyPr/>
          <a:lstStyle/>
          <a:p>
            <a:pPr marL="0" lvl="1" algn="l">
              <a:lnSpc>
                <a:spcPts val="3100"/>
              </a:lnSpc>
              <a:defRPr/>
            </a:pPr>
            <a:r>
              <a:rPr lang="en-US" altLang="zh-CN" sz="2600" b="1" i="1" dirty="0" smtClean="0">
                <a:solidFill>
                  <a:srgbClr val="FF0000"/>
                </a:solidFill>
                <a:ea typeface="华文楷体" charset="0"/>
                <a:sym typeface="+mn-ea"/>
              </a:rPr>
              <a:t>P </a:t>
            </a:r>
            <a:r>
              <a:rPr lang="zh-CN" altLang="en-US" sz="2600" b="1" dirty="0" smtClean="0">
                <a:solidFill>
                  <a:srgbClr val="FF0000"/>
                </a:solidFill>
                <a:ea typeface="华文楷体" charset="0"/>
                <a:sym typeface="+mn-ea"/>
              </a:rPr>
              <a:t>值（</a:t>
            </a:r>
            <a:r>
              <a:rPr lang="en-US" altLang="zh-CN" sz="2600" b="1" i="1" dirty="0" smtClean="0">
                <a:solidFill>
                  <a:srgbClr val="FF0000"/>
                </a:solidFill>
                <a:ea typeface="华文楷体" charset="0"/>
                <a:sym typeface="+mn-ea"/>
              </a:rPr>
              <a:t>P</a:t>
            </a:r>
            <a:r>
              <a:rPr lang="en-US" altLang="zh-CN" sz="2600" b="1" dirty="0" smtClean="0">
                <a:solidFill>
                  <a:srgbClr val="FF0000"/>
                </a:solidFill>
                <a:ea typeface="华文楷体" charset="0"/>
                <a:sym typeface="+mn-ea"/>
              </a:rPr>
              <a:t>-value</a:t>
            </a:r>
            <a:r>
              <a:rPr lang="zh-CN" altLang="en-US" sz="2600" b="1" dirty="0" smtClean="0">
                <a:solidFill>
                  <a:srgbClr val="FF0000"/>
                </a:solidFill>
                <a:ea typeface="华文楷体" charset="0"/>
                <a:sym typeface="+mn-ea"/>
              </a:rPr>
              <a:t>）</a:t>
            </a:r>
            <a:r>
              <a:rPr lang="zh-CN" altLang="en-US" sz="2600" dirty="0" smtClean="0">
                <a:ea typeface="华文楷体" charset="0"/>
              </a:rPr>
              <a:t>是一个概率值：若原假设为真，</a:t>
            </a:r>
            <a:r>
              <a:rPr lang="en-US" altLang="zh-CN" sz="2600" i="1" dirty="0" smtClean="0">
                <a:ea typeface="华文楷体" charset="0"/>
              </a:rPr>
              <a:t>P-</a:t>
            </a:r>
            <a:r>
              <a:rPr lang="zh-CN" altLang="en-US" sz="2600" dirty="0" smtClean="0">
                <a:ea typeface="华文楷体" charset="0"/>
              </a:rPr>
              <a:t>值是抽样分布中大于或小于样本统计量的概率。</a:t>
            </a:r>
            <a:endParaRPr lang="en-US" altLang="zh-CN" sz="2600" dirty="0" smtClean="0">
              <a:ea typeface="华文楷体" charset="0"/>
            </a:endParaRPr>
          </a:p>
          <a:p>
            <a:pPr marL="0" lvl="1">
              <a:lnSpc>
                <a:spcPts val="3100"/>
              </a:lnSpc>
              <a:defRPr/>
            </a:pPr>
            <a:r>
              <a:rPr lang="zh-CN" altLang="en-US" sz="2600" dirty="0" smtClean="0">
                <a:latin typeface="华文楷体" charset="0"/>
                <a:ea typeface="华文楷体" charset="0"/>
                <a:sym typeface="+mn-ea"/>
              </a:rPr>
              <a:t>双侧检验：</a:t>
            </a:r>
            <a:r>
              <a:rPr lang="en-US" altLang="zh-CN" sz="2600" b="1" dirty="0" smtClean="0">
                <a:ea typeface="楷体" pitchFamily="49" charset="-122"/>
                <a:sym typeface="Symbol" pitchFamily="18" charset="2"/>
              </a:rPr>
              <a:t> H</a:t>
            </a:r>
            <a:r>
              <a:rPr lang="en-US" altLang="zh-CN" sz="2600" b="1" baseline="-25000" dirty="0" smtClean="0">
                <a:ea typeface="楷体" pitchFamily="49" charset="-122"/>
                <a:sym typeface="Symbol" pitchFamily="18" charset="2"/>
              </a:rPr>
              <a:t>0</a:t>
            </a:r>
            <a:r>
              <a:rPr lang="zh-CN" altLang="en-US" sz="2600" dirty="0" smtClean="0">
                <a:ea typeface="楷体" pitchFamily="49" charset="-122"/>
                <a:sym typeface="Symbol" pitchFamily="18" charset="2"/>
              </a:rPr>
              <a:t>：</a:t>
            </a:r>
            <a:r>
              <a:rPr lang="zh-CN" altLang="en-US" sz="2600" b="1" dirty="0" smtClean="0">
                <a:ea typeface="楷体" pitchFamily="49" charset="-122"/>
                <a:sym typeface="Symbol" pitchFamily="18" charset="2"/>
              </a:rPr>
              <a:t></a:t>
            </a:r>
            <a:r>
              <a:rPr lang="en-US" altLang="zh-CN" sz="2600" b="1" dirty="0" smtClean="0">
                <a:ea typeface="楷体" pitchFamily="49" charset="-122"/>
                <a:sym typeface="Symbol" pitchFamily="18" charset="2"/>
              </a:rPr>
              <a:t>=</a:t>
            </a:r>
            <a:r>
              <a:rPr lang="zh-CN" altLang="en-US" sz="2600" b="1" dirty="0" smtClean="0">
                <a:ea typeface="楷体" pitchFamily="49" charset="-122"/>
                <a:sym typeface="Symbol" pitchFamily="18" charset="2"/>
              </a:rPr>
              <a:t> </a:t>
            </a:r>
            <a:r>
              <a:rPr lang="en-US" altLang="zh-CN" sz="2600" b="1" baseline="-25000" dirty="0" smtClean="0">
                <a:ea typeface="楷体" pitchFamily="49" charset="-122"/>
                <a:sym typeface="Symbol" pitchFamily="18" charset="2"/>
              </a:rPr>
              <a:t>0</a:t>
            </a:r>
            <a:r>
              <a:rPr lang="zh-CN" altLang="en-US" sz="2600" b="1" dirty="0" smtClean="0">
                <a:ea typeface="楷体" pitchFamily="49" charset="-122"/>
                <a:sym typeface="Symbol" pitchFamily="18" charset="2"/>
              </a:rPr>
              <a:t> </a:t>
            </a:r>
            <a:r>
              <a:rPr lang="en-US" altLang="zh-CN" sz="2600" b="1" dirty="0" smtClean="0">
                <a:ea typeface="楷体" pitchFamily="49" charset="-122"/>
                <a:sym typeface="Symbol" pitchFamily="18" charset="2"/>
              </a:rPr>
              <a:t> </a:t>
            </a:r>
            <a:endParaRPr lang="en-US" altLang="zh-CN" sz="2600" dirty="0" smtClean="0">
              <a:latin typeface="Times New Roman" pitchFamily="18" charset="0"/>
              <a:ea typeface="黑体" pitchFamily="49" charset="-122"/>
              <a:sym typeface="Symbol" pitchFamily="18" charset="2"/>
            </a:endParaRPr>
          </a:p>
        </p:txBody>
      </p:sp>
      <p:sp>
        <p:nvSpPr>
          <p:cNvPr id="64519" name="Line 7"/>
          <p:cNvSpPr>
            <a:spLocks noChangeShapeType="1"/>
          </p:cNvSpPr>
          <p:nvPr/>
        </p:nvSpPr>
        <p:spPr bwMode="auto">
          <a:xfrm>
            <a:off x="1752600" y="3200400"/>
            <a:ext cx="0" cy="0"/>
          </a:xfrm>
          <a:prstGeom prst="line">
            <a:avLst/>
          </a:prstGeom>
          <a:noFill/>
          <a:ln w="9525">
            <a:solidFill>
              <a:schemeClr val="tx1"/>
            </a:solidFill>
            <a:round/>
            <a:headEnd/>
            <a:tailEnd/>
          </a:ln>
          <a:effectLst/>
        </p:spPr>
        <p:txBody>
          <a:bodyPr wrap="none" anchor="ctr"/>
          <a:lstStyle/>
          <a:p>
            <a:endParaRPr lang="zh-CN" altLang="en-US"/>
          </a:p>
        </p:txBody>
      </p:sp>
      <p:sp>
        <p:nvSpPr>
          <p:cNvPr id="64520" name="Line 8"/>
          <p:cNvSpPr>
            <a:spLocks noChangeShapeType="1"/>
          </p:cNvSpPr>
          <p:nvPr/>
        </p:nvSpPr>
        <p:spPr bwMode="auto">
          <a:xfrm>
            <a:off x="1143000" y="5486400"/>
            <a:ext cx="0" cy="0"/>
          </a:xfrm>
          <a:prstGeom prst="line">
            <a:avLst/>
          </a:prstGeom>
          <a:noFill/>
          <a:ln w="9525">
            <a:solidFill>
              <a:schemeClr val="tx1"/>
            </a:solidFill>
            <a:round/>
            <a:headEnd/>
            <a:tailEnd/>
          </a:ln>
          <a:effectLst/>
        </p:spPr>
        <p:txBody>
          <a:bodyPr wrap="none" anchor="ctr"/>
          <a:lstStyle/>
          <a:p>
            <a:endParaRPr lang="zh-CN" altLang="en-US"/>
          </a:p>
        </p:txBody>
      </p:sp>
      <p:sp>
        <p:nvSpPr>
          <p:cNvPr id="64521" name="Line 9"/>
          <p:cNvSpPr>
            <a:spLocks noChangeShapeType="1"/>
          </p:cNvSpPr>
          <p:nvPr/>
        </p:nvSpPr>
        <p:spPr bwMode="auto">
          <a:xfrm>
            <a:off x="1143000" y="4953000"/>
            <a:ext cx="0" cy="0"/>
          </a:xfrm>
          <a:prstGeom prst="line">
            <a:avLst/>
          </a:prstGeom>
          <a:noFill/>
          <a:ln w="9525">
            <a:solidFill>
              <a:schemeClr val="tx1"/>
            </a:solidFill>
            <a:round/>
            <a:headEnd/>
            <a:tailEnd/>
          </a:ln>
          <a:effectLst/>
        </p:spPr>
        <p:txBody>
          <a:bodyPr wrap="none" anchor="ctr"/>
          <a:lstStyle/>
          <a:p>
            <a:endParaRPr lang="zh-CN" altLang="en-US"/>
          </a:p>
        </p:txBody>
      </p:sp>
      <p:sp>
        <p:nvSpPr>
          <p:cNvPr id="64522" name="Line 10"/>
          <p:cNvSpPr>
            <a:spLocks noChangeShapeType="1"/>
          </p:cNvSpPr>
          <p:nvPr/>
        </p:nvSpPr>
        <p:spPr bwMode="auto">
          <a:xfrm>
            <a:off x="1676400" y="5943600"/>
            <a:ext cx="0" cy="0"/>
          </a:xfrm>
          <a:prstGeom prst="line">
            <a:avLst/>
          </a:prstGeom>
          <a:noFill/>
          <a:ln w="9525">
            <a:solidFill>
              <a:schemeClr val="tx1"/>
            </a:solidFill>
            <a:round/>
            <a:headEnd/>
            <a:tailEnd/>
          </a:ln>
          <a:effectLst/>
        </p:spPr>
        <p:txBody>
          <a:bodyPr wrap="none" anchor="ctr"/>
          <a:lstStyle/>
          <a:p>
            <a:endParaRPr lang="zh-CN" altLang="en-US"/>
          </a:p>
        </p:txBody>
      </p:sp>
      <p:sp>
        <p:nvSpPr>
          <p:cNvPr id="64523" name="Line 11"/>
          <p:cNvSpPr>
            <a:spLocks noChangeShapeType="1"/>
          </p:cNvSpPr>
          <p:nvPr/>
        </p:nvSpPr>
        <p:spPr bwMode="auto">
          <a:xfrm flipH="1">
            <a:off x="3200400" y="5791200"/>
            <a:ext cx="0" cy="0"/>
          </a:xfrm>
          <a:prstGeom prst="line">
            <a:avLst/>
          </a:prstGeom>
          <a:noFill/>
          <a:ln w="9525">
            <a:solidFill>
              <a:schemeClr val="tx1"/>
            </a:solidFill>
            <a:round/>
            <a:headEnd/>
            <a:tailEnd/>
          </a:ln>
          <a:effectLst/>
        </p:spPr>
        <p:txBody>
          <a:bodyPr wrap="none" anchor="ctr"/>
          <a:lstStyle/>
          <a:p>
            <a:endParaRPr lang="zh-CN" altLang="en-US"/>
          </a:p>
        </p:txBody>
      </p:sp>
      <p:grpSp>
        <p:nvGrpSpPr>
          <p:cNvPr id="44" name="Group 56"/>
          <p:cNvGrpSpPr>
            <a:grpSpLocks/>
          </p:cNvGrpSpPr>
          <p:nvPr/>
        </p:nvGrpSpPr>
        <p:grpSpPr bwMode="auto">
          <a:xfrm>
            <a:off x="755576" y="2636912"/>
            <a:ext cx="7608888" cy="3942209"/>
            <a:chOff x="476" y="1195"/>
            <a:chExt cx="4793" cy="2574"/>
          </a:xfrm>
        </p:grpSpPr>
        <p:sp>
          <p:nvSpPr>
            <p:cNvPr id="45" name="Rectangle 4"/>
            <p:cNvSpPr>
              <a:spLocks noChangeArrowheads="1"/>
            </p:cNvSpPr>
            <p:nvPr/>
          </p:nvSpPr>
          <p:spPr bwMode="auto">
            <a:xfrm>
              <a:off x="3969" y="1255"/>
              <a:ext cx="534" cy="286"/>
            </a:xfrm>
            <a:prstGeom prst="rect">
              <a:avLst/>
            </a:prstGeom>
            <a:noFill/>
            <a:ln w="12700">
              <a:noFill/>
              <a:miter lim="800000"/>
              <a:headEnd/>
              <a:tailEnd/>
            </a:ln>
          </p:spPr>
          <p:txBody>
            <a:bodyPr lIns="90488" tIns="44450" rIns="90488" bIns="44450">
              <a:spAutoFit/>
            </a:bodyPr>
            <a:lstStyle/>
            <a:p>
              <a:pPr eaLnBrk="0" hangingPunct="0">
                <a:spcBef>
                  <a:spcPct val="50000"/>
                </a:spcBef>
                <a:buFontTx/>
                <a:buNone/>
              </a:pPr>
              <a:r>
                <a:rPr kumimoji="1" lang="en-US" altLang="zh-CN" b="1">
                  <a:solidFill>
                    <a:srgbClr val="FFC000"/>
                  </a:solidFill>
                  <a:latin typeface="Symbol" pitchFamily="18" charset="2"/>
                </a:rPr>
                <a:t></a:t>
              </a:r>
              <a:r>
                <a:rPr kumimoji="1" lang="en-US" altLang="zh-CN" b="1">
                  <a:solidFill>
                    <a:srgbClr val="FFC000"/>
                  </a:solidFill>
                </a:rPr>
                <a:t>/</a:t>
              </a:r>
              <a:r>
                <a:rPr kumimoji="1" lang="en-US" altLang="zh-CN" sz="1000" b="1">
                  <a:solidFill>
                    <a:srgbClr val="FFC000"/>
                  </a:solidFill>
                </a:rPr>
                <a:t> </a:t>
              </a:r>
              <a:r>
                <a:rPr kumimoji="1" lang="en-US" altLang="zh-CN" b="1">
                  <a:solidFill>
                    <a:srgbClr val="FFC000"/>
                  </a:solidFill>
                </a:rPr>
                <a:t>2 </a:t>
              </a:r>
            </a:p>
          </p:txBody>
        </p:sp>
        <p:sp>
          <p:nvSpPr>
            <p:cNvPr id="46" name="Rectangle 5"/>
            <p:cNvSpPr>
              <a:spLocks noChangeArrowheads="1"/>
            </p:cNvSpPr>
            <p:nvPr/>
          </p:nvSpPr>
          <p:spPr bwMode="auto">
            <a:xfrm>
              <a:off x="1257" y="1195"/>
              <a:ext cx="594" cy="286"/>
            </a:xfrm>
            <a:prstGeom prst="rect">
              <a:avLst/>
            </a:prstGeom>
            <a:noFill/>
            <a:ln w="12700">
              <a:noFill/>
              <a:miter lim="800000"/>
              <a:headEnd/>
              <a:tailEnd/>
            </a:ln>
          </p:spPr>
          <p:txBody>
            <a:bodyPr lIns="90488" tIns="44450" rIns="90488" bIns="44450">
              <a:spAutoFit/>
            </a:bodyPr>
            <a:lstStyle/>
            <a:p>
              <a:pPr eaLnBrk="0" hangingPunct="0">
                <a:spcBef>
                  <a:spcPct val="50000"/>
                </a:spcBef>
                <a:buFontTx/>
                <a:buNone/>
              </a:pPr>
              <a:r>
                <a:rPr kumimoji="1" lang="en-US" altLang="zh-CN" b="1">
                  <a:solidFill>
                    <a:srgbClr val="FFC000"/>
                  </a:solidFill>
                  <a:latin typeface="Symbol" pitchFamily="18" charset="2"/>
                </a:rPr>
                <a:t></a:t>
              </a:r>
              <a:r>
                <a:rPr kumimoji="1" lang="en-US" altLang="zh-CN" b="1">
                  <a:solidFill>
                    <a:srgbClr val="FFC000"/>
                  </a:solidFill>
                </a:rPr>
                <a:t>/</a:t>
              </a:r>
              <a:r>
                <a:rPr kumimoji="1" lang="en-US" altLang="zh-CN" sz="1000" b="1">
                  <a:solidFill>
                    <a:srgbClr val="FFC000"/>
                  </a:solidFill>
                </a:rPr>
                <a:t> </a:t>
              </a:r>
              <a:r>
                <a:rPr kumimoji="1" lang="en-US" altLang="zh-CN" b="1">
                  <a:solidFill>
                    <a:srgbClr val="FFC000"/>
                  </a:solidFill>
                </a:rPr>
                <a:t>2 </a:t>
              </a:r>
            </a:p>
          </p:txBody>
        </p:sp>
        <p:sp>
          <p:nvSpPr>
            <p:cNvPr id="47" name="Line 6"/>
            <p:cNvSpPr>
              <a:spLocks noChangeShapeType="1"/>
            </p:cNvSpPr>
            <p:nvPr/>
          </p:nvSpPr>
          <p:spPr bwMode="auto">
            <a:xfrm>
              <a:off x="2865" y="1301"/>
              <a:ext cx="2" cy="1612"/>
            </a:xfrm>
            <a:prstGeom prst="line">
              <a:avLst/>
            </a:prstGeom>
            <a:noFill/>
            <a:ln w="25400">
              <a:solidFill>
                <a:schemeClr val="tx1"/>
              </a:solidFill>
              <a:round/>
            </a:ln>
            <a:effectLst>
              <a:outerShdw dist="17961" dir="27000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48" name="Freeform 7" descr="60%"/>
            <p:cNvSpPr/>
            <p:nvPr/>
          </p:nvSpPr>
          <p:spPr bwMode="auto">
            <a:xfrm>
              <a:off x="1040" y="2038"/>
              <a:ext cx="1067" cy="899"/>
            </a:xfrm>
            <a:custGeom>
              <a:avLst/>
              <a:gdLst/>
              <a:ahLst/>
              <a:cxnLst>
                <a:cxn ang="0">
                  <a:pos x="657" y="0"/>
                </a:cxn>
                <a:cxn ang="0">
                  <a:pos x="657" y="662"/>
                </a:cxn>
                <a:cxn ang="0">
                  <a:pos x="0" y="662"/>
                </a:cxn>
                <a:cxn ang="0">
                  <a:pos x="79" y="628"/>
                </a:cxn>
                <a:cxn ang="0">
                  <a:pos x="156" y="586"/>
                </a:cxn>
                <a:cxn ang="0">
                  <a:pos x="230" y="540"/>
                </a:cxn>
                <a:cxn ang="0">
                  <a:pos x="299" y="487"/>
                </a:cxn>
                <a:cxn ang="0">
                  <a:pos x="364" y="430"/>
                </a:cxn>
                <a:cxn ang="0">
                  <a:pos x="426" y="369"/>
                </a:cxn>
                <a:cxn ang="0">
                  <a:pos x="483" y="302"/>
                </a:cxn>
                <a:cxn ang="0">
                  <a:pos x="534" y="233"/>
                </a:cxn>
                <a:cxn ang="0">
                  <a:pos x="580" y="159"/>
                </a:cxn>
                <a:cxn ang="0">
                  <a:pos x="621" y="81"/>
                </a:cxn>
                <a:cxn ang="0">
                  <a:pos x="657" y="0"/>
                </a:cxn>
              </a:cxnLst>
              <a:rect l="0" t="0" r="r" b="b"/>
              <a:pathLst>
                <a:path w="657" h="662">
                  <a:moveTo>
                    <a:pt x="657" y="0"/>
                  </a:moveTo>
                  <a:lnTo>
                    <a:pt x="657" y="662"/>
                  </a:lnTo>
                  <a:lnTo>
                    <a:pt x="0" y="662"/>
                  </a:lnTo>
                  <a:lnTo>
                    <a:pt x="79" y="628"/>
                  </a:lnTo>
                  <a:lnTo>
                    <a:pt x="156" y="586"/>
                  </a:lnTo>
                  <a:lnTo>
                    <a:pt x="230" y="540"/>
                  </a:lnTo>
                  <a:lnTo>
                    <a:pt x="299" y="487"/>
                  </a:lnTo>
                  <a:lnTo>
                    <a:pt x="364" y="430"/>
                  </a:lnTo>
                  <a:lnTo>
                    <a:pt x="426" y="369"/>
                  </a:lnTo>
                  <a:lnTo>
                    <a:pt x="483" y="302"/>
                  </a:lnTo>
                  <a:lnTo>
                    <a:pt x="534" y="233"/>
                  </a:lnTo>
                  <a:lnTo>
                    <a:pt x="580" y="159"/>
                  </a:lnTo>
                  <a:lnTo>
                    <a:pt x="621" y="81"/>
                  </a:lnTo>
                  <a:lnTo>
                    <a:pt x="657" y="0"/>
                  </a:lnTo>
                  <a:close/>
                </a:path>
              </a:pathLst>
            </a:custGeom>
            <a:pattFill prst="pct60">
              <a:fgClr>
                <a:srgbClr val="FF6600"/>
              </a:fgClr>
              <a:bgClr>
                <a:srgbClr val="FFFFFF"/>
              </a:bgClr>
            </a:pattFill>
            <a:ln w="9525">
              <a:noFill/>
              <a:roun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49" name="Freeform 8" descr="60%"/>
            <p:cNvSpPr/>
            <p:nvPr/>
          </p:nvSpPr>
          <p:spPr bwMode="auto">
            <a:xfrm>
              <a:off x="3687" y="2081"/>
              <a:ext cx="1012" cy="854"/>
            </a:xfrm>
            <a:custGeom>
              <a:avLst/>
              <a:gdLst/>
              <a:ahLst/>
              <a:cxnLst>
                <a:cxn ang="0">
                  <a:pos x="0" y="0"/>
                </a:cxn>
                <a:cxn ang="0">
                  <a:pos x="0" y="629"/>
                </a:cxn>
                <a:cxn ang="0">
                  <a:pos x="623" y="629"/>
                </a:cxn>
                <a:cxn ang="0">
                  <a:pos x="547" y="597"/>
                </a:cxn>
                <a:cxn ang="0">
                  <a:pos x="474" y="556"/>
                </a:cxn>
                <a:cxn ang="0">
                  <a:pos x="405" y="512"/>
                </a:cxn>
                <a:cxn ang="0">
                  <a:pos x="338" y="463"/>
                </a:cxn>
                <a:cxn ang="0">
                  <a:pos x="276" y="410"/>
                </a:cxn>
                <a:cxn ang="0">
                  <a:pos x="218" y="350"/>
                </a:cxn>
                <a:cxn ang="0">
                  <a:pos x="165" y="288"/>
                </a:cxn>
                <a:cxn ang="0">
                  <a:pos x="115" y="221"/>
                </a:cxn>
                <a:cxn ang="0">
                  <a:pos x="71" y="150"/>
                </a:cxn>
                <a:cxn ang="0">
                  <a:pos x="32" y="76"/>
                </a:cxn>
                <a:cxn ang="0">
                  <a:pos x="0" y="0"/>
                </a:cxn>
              </a:cxnLst>
              <a:rect l="0" t="0" r="r" b="b"/>
              <a:pathLst>
                <a:path w="623" h="629">
                  <a:moveTo>
                    <a:pt x="0" y="0"/>
                  </a:moveTo>
                  <a:lnTo>
                    <a:pt x="0" y="629"/>
                  </a:lnTo>
                  <a:lnTo>
                    <a:pt x="623" y="629"/>
                  </a:lnTo>
                  <a:lnTo>
                    <a:pt x="547" y="597"/>
                  </a:lnTo>
                  <a:lnTo>
                    <a:pt x="474" y="556"/>
                  </a:lnTo>
                  <a:lnTo>
                    <a:pt x="405" y="512"/>
                  </a:lnTo>
                  <a:lnTo>
                    <a:pt x="338" y="463"/>
                  </a:lnTo>
                  <a:lnTo>
                    <a:pt x="276" y="410"/>
                  </a:lnTo>
                  <a:lnTo>
                    <a:pt x="218" y="350"/>
                  </a:lnTo>
                  <a:lnTo>
                    <a:pt x="165" y="288"/>
                  </a:lnTo>
                  <a:lnTo>
                    <a:pt x="115" y="221"/>
                  </a:lnTo>
                  <a:lnTo>
                    <a:pt x="71" y="150"/>
                  </a:lnTo>
                  <a:lnTo>
                    <a:pt x="32" y="76"/>
                  </a:lnTo>
                  <a:lnTo>
                    <a:pt x="0" y="0"/>
                  </a:lnTo>
                  <a:close/>
                </a:path>
              </a:pathLst>
            </a:custGeom>
            <a:pattFill prst="pct60">
              <a:fgClr>
                <a:srgbClr val="FF6600"/>
              </a:fgClr>
              <a:bgClr>
                <a:srgbClr val="FFFFFF"/>
              </a:bgClr>
            </a:pattFill>
            <a:ln w="9525">
              <a:noFill/>
              <a:roun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50" name="Freeform 9"/>
            <p:cNvSpPr/>
            <p:nvPr/>
          </p:nvSpPr>
          <p:spPr bwMode="auto">
            <a:xfrm>
              <a:off x="4150" y="2646"/>
              <a:ext cx="606" cy="283"/>
            </a:xfrm>
            <a:custGeom>
              <a:avLst/>
              <a:gdLst/>
              <a:ahLst/>
              <a:cxnLst>
                <a:cxn ang="0">
                  <a:pos x="0" y="0"/>
                </a:cxn>
                <a:cxn ang="0">
                  <a:pos x="0" y="197"/>
                </a:cxn>
                <a:cxn ang="0">
                  <a:pos x="349" y="197"/>
                </a:cxn>
                <a:cxn ang="0">
                  <a:pos x="133" y="99"/>
                </a:cxn>
                <a:cxn ang="0">
                  <a:pos x="0" y="0"/>
                </a:cxn>
              </a:cxnLst>
              <a:rect l="0" t="0" r="r" b="b"/>
              <a:pathLst>
                <a:path w="349" h="197">
                  <a:moveTo>
                    <a:pt x="0" y="0"/>
                  </a:moveTo>
                  <a:lnTo>
                    <a:pt x="0" y="197"/>
                  </a:lnTo>
                  <a:lnTo>
                    <a:pt x="349" y="197"/>
                  </a:lnTo>
                  <a:lnTo>
                    <a:pt x="133" y="99"/>
                  </a:lnTo>
                  <a:lnTo>
                    <a:pt x="0" y="0"/>
                  </a:lnTo>
                  <a:close/>
                </a:path>
              </a:pathLst>
            </a:custGeom>
            <a:pattFill prst="ltVert">
              <a:fgClr>
                <a:schemeClr val="accent1"/>
              </a:fgClr>
              <a:bgClr>
                <a:schemeClr val="accent2"/>
              </a:bgClr>
            </a:pattFill>
            <a:ln w="7938">
              <a:solidFill>
                <a:srgbClr val="000000"/>
              </a:solidFill>
              <a:prstDash val="solid"/>
              <a:roun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51" name="Freeform 10"/>
            <p:cNvSpPr/>
            <p:nvPr/>
          </p:nvSpPr>
          <p:spPr bwMode="auto">
            <a:xfrm>
              <a:off x="1021" y="2634"/>
              <a:ext cx="586" cy="301"/>
            </a:xfrm>
            <a:custGeom>
              <a:avLst/>
              <a:gdLst/>
              <a:ahLst/>
              <a:cxnLst>
                <a:cxn ang="0">
                  <a:pos x="349" y="0"/>
                </a:cxn>
                <a:cxn ang="0">
                  <a:pos x="349" y="198"/>
                </a:cxn>
                <a:cxn ang="0">
                  <a:pos x="0" y="198"/>
                </a:cxn>
                <a:cxn ang="0">
                  <a:pos x="216" y="99"/>
                </a:cxn>
                <a:cxn ang="0">
                  <a:pos x="349" y="0"/>
                </a:cxn>
              </a:cxnLst>
              <a:rect l="0" t="0" r="r" b="b"/>
              <a:pathLst>
                <a:path w="349" h="198">
                  <a:moveTo>
                    <a:pt x="349" y="0"/>
                  </a:moveTo>
                  <a:lnTo>
                    <a:pt x="349" y="198"/>
                  </a:lnTo>
                  <a:lnTo>
                    <a:pt x="0" y="198"/>
                  </a:lnTo>
                  <a:lnTo>
                    <a:pt x="216" y="99"/>
                  </a:lnTo>
                  <a:lnTo>
                    <a:pt x="349" y="0"/>
                  </a:lnTo>
                  <a:close/>
                </a:path>
              </a:pathLst>
            </a:custGeom>
            <a:pattFill prst="ltVert">
              <a:fgClr>
                <a:schemeClr val="accent1"/>
              </a:fgClr>
              <a:bgClr>
                <a:schemeClr val="accent2"/>
              </a:bgClr>
            </a:pattFill>
            <a:ln w="7938">
              <a:solidFill>
                <a:srgbClr val="000000"/>
              </a:solidFill>
              <a:prstDash val="solid"/>
              <a:roun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grpSp>
          <p:nvGrpSpPr>
            <p:cNvPr id="52" name="Group 11"/>
            <p:cNvGrpSpPr>
              <a:grpSpLocks/>
            </p:cNvGrpSpPr>
            <p:nvPr/>
          </p:nvGrpSpPr>
          <p:grpSpPr bwMode="auto">
            <a:xfrm>
              <a:off x="709" y="1274"/>
              <a:ext cx="4311" cy="1636"/>
              <a:chOff x="697" y="1394"/>
              <a:chExt cx="4311" cy="1636"/>
            </a:xfrm>
          </p:grpSpPr>
          <p:sp>
            <p:nvSpPr>
              <p:cNvPr id="95" name="Freeform 12"/>
              <p:cNvSpPr/>
              <p:nvPr/>
            </p:nvSpPr>
            <p:spPr bwMode="auto">
              <a:xfrm>
                <a:off x="2853" y="1394"/>
                <a:ext cx="2155" cy="1636"/>
              </a:xfrm>
              <a:custGeom>
                <a:avLst/>
                <a:gdLst/>
                <a:ahLst/>
                <a:cxnLst>
                  <a:cxn ang="0">
                    <a:pos x="1327" y="1274"/>
                  </a:cxn>
                  <a:cxn ang="0">
                    <a:pos x="1188" y="1258"/>
                  </a:cxn>
                  <a:cxn ang="0">
                    <a:pos x="1118" y="1244"/>
                  </a:cxn>
                  <a:cxn ang="0">
                    <a:pos x="1048" y="1223"/>
                  </a:cxn>
                  <a:cxn ang="0">
                    <a:pos x="979" y="1195"/>
                  </a:cxn>
                  <a:cxn ang="0">
                    <a:pos x="908" y="1154"/>
                  </a:cxn>
                  <a:cxn ang="0">
                    <a:pos x="839" y="1103"/>
                  </a:cxn>
                  <a:cxn ang="0">
                    <a:pos x="699" y="955"/>
                  </a:cxn>
                  <a:cxn ang="0">
                    <a:pos x="559" y="746"/>
                  </a:cxn>
                  <a:cxn ang="0">
                    <a:pos x="419" y="498"/>
                  </a:cxn>
                  <a:cxn ang="0">
                    <a:pos x="350" y="370"/>
                  </a:cxn>
                  <a:cxn ang="0">
                    <a:pos x="279" y="250"/>
                  </a:cxn>
                  <a:cxn ang="0">
                    <a:pos x="210" y="148"/>
                  </a:cxn>
                  <a:cxn ang="0">
                    <a:pos x="140" y="67"/>
                  </a:cxn>
                  <a:cxn ang="0">
                    <a:pos x="71" y="17"/>
                  </a:cxn>
                  <a:cxn ang="0">
                    <a:pos x="0" y="0"/>
                  </a:cxn>
                </a:cxnLst>
                <a:rect l="0" t="0" r="r" b="b"/>
                <a:pathLst>
                  <a:path w="1327" h="1274">
                    <a:moveTo>
                      <a:pt x="1327" y="1274"/>
                    </a:moveTo>
                    <a:lnTo>
                      <a:pt x="1188" y="1258"/>
                    </a:lnTo>
                    <a:lnTo>
                      <a:pt x="1118" y="1244"/>
                    </a:lnTo>
                    <a:lnTo>
                      <a:pt x="1048" y="1223"/>
                    </a:lnTo>
                    <a:lnTo>
                      <a:pt x="979" y="1195"/>
                    </a:lnTo>
                    <a:lnTo>
                      <a:pt x="908" y="1154"/>
                    </a:lnTo>
                    <a:lnTo>
                      <a:pt x="839" y="1103"/>
                    </a:lnTo>
                    <a:lnTo>
                      <a:pt x="699" y="955"/>
                    </a:lnTo>
                    <a:lnTo>
                      <a:pt x="559" y="746"/>
                    </a:lnTo>
                    <a:lnTo>
                      <a:pt x="419" y="498"/>
                    </a:lnTo>
                    <a:lnTo>
                      <a:pt x="350" y="370"/>
                    </a:lnTo>
                    <a:lnTo>
                      <a:pt x="279" y="250"/>
                    </a:lnTo>
                    <a:lnTo>
                      <a:pt x="210" y="148"/>
                    </a:lnTo>
                    <a:lnTo>
                      <a:pt x="140" y="67"/>
                    </a:lnTo>
                    <a:lnTo>
                      <a:pt x="71" y="17"/>
                    </a:lnTo>
                    <a:lnTo>
                      <a:pt x="0" y="0"/>
                    </a:lnTo>
                  </a:path>
                </a:pathLst>
              </a:custGeom>
              <a:noFill/>
              <a:ln w="57150" cmpd="sng">
                <a:solidFill>
                  <a:srgbClr val="FF33CC"/>
                </a:solidFill>
                <a:prstDash val="solid"/>
                <a:round/>
              </a:ln>
              <a:effectLst>
                <a:outerShdw dist="28398" dir="3806097"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96" name="Freeform 13"/>
              <p:cNvSpPr/>
              <p:nvPr/>
            </p:nvSpPr>
            <p:spPr bwMode="auto">
              <a:xfrm>
                <a:off x="697" y="1394"/>
                <a:ext cx="2156" cy="1636"/>
              </a:xfrm>
              <a:custGeom>
                <a:avLst/>
                <a:gdLst/>
                <a:ahLst/>
                <a:cxnLst>
                  <a:cxn ang="0">
                    <a:pos x="0" y="1274"/>
                  </a:cxn>
                  <a:cxn ang="0">
                    <a:pos x="140" y="1258"/>
                  </a:cxn>
                  <a:cxn ang="0">
                    <a:pos x="211" y="1244"/>
                  </a:cxn>
                  <a:cxn ang="0">
                    <a:pos x="280" y="1223"/>
                  </a:cxn>
                  <a:cxn ang="0">
                    <a:pos x="349" y="1195"/>
                  </a:cxn>
                  <a:cxn ang="0">
                    <a:pos x="420" y="1154"/>
                  </a:cxn>
                  <a:cxn ang="0">
                    <a:pos x="489" y="1103"/>
                  </a:cxn>
                  <a:cxn ang="0">
                    <a:pos x="630" y="955"/>
                  </a:cxn>
                  <a:cxn ang="0">
                    <a:pos x="768" y="746"/>
                  </a:cxn>
                  <a:cxn ang="0">
                    <a:pos x="908" y="498"/>
                  </a:cxn>
                  <a:cxn ang="0">
                    <a:pos x="979" y="370"/>
                  </a:cxn>
                  <a:cxn ang="0">
                    <a:pos x="1048" y="250"/>
                  </a:cxn>
                  <a:cxn ang="0">
                    <a:pos x="1119" y="148"/>
                  </a:cxn>
                  <a:cxn ang="0">
                    <a:pos x="1188" y="67"/>
                  </a:cxn>
                  <a:cxn ang="0">
                    <a:pos x="1259" y="17"/>
                  </a:cxn>
                  <a:cxn ang="0">
                    <a:pos x="1328" y="0"/>
                  </a:cxn>
                </a:cxnLst>
                <a:rect l="0" t="0" r="r" b="b"/>
                <a:pathLst>
                  <a:path w="1328" h="1274">
                    <a:moveTo>
                      <a:pt x="0" y="1274"/>
                    </a:moveTo>
                    <a:lnTo>
                      <a:pt x="140" y="1258"/>
                    </a:lnTo>
                    <a:lnTo>
                      <a:pt x="211" y="1244"/>
                    </a:lnTo>
                    <a:lnTo>
                      <a:pt x="280" y="1223"/>
                    </a:lnTo>
                    <a:lnTo>
                      <a:pt x="349" y="1195"/>
                    </a:lnTo>
                    <a:lnTo>
                      <a:pt x="420" y="1154"/>
                    </a:lnTo>
                    <a:lnTo>
                      <a:pt x="489" y="1103"/>
                    </a:lnTo>
                    <a:lnTo>
                      <a:pt x="630" y="955"/>
                    </a:lnTo>
                    <a:lnTo>
                      <a:pt x="768" y="746"/>
                    </a:lnTo>
                    <a:lnTo>
                      <a:pt x="908" y="498"/>
                    </a:lnTo>
                    <a:lnTo>
                      <a:pt x="979" y="370"/>
                    </a:lnTo>
                    <a:lnTo>
                      <a:pt x="1048" y="250"/>
                    </a:lnTo>
                    <a:lnTo>
                      <a:pt x="1119" y="148"/>
                    </a:lnTo>
                    <a:lnTo>
                      <a:pt x="1188" y="67"/>
                    </a:lnTo>
                    <a:lnTo>
                      <a:pt x="1259" y="17"/>
                    </a:lnTo>
                    <a:lnTo>
                      <a:pt x="1328" y="0"/>
                    </a:lnTo>
                  </a:path>
                </a:pathLst>
              </a:custGeom>
              <a:noFill/>
              <a:ln w="57150" cmpd="sng">
                <a:solidFill>
                  <a:srgbClr val="FF33CC"/>
                </a:solidFill>
                <a:prstDash val="solid"/>
                <a:round/>
              </a:ln>
              <a:effectLst>
                <a:outerShdw dist="28398" dir="3806097"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grpSp>
        <p:sp>
          <p:nvSpPr>
            <p:cNvPr id="53" name="Line 14"/>
            <p:cNvSpPr>
              <a:spLocks noChangeShapeType="1"/>
            </p:cNvSpPr>
            <p:nvPr/>
          </p:nvSpPr>
          <p:spPr bwMode="auto">
            <a:xfrm>
              <a:off x="5101" y="2904"/>
              <a:ext cx="2" cy="1"/>
            </a:xfrm>
            <a:prstGeom prst="line">
              <a:avLst/>
            </a:prstGeom>
            <a:noFill/>
            <a:ln w="36513">
              <a:solidFill>
                <a:srgbClr val="CDCDCD"/>
              </a:solidFill>
              <a:roun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54" name="Line 15"/>
            <p:cNvSpPr>
              <a:spLocks noChangeShapeType="1"/>
            </p:cNvSpPr>
            <p:nvPr/>
          </p:nvSpPr>
          <p:spPr bwMode="auto">
            <a:xfrm>
              <a:off x="4665" y="2904"/>
              <a:ext cx="1" cy="1"/>
            </a:xfrm>
            <a:prstGeom prst="line">
              <a:avLst/>
            </a:prstGeom>
            <a:noFill/>
            <a:ln w="36513">
              <a:solidFill>
                <a:srgbClr val="CDCDCD"/>
              </a:solidFill>
              <a:roun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55" name="Line 16"/>
            <p:cNvSpPr>
              <a:spLocks noChangeShapeType="1"/>
            </p:cNvSpPr>
            <p:nvPr/>
          </p:nvSpPr>
          <p:spPr bwMode="auto">
            <a:xfrm>
              <a:off x="4225" y="2904"/>
              <a:ext cx="1" cy="1"/>
            </a:xfrm>
            <a:prstGeom prst="line">
              <a:avLst/>
            </a:prstGeom>
            <a:noFill/>
            <a:ln w="36513">
              <a:solidFill>
                <a:srgbClr val="CDCDCD"/>
              </a:solidFill>
              <a:roun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56" name="Line 17"/>
            <p:cNvSpPr>
              <a:spLocks noChangeShapeType="1"/>
            </p:cNvSpPr>
            <p:nvPr/>
          </p:nvSpPr>
          <p:spPr bwMode="auto">
            <a:xfrm>
              <a:off x="3784" y="2904"/>
              <a:ext cx="2" cy="1"/>
            </a:xfrm>
            <a:prstGeom prst="line">
              <a:avLst/>
            </a:prstGeom>
            <a:noFill/>
            <a:ln w="36513">
              <a:solidFill>
                <a:srgbClr val="CDCDCD"/>
              </a:solidFill>
              <a:roun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57" name="Line 18"/>
            <p:cNvSpPr>
              <a:spLocks noChangeShapeType="1"/>
            </p:cNvSpPr>
            <p:nvPr/>
          </p:nvSpPr>
          <p:spPr bwMode="auto">
            <a:xfrm>
              <a:off x="3344" y="2904"/>
              <a:ext cx="2" cy="1"/>
            </a:xfrm>
            <a:prstGeom prst="line">
              <a:avLst/>
            </a:prstGeom>
            <a:noFill/>
            <a:ln w="36513">
              <a:solidFill>
                <a:schemeClr val="tx1"/>
              </a:solidFill>
              <a:roun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58" name="Line 19"/>
            <p:cNvSpPr>
              <a:spLocks noChangeShapeType="1"/>
            </p:cNvSpPr>
            <p:nvPr/>
          </p:nvSpPr>
          <p:spPr bwMode="auto">
            <a:xfrm>
              <a:off x="2466" y="2904"/>
              <a:ext cx="2" cy="1"/>
            </a:xfrm>
            <a:prstGeom prst="line">
              <a:avLst/>
            </a:prstGeom>
            <a:noFill/>
            <a:ln w="36513">
              <a:solidFill>
                <a:srgbClr val="CDCDCD"/>
              </a:solidFill>
              <a:roun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59" name="Line 20"/>
            <p:cNvSpPr>
              <a:spLocks noChangeShapeType="1"/>
            </p:cNvSpPr>
            <p:nvPr/>
          </p:nvSpPr>
          <p:spPr bwMode="auto">
            <a:xfrm>
              <a:off x="2029" y="2904"/>
              <a:ext cx="2" cy="1"/>
            </a:xfrm>
            <a:prstGeom prst="line">
              <a:avLst/>
            </a:prstGeom>
            <a:noFill/>
            <a:ln w="36513">
              <a:solidFill>
                <a:srgbClr val="CDCDCD"/>
              </a:solidFill>
              <a:roun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60" name="Line 21"/>
            <p:cNvSpPr>
              <a:spLocks noChangeShapeType="1"/>
            </p:cNvSpPr>
            <p:nvPr/>
          </p:nvSpPr>
          <p:spPr bwMode="auto">
            <a:xfrm>
              <a:off x="1589" y="2904"/>
              <a:ext cx="2" cy="1"/>
            </a:xfrm>
            <a:prstGeom prst="line">
              <a:avLst/>
            </a:prstGeom>
            <a:noFill/>
            <a:ln w="36513">
              <a:solidFill>
                <a:srgbClr val="CDCDCD"/>
              </a:solidFill>
              <a:roun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61" name="Line 22"/>
            <p:cNvSpPr>
              <a:spLocks noChangeShapeType="1"/>
            </p:cNvSpPr>
            <p:nvPr/>
          </p:nvSpPr>
          <p:spPr bwMode="auto">
            <a:xfrm>
              <a:off x="1149" y="2904"/>
              <a:ext cx="2" cy="1"/>
            </a:xfrm>
            <a:prstGeom prst="line">
              <a:avLst/>
            </a:prstGeom>
            <a:noFill/>
            <a:ln w="36513">
              <a:solidFill>
                <a:srgbClr val="CDCDCD"/>
              </a:solidFill>
              <a:roun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62" name="Rectangle 23"/>
            <p:cNvSpPr>
              <a:spLocks noChangeArrowheads="1"/>
            </p:cNvSpPr>
            <p:nvPr/>
          </p:nvSpPr>
          <p:spPr bwMode="auto">
            <a:xfrm>
              <a:off x="4882" y="2946"/>
              <a:ext cx="98" cy="192"/>
            </a:xfrm>
            <a:prstGeom prst="rect">
              <a:avLst/>
            </a:prstGeom>
            <a:noFill/>
            <a:ln w="9525">
              <a:noFill/>
              <a:miter lim="800000"/>
              <a:headEnd/>
              <a:tailEnd/>
            </a:ln>
          </p:spPr>
          <p:txBody>
            <a:bodyPr wrap="none" lIns="0" tIns="0" rIns="0" bIns="0">
              <a:spAutoFit/>
            </a:bodyPr>
            <a:lstStyle/>
            <a:p>
              <a:pPr eaLnBrk="0" hangingPunct="0">
                <a:spcBef>
                  <a:spcPct val="50000"/>
                </a:spcBef>
                <a:buFontTx/>
                <a:buNone/>
              </a:pPr>
              <a:r>
                <a:rPr kumimoji="1" lang="en-US" altLang="zh-CN" sz="2000" b="1"/>
                <a:t>Z</a:t>
              </a:r>
              <a:endParaRPr kumimoji="1" lang="en-US" altLang="zh-CN" sz="2000"/>
            </a:p>
          </p:txBody>
        </p:sp>
        <p:sp>
          <p:nvSpPr>
            <p:cNvPr id="63" name="Freeform 24"/>
            <p:cNvSpPr/>
            <p:nvPr/>
          </p:nvSpPr>
          <p:spPr bwMode="auto">
            <a:xfrm>
              <a:off x="764" y="2081"/>
              <a:ext cx="843" cy="838"/>
            </a:xfrm>
            <a:custGeom>
              <a:avLst/>
              <a:gdLst/>
              <a:ahLst/>
              <a:cxnLst>
                <a:cxn ang="0">
                  <a:pos x="519" y="629"/>
                </a:cxn>
                <a:cxn ang="0">
                  <a:pos x="519" y="0"/>
                </a:cxn>
                <a:cxn ang="0">
                  <a:pos x="0" y="0"/>
                </a:cxn>
              </a:cxnLst>
              <a:rect l="0" t="0" r="r" b="b"/>
              <a:pathLst>
                <a:path w="519" h="629">
                  <a:moveTo>
                    <a:pt x="519" y="629"/>
                  </a:moveTo>
                  <a:lnTo>
                    <a:pt x="519" y="0"/>
                  </a:lnTo>
                  <a:lnTo>
                    <a:pt x="0" y="0"/>
                  </a:lnTo>
                </a:path>
              </a:pathLst>
            </a:custGeom>
            <a:noFill/>
            <a:ln w="25400">
              <a:solidFill>
                <a:schemeClr val="tx1"/>
              </a:solidFill>
              <a:prstDash val="solid"/>
              <a:round/>
              <a:headEnd type="none" w="med" len="med"/>
              <a:tailEnd type="triangle" w="med" len="me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64" name="Line 25"/>
            <p:cNvSpPr>
              <a:spLocks noChangeShapeType="1"/>
            </p:cNvSpPr>
            <p:nvPr/>
          </p:nvSpPr>
          <p:spPr bwMode="auto">
            <a:xfrm flipH="1">
              <a:off x="3896" y="1541"/>
              <a:ext cx="260" cy="1028"/>
            </a:xfrm>
            <a:prstGeom prst="line">
              <a:avLst/>
            </a:prstGeom>
            <a:noFill/>
            <a:ln w="25400">
              <a:solidFill>
                <a:srgbClr val="FFFFCC"/>
              </a:solidFill>
              <a:round/>
              <a:tailEnd type="triangle" w="med" len="med"/>
            </a:ln>
            <a:effectLst>
              <a:outerShdw dist="17961" dir="2700000" algn="ctr" rotWithShape="0">
                <a:schemeClr val="bg2"/>
              </a:outerShdw>
            </a:effectLst>
          </p:spPr>
          <p:txBody>
            <a:bodyPr wrap="none" anchor="ct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65" name="Line 26"/>
            <p:cNvSpPr>
              <a:spLocks noChangeShapeType="1"/>
            </p:cNvSpPr>
            <p:nvPr/>
          </p:nvSpPr>
          <p:spPr bwMode="auto">
            <a:xfrm>
              <a:off x="835" y="2512"/>
              <a:ext cx="597" cy="349"/>
            </a:xfrm>
            <a:prstGeom prst="line">
              <a:avLst/>
            </a:prstGeom>
            <a:noFill/>
            <a:ln w="25400">
              <a:solidFill>
                <a:srgbClr val="7BFFF2"/>
              </a:solidFill>
              <a:round/>
              <a:tailEnd type="triangle" w="med" len="med"/>
            </a:ln>
            <a:effectLst>
              <a:outerShdw dist="35921" dir="2700000" algn="ctr" rotWithShape="0">
                <a:schemeClr val="bg2"/>
              </a:outerShdw>
            </a:effectLst>
          </p:spPr>
          <p:txBody>
            <a:bodyPr wrap="none" anchor="ct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66" name="Line 27"/>
            <p:cNvSpPr>
              <a:spLocks noChangeShapeType="1"/>
            </p:cNvSpPr>
            <p:nvPr/>
          </p:nvSpPr>
          <p:spPr bwMode="auto">
            <a:xfrm flipH="1">
              <a:off x="4274" y="2567"/>
              <a:ext cx="533" cy="318"/>
            </a:xfrm>
            <a:prstGeom prst="line">
              <a:avLst/>
            </a:prstGeom>
            <a:noFill/>
            <a:ln w="25400">
              <a:solidFill>
                <a:srgbClr val="7BFFF2"/>
              </a:solidFill>
              <a:round/>
              <a:tailEnd type="triangle" w="med" len="med"/>
            </a:ln>
            <a:effectLst>
              <a:outerShdw dist="17961" dir="2700000" algn="ctr" rotWithShape="0">
                <a:schemeClr val="bg2"/>
              </a:outerShdw>
            </a:effectLst>
          </p:spPr>
          <p:txBody>
            <a:bodyPr wrap="none" anchor="ct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67" name="Text Box 28"/>
            <p:cNvSpPr txBox="1">
              <a:spLocks noChangeArrowheads="1"/>
            </p:cNvSpPr>
            <p:nvPr/>
          </p:nvSpPr>
          <p:spPr bwMode="auto">
            <a:xfrm>
              <a:off x="657" y="1797"/>
              <a:ext cx="974" cy="250"/>
            </a:xfrm>
            <a:prstGeom prst="rect">
              <a:avLst/>
            </a:prstGeom>
            <a:solidFill>
              <a:schemeClr val="bg1"/>
            </a:solidFill>
            <a:ln w="12700">
              <a:noFill/>
              <a:miter lim="800000"/>
              <a:headEnd/>
              <a:tailEnd/>
            </a:ln>
          </p:spPr>
          <p:txBody>
            <a:bodyPr>
              <a:spAutoFit/>
            </a:bodyPr>
            <a:lstStyle/>
            <a:p>
              <a:pPr algn="ctr" eaLnBrk="0" hangingPunct="0">
                <a:spcBef>
                  <a:spcPct val="50000"/>
                </a:spcBef>
                <a:buFontTx/>
                <a:buNone/>
              </a:pPr>
              <a:r>
                <a:rPr kumimoji="1" lang="zh-CN" altLang="en-US" sz="2000" b="1"/>
                <a:t>拒绝</a:t>
              </a:r>
            </a:p>
          </p:txBody>
        </p:sp>
        <p:sp>
          <p:nvSpPr>
            <p:cNvPr id="68" name="Text Box 29"/>
            <p:cNvSpPr txBox="1">
              <a:spLocks noChangeArrowheads="1"/>
            </p:cNvSpPr>
            <p:nvPr/>
          </p:nvSpPr>
          <p:spPr bwMode="auto">
            <a:xfrm>
              <a:off x="4241" y="1752"/>
              <a:ext cx="858" cy="250"/>
            </a:xfrm>
            <a:prstGeom prst="rect">
              <a:avLst/>
            </a:prstGeom>
            <a:solidFill>
              <a:schemeClr val="bg1"/>
            </a:solidFill>
            <a:ln w="12700">
              <a:noFill/>
              <a:miter lim="800000"/>
              <a:headEnd/>
              <a:tailEnd/>
            </a:ln>
          </p:spPr>
          <p:txBody>
            <a:bodyPr>
              <a:spAutoFit/>
            </a:bodyPr>
            <a:lstStyle/>
            <a:p>
              <a:pPr algn="ctr" eaLnBrk="0" hangingPunct="0">
                <a:spcBef>
                  <a:spcPct val="50000"/>
                </a:spcBef>
                <a:buFontTx/>
                <a:buNone/>
              </a:pPr>
              <a:r>
                <a:rPr kumimoji="1" lang="zh-CN" altLang="en-US" sz="2000" b="1"/>
                <a:t>拒绝</a:t>
              </a:r>
              <a:endParaRPr kumimoji="1" lang="zh-CN" altLang="en-US" sz="2000"/>
            </a:p>
          </p:txBody>
        </p:sp>
        <p:sp>
          <p:nvSpPr>
            <p:cNvPr id="69" name="Line 30"/>
            <p:cNvSpPr>
              <a:spLocks noChangeShapeType="1"/>
            </p:cNvSpPr>
            <p:nvPr/>
          </p:nvSpPr>
          <p:spPr bwMode="auto">
            <a:xfrm>
              <a:off x="1506" y="1479"/>
              <a:ext cx="364" cy="1028"/>
            </a:xfrm>
            <a:prstGeom prst="line">
              <a:avLst/>
            </a:prstGeom>
            <a:noFill/>
            <a:ln w="25400">
              <a:solidFill>
                <a:srgbClr val="FFFFCC"/>
              </a:solidFill>
              <a:round/>
              <a:tailEnd type="triangle" w="med" len="med"/>
            </a:ln>
            <a:effectLst>
              <a:outerShdw dist="35921" dir="2700000" algn="ctr" rotWithShape="0">
                <a:schemeClr val="bg2"/>
              </a:outerShdw>
            </a:effectLst>
          </p:spPr>
          <p:txBody>
            <a:bodyPr wrap="none" anchor="ct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70" name="Freeform 31"/>
            <p:cNvSpPr/>
            <p:nvPr/>
          </p:nvSpPr>
          <p:spPr bwMode="auto">
            <a:xfrm>
              <a:off x="4150" y="2069"/>
              <a:ext cx="843" cy="857"/>
            </a:xfrm>
            <a:custGeom>
              <a:avLst/>
              <a:gdLst/>
              <a:ahLst/>
              <a:cxnLst>
                <a:cxn ang="0">
                  <a:pos x="0" y="631"/>
                </a:cxn>
                <a:cxn ang="0">
                  <a:pos x="0" y="0"/>
                </a:cxn>
                <a:cxn ang="0">
                  <a:pos x="519" y="0"/>
                </a:cxn>
              </a:cxnLst>
              <a:rect l="0" t="0" r="r" b="b"/>
              <a:pathLst>
                <a:path w="519" h="631">
                  <a:moveTo>
                    <a:pt x="0" y="631"/>
                  </a:moveTo>
                  <a:lnTo>
                    <a:pt x="0" y="0"/>
                  </a:lnTo>
                  <a:lnTo>
                    <a:pt x="519" y="0"/>
                  </a:lnTo>
                </a:path>
              </a:pathLst>
            </a:custGeom>
            <a:noFill/>
            <a:ln w="25400">
              <a:solidFill>
                <a:schemeClr val="tx1"/>
              </a:solidFill>
              <a:prstDash val="solid"/>
              <a:round/>
              <a:headEnd type="none" w="med" len="med"/>
              <a:tailEnd type="triangle" w="med" len="me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grpSp>
          <p:nvGrpSpPr>
            <p:cNvPr id="71" name="Group 32"/>
            <p:cNvGrpSpPr>
              <a:grpSpLocks/>
            </p:cNvGrpSpPr>
            <p:nvPr/>
          </p:nvGrpSpPr>
          <p:grpSpPr bwMode="auto">
            <a:xfrm>
              <a:off x="605" y="1243"/>
              <a:ext cx="56" cy="1693"/>
              <a:chOff x="545" y="1848"/>
              <a:chExt cx="31" cy="684"/>
            </a:xfrm>
          </p:grpSpPr>
          <p:sp>
            <p:nvSpPr>
              <p:cNvPr id="84" name="Line 33"/>
              <p:cNvSpPr>
                <a:spLocks noChangeShapeType="1"/>
              </p:cNvSpPr>
              <p:nvPr/>
            </p:nvSpPr>
            <p:spPr bwMode="auto">
              <a:xfrm>
                <a:off x="545" y="1886"/>
                <a:ext cx="23" cy="1"/>
              </a:xfrm>
              <a:prstGeom prst="line">
                <a:avLst/>
              </a:prstGeom>
              <a:noFill/>
              <a:ln w="38100">
                <a:solidFill>
                  <a:schemeClr val="tx1"/>
                </a:solidFill>
                <a:round/>
              </a:ln>
              <a:effectLst>
                <a:outerShdw dist="35921" dir="27000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85" name="Line 34"/>
              <p:cNvSpPr>
                <a:spLocks noChangeShapeType="1"/>
              </p:cNvSpPr>
              <p:nvPr/>
            </p:nvSpPr>
            <p:spPr bwMode="auto">
              <a:xfrm>
                <a:off x="545" y="1955"/>
                <a:ext cx="23" cy="2"/>
              </a:xfrm>
              <a:prstGeom prst="line">
                <a:avLst/>
              </a:prstGeom>
              <a:noFill/>
              <a:ln w="38100">
                <a:solidFill>
                  <a:schemeClr val="tx1"/>
                </a:solidFill>
                <a:round/>
              </a:ln>
              <a:effectLst>
                <a:outerShdw dist="35921" dir="27000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86" name="Line 35"/>
              <p:cNvSpPr>
                <a:spLocks noChangeShapeType="1"/>
              </p:cNvSpPr>
              <p:nvPr/>
            </p:nvSpPr>
            <p:spPr bwMode="auto">
              <a:xfrm>
                <a:off x="545" y="2026"/>
                <a:ext cx="23" cy="1"/>
              </a:xfrm>
              <a:prstGeom prst="line">
                <a:avLst/>
              </a:prstGeom>
              <a:noFill/>
              <a:ln w="38100">
                <a:solidFill>
                  <a:schemeClr val="tx1"/>
                </a:solidFill>
                <a:round/>
              </a:ln>
              <a:effectLst>
                <a:outerShdw dist="35921" dir="27000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87" name="Line 36"/>
              <p:cNvSpPr>
                <a:spLocks noChangeShapeType="1"/>
              </p:cNvSpPr>
              <p:nvPr/>
            </p:nvSpPr>
            <p:spPr bwMode="auto">
              <a:xfrm>
                <a:off x="545" y="2094"/>
                <a:ext cx="23" cy="1"/>
              </a:xfrm>
              <a:prstGeom prst="line">
                <a:avLst/>
              </a:prstGeom>
              <a:noFill/>
              <a:ln w="38100">
                <a:solidFill>
                  <a:schemeClr val="tx1"/>
                </a:solidFill>
                <a:round/>
              </a:ln>
              <a:effectLst>
                <a:outerShdw dist="35921" dir="27000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88" name="Line 37"/>
              <p:cNvSpPr>
                <a:spLocks noChangeShapeType="1"/>
              </p:cNvSpPr>
              <p:nvPr/>
            </p:nvSpPr>
            <p:spPr bwMode="auto">
              <a:xfrm>
                <a:off x="545" y="2164"/>
                <a:ext cx="23" cy="1"/>
              </a:xfrm>
              <a:prstGeom prst="line">
                <a:avLst/>
              </a:prstGeom>
              <a:noFill/>
              <a:ln w="38100">
                <a:solidFill>
                  <a:schemeClr val="tx1"/>
                </a:solidFill>
                <a:round/>
              </a:ln>
              <a:effectLst>
                <a:outerShdw dist="35921" dir="27000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89" name="Line 38"/>
              <p:cNvSpPr>
                <a:spLocks noChangeShapeType="1"/>
              </p:cNvSpPr>
              <p:nvPr/>
            </p:nvSpPr>
            <p:spPr bwMode="auto">
              <a:xfrm>
                <a:off x="545" y="2232"/>
                <a:ext cx="23" cy="1"/>
              </a:xfrm>
              <a:prstGeom prst="line">
                <a:avLst/>
              </a:prstGeom>
              <a:noFill/>
              <a:ln w="38100">
                <a:solidFill>
                  <a:schemeClr val="tx1"/>
                </a:solidFill>
                <a:round/>
              </a:ln>
              <a:effectLst>
                <a:outerShdw dist="35921" dir="27000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90" name="Line 39"/>
              <p:cNvSpPr>
                <a:spLocks noChangeShapeType="1"/>
              </p:cNvSpPr>
              <p:nvPr/>
            </p:nvSpPr>
            <p:spPr bwMode="auto">
              <a:xfrm>
                <a:off x="545" y="2303"/>
                <a:ext cx="23" cy="1"/>
              </a:xfrm>
              <a:prstGeom prst="line">
                <a:avLst/>
              </a:prstGeom>
              <a:noFill/>
              <a:ln w="38100">
                <a:solidFill>
                  <a:schemeClr val="tx1"/>
                </a:solidFill>
                <a:round/>
              </a:ln>
              <a:effectLst>
                <a:outerShdw dist="35921" dir="27000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91" name="Line 40"/>
              <p:cNvSpPr>
                <a:spLocks noChangeShapeType="1"/>
              </p:cNvSpPr>
              <p:nvPr/>
            </p:nvSpPr>
            <p:spPr bwMode="auto">
              <a:xfrm>
                <a:off x="545" y="2371"/>
                <a:ext cx="23" cy="1"/>
              </a:xfrm>
              <a:prstGeom prst="line">
                <a:avLst/>
              </a:prstGeom>
              <a:noFill/>
              <a:ln w="38100">
                <a:solidFill>
                  <a:schemeClr val="tx1"/>
                </a:solidFill>
                <a:round/>
              </a:ln>
              <a:effectLst>
                <a:outerShdw dist="35921" dir="27000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92" name="Line 41"/>
              <p:cNvSpPr>
                <a:spLocks noChangeShapeType="1"/>
              </p:cNvSpPr>
              <p:nvPr/>
            </p:nvSpPr>
            <p:spPr bwMode="auto">
              <a:xfrm>
                <a:off x="545" y="2441"/>
                <a:ext cx="23" cy="1"/>
              </a:xfrm>
              <a:prstGeom prst="line">
                <a:avLst/>
              </a:prstGeom>
              <a:noFill/>
              <a:ln w="38100">
                <a:solidFill>
                  <a:schemeClr val="tx1"/>
                </a:solidFill>
                <a:round/>
              </a:ln>
              <a:effectLst>
                <a:outerShdw dist="35921" dir="27000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93" name="Line 42"/>
              <p:cNvSpPr>
                <a:spLocks noChangeShapeType="1"/>
              </p:cNvSpPr>
              <p:nvPr/>
            </p:nvSpPr>
            <p:spPr bwMode="auto">
              <a:xfrm>
                <a:off x="545" y="2510"/>
                <a:ext cx="23" cy="1"/>
              </a:xfrm>
              <a:prstGeom prst="line">
                <a:avLst/>
              </a:prstGeom>
              <a:noFill/>
              <a:ln w="38100">
                <a:solidFill>
                  <a:schemeClr val="tx1"/>
                </a:solidFill>
                <a:round/>
              </a:ln>
              <a:effectLst>
                <a:outerShdw dist="35921" dir="27000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94" name="Line 43"/>
              <p:cNvSpPr>
                <a:spLocks noChangeShapeType="1"/>
              </p:cNvSpPr>
              <p:nvPr/>
            </p:nvSpPr>
            <p:spPr bwMode="auto">
              <a:xfrm>
                <a:off x="576" y="1848"/>
                <a:ext cx="0" cy="684"/>
              </a:xfrm>
              <a:prstGeom prst="line">
                <a:avLst/>
              </a:prstGeom>
              <a:noFill/>
              <a:ln w="38100">
                <a:solidFill>
                  <a:schemeClr val="tx1"/>
                </a:solidFill>
                <a:round/>
              </a:ln>
              <a:effectLst>
                <a:outerShdw dist="17961" dir="27000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grpSp>
        <p:sp>
          <p:nvSpPr>
            <p:cNvPr id="72" name="Freeform 44"/>
            <p:cNvSpPr/>
            <p:nvPr/>
          </p:nvSpPr>
          <p:spPr bwMode="auto">
            <a:xfrm>
              <a:off x="670" y="2935"/>
              <a:ext cx="4392" cy="1"/>
            </a:xfrm>
            <a:custGeom>
              <a:avLst/>
              <a:gdLst/>
              <a:ahLst/>
              <a:cxnLst>
                <a:cxn ang="0">
                  <a:pos x="0" y="0"/>
                </a:cxn>
                <a:cxn ang="0">
                  <a:pos x="0" y="0"/>
                </a:cxn>
                <a:cxn ang="0">
                  <a:pos x="2705" y="0"/>
                </a:cxn>
              </a:cxnLst>
              <a:rect l="0" t="0" r="r" b="b"/>
              <a:pathLst>
                <a:path w="2705">
                  <a:moveTo>
                    <a:pt x="0" y="0"/>
                  </a:moveTo>
                  <a:lnTo>
                    <a:pt x="0" y="0"/>
                  </a:lnTo>
                  <a:lnTo>
                    <a:pt x="2705" y="0"/>
                  </a:lnTo>
                </a:path>
              </a:pathLst>
            </a:custGeom>
            <a:noFill/>
            <a:ln w="36513">
              <a:solidFill>
                <a:schemeClr val="tx1"/>
              </a:solidFill>
              <a:prstDash val="solid"/>
              <a:round/>
            </a:ln>
            <a:effectLst>
              <a:outerShdw dist="17961" dir="27000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73" name="Rectangle 45"/>
            <p:cNvSpPr>
              <a:spLocks noChangeArrowheads="1"/>
            </p:cNvSpPr>
            <p:nvPr/>
          </p:nvSpPr>
          <p:spPr bwMode="auto">
            <a:xfrm>
              <a:off x="2640" y="3024"/>
              <a:ext cx="334" cy="192"/>
            </a:xfrm>
            <a:prstGeom prst="rect">
              <a:avLst/>
            </a:prstGeom>
            <a:noFill/>
            <a:ln w="9525">
              <a:noFill/>
              <a:miter lim="800000"/>
            </a:ln>
            <a:effectLst>
              <a:outerShdw dist="17961" dir="2700000" algn="ctr" rotWithShape="0">
                <a:srgbClr val="808080"/>
              </a:outerShdw>
            </a:effectLst>
          </p:spPr>
          <p:txBody>
            <a:bodyPr wrap="none" lIns="0" tIns="0" rIns="0" bIns="0">
              <a:spAutoFit/>
            </a:bodyPr>
            <a:lstStyle/>
            <a:p>
              <a:pPr eaLnBrk="0" hangingPunct="0">
                <a:buFontTx/>
                <a:buNone/>
                <a:defRPr/>
              </a:pPr>
              <a:r>
                <a:rPr kumimoji="1" lang="en-US" altLang="zh-CN" sz="2000"/>
                <a:t>H</a:t>
              </a:r>
              <a:r>
                <a:rPr kumimoji="1" lang="en-US" altLang="zh-CN" sz="2000" baseline="-25000"/>
                <a:t>0</a:t>
              </a:r>
              <a:r>
                <a:rPr kumimoji="1" lang="zh-CN" altLang="en-US" sz="2000"/>
                <a:t>值</a:t>
              </a:r>
            </a:p>
          </p:txBody>
        </p:sp>
        <p:sp>
          <p:nvSpPr>
            <p:cNvPr id="74" name="Rectangle 46"/>
            <p:cNvSpPr>
              <a:spLocks noChangeArrowheads="1"/>
            </p:cNvSpPr>
            <p:nvPr/>
          </p:nvSpPr>
          <p:spPr bwMode="auto">
            <a:xfrm>
              <a:off x="1800" y="3156"/>
              <a:ext cx="480" cy="192"/>
            </a:xfrm>
            <a:prstGeom prst="rect">
              <a:avLst/>
            </a:prstGeom>
            <a:noFill/>
            <a:ln w="9525">
              <a:noFill/>
              <a:miter lim="800000"/>
            </a:ln>
            <a:effectLst>
              <a:outerShdw dist="17961" dir="2700000" algn="ctr" rotWithShape="0">
                <a:srgbClr val="808080"/>
              </a:outerShdw>
            </a:effectLst>
          </p:spPr>
          <p:txBody>
            <a:bodyPr wrap="none" lIns="0" tIns="0" rIns="0" bIns="0">
              <a:spAutoFit/>
            </a:bodyPr>
            <a:lstStyle/>
            <a:p>
              <a:pPr eaLnBrk="0" hangingPunct="0">
                <a:buFontTx/>
                <a:buNone/>
                <a:defRPr/>
              </a:pPr>
              <a:r>
                <a:rPr kumimoji="1" lang="zh-CN" altLang="en-US" sz="2000"/>
                <a:t>临界值</a:t>
              </a:r>
            </a:p>
          </p:txBody>
        </p:sp>
        <p:sp>
          <p:nvSpPr>
            <p:cNvPr id="75" name="Line 47"/>
            <p:cNvSpPr>
              <a:spLocks noChangeShapeType="1"/>
            </p:cNvSpPr>
            <p:nvPr/>
          </p:nvSpPr>
          <p:spPr bwMode="auto">
            <a:xfrm>
              <a:off x="2088" y="2964"/>
              <a:ext cx="0" cy="192"/>
            </a:xfrm>
            <a:prstGeom prst="line">
              <a:avLst/>
            </a:prstGeom>
            <a:noFill/>
            <a:ln w="28575">
              <a:solidFill>
                <a:schemeClr val="tx1"/>
              </a:solidFill>
              <a:round/>
              <a:headEnd type="triangle" w="med" len="med"/>
            </a:ln>
            <a:effectLst>
              <a:outerShdw dist="28398" dir="1593903" algn="ctr" rotWithShape="0">
                <a:schemeClr val="bg2"/>
              </a:outerShdw>
            </a:effectLst>
          </p:spPr>
          <p:txBody>
            <a:bodyPr wrap="none" anchor="ct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76" name="Rectangle 48"/>
            <p:cNvSpPr>
              <a:spLocks noChangeArrowheads="1"/>
            </p:cNvSpPr>
            <p:nvPr/>
          </p:nvSpPr>
          <p:spPr bwMode="auto">
            <a:xfrm>
              <a:off x="476" y="3521"/>
              <a:ext cx="2016" cy="248"/>
            </a:xfrm>
            <a:prstGeom prst="rect">
              <a:avLst/>
            </a:prstGeom>
            <a:noFill/>
            <a:ln w="12700">
              <a:noFill/>
              <a:miter lim="800000"/>
            </a:ln>
            <a:effectLst>
              <a:outerShdw dist="17961" dir="2700000" algn="ctr" rotWithShape="0">
                <a:schemeClr val="bg2"/>
              </a:outerShdw>
            </a:effectLst>
          </p:spPr>
          <p:txBody>
            <a:bodyPr lIns="90488" tIns="44450" rIns="90488" bIns="44450">
              <a:spAutoFit/>
            </a:bodyPr>
            <a:lstStyle/>
            <a:p>
              <a:pPr algn="ctr" eaLnBrk="0" hangingPunct="0">
                <a:spcBef>
                  <a:spcPct val="50000"/>
                </a:spcBef>
                <a:buFontTx/>
                <a:buNone/>
                <a:defRPr/>
              </a:pPr>
              <a:r>
                <a:rPr kumimoji="1" lang="zh-CN" altLang="en-US" sz="2000" b="1">
                  <a:solidFill>
                    <a:srgbClr val="00B0F0"/>
                  </a:solidFill>
                </a:rPr>
                <a:t>计算出的样本统计量</a:t>
              </a:r>
            </a:p>
          </p:txBody>
        </p:sp>
        <p:sp>
          <p:nvSpPr>
            <p:cNvPr id="77" name="Rectangle 49"/>
            <p:cNvSpPr>
              <a:spLocks noChangeArrowheads="1"/>
            </p:cNvSpPr>
            <p:nvPr/>
          </p:nvSpPr>
          <p:spPr bwMode="auto">
            <a:xfrm>
              <a:off x="3243" y="3521"/>
              <a:ext cx="2016" cy="248"/>
            </a:xfrm>
            <a:prstGeom prst="rect">
              <a:avLst/>
            </a:prstGeom>
            <a:noFill/>
            <a:ln w="12700">
              <a:noFill/>
              <a:miter lim="800000"/>
            </a:ln>
            <a:effectLst>
              <a:outerShdw dist="17961" dir="2700000" algn="ctr" rotWithShape="0">
                <a:schemeClr val="bg2"/>
              </a:outerShdw>
            </a:effectLst>
          </p:spPr>
          <p:txBody>
            <a:bodyPr lIns="90488" tIns="44450" rIns="90488" bIns="44450">
              <a:spAutoFit/>
            </a:bodyPr>
            <a:lstStyle/>
            <a:p>
              <a:pPr algn="ctr" eaLnBrk="0" hangingPunct="0">
                <a:spcBef>
                  <a:spcPct val="50000"/>
                </a:spcBef>
                <a:buFontTx/>
                <a:buNone/>
                <a:defRPr/>
              </a:pPr>
              <a:r>
                <a:rPr kumimoji="1" lang="zh-CN" altLang="en-US" sz="2000" b="1">
                  <a:solidFill>
                    <a:srgbClr val="00B0F0"/>
                  </a:solidFill>
                </a:rPr>
                <a:t>计算出的样本统计量</a:t>
              </a:r>
            </a:p>
          </p:txBody>
        </p:sp>
        <p:sp>
          <p:nvSpPr>
            <p:cNvPr id="78" name="AutoShape 50"/>
            <p:cNvSpPr>
              <a:spLocks noChangeArrowheads="1"/>
            </p:cNvSpPr>
            <p:nvPr/>
          </p:nvSpPr>
          <p:spPr bwMode="auto">
            <a:xfrm>
              <a:off x="1464" y="2952"/>
              <a:ext cx="288" cy="492"/>
            </a:xfrm>
            <a:prstGeom prst="upArrow">
              <a:avLst>
                <a:gd name="adj1" fmla="val 50000"/>
                <a:gd name="adj2" fmla="val 42708"/>
              </a:avLst>
            </a:prstGeom>
            <a:solidFill>
              <a:schemeClr val="accent1"/>
            </a:solidFill>
            <a:ln w="12700">
              <a:solidFill>
                <a:schemeClr val="accent2"/>
              </a:solidFill>
              <a:miter lim="800000"/>
            </a:ln>
            <a:effectLst>
              <a:outerShdw dist="56796" dir="1593903" algn="ctr" rotWithShape="0">
                <a:schemeClr val="bg2"/>
              </a:outerShdw>
            </a:effectLst>
          </p:spPr>
          <p:txBody>
            <a:bodyPr vert="eaVert" wrap="none" anchor="ct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79" name="AutoShape 51"/>
            <p:cNvSpPr>
              <a:spLocks noChangeArrowheads="1"/>
            </p:cNvSpPr>
            <p:nvPr/>
          </p:nvSpPr>
          <p:spPr bwMode="auto">
            <a:xfrm>
              <a:off x="4020" y="2964"/>
              <a:ext cx="288" cy="492"/>
            </a:xfrm>
            <a:prstGeom prst="upArrow">
              <a:avLst>
                <a:gd name="adj1" fmla="val 50000"/>
                <a:gd name="adj2" fmla="val 42708"/>
              </a:avLst>
            </a:prstGeom>
            <a:solidFill>
              <a:schemeClr val="accent1"/>
            </a:solidFill>
            <a:ln w="12700">
              <a:solidFill>
                <a:schemeClr val="accent2"/>
              </a:solidFill>
              <a:miter lim="800000"/>
            </a:ln>
            <a:effectLst>
              <a:outerShdw dist="56796" dir="1593903" algn="ctr" rotWithShape="0">
                <a:schemeClr val="bg2"/>
              </a:outerShdw>
            </a:effectLst>
          </p:spPr>
          <p:txBody>
            <a:bodyPr vert="eaVert" wrap="none" anchor="ct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80" name="Rectangle 52"/>
            <p:cNvSpPr>
              <a:spLocks noChangeArrowheads="1"/>
            </p:cNvSpPr>
            <p:nvPr/>
          </p:nvSpPr>
          <p:spPr bwMode="auto">
            <a:xfrm>
              <a:off x="3384" y="3168"/>
              <a:ext cx="480" cy="192"/>
            </a:xfrm>
            <a:prstGeom prst="rect">
              <a:avLst/>
            </a:prstGeom>
            <a:noFill/>
            <a:ln w="9525">
              <a:noFill/>
              <a:miter lim="800000"/>
            </a:ln>
            <a:effectLst>
              <a:outerShdw dist="17961" dir="2700000" algn="ctr" rotWithShape="0">
                <a:srgbClr val="808080"/>
              </a:outerShdw>
            </a:effectLst>
          </p:spPr>
          <p:txBody>
            <a:bodyPr wrap="none" lIns="0" tIns="0" rIns="0" bIns="0">
              <a:spAutoFit/>
            </a:bodyPr>
            <a:lstStyle/>
            <a:p>
              <a:pPr eaLnBrk="0" hangingPunct="0">
                <a:buFontTx/>
                <a:buNone/>
                <a:defRPr/>
              </a:pPr>
              <a:r>
                <a:rPr kumimoji="1" lang="zh-CN" altLang="en-US" sz="2000"/>
                <a:t>临界值</a:t>
              </a:r>
            </a:p>
          </p:txBody>
        </p:sp>
        <p:sp>
          <p:nvSpPr>
            <p:cNvPr id="81" name="Line 53"/>
            <p:cNvSpPr>
              <a:spLocks noChangeShapeType="1"/>
            </p:cNvSpPr>
            <p:nvPr/>
          </p:nvSpPr>
          <p:spPr bwMode="auto">
            <a:xfrm>
              <a:off x="3672" y="2964"/>
              <a:ext cx="0" cy="192"/>
            </a:xfrm>
            <a:prstGeom prst="line">
              <a:avLst/>
            </a:prstGeom>
            <a:noFill/>
            <a:ln w="28575">
              <a:solidFill>
                <a:schemeClr val="tx1"/>
              </a:solidFill>
              <a:round/>
              <a:headEnd type="triangle" w="med" len="med"/>
            </a:ln>
            <a:effectLst>
              <a:outerShdw dist="28398" dir="1593903" algn="ctr" rotWithShape="0">
                <a:schemeClr val="bg2"/>
              </a:outerShdw>
            </a:effectLst>
          </p:spPr>
          <p:txBody>
            <a:bodyPr wrap="none" anchor="ct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82" name="Rectangle 54"/>
            <p:cNvSpPr>
              <a:spLocks noChangeArrowheads="1"/>
            </p:cNvSpPr>
            <p:nvPr/>
          </p:nvSpPr>
          <p:spPr bwMode="auto">
            <a:xfrm>
              <a:off x="732" y="2244"/>
              <a:ext cx="577" cy="192"/>
            </a:xfrm>
            <a:prstGeom prst="rect">
              <a:avLst/>
            </a:prstGeom>
            <a:noFill/>
            <a:ln w="9525">
              <a:noFill/>
              <a:miter lim="800000"/>
            </a:ln>
            <a:effectLst>
              <a:outerShdw dist="17961" dir="2700000" algn="ctr" rotWithShape="0">
                <a:srgbClr val="808080"/>
              </a:outerShdw>
            </a:effectLst>
          </p:spPr>
          <p:txBody>
            <a:bodyPr wrap="none" lIns="0" tIns="0" rIns="0" bIns="0">
              <a:spAutoFit/>
            </a:bodyPr>
            <a:lstStyle/>
            <a:p>
              <a:pPr eaLnBrk="0" hangingPunct="0">
                <a:buFontTx/>
                <a:buNone/>
                <a:defRPr/>
              </a:pPr>
              <a:r>
                <a:rPr kumimoji="1" lang="en-US" altLang="zh-CN" sz="2000">
                  <a:solidFill>
                    <a:schemeClr val="accent2"/>
                  </a:solidFill>
                </a:rPr>
                <a:t>1/2 </a:t>
              </a:r>
              <a:r>
                <a:rPr kumimoji="1" lang="en-US" altLang="zh-CN" sz="2000" i="1">
                  <a:solidFill>
                    <a:schemeClr val="accent2"/>
                  </a:solidFill>
                </a:rPr>
                <a:t>P </a:t>
              </a:r>
              <a:r>
                <a:rPr kumimoji="1" lang="zh-CN" altLang="en-US" sz="2000">
                  <a:solidFill>
                    <a:schemeClr val="accent2"/>
                  </a:solidFill>
                </a:rPr>
                <a:t>值</a:t>
              </a:r>
            </a:p>
          </p:txBody>
        </p:sp>
        <p:sp>
          <p:nvSpPr>
            <p:cNvPr id="83" name="Rectangle 55"/>
            <p:cNvSpPr>
              <a:spLocks noChangeArrowheads="1"/>
            </p:cNvSpPr>
            <p:nvPr/>
          </p:nvSpPr>
          <p:spPr bwMode="auto">
            <a:xfrm>
              <a:off x="4692" y="2352"/>
              <a:ext cx="577" cy="192"/>
            </a:xfrm>
            <a:prstGeom prst="rect">
              <a:avLst/>
            </a:prstGeom>
            <a:noFill/>
            <a:ln w="9525">
              <a:noFill/>
              <a:miter lim="800000"/>
            </a:ln>
            <a:effectLst>
              <a:outerShdw dist="17961" dir="2700000" algn="ctr" rotWithShape="0">
                <a:srgbClr val="808080"/>
              </a:outerShdw>
            </a:effectLst>
          </p:spPr>
          <p:txBody>
            <a:bodyPr wrap="none" lIns="0" tIns="0" rIns="0" bIns="0">
              <a:spAutoFit/>
            </a:bodyPr>
            <a:lstStyle/>
            <a:p>
              <a:pPr eaLnBrk="0" hangingPunct="0">
                <a:buFontTx/>
                <a:buNone/>
                <a:defRPr/>
              </a:pPr>
              <a:r>
                <a:rPr kumimoji="1" lang="en-US" altLang="zh-CN" sz="2000">
                  <a:solidFill>
                    <a:schemeClr val="accent2"/>
                  </a:solidFill>
                </a:rPr>
                <a:t>1/2 </a:t>
              </a:r>
              <a:r>
                <a:rPr kumimoji="1" lang="en-US" altLang="zh-CN" sz="2000" i="1">
                  <a:solidFill>
                    <a:schemeClr val="accent2"/>
                  </a:solidFill>
                </a:rPr>
                <a:t>P </a:t>
              </a:r>
              <a:r>
                <a:rPr kumimoji="1" lang="zh-CN" altLang="en-US" sz="2000">
                  <a:solidFill>
                    <a:schemeClr val="accent2"/>
                  </a:solidFill>
                </a:rPr>
                <a:t>值</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4518">
                                            <p:txEl>
                                              <p:pRg st="0" end="0"/>
                                            </p:txEl>
                                          </p:spTgt>
                                        </p:tgtEl>
                                        <p:attrNameLst>
                                          <p:attrName>style.visibility</p:attrName>
                                        </p:attrNameLst>
                                      </p:cBhvr>
                                      <p:to>
                                        <p:strVal val="visible"/>
                                      </p:to>
                                    </p:set>
                                    <p:animEffect transition="in" filter="barn(inVertical)">
                                      <p:cBhvr>
                                        <p:cTn id="7" dur="500"/>
                                        <p:tgtEl>
                                          <p:spTgt spid="64518">
                                            <p:txEl>
                                              <p:pRg st="0" end="0"/>
                                            </p:txEl>
                                          </p:spTgt>
                                        </p:tgtEl>
                                      </p:cBhvr>
                                    </p:animEffect>
                                  </p:childTnLst>
                                  <p:subTnLst>
                                    <p:animClr>
                                      <p:cBhvr override="childStyle">
                                        <p:cTn dur="1" fill="hold" display="0" masterRel="nextClick" afterEffect="1"/>
                                        <p:tgtEl>
                                          <p:spTgt spid="64518">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4518">
                                            <p:txEl>
                                              <p:pRg st="1" end="1"/>
                                            </p:txEl>
                                          </p:spTgt>
                                        </p:tgtEl>
                                        <p:attrNameLst>
                                          <p:attrName>style.visibility</p:attrName>
                                        </p:attrNameLst>
                                      </p:cBhvr>
                                      <p:to>
                                        <p:strVal val="visible"/>
                                      </p:to>
                                    </p:set>
                                    <p:animEffect transition="in" filter="barn(inVertical)">
                                      <p:cBhvr>
                                        <p:cTn id="12" dur="500"/>
                                        <p:tgtEl>
                                          <p:spTgt spid="64518">
                                            <p:txEl>
                                              <p:pRg st="1" end="1"/>
                                            </p:txEl>
                                          </p:spTgt>
                                        </p:tgtEl>
                                      </p:cBhvr>
                                    </p:animEffect>
                                  </p:childTnLst>
                                  <p:subTnLst>
                                    <p:animClr>
                                      <p:cBhvr override="childStyle">
                                        <p:cTn dur="1" fill="hold" display="0" masterRel="nextClick" afterEffect="1"/>
                                        <p:tgtEl>
                                          <p:spTgt spid="64518">
                                            <p:txEl>
                                              <p:pRg st="1" end="1"/>
                                            </p:txEl>
                                          </p:spTgt>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box(in)">
                                      <p:cBhvr>
                                        <p:cTn id="17" dur="500"/>
                                        <p:tgtEl>
                                          <p:spTgt spid="44"/>
                                        </p:tgtEl>
                                      </p:cBhvr>
                                    </p:animEffect>
                                  </p:childTnLst>
                                  <p:subTnLst>
                                    <p:animClr>
                                      <p:cBhvr override="childStyle">
                                        <p:cTn dur="1" fill="hold" display="0" masterRel="nextClick" afterEffect="1"/>
                                        <p:tgtEl>
                                          <p:spTgt spid="44"/>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8"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第七章   假设检验</a:t>
            </a:r>
          </a:p>
        </p:txBody>
      </p:sp>
      <p:sp>
        <p:nvSpPr>
          <p:cNvPr id="64515"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64516"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64517"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64518" name="Rectangle 6"/>
          <p:cNvSpPr>
            <a:spLocks noGrp="1" noChangeArrowheads="1"/>
          </p:cNvSpPr>
          <p:nvPr>
            <p:ph type="subTitle" idx="1"/>
          </p:nvPr>
        </p:nvSpPr>
        <p:spPr>
          <a:xfrm>
            <a:off x="228600" y="1143000"/>
            <a:ext cx="8686800" cy="5486400"/>
          </a:xfrm>
        </p:spPr>
        <p:txBody>
          <a:bodyPr/>
          <a:lstStyle/>
          <a:p>
            <a:pPr marL="0" lvl="1" algn="l">
              <a:lnSpc>
                <a:spcPts val="3400"/>
              </a:lnSpc>
              <a:defRPr/>
            </a:pPr>
            <a:r>
              <a:rPr lang="zh-CN" altLang="en-US" sz="2400" dirty="0" smtClean="0">
                <a:ea typeface="楷体" pitchFamily="49" charset="-122"/>
              </a:rPr>
              <a:t>左侧检验时，</a:t>
            </a:r>
            <a:r>
              <a:rPr lang="en-US" altLang="zh-CN" sz="2400" i="1" dirty="0" smtClean="0">
                <a:ea typeface="楷体" pitchFamily="49" charset="-122"/>
              </a:rPr>
              <a:t>P</a:t>
            </a:r>
            <a:r>
              <a:rPr lang="en-US" altLang="zh-CN" sz="2400" dirty="0" smtClean="0">
                <a:ea typeface="楷体" pitchFamily="49" charset="-122"/>
              </a:rPr>
              <a:t>-</a:t>
            </a:r>
            <a:r>
              <a:rPr lang="zh-CN" altLang="en-US" sz="2400" dirty="0" smtClean="0">
                <a:ea typeface="楷体" pitchFamily="49" charset="-122"/>
              </a:rPr>
              <a:t>值为曲线上方</a:t>
            </a:r>
            <a:r>
              <a:rPr lang="zh-CN" altLang="en-US" sz="2400" b="1" i="1" dirty="0" smtClean="0">
                <a:solidFill>
                  <a:srgbClr val="0000FF"/>
                </a:solidFill>
                <a:ea typeface="楷体" pitchFamily="49" charset="-122"/>
              </a:rPr>
              <a:t>小于等于</a:t>
            </a:r>
            <a:r>
              <a:rPr lang="zh-CN" altLang="en-US" sz="2400" dirty="0" smtClean="0">
                <a:ea typeface="楷体" pitchFamily="49" charset="-122"/>
              </a:rPr>
              <a:t>检验统计量部分的面积；</a:t>
            </a:r>
            <a:endParaRPr lang="en-US" altLang="zh-CN" sz="2400" dirty="0" smtClean="0">
              <a:ea typeface="楷体" pitchFamily="49" charset="-122"/>
            </a:endParaRPr>
          </a:p>
          <a:p>
            <a:pPr marL="0" lvl="1">
              <a:lnSpc>
                <a:spcPts val="3400"/>
              </a:lnSpc>
              <a:defRPr/>
            </a:pPr>
            <a:r>
              <a:rPr lang="zh-CN" altLang="en-US" sz="2400" dirty="0" smtClean="0">
                <a:ea typeface="楷体" pitchFamily="49" charset="-122"/>
                <a:sym typeface="Symbol" pitchFamily="18" charset="2"/>
              </a:rPr>
              <a:t>左侧检验：</a:t>
            </a:r>
            <a:r>
              <a:rPr lang="zh-CN" altLang="en-US" sz="2400" dirty="0" smtClean="0">
                <a:solidFill>
                  <a:srgbClr val="FF0000"/>
                </a:solidFill>
                <a:effectLst>
                  <a:outerShdw blurRad="38100" dist="38100" dir="2700000" algn="tl">
                    <a:srgbClr val="C0C0C0"/>
                  </a:outerShdw>
                </a:effectLst>
                <a:ea typeface="黑体" pitchFamily="2" charset="-122"/>
                <a:sym typeface="Symbol" pitchFamily="18" charset="2"/>
              </a:rPr>
              <a:t> </a:t>
            </a:r>
            <a:r>
              <a:rPr lang="en-US" altLang="zh-CN" sz="2400" b="1" dirty="0" smtClean="0">
                <a:ea typeface="黑体" pitchFamily="2" charset="-122"/>
                <a:sym typeface="Symbol" pitchFamily="18" charset="2"/>
              </a:rPr>
              <a:t>H</a:t>
            </a:r>
            <a:r>
              <a:rPr lang="en-US" altLang="zh-CN" sz="2400" b="1" baseline="-25000" dirty="0" smtClean="0">
                <a:ea typeface="黑体" pitchFamily="2" charset="-122"/>
                <a:sym typeface="Symbol" pitchFamily="18" charset="2"/>
              </a:rPr>
              <a:t>0</a:t>
            </a:r>
            <a:r>
              <a:rPr lang="zh-CN" altLang="en-US" sz="2400" b="1" dirty="0" smtClean="0">
                <a:ea typeface="黑体" pitchFamily="2" charset="-122"/>
                <a:sym typeface="Symbol" pitchFamily="18" charset="2"/>
              </a:rPr>
              <a:t>：</a:t>
            </a:r>
            <a:r>
              <a:rPr lang="en-US" altLang="zh-CN" sz="2400" b="1" dirty="0" smtClean="0">
                <a:ea typeface="黑体" pitchFamily="2" charset="-122"/>
                <a:sym typeface="Symbol" pitchFamily="18" charset="2"/>
              </a:rPr>
              <a:t> </a:t>
            </a:r>
            <a:r>
              <a:rPr lang="en-US" altLang="zh-CN" sz="2400" b="1" baseline="-25000" dirty="0" smtClean="0">
                <a:ea typeface="黑体" pitchFamily="2" charset="-122"/>
                <a:sym typeface="Symbol" pitchFamily="18" charset="2"/>
              </a:rPr>
              <a:t>0</a:t>
            </a:r>
            <a:endParaRPr lang="en-US" altLang="zh-CN" sz="2400" dirty="0" smtClean="0">
              <a:ea typeface="楷体" pitchFamily="49" charset="-122"/>
              <a:sym typeface="Symbol" pitchFamily="18" charset="2"/>
            </a:endParaRPr>
          </a:p>
        </p:txBody>
      </p:sp>
      <p:sp>
        <p:nvSpPr>
          <p:cNvPr id="64519" name="Line 7"/>
          <p:cNvSpPr>
            <a:spLocks noChangeShapeType="1"/>
          </p:cNvSpPr>
          <p:nvPr/>
        </p:nvSpPr>
        <p:spPr bwMode="auto">
          <a:xfrm>
            <a:off x="1752600" y="3200400"/>
            <a:ext cx="0" cy="0"/>
          </a:xfrm>
          <a:prstGeom prst="line">
            <a:avLst/>
          </a:prstGeom>
          <a:noFill/>
          <a:ln w="9525">
            <a:solidFill>
              <a:schemeClr val="tx1"/>
            </a:solidFill>
            <a:round/>
            <a:headEnd/>
            <a:tailEnd/>
          </a:ln>
          <a:effectLst/>
        </p:spPr>
        <p:txBody>
          <a:bodyPr wrap="none" anchor="ctr"/>
          <a:lstStyle/>
          <a:p>
            <a:endParaRPr lang="zh-CN" altLang="en-US"/>
          </a:p>
        </p:txBody>
      </p:sp>
      <p:sp>
        <p:nvSpPr>
          <p:cNvPr id="64520" name="Line 8"/>
          <p:cNvSpPr>
            <a:spLocks noChangeShapeType="1"/>
          </p:cNvSpPr>
          <p:nvPr/>
        </p:nvSpPr>
        <p:spPr bwMode="auto">
          <a:xfrm>
            <a:off x="1143000" y="5486400"/>
            <a:ext cx="0" cy="0"/>
          </a:xfrm>
          <a:prstGeom prst="line">
            <a:avLst/>
          </a:prstGeom>
          <a:noFill/>
          <a:ln w="9525">
            <a:solidFill>
              <a:schemeClr val="tx1"/>
            </a:solidFill>
            <a:round/>
            <a:headEnd/>
            <a:tailEnd/>
          </a:ln>
          <a:effectLst/>
        </p:spPr>
        <p:txBody>
          <a:bodyPr wrap="none" anchor="ctr"/>
          <a:lstStyle/>
          <a:p>
            <a:endParaRPr lang="zh-CN" altLang="en-US"/>
          </a:p>
        </p:txBody>
      </p:sp>
      <p:sp>
        <p:nvSpPr>
          <p:cNvPr id="64521" name="Line 9"/>
          <p:cNvSpPr>
            <a:spLocks noChangeShapeType="1"/>
          </p:cNvSpPr>
          <p:nvPr/>
        </p:nvSpPr>
        <p:spPr bwMode="auto">
          <a:xfrm>
            <a:off x="1143000" y="4953000"/>
            <a:ext cx="0" cy="0"/>
          </a:xfrm>
          <a:prstGeom prst="line">
            <a:avLst/>
          </a:prstGeom>
          <a:noFill/>
          <a:ln w="9525">
            <a:solidFill>
              <a:schemeClr val="tx1"/>
            </a:solidFill>
            <a:round/>
            <a:headEnd/>
            <a:tailEnd/>
          </a:ln>
          <a:effectLst/>
        </p:spPr>
        <p:txBody>
          <a:bodyPr wrap="none" anchor="ctr"/>
          <a:lstStyle/>
          <a:p>
            <a:endParaRPr lang="zh-CN" altLang="en-US"/>
          </a:p>
        </p:txBody>
      </p:sp>
      <p:sp>
        <p:nvSpPr>
          <p:cNvPr id="64522" name="Line 10"/>
          <p:cNvSpPr>
            <a:spLocks noChangeShapeType="1"/>
          </p:cNvSpPr>
          <p:nvPr/>
        </p:nvSpPr>
        <p:spPr bwMode="auto">
          <a:xfrm>
            <a:off x="1676400" y="5943600"/>
            <a:ext cx="0" cy="0"/>
          </a:xfrm>
          <a:prstGeom prst="line">
            <a:avLst/>
          </a:prstGeom>
          <a:noFill/>
          <a:ln w="9525">
            <a:solidFill>
              <a:schemeClr val="tx1"/>
            </a:solidFill>
            <a:round/>
            <a:headEnd/>
            <a:tailEnd/>
          </a:ln>
          <a:effectLst/>
        </p:spPr>
        <p:txBody>
          <a:bodyPr wrap="none" anchor="ctr"/>
          <a:lstStyle/>
          <a:p>
            <a:endParaRPr lang="zh-CN" altLang="en-US"/>
          </a:p>
        </p:txBody>
      </p:sp>
      <p:sp>
        <p:nvSpPr>
          <p:cNvPr id="64523" name="Line 11"/>
          <p:cNvSpPr>
            <a:spLocks noChangeShapeType="1"/>
          </p:cNvSpPr>
          <p:nvPr/>
        </p:nvSpPr>
        <p:spPr bwMode="auto">
          <a:xfrm flipH="1">
            <a:off x="3200400" y="5791200"/>
            <a:ext cx="0" cy="0"/>
          </a:xfrm>
          <a:prstGeom prst="line">
            <a:avLst/>
          </a:prstGeom>
          <a:noFill/>
          <a:ln w="9525">
            <a:solidFill>
              <a:schemeClr val="tx1"/>
            </a:solidFill>
            <a:round/>
            <a:headEnd/>
            <a:tailEnd/>
          </a:ln>
          <a:effectLst/>
        </p:spPr>
        <p:txBody>
          <a:bodyPr wrap="none" anchor="ctr"/>
          <a:lstStyle/>
          <a:p>
            <a:endParaRPr lang="zh-CN" altLang="en-US"/>
          </a:p>
        </p:txBody>
      </p:sp>
      <p:grpSp>
        <p:nvGrpSpPr>
          <p:cNvPr id="12" name="Group 43"/>
          <p:cNvGrpSpPr>
            <a:grpSpLocks/>
          </p:cNvGrpSpPr>
          <p:nvPr/>
        </p:nvGrpSpPr>
        <p:grpSpPr bwMode="auto">
          <a:xfrm>
            <a:off x="971600" y="2276872"/>
            <a:ext cx="7442200" cy="4240957"/>
            <a:chOff x="600" y="1162"/>
            <a:chExt cx="4688" cy="2853"/>
          </a:xfrm>
        </p:grpSpPr>
        <p:sp>
          <p:nvSpPr>
            <p:cNvPr id="13" name="Rectangle 4"/>
            <p:cNvSpPr>
              <a:spLocks noChangeArrowheads="1"/>
            </p:cNvSpPr>
            <p:nvPr/>
          </p:nvSpPr>
          <p:spPr bwMode="auto">
            <a:xfrm>
              <a:off x="2760" y="3228"/>
              <a:ext cx="334" cy="203"/>
            </a:xfrm>
            <a:prstGeom prst="rect">
              <a:avLst/>
            </a:prstGeom>
            <a:noFill/>
            <a:ln w="9525">
              <a:noFill/>
              <a:miter lim="800000"/>
            </a:ln>
            <a:effectLst>
              <a:outerShdw dist="17961" dir="2700000" algn="ctr" rotWithShape="0">
                <a:srgbClr val="808080"/>
              </a:outerShdw>
            </a:effectLst>
          </p:spPr>
          <p:txBody>
            <a:bodyPr lIns="0" tIns="0" rIns="0" bIns="0">
              <a:spAutoFit/>
            </a:bodyPr>
            <a:lstStyle/>
            <a:p>
              <a:pPr eaLnBrk="0" hangingPunct="0">
                <a:buFontTx/>
                <a:buNone/>
                <a:defRPr/>
              </a:pPr>
              <a:r>
                <a:rPr kumimoji="1" lang="en-US" altLang="zh-CN" sz="2000"/>
                <a:t>H</a:t>
              </a:r>
              <a:r>
                <a:rPr kumimoji="1" lang="en-US" altLang="zh-CN" sz="2000" baseline="-25000"/>
                <a:t>0</a:t>
              </a:r>
              <a:r>
                <a:rPr kumimoji="1" lang="zh-CN" altLang="en-US" sz="2000"/>
                <a:t>值</a:t>
              </a:r>
            </a:p>
          </p:txBody>
        </p:sp>
        <p:sp>
          <p:nvSpPr>
            <p:cNvPr id="14" name="Rectangle 5"/>
            <p:cNvSpPr>
              <a:spLocks noChangeArrowheads="1"/>
            </p:cNvSpPr>
            <p:nvPr/>
          </p:nvSpPr>
          <p:spPr bwMode="auto">
            <a:xfrm>
              <a:off x="1716" y="3360"/>
              <a:ext cx="480" cy="201"/>
            </a:xfrm>
            <a:prstGeom prst="rect">
              <a:avLst/>
            </a:prstGeom>
            <a:noFill/>
            <a:ln w="9525">
              <a:noFill/>
              <a:miter lim="800000"/>
            </a:ln>
            <a:effectLst>
              <a:outerShdw dist="17961" dir="2700000" algn="ctr" rotWithShape="0">
                <a:srgbClr val="808080"/>
              </a:outerShdw>
            </a:effectLst>
          </p:spPr>
          <p:txBody>
            <a:bodyPr lIns="0" tIns="0" rIns="0" bIns="0">
              <a:spAutoFit/>
            </a:bodyPr>
            <a:lstStyle/>
            <a:p>
              <a:pPr eaLnBrk="0" hangingPunct="0">
                <a:buFontTx/>
                <a:buNone/>
                <a:defRPr/>
              </a:pPr>
              <a:r>
                <a:rPr kumimoji="1" lang="zh-CN" altLang="en-US" sz="2000">
                  <a:solidFill>
                    <a:srgbClr val="00B0F0"/>
                  </a:solidFill>
                </a:rPr>
                <a:t>临界值</a:t>
              </a:r>
            </a:p>
          </p:txBody>
        </p:sp>
        <p:sp>
          <p:nvSpPr>
            <p:cNvPr id="15" name="Rectangle 6"/>
            <p:cNvSpPr>
              <a:spLocks noChangeArrowheads="1"/>
            </p:cNvSpPr>
            <p:nvPr/>
          </p:nvSpPr>
          <p:spPr bwMode="auto">
            <a:xfrm>
              <a:off x="1464" y="2076"/>
              <a:ext cx="142" cy="284"/>
            </a:xfrm>
            <a:prstGeom prst="rect">
              <a:avLst/>
            </a:prstGeom>
            <a:noFill/>
            <a:ln w="9525">
              <a:noFill/>
              <a:miter lim="800000"/>
            </a:ln>
            <a:effectLst>
              <a:outerShdw dist="28398" dir="1593903" algn="ctr" rotWithShape="0">
                <a:schemeClr val="bg2"/>
              </a:outerShdw>
            </a:effectLst>
          </p:spPr>
          <p:txBody>
            <a:bodyPr lIns="0" tIns="0" rIns="0" bIns="0">
              <a:spAutoFit/>
            </a:bodyPr>
            <a:lstStyle/>
            <a:p>
              <a:pPr eaLnBrk="0" hangingPunct="0">
                <a:buFontTx/>
                <a:buNone/>
                <a:defRPr/>
              </a:pPr>
              <a:r>
                <a:rPr kumimoji="1" lang="en-US" altLang="zh-CN" sz="2800" b="1">
                  <a:effectLst>
                    <a:outerShdw blurRad="38100" dist="38100" dir="2700000" algn="tl">
                      <a:srgbClr val="000000"/>
                    </a:outerShdw>
                  </a:effectLst>
                  <a:latin typeface="Symbol" pitchFamily="18" charset="2"/>
                </a:rPr>
                <a:t>a</a:t>
              </a:r>
              <a:endParaRPr kumimoji="1" lang="en-US" altLang="zh-CN">
                <a:effectLst>
                  <a:outerShdw blurRad="38100" dist="38100" dir="2700000" algn="tl">
                    <a:srgbClr val="000000"/>
                  </a:outerShdw>
                </a:effectLst>
              </a:endParaRPr>
            </a:p>
          </p:txBody>
        </p:sp>
        <p:sp>
          <p:nvSpPr>
            <p:cNvPr id="16" name="Rectangle 7"/>
            <p:cNvSpPr>
              <a:spLocks noChangeArrowheads="1"/>
            </p:cNvSpPr>
            <p:nvPr/>
          </p:nvSpPr>
          <p:spPr bwMode="auto">
            <a:xfrm>
              <a:off x="4488" y="3228"/>
              <a:ext cx="800" cy="203"/>
            </a:xfrm>
            <a:prstGeom prst="rect">
              <a:avLst/>
            </a:prstGeom>
            <a:noFill/>
            <a:ln w="9525">
              <a:noFill/>
              <a:miter lim="800000"/>
            </a:ln>
            <a:effectLst>
              <a:outerShdw dist="17961" dir="2700000" algn="ctr" rotWithShape="0">
                <a:srgbClr val="808080"/>
              </a:outerShdw>
            </a:effectLst>
          </p:spPr>
          <p:txBody>
            <a:bodyPr lIns="0" tIns="0" rIns="0" bIns="0">
              <a:spAutoFit/>
            </a:bodyPr>
            <a:lstStyle/>
            <a:p>
              <a:pPr eaLnBrk="0" hangingPunct="0">
                <a:buFontTx/>
                <a:buNone/>
                <a:defRPr/>
              </a:pPr>
              <a:r>
                <a:rPr kumimoji="1" lang="zh-CN" altLang="en-US" sz="2000"/>
                <a:t>样本统计量</a:t>
              </a:r>
            </a:p>
          </p:txBody>
        </p:sp>
        <p:sp>
          <p:nvSpPr>
            <p:cNvPr id="17" name="Rectangle 8"/>
            <p:cNvSpPr>
              <a:spLocks noChangeArrowheads="1"/>
            </p:cNvSpPr>
            <p:nvPr/>
          </p:nvSpPr>
          <p:spPr bwMode="auto">
            <a:xfrm>
              <a:off x="1429" y="1706"/>
              <a:ext cx="480" cy="201"/>
            </a:xfrm>
            <a:prstGeom prst="rect">
              <a:avLst/>
            </a:prstGeom>
            <a:noFill/>
            <a:ln w="9525">
              <a:noFill/>
              <a:miter lim="800000"/>
            </a:ln>
            <a:effectLst>
              <a:outerShdw dist="17961" dir="2700000" algn="ctr" rotWithShape="0">
                <a:srgbClr val="808080"/>
              </a:outerShdw>
            </a:effectLst>
          </p:spPr>
          <p:txBody>
            <a:bodyPr lIns="0" tIns="0" rIns="0" bIns="0">
              <a:spAutoFit/>
            </a:bodyPr>
            <a:lstStyle/>
            <a:p>
              <a:pPr eaLnBrk="0" hangingPunct="0">
                <a:buFontTx/>
                <a:buNone/>
                <a:defRPr/>
              </a:pPr>
              <a:r>
                <a:rPr kumimoji="1" lang="zh-CN" altLang="en-US" sz="2000"/>
                <a:t>拒绝域</a:t>
              </a:r>
            </a:p>
          </p:txBody>
        </p:sp>
        <p:grpSp>
          <p:nvGrpSpPr>
            <p:cNvPr id="18" name="Group 10"/>
            <p:cNvGrpSpPr>
              <a:grpSpLocks/>
            </p:cNvGrpSpPr>
            <p:nvPr/>
          </p:nvGrpSpPr>
          <p:grpSpPr bwMode="auto">
            <a:xfrm>
              <a:off x="933" y="1694"/>
              <a:ext cx="49" cy="1322"/>
              <a:chOff x="765" y="1874"/>
              <a:chExt cx="49" cy="1322"/>
            </a:xfrm>
          </p:grpSpPr>
          <p:sp>
            <p:nvSpPr>
              <p:cNvPr id="41" name="Line 11"/>
              <p:cNvSpPr>
                <a:spLocks noChangeShapeType="1"/>
              </p:cNvSpPr>
              <p:nvPr/>
            </p:nvSpPr>
            <p:spPr bwMode="auto">
              <a:xfrm>
                <a:off x="765" y="1874"/>
                <a:ext cx="49" cy="1"/>
              </a:xfrm>
              <a:prstGeom prst="line">
                <a:avLst/>
              </a:prstGeom>
              <a:noFill/>
              <a:ln w="36513">
                <a:solidFill>
                  <a:srgbClr val="CDCDCD"/>
                </a:solidFill>
                <a:round/>
              </a:ln>
              <a:effectLst>
                <a:outerShdw dist="28398" dir="3806097"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42" name="Line 12"/>
              <p:cNvSpPr>
                <a:spLocks noChangeShapeType="1"/>
              </p:cNvSpPr>
              <p:nvPr/>
            </p:nvSpPr>
            <p:spPr bwMode="auto">
              <a:xfrm>
                <a:off x="765" y="2022"/>
                <a:ext cx="49" cy="1"/>
              </a:xfrm>
              <a:prstGeom prst="line">
                <a:avLst/>
              </a:prstGeom>
              <a:noFill/>
              <a:ln w="36513">
                <a:solidFill>
                  <a:srgbClr val="CDCDCD"/>
                </a:solidFill>
                <a:round/>
              </a:ln>
              <a:effectLst>
                <a:outerShdw dist="28398" dir="3806097"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43" name="Line 13"/>
              <p:cNvSpPr>
                <a:spLocks noChangeShapeType="1"/>
              </p:cNvSpPr>
              <p:nvPr/>
            </p:nvSpPr>
            <p:spPr bwMode="auto">
              <a:xfrm>
                <a:off x="765" y="2169"/>
                <a:ext cx="49" cy="0"/>
              </a:xfrm>
              <a:prstGeom prst="line">
                <a:avLst/>
              </a:prstGeom>
              <a:noFill/>
              <a:ln w="36513">
                <a:solidFill>
                  <a:srgbClr val="CDCDCD"/>
                </a:solidFill>
                <a:round/>
              </a:ln>
              <a:effectLst>
                <a:outerShdw dist="28398" dir="3806097"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44" name="Line 14"/>
              <p:cNvSpPr>
                <a:spLocks noChangeShapeType="1"/>
              </p:cNvSpPr>
              <p:nvPr/>
            </p:nvSpPr>
            <p:spPr bwMode="auto">
              <a:xfrm>
                <a:off x="765" y="2312"/>
                <a:ext cx="49" cy="1"/>
              </a:xfrm>
              <a:prstGeom prst="line">
                <a:avLst/>
              </a:prstGeom>
              <a:noFill/>
              <a:ln w="36513">
                <a:solidFill>
                  <a:srgbClr val="CDCDCD"/>
                </a:solidFill>
                <a:round/>
              </a:ln>
              <a:effectLst>
                <a:outerShdw dist="28398" dir="3806097"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45" name="Line 15"/>
              <p:cNvSpPr>
                <a:spLocks noChangeShapeType="1"/>
              </p:cNvSpPr>
              <p:nvPr/>
            </p:nvSpPr>
            <p:spPr bwMode="auto">
              <a:xfrm>
                <a:off x="765" y="2459"/>
                <a:ext cx="49" cy="1"/>
              </a:xfrm>
              <a:prstGeom prst="line">
                <a:avLst/>
              </a:prstGeom>
              <a:noFill/>
              <a:ln w="36513">
                <a:solidFill>
                  <a:srgbClr val="CDCDCD"/>
                </a:solidFill>
                <a:round/>
              </a:ln>
              <a:effectLst>
                <a:outerShdw dist="28398" dir="3806097"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46" name="Line 16"/>
              <p:cNvSpPr>
                <a:spLocks noChangeShapeType="1"/>
              </p:cNvSpPr>
              <p:nvPr/>
            </p:nvSpPr>
            <p:spPr bwMode="auto">
              <a:xfrm>
                <a:off x="765" y="2608"/>
                <a:ext cx="49" cy="1"/>
              </a:xfrm>
              <a:prstGeom prst="line">
                <a:avLst/>
              </a:prstGeom>
              <a:noFill/>
              <a:ln w="36513">
                <a:solidFill>
                  <a:srgbClr val="CDCDCD"/>
                </a:solidFill>
                <a:round/>
              </a:ln>
              <a:effectLst>
                <a:outerShdw dist="28398" dir="3806097"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47" name="Line 17"/>
              <p:cNvSpPr>
                <a:spLocks noChangeShapeType="1"/>
              </p:cNvSpPr>
              <p:nvPr/>
            </p:nvSpPr>
            <p:spPr bwMode="auto">
              <a:xfrm>
                <a:off x="765" y="2756"/>
                <a:ext cx="49" cy="1"/>
              </a:xfrm>
              <a:prstGeom prst="line">
                <a:avLst/>
              </a:prstGeom>
              <a:noFill/>
              <a:ln w="36513">
                <a:solidFill>
                  <a:srgbClr val="CDCDCD"/>
                </a:solidFill>
                <a:round/>
              </a:ln>
              <a:effectLst>
                <a:outerShdw dist="28398" dir="3806097"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48" name="Line 18"/>
              <p:cNvSpPr>
                <a:spLocks noChangeShapeType="1"/>
              </p:cNvSpPr>
              <p:nvPr/>
            </p:nvSpPr>
            <p:spPr bwMode="auto">
              <a:xfrm>
                <a:off x="765" y="2900"/>
                <a:ext cx="49" cy="0"/>
              </a:xfrm>
              <a:prstGeom prst="line">
                <a:avLst/>
              </a:prstGeom>
              <a:noFill/>
              <a:ln w="36513">
                <a:solidFill>
                  <a:srgbClr val="CDCDCD"/>
                </a:solidFill>
                <a:round/>
              </a:ln>
              <a:effectLst>
                <a:outerShdw dist="28398" dir="3806097"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49" name="Line 19"/>
              <p:cNvSpPr>
                <a:spLocks noChangeShapeType="1"/>
              </p:cNvSpPr>
              <p:nvPr/>
            </p:nvSpPr>
            <p:spPr bwMode="auto">
              <a:xfrm>
                <a:off x="765" y="3046"/>
                <a:ext cx="49" cy="1"/>
              </a:xfrm>
              <a:prstGeom prst="line">
                <a:avLst/>
              </a:prstGeom>
              <a:noFill/>
              <a:ln w="36513">
                <a:solidFill>
                  <a:srgbClr val="CDCDCD"/>
                </a:solidFill>
                <a:round/>
              </a:ln>
              <a:effectLst>
                <a:outerShdw dist="28398" dir="3806097"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50" name="Line 20"/>
              <p:cNvSpPr>
                <a:spLocks noChangeShapeType="1"/>
              </p:cNvSpPr>
              <p:nvPr/>
            </p:nvSpPr>
            <p:spPr bwMode="auto">
              <a:xfrm>
                <a:off x="765" y="3195"/>
                <a:ext cx="49" cy="1"/>
              </a:xfrm>
              <a:prstGeom prst="line">
                <a:avLst/>
              </a:prstGeom>
              <a:noFill/>
              <a:ln w="36513">
                <a:solidFill>
                  <a:srgbClr val="CDCDCD"/>
                </a:solidFill>
                <a:round/>
              </a:ln>
              <a:effectLst>
                <a:outerShdw dist="28398" dir="3806097"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grpSp>
        <p:sp>
          <p:nvSpPr>
            <p:cNvPr id="19" name="Line 21"/>
            <p:cNvSpPr>
              <a:spLocks noChangeShapeType="1"/>
            </p:cNvSpPr>
            <p:nvPr/>
          </p:nvSpPr>
          <p:spPr bwMode="auto">
            <a:xfrm>
              <a:off x="2028" y="2940"/>
              <a:ext cx="1932" cy="0"/>
            </a:xfrm>
            <a:prstGeom prst="line">
              <a:avLst/>
            </a:prstGeom>
            <a:noFill/>
            <a:ln w="36513">
              <a:solidFill>
                <a:schemeClr val="tx1"/>
              </a:solidFill>
              <a:round/>
              <a:tailEnd type="triangle" w="med" len="med"/>
            </a:ln>
            <a:effectLst>
              <a:outerShdw dist="40161" dir="4293903"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20" name="Rectangle 22"/>
            <p:cNvSpPr>
              <a:spLocks noChangeArrowheads="1"/>
            </p:cNvSpPr>
            <p:nvPr/>
          </p:nvSpPr>
          <p:spPr bwMode="auto">
            <a:xfrm>
              <a:off x="612" y="1162"/>
              <a:ext cx="1680" cy="299"/>
            </a:xfrm>
            <a:prstGeom prst="rect">
              <a:avLst/>
            </a:prstGeom>
            <a:noFill/>
            <a:ln w="12700">
              <a:noFill/>
              <a:miter lim="800000"/>
              <a:headEnd/>
              <a:tailEnd/>
            </a:ln>
          </p:spPr>
          <p:txBody>
            <a:bodyPr lIns="90488" tIns="44450" rIns="90488" bIns="44450">
              <a:spAutoFit/>
            </a:bodyPr>
            <a:lstStyle/>
            <a:p>
              <a:pPr algn="ctr" eaLnBrk="0" hangingPunct="0">
                <a:spcBef>
                  <a:spcPct val="50000"/>
                </a:spcBef>
                <a:buFontTx/>
                <a:buNone/>
              </a:pPr>
              <a:r>
                <a:rPr kumimoji="1" lang="zh-CN" altLang="en-US" b="1" dirty="0">
                  <a:latin typeface="华文楷体" pitchFamily="2" charset="-122"/>
                  <a:ea typeface="华文楷体" pitchFamily="2" charset="-122"/>
                </a:rPr>
                <a:t>抽样分布</a:t>
              </a:r>
            </a:p>
          </p:txBody>
        </p:sp>
        <p:sp>
          <p:nvSpPr>
            <p:cNvPr id="21" name="Rectangle 23"/>
            <p:cNvSpPr>
              <a:spLocks noChangeArrowheads="1"/>
            </p:cNvSpPr>
            <p:nvPr/>
          </p:nvSpPr>
          <p:spPr bwMode="auto">
            <a:xfrm>
              <a:off x="2433" y="2361"/>
              <a:ext cx="966" cy="302"/>
            </a:xfrm>
            <a:prstGeom prst="rect">
              <a:avLst/>
            </a:prstGeom>
            <a:noFill/>
            <a:ln w="12700">
              <a:noFill/>
              <a:miter lim="800000"/>
            </a:ln>
            <a:effectLst>
              <a:outerShdw dist="28398" dir="3806097" algn="ctr" rotWithShape="0">
                <a:schemeClr val="bg2"/>
              </a:outerShdw>
            </a:effectLst>
          </p:spPr>
          <p:txBody>
            <a:bodyPr lIns="90488" tIns="44450" rIns="90488" bIns="44450">
              <a:spAutoFit/>
            </a:bodyPr>
            <a:lstStyle/>
            <a:p>
              <a:pPr algn="ctr" eaLnBrk="0" hangingPunct="0">
                <a:spcBef>
                  <a:spcPct val="50000"/>
                </a:spcBef>
                <a:buFontTx/>
                <a:buNone/>
                <a:defRPr/>
              </a:pPr>
              <a:r>
                <a:rPr kumimoji="1" lang="en-US" altLang="zh-CN" b="1"/>
                <a:t>1 - </a:t>
              </a:r>
              <a:r>
                <a:rPr kumimoji="1" lang="en-US" altLang="zh-CN" b="1">
                  <a:latin typeface="Symbol" pitchFamily="18" charset="2"/>
                </a:rPr>
                <a:t></a:t>
              </a:r>
            </a:p>
          </p:txBody>
        </p:sp>
        <p:sp>
          <p:nvSpPr>
            <p:cNvPr id="22" name="Rectangle 24"/>
            <p:cNvSpPr>
              <a:spLocks noChangeArrowheads="1"/>
            </p:cNvSpPr>
            <p:nvPr/>
          </p:nvSpPr>
          <p:spPr bwMode="auto">
            <a:xfrm>
              <a:off x="3651" y="1207"/>
              <a:ext cx="1299" cy="259"/>
            </a:xfrm>
            <a:prstGeom prst="rect">
              <a:avLst/>
            </a:prstGeom>
            <a:noFill/>
            <a:ln w="12700">
              <a:noFill/>
              <a:miter lim="800000"/>
            </a:ln>
            <a:effectLst/>
          </p:spPr>
          <p:txBody>
            <a:bodyPr lIns="90488" tIns="44450" rIns="90488" bIns="44450">
              <a:spAutoFit/>
            </a:bodyPr>
            <a:lstStyle/>
            <a:p>
              <a:pPr eaLnBrk="0" hangingPunct="0">
                <a:spcBef>
                  <a:spcPct val="50000"/>
                </a:spcBef>
                <a:buFontTx/>
                <a:buNone/>
                <a:defRPr/>
              </a:pPr>
              <a:r>
                <a:rPr kumimoji="1" lang="zh-CN" altLang="en-US" sz="2000" b="1">
                  <a:solidFill>
                    <a:srgbClr val="FFC000"/>
                  </a:solidFill>
                  <a:effectLst>
                    <a:outerShdw blurRad="38100" dist="38100" dir="2700000" algn="tl">
                      <a:srgbClr val="000000"/>
                    </a:outerShdw>
                  </a:effectLst>
                </a:rPr>
                <a:t>置信水平</a:t>
              </a:r>
            </a:p>
          </p:txBody>
        </p:sp>
        <p:sp>
          <p:nvSpPr>
            <p:cNvPr id="23" name="Line 25"/>
            <p:cNvSpPr>
              <a:spLocks noChangeShapeType="1"/>
            </p:cNvSpPr>
            <p:nvPr/>
          </p:nvSpPr>
          <p:spPr bwMode="auto">
            <a:xfrm>
              <a:off x="2004" y="3168"/>
              <a:ext cx="0" cy="192"/>
            </a:xfrm>
            <a:prstGeom prst="line">
              <a:avLst/>
            </a:prstGeom>
            <a:noFill/>
            <a:ln w="28575">
              <a:solidFill>
                <a:schemeClr val="tx1"/>
              </a:solidFill>
              <a:round/>
              <a:headEnd type="triangle" w="med" len="med"/>
            </a:ln>
            <a:effectLst>
              <a:outerShdw dist="28398" dir="1593903" algn="ctr" rotWithShape="0">
                <a:schemeClr val="bg2"/>
              </a:outerShdw>
            </a:effectLst>
          </p:spPr>
          <p:txBody>
            <a:bodyPr wrap="none" anchor="ct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24" name="AutoShape 26"/>
            <p:cNvSpPr>
              <a:spLocks noChangeArrowheads="1"/>
            </p:cNvSpPr>
            <p:nvPr/>
          </p:nvSpPr>
          <p:spPr bwMode="auto">
            <a:xfrm>
              <a:off x="1464" y="3180"/>
              <a:ext cx="288" cy="564"/>
            </a:xfrm>
            <a:prstGeom prst="upArrow">
              <a:avLst>
                <a:gd name="adj1" fmla="val 50000"/>
                <a:gd name="adj2" fmla="val 48958"/>
              </a:avLst>
            </a:prstGeom>
            <a:solidFill>
              <a:schemeClr val="accent1"/>
            </a:solidFill>
            <a:ln w="12700">
              <a:solidFill>
                <a:schemeClr val="accent2"/>
              </a:solidFill>
              <a:miter lim="800000"/>
            </a:ln>
            <a:effectLst>
              <a:outerShdw dist="56796" dir="1593903" algn="ctr" rotWithShape="0">
                <a:schemeClr val="bg2"/>
              </a:outerShdw>
            </a:effectLst>
          </p:spPr>
          <p:txBody>
            <a:bodyPr vert="eaVert" wrap="none" anchor="ct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25" name="Freeform 27" descr="60%"/>
            <p:cNvSpPr/>
            <p:nvPr/>
          </p:nvSpPr>
          <p:spPr bwMode="auto">
            <a:xfrm>
              <a:off x="1172" y="2605"/>
              <a:ext cx="839" cy="546"/>
            </a:xfrm>
            <a:custGeom>
              <a:avLst/>
              <a:gdLst/>
              <a:ahLst/>
              <a:cxnLst>
                <a:cxn ang="0">
                  <a:pos x="1129" y="0"/>
                </a:cxn>
                <a:cxn ang="0">
                  <a:pos x="1129" y="735"/>
                </a:cxn>
                <a:cxn ang="0">
                  <a:pos x="0" y="735"/>
                </a:cxn>
                <a:cxn ang="0">
                  <a:pos x="124" y="698"/>
                </a:cxn>
                <a:cxn ang="0">
                  <a:pos x="246" y="657"/>
                </a:cxn>
                <a:cxn ang="0">
                  <a:pos x="362" y="610"/>
                </a:cxn>
                <a:cxn ang="0">
                  <a:pos x="474" y="559"/>
                </a:cxn>
                <a:cxn ang="0">
                  <a:pos x="580" y="504"/>
                </a:cxn>
                <a:cxn ang="0">
                  <a:pos x="681" y="442"/>
                </a:cxn>
                <a:cxn ang="0">
                  <a:pos x="774" y="378"/>
                </a:cxn>
                <a:cxn ang="0">
                  <a:pos x="860" y="308"/>
                </a:cxn>
                <a:cxn ang="0">
                  <a:pos x="940" y="236"/>
                </a:cxn>
                <a:cxn ang="0">
                  <a:pos x="1010" y="161"/>
                </a:cxn>
                <a:cxn ang="0">
                  <a:pos x="1074" y="81"/>
                </a:cxn>
                <a:cxn ang="0">
                  <a:pos x="1129" y="0"/>
                </a:cxn>
              </a:cxnLst>
              <a:rect l="0" t="0" r="r" b="b"/>
              <a:pathLst>
                <a:path w="1129" h="735">
                  <a:moveTo>
                    <a:pt x="1129" y="0"/>
                  </a:moveTo>
                  <a:lnTo>
                    <a:pt x="1129" y="735"/>
                  </a:lnTo>
                  <a:lnTo>
                    <a:pt x="0" y="735"/>
                  </a:lnTo>
                  <a:lnTo>
                    <a:pt x="124" y="698"/>
                  </a:lnTo>
                  <a:lnTo>
                    <a:pt x="246" y="657"/>
                  </a:lnTo>
                  <a:lnTo>
                    <a:pt x="362" y="610"/>
                  </a:lnTo>
                  <a:lnTo>
                    <a:pt x="474" y="559"/>
                  </a:lnTo>
                  <a:lnTo>
                    <a:pt x="580" y="504"/>
                  </a:lnTo>
                  <a:lnTo>
                    <a:pt x="681" y="442"/>
                  </a:lnTo>
                  <a:lnTo>
                    <a:pt x="774" y="378"/>
                  </a:lnTo>
                  <a:lnTo>
                    <a:pt x="860" y="308"/>
                  </a:lnTo>
                  <a:lnTo>
                    <a:pt x="940" y="236"/>
                  </a:lnTo>
                  <a:lnTo>
                    <a:pt x="1010" y="161"/>
                  </a:lnTo>
                  <a:lnTo>
                    <a:pt x="1074" y="81"/>
                  </a:lnTo>
                  <a:lnTo>
                    <a:pt x="1129" y="0"/>
                  </a:lnTo>
                  <a:close/>
                </a:path>
              </a:pathLst>
            </a:custGeom>
            <a:pattFill prst="pct60">
              <a:fgClr>
                <a:srgbClr val="FF3300"/>
              </a:fgClr>
              <a:bgClr>
                <a:srgbClr val="FFFFFF"/>
              </a:bgClr>
            </a:pattFill>
            <a:ln w="9525">
              <a:noFill/>
              <a:roun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26" name="Rectangle 28"/>
            <p:cNvSpPr>
              <a:spLocks noChangeArrowheads="1"/>
            </p:cNvSpPr>
            <p:nvPr/>
          </p:nvSpPr>
          <p:spPr bwMode="auto">
            <a:xfrm>
              <a:off x="600" y="3756"/>
              <a:ext cx="2016" cy="259"/>
            </a:xfrm>
            <a:prstGeom prst="rect">
              <a:avLst/>
            </a:prstGeom>
            <a:noFill/>
            <a:ln w="12700">
              <a:noFill/>
              <a:miter lim="800000"/>
            </a:ln>
            <a:effectLst>
              <a:outerShdw dist="17961" dir="2700000" algn="ctr" rotWithShape="0">
                <a:schemeClr val="bg2"/>
              </a:outerShdw>
            </a:effectLst>
          </p:spPr>
          <p:txBody>
            <a:bodyPr lIns="90488" tIns="44450" rIns="90488" bIns="44450">
              <a:spAutoFit/>
            </a:bodyPr>
            <a:lstStyle/>
            <a:p>
              <a:pPr algn="ctr" eaLnBrk="0" hangingPunct="0">
                <a:spcBef>
                  <a:spcPct val="50000"/>
                </a:spcBef>
                <a:buFontTx/>
                <a:buNone/>
                <a:defRPr/>
              </a:pPr>
              <a:r>
                <a:rPr kumimoji="1" lang="zh-CN" altLang="en-US" sz="2000" b="1">
                  <a:solidFill>
                    <a:srgbClr val="00B0F0"/>
                  </a:solidFill>
                </a:rPr>
                <a:t>计算出的样本统计量</a:t>
              </a:r>
            </a:p>
          </p:txBody>
        </p:sp>
        <p:sp>
          <p:nvSpPr>
            <p:cNvPr id="27" name="Line 29"/>
            <p:cNvSpPr>
              <a:spLocks noChangeShapeType="1"/>
            </p:cNvSpPr>
            <p:nvPr/>
          </p:nvSpPr>
          <p:spPr bwMode="auto">
            <a:xfrm flipH="1">
              <a:off x="1164" y="2580"/>
              <a:ext cx="456" cy="0"/>
            </a:xfrm>
            <a:prstGeom prst="line">
              <a:avLst/>
            </a:prstGeom>
            <a:noFill/>
            <a:ln w="19050">
              <a:solidFill>
                <a:srgbClr val="7BFFF2"/>
              </a:solidFill>
              <a:round/>
              <a:tailEnd type="triangle" w="med" len="med"/>
            </a:ln>
            <a:effectLst>
              <a:outerShdw dist="17961" dir="27000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28" name="Rectangle 30"/>
            <p:cNvSpPr>
              <a:spLocks noChangeArrowheads="1"/>
            </p:cNvSpPr>
            <p:nvPr/>
          </p:nvSpPr>
          <p:spPr bwMode="auto">
            <a:xfrm>
              <a:off x="1104" y="2688"/>
              <a:ext cx="311" cy="203"/>
            </a:xfrm>
            <a:prstGeom prst="rect">
              <a:avLst/>
            </a:prstGeom>
            <a:noFill/>
            <a:ln w="9525">
              <a:noFill/>
              <a:miter lim="800000"/>
            </a:ln>
            <a:effectLst>
              <a:outerShdw dist="17961" dir="2700000" algn="ctr" rotWithShape="0">
                <a:srgbClr val="808080"/>
              </a:outerShdw>
            </a:effectLst>
          </p:spPr>
          <p:txBody>
            <a:bodyPr lIns="0" tIns="0" rIns="0" bIns="0">
              <a:spAutoFit/>
            </a:bodyPr>
            <a:lstStyle/>
            <a:p>
              <a:pPr eaLnBrk="0" hangingPunct="0">
                <a:buFontTx/>
                <a:buNone/>
                <a:defRPr/>
              </a:pPr>
              <a:r>
                <a:rPr kumimoji="1" lang="en-US" altLang="zh-CN" sz="2000" i="1">
                  <a:solidFill>
                    <a:schemeClr val="accent2"/>
                  </a:solidFill>
                  <a:effectLst>
                    <a:outerShdw blurRad="38100" dist="38100" dir="2700000" algn="tl">
                      <a:srgbClr val="000000"/>
                    </a:outerShdw>
                  </a:effectLst>
                </a:rPr>
                <a:t>P </a:t>
              </a:r>
              <a:r>
                <a:rPr kumimoji="1" lang="zh-CN" altLang="en-US" sz="2000">
                  <a:solidFill>
                    <a:schemeClr val="accent2"/>
                  </a:solidFill>
                  <a:effectLst>
                    <a:outerShdw blurRad="38100" dist="38100" dir="2700000" algn="tl">
                      <a:srgbClr val="000000"/>
                    </a:outerShdw>
                  </a:effectLst>
                </a:rPr>
                <a:t>值</a:t>
              </a:r>
            </a:p>
          </p:txBody>
        </p:sp>
        <p:sp>
          <p:nvSpPr>
            <p:cNvPr id="29" name="Line 31"/>
            <p:cNvSpPr>
              <a:spLocks noChangeShapeType="1"/>
            </p:cNvSpPr>
            <p:nvPr/>
          </p:nvSpPr>
          <p:spPr bwMode="auto">
            <a:xfrm flipH="1">
              <a:off x="2928" y="1404"/>
              <a:ext cx="1068" cy="995"/>
            </a:xfrm>
            <a:prstGeom prst="line">
              <a:avLst/>
            </a:prstGeom>
            <a:noFill/>
            <a:ln w="12700">
              <a:solidFill>
                <a:srgbClr val="FFFF99"/>
              </a:solidFill>
              <a:round/>
              <a:tailEnd type="triangle" w="med" len="med"/>
            </a:ln>
            <a:effectLst>
              <a:outerShdw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30" name="Freeform 32"/>
            <p:cNvSpPr/>
            <p:nvPr/>
          </p:nvSpPr>
          <p:spPr bwMode="auto">
            <a:xfrm>
              <a:off x="1129" y="2944"/>
              <a:ext cx="495" cy="207"/>
            </a:xfrm>
            <a:custGeom>
              <a:avLst/>
              <a:gdLst/>
              <a:ahLst/>
              <a:cxnLst>
                <a:cxn ang="0">
                  <a:pos x="349" y="0"/>
                </a:cxn>
                <a:cxn ang="0">
                  <a:pos x="349" y="198"/>
                </a:cxn>
                <a:cxn ang="0">
                  <a:pos x="0" y="198"/>
                </a:cxn>
                <a:cxn ang="0">
                  <a:pos x="216" y="99"/>
                </a:cxn>
                <a:cxn ang="0">
                  <a:pos x="349" y="0"/>
                </a:cxn>
              </a:cxnLst>
              <a:rect l="0" t="0" r="r" b="b"/>
              <a:pathLst>
                <a:path w="349" h="198">
                  <a:moveTo>
                    <a:pt x="349" y="0"/>
                  </a:moveTo>
                  <a:lnTo>
                    <a:pt x="349" y="198"/>
                  </a:lnTo>
                  <a:lnTo>
                    <a:pt x="0" y="198"/>
                  </a:lnTo>
                  <a:lnTo>
                    <a:pt x="216" y="99"/>
                  </a:lnTo>
                  <a:lnTo>
                    <a:pt x="349" y="0"/>
                  </a:lnTo>
                  <a:close/>
                </a:path>
              </a:pathLst>
            </a:custGeom>
            <a:pattFill prst="ltVert">
              <a:fgClr>
                <a:schemeClr val="accent1"/>
              </a:fgClr>
              <a:bgClr>
                <a:schemeClr val="accent2"/>
              </a:bgClr>
            </a:pattFill>
            <a:ln w="7938">
              <a:solidFill>
                <a:srgbClr val="000000"/>
              </a:solidFill>
              <a:prstDash val="solid"/>
              <a:round/>
            </a:ln>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grpSp>
          <p:nvGrpSpPr>
            <p:cNvPr id="31" name="Group 33"/>
            <p:cNvGrpSpPr>
              <a:grpSpLocks/>
            </p:cNvGrpSpPr>
            <p:nvPr/>
          </p:nvGrpSpPr>
          <p:grpSpPr bwMode="auto">
            <a:xfrm>
              <a:off x="984" y="1692"/>
              <a:ext cx="3883" cy="1432"/>
              <a:chOff x="816" y="1872"/>
              <a:chExt cx="3883" cy="1432"/>
            </a:xfrm>
          </p:grpSpPr>
          <p:sp>
            <p:nvSpPr>
              <p:cNvPr id="39" name="Freeform 34"/>
              <p:cNvSpPr/>
              <p:nvPr/>
            </p:nvSpPr>
            <p:spPr bwMode="auto">
              <a:xfrm>
                <a:off x="2757" y="1876"/>
                <a:ext cx="1942" cy="1430"/>
              </a:xfrm>
              <a:custGeom>
                <a:avLst/>
                <a:gdLst/>
                <a:ahLst/>
                <a:cxnLst>
                  <a:cxn ang="0">
                    <a:pos x="1942" y="1430"/>
                  </a:cxn>
                  <a:cxn ang="0">
                    <a:pos x="1737" y="1412"/>
                  </a:cxn>
                  <a:cxn ang="0">
                    <a:pos x="1636" y="1396"/>
                  </a:cxn>
                  <a:cxn ang="0">
                    <a:pos x="1532" y="1373"/>
                  </a:cxn>
                  <a:cxn ang="0">
                    <a:pos x="1431" y="1342"/>
                  </a:cxn>
                  <a:cxn ang="0">
                    <a:pos x="1328" y="1298"/>
                  </a:cxn>
                  <a:cxn ang="0">
                    <a:pos x="1227" y="1238"/>
                  </a:cxn>
                  <a:cxn ang="0">
                    <a:pos x="1022" y="1073"/>
                  </a:cxn>
                  <a:cxn ang="0">
                    <a:pos x="818" y="838"/>
                  </a:cxn>
                  <a:cxn ang="0">
                    <a:pos x="613" y="559"/>
                  </a:cxn>
                  <a:cxn ang="0">
                    <a:pos x="512" y="416"/>
                  </a:cxn>
                  <a:cxn ang="0">
                    <a:pos x="409" y="282"/>
                  </a:cxn>
                  <a:cxn ang="0">
                    <a:pos x="308" y="166"/>
                  </a:cxn>
                  <a:cxn ang="0">
                    <a:pos x="204" y="78"/>
                  </a:cxn>
                  <a:cxn ang="0">
                    <a:pos x="103" y="21"/>
                  </a:cxn>
                  <a:cxn ang="0">
                    <a:pos x="0" y="0"/>
                  </a:cxn>
                </a:cxnLst>
                <a:rect l="0" t="0" r="r" b="b"/>
                <a:pathLst>
                  <a:path w="1942" h="1430">
                    <a:moveTo>
                      <a:pt x="1942" y="1430"/>
                    </a:moveTo>
                    <a:lnTo>
                      <a:pt x="1737" y="1412"/>
                    </a:lnTo>
                    <a:lnTo>
                      <a:pt x="1636" y="1396"/>
                    </a:lnTo>
                    <a:lnTo>
                      <a:pt x="1532" y="1373"/>
                    </a:lnTo>
                    <a:lnTo>
                      <a:pt x="1431" y="1342"/>
                    </a:lnTo>
                    <a:lnTo>
                      <a:pt x="1328" y="1298"/>
                    </a:lnTo>
                    <a:lnTo>
                      <a:pt x="1227" y="1238"/>
                    </a:lnTo>
                    <a:lnTo>
                      <a:pt x="1022" y="1073"/>
                    </a:lnTo>
                    <a:lnTo>
                      <a:pt x="818" y="838"/>
                    </a:lnTo>
                    <a:lnTo>
                      <a:pt x="613" y="559"/>
                    </a:lnTo>
                    <a:lnTo>
                      <a:pt x="512" y="416"/>
                    </a:lnTo>
                    <a:lnTo>
                      <a:pt x="409" y="282"/>
                    </a:lnTo>
                    <a:lnTo>
                      <a:pt x="308" y="166"/>
                    </a:lnTo>
                    <a:lnTo>
                      <a:pt x="204" y="78"/>
                    </a:lnTo>
                    <a:lnTo>
                      <a:pt x="103" y="21"/>
                    </a:lnTo>
                    <a:lnTo>
                      <a:pt x="0" y="0"/>
                    </a:lnTo>
                  </a:path>
                </a:pathLst>
              </a:custGeom>
              <a:noFill/>
              <a:ln w="76200" cmpd="sng">
                <a:solidFill>
                  <a:srgbClr val="FF33CC"/>
                </a:solidFill>
                <a:prstDash val="solid"/>
                <a:round/>
              </a:ln>
              <a:effectLst>
                <a:outerShdw dist="17961" dir="27000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40" name="Freeform 35"/>
              <p:cNvSpPr/>
              <p:nvPr/>
            </p:nvSpPr>
            <p:spPr bwMode="auto">
              <a:xfrm>
                <a:off x="816" y="1872"/>
                <a:ext cx="1943" cy="1430"/>
              </a:xfrm>
              <a:custGeom>
                <a:avLst/>
                <a:gdLst/>
                <a:ahLst/>
                <a:cxnLst>
                  <a:cxn ang="0">
                    <a:pos x="0" y="1430"/>
                  </a:cxn>
                  <a:cxn ang="0">
                    <a:pos x="205" y="1412"/>
                  </a:cxn>
                  <a:cxn ang="0">
                    <a:pos x="309" y="1396"/>
                  </a:cxn>
                  <a:cxn ang="0">
                    <a:pos x="410" y="1373"/>
                  </a:cxn>
                  <a:cxn ang="0">
                    <a:pos x="511" y="1342"/>
                  </a:cxn>
                  <a:cxn ang="0">
                    <a:pos x="614" y="1298"/>
                  </a:cxn>
                  <a:cxn ang="0">
                    <a:pos x="715" y="1238"/>
                  </a:cxn>
                  <a:cxn ang="0">
                    <a:pos x="922" y="1073"/>
                  </a:cxn>
                  <a:cxn ang="0">
                    <a:pos x="1124" y="838"/>
                  </a:cxn>
                  <a:cxn ang="0">
                    <a:pos x="1329" y="559"/>
                  </a:cxn>
                  <a:cxn ang="0">
                    <a:pos x="1432" y="416"/>
                  </a:cxn>
                  <a:cxn ang="0">
                    <a:pos x="1533" y="282"/>
                  </a:cxn>
                  <a:cxn ang="0">
                    <a:pos x="1637" y="166"/>
                  </a:cxn>
                  <a:cxn ang="0">
                    <a:pos x="1738" y="78"/>
                  </a:cxn>
                  <a:cxn ang="0">
                    <a:pos x="1842" y="21"/>
                  </a:cxn>
                  <a:cxn ang="0">
                    <a:pos x="1943" y="0"/>
                  </a:cxn>
                </a:cxnLst>
                <a:rect l="0" t="0" r="r" b="b"/>
                <a:pathLst>
                  <a:path w="1943" h="1430">
                    <a:moveTo>
                      <a:pt x="0" y="1430"/>
                    </a:moveTo>
                    <a:lnTo>
                      <a:pt x="205" y="1412"/>
                    </a:lnTo>
                    <a:lnTo>
                      <a:pt x="309" y="1396"/>
                    </a:lnTo>
                    <a:lnTo>
                      <a:pt x="410" y="1373"/>
                    </a:lnTo>
                    <a:lnTo>
                      <a:pt x="511" y="1342"/>
                    </a:lnTo>
                    <a:lnTo>
                      <a:pt x="614" y="1298"/>
                    </a:lnTo>
                    <a:lnTo>
                      <a:pt x="715" y="1238"/>
                    </a:lnTo>
                    <a:lnTo>
                      <a:pt x="922" y="1073"/>
                    </a:lnTo>
                    <a:lnTo>
                      <a:pt x="1124" y="838"/>
                    </a:lnTo>
                    <a:lnTo>
                      <a:pt x="1329" y="559"/>
                    </a:lnTo>
                    <a:lnTo>
                      <a:pt x="1432" y="416"/>
                    </a:lnTo>
                    <a:lnTo>
                      <a:pt x="1533" y="282"/>
                    </a:lnTo>
                    <a:lnTo>
                      <a:pt x="1637" y="166"/>
                    </a:lnTo>
                    <a:lnTo>
                      <a:pt x="1738" y="78"/>
                    </a:lnTo>
                    <a:lnTo>
                      <a:pt x="1842" y="21"/>
                    </a:lnTo>
                    <a:lnTo>
                      <a:pt x="1943" y="0"/>
                    </a:lnTo>
                  </a:path>
                </a:pathLst>
              </a:custGeom>
              <a:noFill/>
              <a:ln w="76200" cmpd="sng">
                <a:solidFill>
                  <a:srgbClr val="FF33CC"/>
                </a:solidFill>
                <a:prstDash val="solid"/>
                <a:round/>
              </a:ln>
              <a:effectLst>
                <a:outerShdw dist="17961" dir="27000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grpSp>
        <p:sp>
          <p:nvSpPr>
            <p:cNvPr id="32" name="Freeform 36"/>
            <p:cNvSpPr/>
            <p:nvPr/>
          </p:nvSpPr>
          <p:spPr bwMode="auto">
            <a:xfrm>
              <a:off x="1200" y="2888"/>
              <a:ext cx="315" cy="206"/>
            </a:xfrm>
            <a:custGeom>
              <a:avLst/>
              <a:gdLst/>
              <a:ahLst/>
              <a:cxnLst>
                <a:cxn ang="0">
                  <a:pos x="0" y="0"/>
                </a:cxn>
                <a:cxn ang="0">
                  <a:pos x="47" y="6"/>
                </a:cxn>
                <a:cxn ang="0">
                  <a:pos x="91" y="18"/>
                </a:cxn>
                <a:cxn ang="0">
                  <a:pos x="130" y="44"/>
                </a:cxn>
                <a:cxn ang="0">
                  <a:pos x="163" y="75"/>
                </a:cxn>
                <a:cxn ang="0">
                  <a:pos x="189" y="114"/>
                </a:cxn>
                <a:cxn ang="0">
                  <a:pos x="207" y="155"/>
                </a:cxn>
                <a:cxn ang="0">
                  <a:pos x="212" y="202"/>
                </a:cxn>
                <a:cxn ang="0">
                  <a:pos x="210" y="249"/>
                </a:cxn>
                <a:cxn ang="0">
                  <a:pos x="194" y="292"/>
                </a:cxn>
                <a:cxn ang="0">
                  <a:pos x="181" y="331"/>
                </a:cxn>
                <a:cxn ang="0">
                  <a:pos x="176" y="373"/>
                </a:cxn>
                <a:cxn ang="0">
                  <a:pos x="181" y="411"/>
                </a:cxn>
                <a:cxn ang="0">
                  <a:pos x="192" y="453"/>
                </a:cxn>
                <a:cxn ang="0">
                  <a:pos x="210" y="489"/>
                </a:cxn>
                <a:cxn ang="0">
                  <a:pos x="236" y="520"/>
                </a:cxn>
                <a:cxn ang="0">
                  <a:pos x="267" y="546"/>
                </a:cxn>
                <a:cxn ang="0">
                  <a:pos x="303" y="566"/>
                </a:cxn>
              </a:cxnLst>
              <a:rect l="0" t="0" r="r" b="b"/>
              <a:pathLst>
                <a:path w="303" h="566">
                  <a:moveTo>
                    <a:pt x="0" y="0"/>
                  </a:moveTo>
                  <a:lnTo>
                    <a:pt x="47" y="6"/>
                  </a:lnTo>
                  <a:lnTo>
                    <a:pt x="91" y="18"/>
                  </a:lnTo>
                  <a:lnTo>
                    <a:pt x="130" y="44"/>
                  </a:lnTo>
                  <a:lnTo>
                    <a:pt x="163" y="75"/>
                  </a:lnTo>
                  <a:lnTo>
                    <a:pt x="189" y="114"/>
                  </a:lnTo>
                  <a:lnTo>
                    <a:pt x="207" y="155"/>
                  </a:lnTo>
                  <a:lnTo>
                    <a:pt x="212" y="202"/>
                  </a:lnTo>
                  <a:lnTo>
                    <a:pt x="210" y="249"/>
                  </a:lnTo>
                  <a:lnTo>
                    <a:pt x="194" y="292"/>
                  </a:lnTo>
                  <a:lnTo>
                    <a:pt x="181" y="331"/>
                  </a:lnTo>
                  <a:lnTo>
                    <a:pt x="176" y="373"/>
                  </a:lnTo>
                  <a:lnTo>
                    <a:pt x="181" y="411"/>
                  </a:lnTo>
                  <a:lnTo>
                    <a:pt x="192" y="453"/>
                  </a:lnTo>
                  <a:lnTo>
                    <a:pt x="210" y="489"/>
                  </a:lnTo>
                  <a:lnTo>
                    <a:pt x="236" y="520"/>
                  </a:lnTo>
                  <a:lnTo>
                    <a:pt x="267" y="546"/>
                  </a:lnTo>
                  <a:lnTo>
                    <a:pt x="303" y="566"/>
                  </a:lnTo>
                </a:path>
              </a:pathLst>
            </a:custGeom>
            <a:noFill/>
            <a:ln w="19050" cmpd="sng">
              <a:solidFill>
                <a:srgbClr val="7BFFF2"/>
              </a:solidFill>
              <a:prstDash val="solid"/>
              <a:round/>
              <a:headEnd type="none" w="med" len="med"/>
              <a:tailEnd type="triangle" w="med" len="med"/>
            </a:ln>
            <a:effectLst>
              <a:outerShdw dist="35921" dir="27000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33" name="Line 37"/>
            <p:cNvSpPr>
              <a:spLocks noChangeShapeType="1"/>
            </p:cNvSpPr>
            <p:nvPr/>
          </p:nvSpPr>
          <p:spPr bwMode="auto">
            <a:xfrm>
              <a:off x="1620" y="2580"/>
              <a:ext cx="0" cy="574"/>
            </a:xfrm>
            <a:prstGeom prst="line">
              <a:avLst/>
            </a:prstGeom>
            <a:noFill/>
            <a:ln w="19050">
              <a:solidFill>
                <a:srgbClr val="7BFFF2"/>
              </a:solidFill>
              <a:round/>
            </a:ln>
            <a:effectLst>
              <a:outerShdw dist="17961" dir="27000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34" name="Freeform 38"/>
            <p:cNvSpPr/>
            <p:nvPr/>
          </p:nvSpPr>
          <p:spPr bwMode="auto">
            <a:xfrm>
              <a:off x="1505" y="2384"/>
              <a:ext cx="363" cy="628"/>
            </a:xfrm>
            <a:custGeom>
              <a:avLst/>
              <a:gdLst/>
              <a:ahLst/>
              <a:cxnLst>
                <a:cxn ang="0">
                  <a:pos x="0" y="0"/>
                </a:cxn>
                <a:cxn ang="0">
                  <a:pos x="47" y="6"/>
                </a:cxn>
                <a:cxn ang="0">
                  <a:pos x="91" y="18"/>
                </a:cxn>
                <a:cxn ang="0">
                  <a:pos x="130" y="44"/>
                </a:cxn>
                <a:cxn ang="0">
                  <a:pos x="163" y="75"/>
                </a:cxn>
                <a:cxn ang="0">
                  <a:pos x="189" y="114"/>
                </a:cxn>
                <a:cxn ang="0">
                  <a:pos x="207" y="155"/>
                </a:cxn>
                <a:cxn ang="0">
                  <a:pos x="212" y="202"/>
                </a:cxn>
                <a:cxn ang="0">
                  <a:pos x="210" y="249"/>
                </a:cxn>
                <a:cxn ang="0">
                  <a:pos x="194" y="292"/>
                </a:cxn>
                <a:cxn ang="0">
                  <a:pos x="181" y="331"/>
                </a:cxn>
                <a:cxn ang="0">
                  <a:pos x="176" y="373"/>
                </a:cxn>
                <a:cxn ang="0">
                  <a:pos x="181" y="411"/>
                </a:cxn>
                <a:cxn ang="0">
                  <a:pos x="192" y="453"/>
                </a:cxn>
                <a:cxn ang="0">
                  <a:pos x="210" y="489"/>
                </a:cxn>
                <a:cxn ang="0">
                  <a:pos x="236" y="520"/>
                </a:cxn>
                <a:cxn ang="0">
                  <a:pos x="267" y="546"/>
                </a:cxn>
                <a:cxn ang="0">
                  <a:pos x="303" y="566"/>
                </a:cxn>
              </a:cxnLst>
              <a:rect l="0" t="0" r="r" b="b"/>
              <a:pathLst>
                <a:path w="303" h="566">
                  <a:moveTo>
                    <a:pt x="0" y="0"/>
                  </a:moveTo>
                  <a:lnTo>
                    <a:pt x="47" y="6"/>
                  </a:lnTo>
                  <a:lnTo>
                    <a:pt x="91" y="18"/>
                  </a:lnTo>
                  <a:lnTo>
                    <a:pt x="130" y="44"/>
                  </a:lnTo>
                  <a:lnTo>
                    <a:pt x="163" y="75"/>
                  </a:lnTo>
                  <a:lnTo>
                    <a:pt x="189" y="114"/>
                  </a:lnTo>
                  <a:lnTo>
                    <a:pt x="207" y="155"/>
                  </a:lnTo>
                  <a:lnTo>
                    <a:pt x="212" y="202"/>
                  </a:lnTo>
                  <a:lnTo>
                    <a:pt x="210" y="249"/>
                  </a:lnTo>
                  <a:lnTo>
                    <a:pt x="194" y="292"/>
                  </a:lnTo>
                  <a:lnTo>
                    <a:pt x="181" y="331"/>
                  </a:lnTo>
                  <a:lnTo>
                    <a:pt x="176" y="373"/>
                  </a:lnTo>
                  <a:lnTo>
                    <a:pt x="181" y="411"/>
                  </a:lnTo>
                  <a:lnTo>
                    <a:pt x="192" y="453"/>
                  </a:lnTo>
                  <a:lnTo>
                    <a:pt x="210" y="489"/>
                  </a:lnTo>
                  <a:lnTo>
                    <a:pt x="236" y="520"/>
                  </a:lnTo>
                  <a:lnTo>
                    <a:pt x="267" y="546"/>
                  </a:lnTo>
                  <a:lnTo>
                    <a:pt x="303" y="566"/>
                  </a:lnTo>
                </a:path>
              </a:pathLst>
            </a:custGeom>
            <a:noFill/>
            <a:ln w="19050" cmpd="sng">
              <a:solidFill>
                <a:schemeClr val="tx1"/>
              </a:solidFill>
              <a:prstDash val="solid"/>
              <a:round/>
              <a:headEnd type="none" w="med" len="med"/>
              <a:tailEnd type="triangle" w="med" len="med"/>
            </a:ln>
            <a:effectLst>
              <a:outerShdw dist="35921" dir="2700000"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grpSp>
          <p:nvGrpSpPr>
            <p:cNvPr id="35" name="Group 39"/>
            <p:cNvGrpSpPr>
              <a:grpSpLocks/>
            </p:cNvGrpSpPr>
            <p:nvPr/>
          </p:nvGrpSpPr>
          <p:grpSpPr bwMode="auto">
            <a:xfrm>
              <a:off x="1332" y="1968"/>
              <a:ext cx="672" cy="1200"/>
              <a:chOff x="1392" y="2160"/>
              <a:chExt cx="672" cy="1200"/>
            </a:xfrm>
          </p:grpSpPr>
          <p:sp>
            <p:nvSpPr>
              <p:cNvPr id="37" name="Line 40"/>
              <p:cNvSpPr>
                <a:spLocks noChangeShapeType="1"/>
              </p:cNvSpPr>
              <p:nvPr/>
            </p:nvSpPr>
            <p:spPr bwMode="auto">
              <a:xfrm>
                <a:off x="1392" y="2160"/>
                <a:ext cx="672" cy="0"/>
              </a:xfrm>
              <a:prstGeom prst="line">
                <a:avLst/>
              </a:prstGeom>
              <a:noFill/>
              <a:ln w="28575">
                <a:solidFill>
                  <a:schemeClr val="tx1"/>
                </a:solidFill>
                <a:round/>
                <a:headEnd type="triangle" w="med" len="med"/>
              </a:ln>
              <a:effectLst>
                <a:outerShdw dist="17961" dir="2700000" algn="ctr" rotWithShape="0">
                  <a:schemeClr val="bg2"/>
                </a:outerShdw>
              </a:effectLst>
            </p:spPr>
            <p:txBody>
              <a:bodyPr wrap="none" anchor="ct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sp>
            <p:nvSpPr>
              <p:cNvPr id="38" name="Line 41"/>
              <p:cNvSpPr>
                <a:spLocks noChangeShapeType="1"/>
              </p:cNvSpPr>
              <p:nvPr/>
            </p:nvSpPr>
            <p:spPr bwMode="auto">
              <a:xfrm>
                <a:off x="2064" y="2160"/>
                <a:ext cx="0" cy="1200"/>
              </a:xfrm>
              <a:prstGeom prst="line">
                <a:avLst/>
              </a:prstGeom>
              <a:noFill/>
              <a:ln w="28575">
                <a:solidFill>
                  <a:schemeClr val="tx1"/>
                </a:solidFill>
                <a:round/>
              </a:ln>
              <a:effectLst>
                <a:outerShdw dist="17961" dir="2700000" algn="ctr" rotWithShape="0">
                  <a:schemeClr val="bg2"/>
                </a:outerShdw>
              </a:effectLst>
            </p:spPr>
            <p:txBody>
              <a:bodyPr wrap="none" anchor="ct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grpSp>
        <p:sp>
          <p:nvSpPr>
            <p:cNvPr id="36" name="Freeform 42"/>
            <p:cNvSpPr/>
            <p:nvPr/>
          </p:nvSpPr>
          <p:spPr bwMode="auto">
            <a:xfrm>
              <a:off x="984" y="1692"/>
              <a:ext cx="3957" cy="1464"/>
            </a:xfrm>
            <a:custGeom>
              <a:avLst/>
              <a:gdLst/>
              <a:ahLst/>
              <a:cxnLst>
                <a:cxn ang="0">
                  <a:pos x="0" y="0"/>
                </a:cxn>
                <a:cxn ang="0">
                  <a:pos x="0" y="1466"/>
                </a:cxn>
                <a:cxn ang="0">
                  <a:pos x="3957" y="1466"/>
                </a:cxn>
              </a:cxnLst>
              <a:rect l="0" t="0" r="r" b="b"/>
              <a:pathLst>
                <a:path w="3957" h="1466">
                  <a:moveTo>
                    <a:pt x="0" y="0"/>
                  </a:moveTo>
                  <a:lnTo>
                    <a:pt x="0" y="1466"/>
                  </a:lnTo>
                  <a:lnTo>
                    <a:pt x="3957" y="1466"/>
                  </a:lnTo>
                </a:path>
              </a:pathLst>
            </a:custGeom>
            <a:noFill/>
            <a:ln w="36513">
              <a:solidFill>
                <a:schemeClr val="tx1"/>
              </a:solidFill>
              <a:prstDash val="solid"/>
              <a:round/>
            </a:ln>
            <a:effectLst>
              <a:outerShdw dist="28398" dir="3806097" algn="ctr" rotWithShape="0">
                <a:schemeClr val="bg2"/>
              </a:outerShdw>
            </a:effectLst>
          </p:spPr>
          <p:txBody>
            <a:bodyPr/>
            <a:lstStyle/>
            <a:p>
              <a:pPr eaLnBrk="0" hangingPunct="0">
                <a:spcBef>
                  <a:spcPct val="50000"/>
                </a:spcBef>
                <a:buFontTx/>
                <a:buNone/>
                <a:defRPr/>
              </a:pPr>
              <a:endParaRPr kumimoji="1" lang="zh-CN" altLang="en-US">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4518">
                                            <p:txEl>
                                              <p:pRg st="0" end="0"/>
                                            </p:txEl>
                                          </p:spTgt>
                                        </p:tgtEl>
                                        <p:attrNameLst>
                                          <p:attrName>style.visibility</p:attrName>
                                        </p:attrNameLst>
                                      </p:cBhvr>
                                      <p:to>
                                        <p:strVal val="visible"/>
                                      </p:to>
                                    </p:set>
                                    <p:animEffect transition="in" filter="barn(inVertical)">
                                      <p:cBhvr>
                                        <p:cTn id="7" dur="500"/>
                                        <p:tgtEl>
                                          <p:spTgt spid="64518">
                                            <p:txEl>
                                              <p:pRg st="0" end="0"/>
                                            </p:txEl>
                                          </p:spTgt>
                                        </p:tgtEl>
                                      </p:cBhvr>
                                    </p:animEffect>
                                  </p:childTnLst>
                                  <p:subTnLst>
                                    <p:animClr>
                                      <p:cBhvr override="childStyle">
                                        <p:cTn dur="1" fill="hold" display="0" masterRel="nextClick" afterEffect="1"/>
                                        <p:tgtEl>
                                          <p:spTgt spid="64518">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4518">
                                            <p:txEl>
                                              <p:pRg st="1" end="1"/>
                                            </p:txEl>
                                          </p:spTgt>
                                        </p:tgtEl>
                                        <p:attrNameLst>
                                          <p:attrName>style.visibility</p:attrName>
                                        </p:attrNameLst>
                                      </p:cBhvr>
                                      <p:to>
                                        <p:strVal val="visible"/>
                                      </p:to>
                                    </p:set>
                                    <p:animEffect transition="in" filter="barn(inVertical)">
                                      <p:cBhvr>
                                        <p:cTn id="12" dur="500"/>
                                        <p:tgtEl>
                                          <p:spTgt spid="64518">
                                            <p:txEl>
                                              <p:pRg st="1" end="1"/>
                                            </p:txEl>
                                          </p:spTgt>
                                        </p:tgtEl>
                                      </p:cBhvr>
                                    </p:animEffect>
                                  </p:childTnLst>
                                  <p:subTnLst>
                                    <p:animClr>
                                      <p:cBhvr override="childStyle">
                                        <p:cTn dur="1" fill="hold" display="0" masterRel="nextClick" afterEffect="1"/>
                                        <p:tgtEl>
                                          <p:spTgt spid="64518">
                                            <p:txEl>
                                              <p:pRg st="1" end="1"/>
                                            </p:txEl>
                                          </p:spTgt>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heckerboard(across)">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8"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第七章   假设检验</a:t>
            </a:r>
          </a:p>
        </p:txBody>
      </p:sp>
      <p:sp>
        <p:nvSpPr>
          <p:cNvPr id="81923"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81924"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81925"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81926" name="Rectangle 6"/>
          <p:cNvSpPr>
            <a:spLocks noGrp="1" noChangeArrowheads="1"/>
          </p:cNvSpPr>
          <p:nvPr>
            <p:ph type="subTitle" idx="1"/>
          </p:nvPr>
        </p:nvSpPr>
        <p:spPr>
          <a:xfrm>
            <a:off x="228600" y="1219200"/>
            <a:ext cx="8686800" cy="5410200"/>
          </a:xfrm>
        </p:spPr>
        <p:txBody>
          <a:bodyPr/>
          <a:lstStyle/>
          <a:p>
            <a:pPr algn="l" eaLnBrk="1" hangingPunct="1">
              <a:lnSpc>
                <a:spcPct val="120000"/>
              </a:lnSpc>
            </a:pPr>
            <a:r>
              <a:rPr lang="zh-CN" altLang="en-US" sz="2800" b="1" dirty="0" smtClean="0">
                <a:solidFill>
                  <a:srgbClr val="FF3300"/>
                </a:solidFill>
                <a:latin typeface="Times New Roman" pitchFamily="18" charset="0"/>
                <a:sym typeface="Symbol" pitchFamily="18" charset="2"/>
              </a:rPr>
              <a:t>课外作业</a:t>
            </a:r>
          </a:p>
          <a:p>
            <a:pPr algn="l" eaLnBrk="1" hangingPunct="1">
              <a:lnSpc>
                <a:spcPct val="120000"/>
              </a:lnSpc>
            </a:pPr>
            <a:r>
              <a:rPr lang="zh-CN" altLang="en-US" sz="2800" dirty="0" smtClean="0">
                <a:solidFill>
                  <a:srgbClr val="FF3300"/>
                </a:solidFill>
                <a:latin typeface="楷体_GB2312" pitchFamily="49" charset="-122"/>
                <a:ea typeface="楷体_GB2312" pitchFamily="49" charset="-122"/>
                <a:sym typeface="Symbol" pitchFamily="18" charset="2"/>
              </a:rPr>
              <a:t>　　</a:t>
            </a:r>
            <a:r>
              <a:rPr lang="en-US" altLang="zh-CN" sz="2400" b="1" dirty="0" smtClean="0">
                <a:solidFill>
                  <a:srgbClr val="FF3300"/>
                </a:solidFill>
                <a:latin typeface="楷体_GB2312" pitchFamily="49" charset="-122"/>
                <a:ea typeface="楷体_GB2312" pitchFamily="49" charset="-122"/>
                <a:sym typeface="Symbol" pitchFamily="18" charset="2"/>
              </a:rPr>
              <a:t>1.</a:t>
            </a:r>
            <a:r>
              <a:rPr lang="zh-CN" altLang="en-US" sz="2400" dirty="0" smtClean="0">
                <a:latin typeface="楷体_GB2312" pitchFamily="49" charset="-122"/>
                <a:ea typeface="楷体_GB2312" pitchFamily="49" charset="-122"/>
                <a:sym typeface="Symbol" pitchFamily="18" charset="2"/>
              </a:rPr>
              <a:t>某体校男生</a:t>
            </a:r>
            <a:r>
              <a:rPr lang="en-US" altLang="zh-CN" sz="2400" dirty="0" smtClean="0">
                <a:latin typeface="楷体_GB2312" pitchFamily="49" charset="-122"/>
                <a:ea typeface="楷体_GB2312" pitchFamily="49" charset="-122"/>
                <a:sym typeface="Symbol" pitchFamily="18" charset="2"/>
              </a:rPr>
              <a:t>100</a:t>
            </a:r>
            <a:r>
              <a:rPr lang="zh-CN" altLang="en-US" sz="2400" dirty="0" smtClean="0">
                <a:latin typeface="楷体_GB2312" pitchFamily="49" charset="-122"/>
                <a:ea typeface="楷体_GB2312" pitchFamily="49" charset="-122"/>
                <a:sym typeface="Symbol" pitchFamily="18" charset="2"/>
              </a:rPr>
              <a:t>米跑的平均成绩为</a:t>
            </a:r>
            <a:r>
              <a:rPr lang="en-US" altLang="zh-CN" sz="2400" dirty="0" smtClean="0">
                <a:latin typeface="楷体_GB2312" pitchFamily="49" charset="-122"/>
                <a:ea typeface="楷体_GB2312" pitchFamily="49" charset="-122"/>
                <a:sym typeface="Symbol" pitchFamily="18" charset="2"/>
              </a:rPr>
              <a:t>12</a:t>
            </a:r>
            <a:r>
              <a:rPr lang="zh-CN" altLang="en-US" sz="2400" dirty="0" smtClean="0">
                <a:latin typeface="楷体_GB2312" pitchFamily="49" charset="-122"/>
                <a:ea typeface="楷体_GB2312" pitchFamily="49" charset="-122"/>
                <a:sym typeface="Symbol" pitchFamily="18" charset="2"/>
              </a:rPr>
              <a:t>秒，标准差为</a:t>
            </a:r>
            <a:r>
              <a:rPr lang="en-US" altLang="zh-CN" sz="2400" dirty="0" smtClean="0">
                <a:latin typeface="楷体_GB2312" pitchFamily="49" charset="-122"/>
                <a:ea typeface="楷体_GB2312" pitchFamily="49" charset="-122"/>
                <a:sym typeface="Symbol" pitchFamily="18" charset="2"/>
              </a:rPr>
              <a:t>0.3</a:t>
            </a:r>
            <a:r>
              <a:rPr lang="zh-CN" altLang="en-US" sz="2400" dirty="0" smtClean="0">
                <a:latin typeface="楷体_GB2312" pitchFamily="49" charset="-122"/>
                <a:ea typeface="楷体_GB2312" pitchFamily="49" charset="-122"/>
                <a:sym typeface="Symbol" pitchFamily="18" charset="2"/>
              </a:rPr>
              <a:t>秒。在采用一种新的教学训练方法三个月后，随机抽查</a:t>
            </a:r>
            <a:r>
              <a:rPr lang="en-US" altLang="zh-CN" sz="2400" dirty="0" smtClean="0">
                <a:latin typeface="楷体_GB2312" pitchFamily="49" charset="-122"/>
                <a:ea typeface="楷体_GB2312" pitchFamily="49" charset="-122"/>
                <a:sym typeface="Symbol" pitchFamily="18" charset="2"/>
              </a:rPr>
              <a:t>25</a:t>
            </a:r>
            <a:r>
              <a:rPr lang="zh-CN" altLang="en-US" sz="2400" dirty="0" smtClean="0">
                <a:latin typeface="楷体_GB2312" pitchFamily="49" charset="-122"/>
                <a:ea typeface="楷体_GB2312" pitchFamily="49" charset="-122"/>
                <a:sym typeface="Symbol" pitchFamily="18" charset="2"/>
              </a:rPr>
              <a:t>名男生进行测试，结果</a:t>
            </a:r>
            <a:r>
              <a:rPr lang="en-US" altLang="zh-CN" sz="2400" dirty="0" smtClean="0">
                <a:latin typeface="楷体_GB2312" pitchFamily="49" charset="-122"/>
                <a:ea typeface="楷体_GB2312" pitchFamily="49" charset="-122"/>
                <a:sym typeface="Symbol" pitchFamily="18" charset="2"/>
              </a:rPr>
              <a:t>100</a:t>
            </a:r>
            <a:r>
              <a:rPr lang="zh-CN" altLang="en-US" sz="2400" dirty="0" smtClean="0">
                <a:latin typeface="楷体_GB2312" pitchFamily="49" charset="-122"/>
                <a:ea typeface="楷体_GB2312" pitchFamily="49" charset="-122"/>
                <a:sym typeface="Symbol" pitchFamily="18" charset="2"/>
              </a:rPr>
              <a:t>米跑的平均成绩为</a:t>
            </a:r>
            <a:r>
              <a:rPr lang="en-US" altLang="zh-CN" sz="2400" dirty="0" smtClean="0">
                <a:latin typeface="楷体_GB2312" pitchFamily="49" charset="-122"/>
                <a:ea typeface="楷体_GB2312" pitchFamily="49" charset="-122"/>
                <a:sym typeface="Symbol" pitchFamily="18" charset="2"/>
              </a:rPr>
              <a:t>11.89</a:t>
            </a:r>
            <a:r>
              <a:rPr lang="zh-CN" altLang="en-US" sz="2400" dirty="0" smtClean="0">
                <a:latin typeface="楷体_GB2312" pitchFamily="49" charset="-122"/>
                <a:ea typeface="楷体_GB2312" pitchFamily="49" charset="-122"/>
                <a:sym typeface="Symbol" pitchFamily="18" charset="2"/>
              </a:rPr>
              <a:t>秒，问在</a:t>
            </a:r>
            <a:r>
              <a:rPr lang="en-US" altLang="zh-CN" sz="2400" dirty="0" smtClean="0">
                <a:latin typeface="楷体_GB2312" pitchFamily="49" charset="-122"/>
                <a:ea typeface="楷体_GB2312" pitchFamily="49" charset="-122"/>
                <a:sym typeface="Symbol" pitchFamily="18" charset="2"/>
              </a:rPr>
              <a:t>0.05</a:t>
            </a:r>
            <a:r>
              <a:rPr lang="zh-CN" altLang="en-US" sz="2400" dirty="0" smtClean="0">
                <a:latin typeface="楷体_GB2312" pitchFamily="49" charset="-122"/>
                <a:ea typeface="楷体_GB2312" pitchFamily="49" charset="-122"/>
                <a:sym typeface="Symbol" pitchFamily="18" charset="2"/>
              </a:rPr>
              <a:t>的显著性水平下，可否认为新的教学训练方法已使男生</a:t>
            </a:r>
            <a:r>
              <a:rPr lang="en-US" altLang="zh-CN" sz="2400" dirty="0" smtClean="0">
                <a:latin typeface="楷体_GB2312" pitchFamily="49" charset="-122"/>
                <a:ea typeface="楷体_GB2312" pitchFamily="49" charset="-122"/>
                <a:sym typeface="Symbol" pitchFamily="18" charset="2"/>
              </a:rPr>
              <a:t>100</a:t>
            </a:r>
            <a:r>
              <a:rPr lang="zh-CN" altLang="en-US" sz="2400" dirty="0" smtClean="0">
                <a:latin typeface="楷体_GB2312" pitchFamily="49" charset="-122"/>
                <a:ea typeface="楷体_GB2312" pitchFamily="49" charset="-122"/>
                <a:sym typeface="Symbol" pitchFamily="18" charset="2"/>
              </a:rPr>
              <a:t>米跑的平均成绩明显加快？</a:t>
            </a:r>
          </a:p>
          <a:p>
            <a:pPr algn="l" eaLnBrk="1" hangingPunct="1">
              <a:lnSpc>
                <a:spcPct val="120000"/>
              </a:lnSpc>
            </a:pPr>
            <a:r>
              <a:rPr lang="zh-CN" altLang="en-US" sz="2400" dirty="0" smtClean="0">
                <a:latin typeface="楷体_GB2312" pitchFamily="49" charset="-122"/>
                <a:ea typeface="楷体_GB2312" pitchFamily="49" charset="-122"/>
                <a:sym typeface="Symbol" pitchFamily="18" charset="2"/>
              </a:rPr>
              <a:t>    </a:t>
            </a:r>
            <a:r>
              <a:rPr lang="en-US" altLang="zh-CN" sz="2400" b="1" dirty="0" smtClean="0">
                <a:solidFill>
                  <a:srgbClr val="FF3300"/>
                </a:solidFill>
                <a:latin typeface="楷体_GB2312" pitchFamily="49" charset="-122"/>
                <a:ea typeface="楷体_GB2312" pitchFamily="49" charset="-122"/>
                <a:sym typeface="Symbol" pitchFamily="18" charset="2"/>
              </a:rPr>
              <a:t>2.</a:t>
            </a:r>
            <a:r>
              <a:rPr lang="zh-CN" altLang="en-US" sz="2400" dirty="0" smtClean="0">
                <a:latin typeface="楷体_GB2312" pitchFamily="49" charset="-122"/>
                <a:ea typeface="楷体_GB2312" pitchFamily="49" charset="-122"/>
                <a:sym typeface="Symbol" pitchFamily="18" charset="2"/>
              </a:rPr>
              <a:t>某研究机构猜想，至少有</a:t>
            </a:r>
            <a:r>
              <a:rPr lang="en-US" altLang="zh-CN" sz="2400" dirty="0" smtClean="0">
                <a:latin typeface="楷体_GB2312" pitchFamily="49" charset="-122"/>
                <a:ea typeface="楷体_GB2312" pitchFamily="49" charset="-122"/>
                <a:sym typeface="Symbol" pitchFamily="18" charset="2"/>
              </a:rPr>
              <a:t>80%</a:t>
            </a:r>
            <a:r>
              <a:rPr lang="zh-CN" altLang="en-US" sz="2400" dirty="0" smtClean="0">
                <a:latin typeface="楷体_GB2312" pitchFamily="49" charset="-122"/>
                <a:ea typeface="楷体_GB2312" pitchFamily="49" charset="-122"/>
                <a:sym typeface="Symbol" pitchFamily="18" charset="2"/>
              </a:rPr>
              <a:t>的行人在过马路时曾有闯红灯、不走斑马线等违章行为。为证实这一说法，随机询问了</a:t>
            </a:r>
            <a:r>
              <a:rPr lang="en-US" altLang="zh-CN" sz="2400" dirty="0" smtClean="0">
                <a:latin typeface="楷体_GB2312" pitchFamily="49" charset="-122"/>
                <a:ea typeface="楷体_GB2312" pitchFamily="49" charset="-122"/>
                <a:sym typeface="Symbol" pitchFamily="18" charset="2"/>
              </a:rPr>
              <a:t>200</a:t>
            </a:r>
            <a:r>
              <a:rPr lang="zh-CN" altLang="en-US" sz="2400" dirty="0" smtClean="0">
                <a:latin typeface="楷体_GB2312" pitchFamily="49" charset="-122"/>
                <a:ea typeface="楷体_GB2312" pitchFamily="49" charset="-122"/>
                <a:sym typeface="Symbol" pitchFamily="18" charset="2"/>
              </a:rPr>
              <a:t>名行人，结果有</a:t>
            </a:r>
            <a:r>
              <a:rPr lang="en-US" altLang="zh-CN" sz="2400" dirty="0" smtClean="0">
                <a:latin typeface="楷体_GB2312" pitchFamily="49" charset="-122"/>
                <a:ea typeface="楷体_GB2312" pitchFamily="49" charset="-122"/>
                <a:sym typeface="Symbol" pitchFamily="18" charset="2"/>
              </a:rPr>
              <a:t>146</a:t>
            </a:r>
            <a:r>
              <a:rPr lang="zh-CN" altLang="en-US" sz="2400" dirty="0" smtClean="0">
                <a:latin typeface="楷体_GB2312" pitchFamily="49" charset="-122"/>
                <a:ea typeface="楷体_GB2312" pitchFamily="49" charset="-122"/>
                <a:sym typeface="Symbol" pitchFamily="18" charset="2"/>
              </a:rPr>
              <a:t>人如实承认有过这种违章行为。问在</a:t>
            </a:r>
            <a:r>
              <a:rPr lang="en-US" altLang="zh-CN" sz="2400" dirty="0" smtClean="0">
                <a:latin typeface="楷体_GB2312" pitchFamily="49" charset="-122"/>
                <a:ea typeface="楷体_GB2312" pitchFamily="49" charset="-122"/>
                <a:sym typeface="Symbol" pitchFamily="18" charset="2"/>
              </a:rPr>
              <a:t>0.05</a:t>
            </a:r>
            <a:r>
              <a:rPr lang="zh-CN" altLang="en-US" sz="2400" dirty="0" smtClean="0">
                <a:latin typeface="楷体_GB2312" pitchFamily="49" charset="-122"/>
                <a:ea typeface="楷体_GB2312" pitchFamily="49" charset="-122"/>
                <a:sym typeface="Symbol" pitchFamily="18" charset="2"/>
              </a:rPr>
              <a:t>的显著性水平下，该研究机构的猜想是否成立？</a:t>
            </a:r>
            <a:r>
              <a:rPr lang="zh-CN" altLang="en-US" sz="2400" dirty="0" smtClean="0">
                <a:latin typeface="Times New Roman" pitchFamily="18" charset="0"/>
                <a:sym typeface="Symbol" pitchFamily="18" charset="2"/>
              </a:rPr>
              <a:t>不能拒绝</a:t>
            </a:r>
            <a:r>
              <a:rPr lang="zh-CN" altLang="en-US" sz="2400" dirty="0" smtClean="0">
                <a:latin typeface="楷体_GB2312" pitchFamily="49" charset="-122"/>
                <a:ea typeface="楷体_GB2312" pitchFamily="49" charset="-122"/>
                <a:sym typeface="Symbol" pitchFamily="18" charset="2"/>
              </a:rPr>
              <a:t>研究机构猜想</a:t>
            </a:r>
            <a:r>
              <a:rPr lang="zh-CN" altLang="en-US" sz="2400" dirty="0" smtClean="0">
                <a:latin typeface="Times New Roman" pitchFamily="18" charset="0"/>
                <a:sym typeface="Symbol" pitchFamily="18" charset="2"/>
              </a:rPr>
              <a:t>的情况下，样本比例至少要达到多少？</a:t>
            </a:r>
          </a:p>
          <a:p>
            <a:pPr algn="l" eaLnBrk="1" hangingPunct="1">
              <a:lnSpc>
                <a:spcPct val="120000"/>
              </a:lnSpc>
            </a:pPr>
            <a:endParaRPr lang="zh-CN" altLang="en-US" sz="2400" dirty="0" smtClean="0">
              <a:latin typeface="楷体_GB2312" pitchFamily="49" charset="-122"/>
              <a:ea typeface="楷体_GB2312" pitchFamily="49" charset="-122"/>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26">
                                            <p:txEl>
                                              <p:pRg st="0" end="0"/>
                                            </p:txEl>
                                          </p:spTgt>
                                        </p:tgtEl>
                                        <p:attrNameLst>
                                          <p:attrName>style.visibility</p:attrName>
                                        </p:attrNameLst>
                                      </p:cBhvr>
                                      <p:to>
                                        <p:strVal val="visible"/>
                                      </p:to>
                                    </p:set>
                                    <p:anim calcmode="lin" valueType="num">
                                      <p:cBhvr additive="base">
                                        <p:cTn id="7" dur="300" fill="hold"/>
                                        <p:tgtEl>
                                          <p:spTgt spid="81926">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81926">
                                            <p:txEl>
                                              <p:pRg st="0" end="0"/>
                                            </p:txEl>
                                          </p:spTgt>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81926">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26">
                                            <p:txEl>
                                              <p:pRg st="1" end="1"/>
                                            </p:txEl>
                                          </p:spTgt>
                                        </p:tgtEl>
                                        <p:attrNameLst>
                                          <p:attrName>style.visibility</p:attrName>
                                        </p:attrNameLst>
                                      </p:cBhvr>
                                      <p:to>
                                        <p:strVal val="visible"/>
                                      </p:to>
                                    </p:set>
                                    <p:anim calcmode="lin" valueType="num">
                                      <p:cBhvr additive="base">
                                        <p:cTn id="13" dur="300" fill="hold"/>
                                        <p:tgtEl>
                                          <p:spTgt spid="81926">
                                            <p:txEl>
                                              <p:pRg st="1" end="1"/>
                                            </p:txEl>
                                          </p:spTgt>
                                        </p:tgtEl>
                                        <p:attrNameLst>
                                          <p:attrName>ppt_x</p:attrName>
                                        </p:attrNameLst>
                                      </p:cBhvr>
                                      <p:tavLst>
                                        <p:tav tm="0">
                                          <p:val>
                                            <p:strVal val="#ppt_x"/>
                                          </p:val>
                                        </p:tav>
                                        <p:tav tm="100000">
                                          <p:val>
                                            <p:strVal val="#ppt_x"/>
                                          </p:val>
                                        </p:tav>
                                      </p:tavLst>
                                    </p:anim>
                                    <p:anim calcmode="lin" valueType="num">
                                      <p:cBhvr additive="base">
                                        <p:cTn id="14" dur="300" fill="hold"/>
                                        <p:tgtEl>
                                          <p:spTgt spid="81926">
                                            <p:txEl>
                                              <p:pRg st="1" end="1"/>
                                            </p:txEl>
                                          </p:spTgt>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81926">
                                            <p:txEl>
                                              <p:pRg st="1" end="1"/>
                                            </p:txEl>
                                          </p:spTgt>
                                        </p:tgtEl>
                                        <p:attrNameLst>
                                          <p:attrName>ppt_c</p:attrName>
                                        </p:attrNameLst>
                                      </p:cBhvr>
                                      <p:to>
                                        <a:srgbClr val="0000FF"/>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26">
                                            <p:txEl>
                                              <p:pRg st="2" end="2"/>
                                            </p:txEl>
                                          </p:spTgt>
                                        </p:tgtEl>
                                        <p:attrNameLst>
                                          <p:attrName>style.visibility</p:attrName>
                                        </p:attrNameLst>
                                      </p:cBhvr>
                                      <p:to>
                                        <p:strVal val="visible"/>
                                      </p:to>
                                    </p:set>
                                    <p:anim calcmode="lin" valueType="num">
                                      <p:cBhvr additive="base">
                                        <p:cTn id="19" dur="300" fill="hold"/>
                                        <p:tgtEl>
                                          <p:spTgt spid="81926">
                                            <p:txEl>
                                              <p:pRg st="2" end="2"/>
                                            </p:txEl>
                                          </p:spTgt>
                                        </p:tgtEl>
                                        <p:attrNameLst>
                                          <p:attrName>ppt_x</p:attrName>
                                        </p:attrNameLst>
                                      </p:cBhvr>
                                      <p:tavLst>
                                        <p:tav tm="0">
                                          <p:val>
                                            <p:strVal val="#ppt_x"/>
                                          </p:val>
                                        </p:tav>
                                        <p:tav tm="100000">
                                          <p:val>
                                            <p:strVal val="#ppt_x"/>
                                          </p:val>
                                        </p:tav>
                                      </p:tavLst>
                                    </p:anim>
                                    <p:anim calcmode="lin" valueType="num">
                                      <p:cBhvr additive="base">
                                        <p:cTn id="20" dur="300" fill="hold"/>
                                        <p:tgtEl>
                                          <p:spTgt spid="81926">
                                            <p:txEl>
                                              <p:pRg st="2" end="2"/>
                                            </p:txEl>
                                          </p:spTgt>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81926">
                                            <p:txEl>
                                              <p:pRg st="2" end="2"/>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6"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第七章   假设检验</a:t>
            </a:r>
          </a:p>
        </p:txBody>
      </p:sp>
      <p:sp>
        <p:nvSpPr>
          <p:cNvPr id="81923"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81924"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81925"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81926" name="Rectangle 6"/>
          <p:cNvSpPr>
            <a:spLocks noGrp="1" noChangeArrowheads="1"/>
          </p:cNvSpPr>
          <p:nvPr>
            <p:ph type="subTitle" idx="1"/>
          </p:nvPr>
        </p:nvSpPr>
        <p:spPr>
          <a:xfrm>
            <a:off x="228600" y="1219200"/>
            <a:ext cx="8686800" cy="5410200"/>
          </a:xfrm>
        </p:spPr>
        <p:txBody>
          <a:bodyPr/>
          <a:lstStyle/>
          <a:p>
            <a:pPr algn="l" eaLnBrk="1" hangingPunct="1">
              <a:lnSpc>
                <a:spcPct val="120000"/>
              </a:lnSpc>
            </a:pPr>
            <a:r>
              <a:rPr lang="en-US" altLang="zh-CN" sz="2400" dirty="0" smtClean="0">
                <a:sym typeface="宋体" pitchFamily="2" charset="-122"/>
              </a:rPr>
              <a:t>3.</a:t>
            </a:r>
            <a:r>
              <a:rPr lang="zh-CN" altLang="en-US" sz="2400" dirty="0" smtClean="0">
                <a:sym typeface="宋体" pitchFamily="2" charset="-122"/>
              </a:rPr>
              <a:t>某厂商生产出一种新型的饮料装瓶机器，按设计要求，该机器装一瓶一升</a:t>
            </a:r>
            <a:r>
              <a:rPr lang="en-US" altLang="zh-CN" sz="2400" dirty="0" smtClean="0">
                <a:sym typeface="宋体" pitchFamily="2" charset="-122"/>
              </a:rPr>
              <a:t>(</a:t>
            </a:r>
            <a:r>
              <a:rPr lang="en-US" altLang="zh-CN" sz="2400" dirty="0" smtClean="0">
                <a:cs typeface="Times New Roman" pitchFamily="18" charset="0"/>
                <a:sym typeface="宋体" pitchFamily="2" charset="-122"/>
              </a:rPr>
              <a:t>1000cm</a:t>
            </a:r>
            <a:r>
              <a:rPr lang="en-US" altLang="zh-CN" sz="2400" baseline="30000" dirty="0" smtClean="0">
                <a:cs typeface="Times New Roman" pitchFamily="18" charset="0"/>
                <a:sym typeface="宋体" pitchFamily="2" charset="-122"/>
              </a:rPr>
              <a:t>3</a:t>
            </a:r>
            <a:r>
              <a:rPr lang="en-US" altLang="zh-CN" sz="2400" dirty="0" smtClean="0">
                <a:sym typeface="宋体" pitchFamily="2" charset="-122"/>
              </a:rPr>
              <a:t>)</a:t>
            </a:r>
            <a:r>
              <a:rPr lang="zh-CN" altLang="en-US" sz="2400" dirty="0" smtClean="0">
                <a:sym typeface="宋体" pitchFamily="2" charset="-122"/>
              </a:rPr>
              <a:t>的饮料误差上下不超过</a:t>
            </a:r>
            <a:r>
              <a:rPr lang="en-US" altLang="zh-CN" sz="2400" dirty="0" smtClean="0">
                <a:cs typeface="Times New Roman" pitchFamily="18" charset="0"/>
                <a:sym typeface="宋体" pitchFamily="2" charset="-122"/>
              </a:rPr>
              <a:t>1cm</a:t>
            </a:r>
            <a:r>
              <a:rPr lang="en-US" altLang="zh-CN" sz="2400" baseline="30000" dirty="0" smtClean="0">
                <a:cs typeface="Times New Roman" pitchFamily="18" charset="0"/>
                <a:sym typeface="宋体" pitchFamily="2" charset="-122"/>
              </a:rPr>
              <a:t>3</a:t>
            </a:r>
            <a:r>
              <a:rPr lang="zh-CN" altLang="en-US" sz="2400" dirty="0" smtClean="0">
                <a:sym typeface="宋体" pitchFamily="2" charset="-122"/>
              </a:rPr>
              <a:t>。如果达到设计要求，表明机器的稳定性非常好。现从该机器装完的产品中随机抽取</a:t>
            </a:r>
            <a:r>
              <a:rPr lang="en-US" altLang="zh-CN" sz="2400" dirty="0" smtClean="0">
                <a:cs typeface="Times New Roman" pitchFamily="18" charset="0"/>
                <a:sym typeface="宋体" pitchFamily="2" charset="-122"/>
              </a:rPr>
              <a:t>25</a:t>
            </a:r>
            <a:r>
              <a:rPr lang="zh-CN" altLang="en-US" sz="2400" dirty="0" smtClean="0">
                <a:sym typeface="宋体" pitchFamily="2" charset="-122"/>
              </a:rPr>
              <a:t>瓶，分别进行测定</a:t>
            </a:r>
            <a:r>
              <a:rPr lang="en-US" altLang="zh-CN" sz="2400" dirty="0" smtClean="0">
                <a:sym typeface="宋体" pitchFamily="2" charset="-122"/>
              </a:rPr>
              <a:t>(</a:t>
            </a:r>
            <a:r>
              <a:rPr lang="zh-CN" altLang="en-US" sz="2400" dirty="0" smtClean="0">
                <a:sym typeface="宋体" pitchFamily="2" charset="-122"/>
              </a:rPr>
              <a:t>用样本减</a:t>
            </a:r>
            <a:r>
              <a:rPr lang="en-US" altLang="zh-CN" sz="2400" dirty="0" smtClean="0">
                <a:cs typeface="Times New Roman" pitchFamily="18" charset="0"/>
                <a:sym typeface="宋体" pitchFamily="2" charset="-122"/>
              </a:rPr>
              <a:t>1000cm</a:t>
            </a:r>
            <a:r>
              <a:rPr lang="en-US" altLang="zh-CN" sz="2400" baseline="30000" dirty="0" smtClean="0">
                <a:cs typeface="Times New Roman" pitchFamily="18" charset="0"/>
                <a:sym typeface="宋体" pitchFamily="2" charset="-122"/>
              </a:rPr>
              <a:t>3</a:t>
            </a:r>
            <a:r>
              <a:rPr lang="en-US" altLang="zh-CN" sz="2400" dirty="0" smtClean="0">
                <a:sym typeface="宋体" pitchFamily="2" charset="-122"/>
              </a:rPr>
              <a:t>)</a:t>
            </a:r>
            <a:r>
              <a:rPr lang="zh-CN" altLang="en-US" sz="2400" dirty="0" smtClean="0">
                <a:sym typeface="宋体" pitchFamily="2" charset="-122"/>
              </a:rPr>
              <a:t>，得到如下结果。</a:t>
            </a:r>
            <a:r>
              <a:rPr lang="zh-CN" altLang="en-US" sz="2400" dirty="0" smtClean="0">
                <a:latin typeface="Times New Roman" pitchFamily="18" charset="0"/>
                <a:sym typeface="宋体" pitchFamily="2" charset="-122"/>
              </a:rPr>
              <a:t>检验该机器的性能是否达到设计要求</a:t>
            </a:r>
            <a:r>
              <a:rPr lang="zh-CN" altLang="en-US" sz="2400" dirty="0" smtClean="0">
                <a:sym typeface="宋体" pitchFamily="2" charset="-122"/>
              </a:rPr>
              <a:t>  </a:t>
            </a:r>
            <a:r>
              <a:rPr lang="en-US" altLang="zh-CN" sz="2400" dirty="0" smtClean="0">
                <a:sym typeface="宋体" pitchFamily="2" charset="-122"/>
              </a:rPr>
              <a:t>(</a:t>
            </a:r>
            <a:r>
              <a:rPr lang="en-US" altLang="zh-CN" sz="2400" dirty="0" smtClean="0">
                <a:sym typeface="Symbol" pitchFamily="18" charset="2"/>
              </a:rPr>
              <a:t></a:t>
            </a:r>
            <a:r>
              <a:rPr lang="en-US" altLang="zh-CN" sz="2400" dirty="0" smtClean="0">
                <a:sym typeface="宋体" pitchFamily="2" charset="-122"/>
              </a:rPr>
              <a:t>=0.05)</a:t>
            </a:r>
            <a:endParaRPr lang="en-US" altLang="zh-CN" sz="2400" dirty="0" smtClean="0"/>
          </a:p>
          <a:p>
            <a:pPr algn="l" eaLnBrk="1" hangingPunct="1">
              <a:lnSpc>
                <a:spcPct val="120000"/>
              </a:lnSpc>
            </a:pPr>
            <a:endParaRPr lang="zh-CN" altLang="en-US" sz="2400" dirty="0" smtClean="0">
              <a:latin typeface="楷体_GB2312" pitchFamily="49" charset="-122"/>
              <a:ea typeface="楷体_GB2312" pitchFamily="49" charset="-122"/>
              <a:sym typeface="Symbol" pitchFamily="18" charset="2"/>
            </a:endParaRPr>
          </a:p>
        </p:txBody>
      </p:sp>
      <p:graphicFrame>
        <p:nvGraphicFramePr>
          <p:cNvPr id="7" name="Group 188"/>
          <p:cNvGraphicFramePr>
            <a:graphicFrameLocks noGrp="1"/>
          </p:cNvGraphicFramePr>
          <p:nvPr/>
        </p:nvGraphicFramePr>
        <p:xfrm>
          <a:off x="971550" y="4005263"/>
          <a:ext cx="6930390" cy="2018030"/>
        </p:xfrm>
        <a:graphic>
          <a:graphicData uri="http://schemas.openxmlformats.org/drawingml/2006/table">
            <a:tbl>
              <a:tblPr/>
              <a:tblGrid>
                <a:gridCol w="1386205"/>
                <a:gridCol w="1386205"/>
                <a:gridCol w="1385570"/>
                <a:gridCol w="1386205"/>
                <a:gridCol w="1386205"/>
              </a:tblGrid>
              <a:tr h="142240">
                <a:tc>
                  <a:txBody>
                    <a:bodyPr/>
                    <a:lstStyle/>
                    <a:p>
                      <a:pPr marL="0" marR="0" lvl="0" indent="0" algn="ctr" defTabSz="914400" rtl="0" eaLnBrk="0" fontAlgn="base" latinLnBrk="0" hangingPunct="0">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0.3</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-0.4</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-0.7</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1.4</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-0.6</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r>
              <a:tr h="405765">
                <a:tc>
                  <a:txBody>
                    <a:bodyPr/>
                    <a:lstStyle/>
                    <a:p>
                      <a:pPr marL="0" marR="0" lvl="0" indent="0" algn="ctr" defTabSz="914400" rtl="0" eaLnBrk="0" fontAlgn="base" latinLnBrk="0" hangingPunct="0">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-0.3</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-1.5</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0.6</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-0.9</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1.3</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r>
              <a:tr h="405130">
                <a:tc>
                  <a:txBody>
                    <a:bodyPr/>
                    <a:lstStyle/>
                    <a:p>
                      <a:pPr marL="0" marR="0" lvl="0" indent="0" algn="ctr" defTabSz="914400" rtl="0" eaLnBrk="0" fontAlgn="base" latinLnBrk="0" hangingPunct="0">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-1.3</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0.7</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1</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-0.5</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0</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r>
              <a:tr h="405765">
                <a:tc>
                  <a:txBody>
                    <a:bodyPr/>
                    <a:lstStyle/>
                    <a:p>
                      <a:pPr marL="0" marR="0" lvl="0" indent="0" algn="ctr" defTabSz="914400" rtl="0" eaLnBrk="0" fontAlgn="base" latinLnBrk="0" hangingPunct="0">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-0.6</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0.7</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-1.5</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-0.2</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-1.9</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r>
              <a:tr h="405130">
                <a:tc>
                  <a:txBody>
                    <a:bodyPr/>
                    <a:lstStyle/>
                    <a:p>
                      <a:pPr marL="0" marR="0" lvl="0" indent="0" algn="ctr" defTabSz="914400" rtl="0" eaLnBrk="0" fontAlgn="base" latinLnBrk="0" hangingPunct="0">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-0.5</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1</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-0.2</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Arial" pitchFamily="34" charset="0"/>
                          <a:ea typeface="宋体" pitchFamily="2" charset="-122"/>
                          <a:cs typeface="Times New Roman" pitchFamily="18" charset="0"/>
                        </a:rPr>
                        <a:t>-0.6</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Arial" pitchFamily="34" charset="0"/>
                          <a:ea typeface="宋体" pitchFamily="2" charset="-122"/>
                          <a:cs typeface="Times New Roman" pitchFamily="18" charset="0"/>
                        </a:rPr>
                        <a:t>1.1</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26">
                                            <p:txEl>
                                              <p:pRg st="0" end="0"/>
                                            </p:txEl>
                                          </p:spTgt>
                                        </p:tgtEl>
                                        <p:attrNameLst>
                                          <p:attrName>style.visibility</p:attrName>
                                        </p:attrNameLst>
                                      </p:cBhvr>
                                      <p:to>
                                        <p:strVal val="visible"/>
                                      </p:to>
                                    </p:set>
                                    <p:anim calcmode="lin" valueType="num">
                                      <p:cBhvr additive="base">
                                        <p:cTn id="7" dur="300" fill="hold"/>
                                        <p:tgtEl>
                                          <p:spTgt spid="81926">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81926">
                                            <p:txEl>
                                              <p:pRg st="0" end="0"/>
                                            </p:txEl>
                                          </p:spTgt>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81926">
                                            <p:txEl>
                                              <p:pRg st="0" end="0"/>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6"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第七章   假设检验</a:t>
            </a:r>
          </a:p>
        </p:txBody>
      </p:sp>
      <p:sp>
        <p:nvSpPr>
          <p:cNvPr id="66563"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66564"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66565"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66566" name="Rectangle 6"/>
          <p:cNvSpPr>
            <a:spLocks noGrp="1" noChangeArrowheads="1"/>
          </p:cNvSpPr>
          <p:nvPr>
            <p:ph type="subTitle" idx="1"/>
          </p:nvPr>
        </p:nvSpPr>
        <p:spPr>
          <a:xfrm>
            <a:off x="228600" y="1219200"/>
            <a:ext cx="8686800" cy="5334000"/>
          </a:xfrm>
        </p:spPr>
        <p:txBody>
          <a:bodyPr/>
          <a:lstStyle/>
          <a:p>
            <a:pPr algn="l"/>
            <a:r>
              <a:rPr lang="en-US" altLang="zh-CN" sz="2600" dirty="0">
                <a:ea typeface="楷体" pitchFamily="49" charset="-122"/>
                <a:sym typeface="Symbol" pitchFamily="18" charset="2"/>
              </a:rPr>
              <a:t>[</a:t>
            </a:r>
            <a:r>
              <a:rPr lang="zh-CN" altLang="en-US" sz="2600" dirty="0">
                <a:ea typeface="楷体" pitchFamily="49" charset="-122"/>
                <a:sym typeface="Symbol" pitchFamily="18" charset="2"/>
              </a:rPr>
              <a:t>例</a:t>
            </a:r>
            <a:r>
              <a:rPr lang="en-US" altLang="zh-CN" sz="2600" dirty="0">
                <a:ea typeface="楷体" pitchFamily="49" charset="-122"/>
                <a:sym typeface="Symbol" pitchFamily="18" charset="2"/>
              </a:rPr>
              <a:t>]</a:t>
            </a:r>
            <a:r>
              <a:rPr lang="zh-CN" altLang="en-US" sz="2600" dirty="0">
                <a:ea typeface="楷体" pitchFamily="49" charset="-122"/>
                <a:sym typeface="Symbol" pitchFamily="18" charset="2"/>
              </a:rPr>
              <a:t>某厂商声称其新开发的钓鱼线的强度服从正态分布，且平均强度不超过</a:t>
            </a:r>
            <a:r>
              <a:rPr lang="en-US" altLang="zh-CN" sz="2600" dirty="0">
                <a:ea typeface="楷体" pitchFamily="49" charset="-122"/>
                <a:sym typeface="Symbol" pitchFamily="18" charset="2"/>
              </a:rPr>
              <a:t>8kg</a:t>
            </a:r>
            <a:r>
              <a:rPr lang="zh-CN" altLang="en-US" sz="2600" dirty="0">
                <a:ea typeface="楷体" pitchFamily="49" charset="-122"/>
                <a:sym typeface="Symbol" pitchFamily="18" charset="2"/>
              </a:rPr>
              <a:t>，标准差为</a:t>
            </a:r>
            <a:r>
              <a:rPr lang="en-US" altLang="zh-CN" sz="2600" dirty="0">
                <a:ea typeface="楷体" pitchFamily="49" charset="-122"/>
                <a:sym typeface="Symbol" pitchFamily="18" charset="2"/>
              </a:rPr>
              <a:t>0.5kg</a:t>
            </a:r>
            <a:r>
              <a:rPr lang="zh-CN" altLang="en-US" sz="2600" dirty="0">
                <a:ea typeface="楷体" pitchFamily="49" charset="-122"/>
                <a:sym typeface="Symbol" pitchFamily="18" charset="2"/>
              </a:rPr>
              <a:t>。现从中随机抽出</a:t>
            </a:r>
            <a:r>
              <a:rPr lang="en-US" altLang="zh-CN" sz="2600" dirty="0">
                <a:ea typeface="楷体" pitchFamily="49" charset="-122"/>
                <a:sym typeface="Symbol" pitchFamily="18" charset="2"/>
              </a:rPr>
              <a:t>50</a:t>
            </a:r>
            <a:r>
              <a:rPr lang="zh-CN" altLang="en-US" sz="2600" dirty="0">
                <a:ea typeface="楷体" pitchFamily="49" charset="-122"/>
                <a:sym typeface="Symbol" pitchFamily="18" charset="2"/>
              </a:rPr>
              <a:t>条，测试结果为平均强度为</a:t>
            </a:r>
            <a:r>
              <a:rPr lang="en-US" altLang="zh-CN" sz="2600" dirty="0">
                <a:ea typeface="楷体" pitchFamily="49" charset="-122"/>
                <a:sym typeface="Symbol" pitchFamily="18" charset="2"/>
              </a:rPr>
              <a:t>8.1kg</a:t>
            </a:r>
            <a:r>
              <a:rPr lang="zh-CN" altLang="en-US" sz="2600" dirty="0">
                <a:ea typeface="楷体" pitchFamily="49" charset="-122"/>
                <a:sym typeface="Symbol" pitchFamily="18" charset="2"/>
              </a:rPr>
              <a:t>，可否认为其平均强度比</a:t>
            </a:r>
            <a:r>
              <a:rPr lang="en-US" altLang="zh-CN" sz="2600" dirty="0">
                <a:ea typeface="楷体" pitchFamily="49" charset="-122"/>
                <a:sym typeface="Symbol" pitchFamily="18" charset="2"/>
              </a:rPr>
              <a:t>8kg</a:t>
            </a:r>
            <a:r>
              <a:rPr lang="zh-CN" altLang="en-US" sz="2600" dirty="0">
                <a:ea typeface="楷体" pitchFamily="49" charset="-122"/>
                <a:sym typeface="Symbol" pitchFamily="18" charset="2"/>
              </a:rPr>
              <a:t>高？（</a:t>
            </a:r>
            <a:r>
              <a:rPr lang="en-US" altLang="zh-CN" sz="2600" dirty="0">
                <a:ea typeface="楷体" pitchFamily="49" charset="-122"/>
                <a:sym typeface="Symbol" pitchFamily="18" charset="2"/>
              </a:rPr>
              <a:t>=0.05</a:t>
            </a:r>
            <a:r>
              <a:rPr lang="zh-CN" altLang="en-US" sz="2600" dirty="0">
                <a:sym typeface="Symbol" pitchFamily="18" charset="2"/>
              </a:rPr>
              <a:t>）</a:t>
            </a:r>
          </a:p>
          <a:p>
            <a:pPr algn="l"/>
            <a:r>
              <a:rPr lang="zh-CN" altLang="en-US" sz="2600" dirty="0">
                <a:sym typeface="Symbol" pitchFamily="18" charset="2"/>
              </a:rPr>
              <a:t>解：</a:t>
            </a:r>
            <a:r>
              <a:rPr lang="en-US" altLang="zh-CN" sz="2600" b="1" dirty="0">
                <a:sym typeface="Symbol" pitchFamily="18" charset="2"/>
              </a:rPr>
              <a:t>H</a:t>
            </a:r>
            <a:r>
              <a:rPr lang="en-US" altLang="zh-CN" sz="2600" b="1" baseline="-25000" dirty="0">
                <a:sym typeface="Symbol" pitchFamily="18" charset="2"/>
              </a:rPr>
              <a:t>0</a:t>
            </a:r>
            <a:r>
              <a:rPr lang="zh-CN" altLang="en-US" sz="2600" b="1" dirty="0">
                <a:sym typeface="Symbol" pitchFamily="18" charset="2"/>
              </a:rPr>
              <a:t>：  </a:t>
            </a:r>
            <a:r>
              <a:rPr lang="en-US" altLang="zh-CN" sz="2600" b="1" dirty="0">
                <a:sym typeface="Symbol" pitchFamily="18" charset="2"/>
              </a:rPr>
              <a:t>8         H</a:t>
            </a:r>
            <a:r>
              <a:rPr lang="en-US" altLang="zh-CN" sz="2600" b="1" baseline="-25000" dirty="0">
                <a:sym typeface="Symbol" pitchFamily="18" charset="2"/>
              </a:rPr>
              <a:t>1</a:t>
            </a:r>
            <a:r>
              <a:rPr lang="zh-CN" altLang="en-US" sz="2600" b="1" dirty="0">
                <a:sym typeface="Symbol" pitchFamily="18" charset="2"/>
              </a:rPr>
              <a:t>：  </a:t>
            </a:r>
            <a:r>
              <a:rPr lang="en-US" altLang="zh-CN" sz="2600" b="1" dirty="0">
                <a:sym typeface="Symbol" pitchFamily="18" charset="2"/>
              </a:rPr>
              <a:t>&gt; 8</a:t>
            </a:r>
          </a:p>
        </p:txBody>
      </p:sp>
      <p:sp>
        <p:nvSpPr>
          <p:cNvPr id="66567" name="Line 7"/>
          <p:cNvSpPr>
            <a:spLocks noChangeShapeType="1"/>
          </p:cNvSpPr>
          <p:nvPr/>
        </p:nvSpPr>
        <p:spPr bwMode="auto">
          <a:xfrm>
            <a:off x="1752600" y="3200400"/>
            <a:ext cx="0" cy="0"/>
          </a:xfrm>
          <a:prstGeom prst="line">
            <a:avLst/>
          </a:prstGeom>
          <a:noFill/>
          <a:ln w="9525">
            <a:solidFill>
              <a:schemeClr val="tx1"/>
            </a:solidFill>
            <a:round/>
            <a:headEnd/>
            <a:tailEnd/>
          </a:ln>
          <a:effectLst/>
        </p:spPr>
        <p:txBody>
          <a:bodyPr wrap="none" anchor="ctr"/>
          <a:lstStyle/>
          <a:p>
            <a:endParaRPr lang="zh-CN" altLang="en-US"/>
          </a:p>
        </p:txBody>
      </p:sp>
      <p:sp>
        <p:nvSpPr>
          <p:cNvPr id="66568" name="Line 8"/>
          <p:cNvSpPr>
            <a:spLocks noChangeShapeType="1"/>
          </p:cNvSpPr>
          <p:nvPr/>
        </p:nvSpPr>
        <p:spPr bwMode="auto">
          <a:xfrm>
            <a:off x="1143000" y="5486400"/>
            <a:ext cx="0" cy="0"/>
          </a:xfrm>
          <a:prstGeom prst="line">
            <a:avLst/>
          </a:prstGeom>
          <a:noFill/>
          <a:ln w="9525">
            <a:solidFill>
              <a:schemeClr val="tx1"/>
            </a:solidFill>
            <a:round/>
            <a:headEnd/>
            <a:tailEnd/>
          </a:ln>
          <a:effectLst/>
        </p:spPr>
        <p:txBody>
          <a:bodyPr wrap="none" anchor="ctr"/>
          <a:lstStyle/>
          <a:p>
            <a:endParaRPr lang="zh-CN" altLang="en-US"/>
          </a:p>
        </p:txBody>
      </p:sp>
      <p:sp>
        <p:nvSpPr>
          <p:cNvPr id="66569" name="Line 9"/>
          <p:cNvSpPr>
            <a:spLocks noChangeShapeType="1"/>
          </p:cNvSpPr>
          <p:nvPr/>
        </p:nvSpPr>
        <p:spPr bwMode="auto">
          <a:xfrm>
            <a:off x="1143000" y="4953000"/>
            <a:ext cx="0" cy="0"/>
          </a:xfrm>
          <a:prstGeom prst="line">
            <a:avLst/>
          </a:prstGeom>
          <a:noFill/>
          <a:ln w="9525">
            <a:solidFill>
              <a:schemeClr val="tx1"/>
            </a:solidFill>
            <a:round/>
            <a:headEnd/>
            <a:tailEnd/>
          </a:ln>
          <a:effectLst/>
        </p:spPr>
        <p:txBody>
          <a:bodyPr wrap="none" anchor="ctr"/>
          <a:lstStyle/>
          <a:p>
            <a:endParaRPr lang="zh-CN" altLang="en-US"/>
          </a:p>
        </p:txBody>
      </p:sp>
      <p:sp>
        <p:nvSpPr>
          <p:cNvPr id="66570" name="Line 10"/>
          <p:cNvSpPr>
            <a:spLocks noChangeShapeType="1"/>
          </p:cNvSpPr>
          <p:nvPr/>
        </p:nvSpPr>
        <p:spPr bwMode="auto">
          <a:xfrm>
            <a:off x="1676400" y="5943600"/>
            <a:ext cx="0" cy="0"/>
          </a:xfrm>
          <a:prstGeom prst="line">
            <a:avLst/>
          </a:prstGeom>
          <a:noFill/>
          <a:ln w="9525">
            <a:solidFill>
              <a:schemeClr val="tx1"/>
            </a:solidFill>
            <a:round/>
            <a:headEnd/>
            <a:tailEnd/>
          </a:ln>
          <a:effectLst/>
        </p:spPr>
        <p:txBody>
          <a:bodyPr wrap="none" anchor="ctr"/>
          <a:lstStyle/>
          <a:p>
            <a:endParaRPr lang="zh-CN" altLang="en-US"/>
          </a:p>
        </p:txBody>
      </p:sp>
      <p:sp>
        <p:nvSpPr>
          <p:cNvPr id="66571" name="Line 11"/>
          <p:cNvSpPr>
            <a:spLocks noChangeShapeType="1"/>
          </p:cNvSpPr>
          <p:nvPr/>
        </p:nvSpPr>
        <p:spPr bwMode="auto">
          <a:xfrm flipH="1">
            <a:off x="3200400" y="5791200"/>
            <a:ext cx="0" cy="0"/>
          </a:xfrm>
          <a:prstGeom prst="line">
            <a:avLst/>
          </a:prstGeom>
          <a:noFill/>
          <a:ln w="9525">
            <a:solidFill>
              <a:schemeClr val="tx1"/>
            </a:solidFill>
            <a:round/>
            <a:headEnd/>
            <a:tailEnd/>
          </a:ln>
          <a:effectLst/>
        </p:spPr>
        <p:txBody>
          <a:bodyPr wrap="none" anchor="ctr"/>
          <a:lstStyle/>
          <a:p>
            <a:endParaRPr lang="zh-CN" altLang="en-US"/>
          </a:p>
        </p:txBody>
      </p:sp>
      <p:graphicFrame>
        <p:nvGraphicFramePr>
          <p:cNvPr id="66572" name="Object 12"/>
          <p:cNvGraphicFramePr>
            <a:graphicFrameLocks noChangeAspect="1"/>
          </p:cNvGraphicFramePr>
          <p:nvPr/>
        </p:nvGraphicFramePr>
        <p:xfrm>
          <a:off x="8153400" y="5715000"/>
          <a:ext cx="279400" cy="279400"/>
        </p:xfrm>
        <a:graphic>
          <a:graphicData uri="http://schemas.openxmlformats.org/presentationml/2006/ole">
            <p:oleObj spid="_x0000_s66572" name="公式" r:id="rId5" imgW="162304" imgH="162304" progId="Equation.3">
              <p:embed/>
            </p:oleObj>
          </a:graphicData>
        </a:graphic>
      </p:graphicFrame>
      <p:sp>
        <p:nvSpPr>
          <p:cNvPr id="66573" name="Freeform 13"/>
          <p:cNvSpPr>
            <a:spLocks/>
          </p:cNvSpPr>
          <p:nvPr/>
        </p:nvSpPr>
        <p:spPr bwMode="auto">
          <a:xfrm>
            <a:off x="5638800" y="4419600"/>
            <a:ext cx="2514600" cy="1625600"/>
          </a:xfrm>
          <a:custGeom>
            <a:avLst/>
            <a:gdLst/>
            <a:ahLst/>
            <a:cxnLst>
              <a:cxn ang="0">
                <a:pos x="0" y="1360"/>
              </a:cxn>
              <a:cxn ang="0">
                <a:pos x="288" y="1024"/>
              </a:cxn>
              <a:cxn ang="0">
                <a:pos x="768" y="16"/>
              </a:cxn>
              <a:cxn ang="0">
                <a:pos x="1296" y="1120"/>
              </a:cxn>
              <a:cxn ang="0">
                <a:pos x="1584" y="1408"/>
              </a:cxn>
            </a:cxnLst>
            <a:rect l="0" t="0" r="r" b="b"/>
            <a:pathLst>
              <a:path w="1584" h="1408">
                <a:moveTo>
                  <a:pt x="0" y="1360"/>
                </a:moveTo>
                <a:cubicBezTo>
                  <a:pt x="80" y="1304"/>
                  <a:pt x="160" y="1248"/>
                  <a:pt x="288" y="1024"/>
                </a:cubicBezTo>
                <a:cubicBezTo>
                  <a:pt x="416" y="800"/>
                  <a:pt x="600" y="0"/>
                  <a:pt x="768" y="16"/>
                </a:cubicBezTo>
                <a:cubicBezTo>
                  <a:pt x="936" y="32"/>
                  <a:pt x="1160" y="888"/>
                  <a:pt x="1296" y="1120"/>
                </a:cubicBezTo>
                <a:cubicBezTo>
                  <a:pt x="1432" y="1352"/>
                  <a:pt x="1508" y="1380"/>
                  <a:pt x="1584" y="1408"/>
                </a:cubicBezTo>
              </a:path>
            </a:pathLst>
          </a:custGeom>
          <a:noFill/>
          <a:ln w="9525" cap="flat" cmpd="sng">
            <a:solidFill>
              <a:srgbClr val="0000FF"/>
            </a:solidFill>
            <a:prstDash val="solid"/>
            <a:round/>
            <a:headEnd/>
            <a:tailEnd/>
          </a:ln>
          <a:effectLst/>
        </p:spPr>
        <p:txBody>
          <a:bodyPr wrap="none" anchor="ctr"/>
          <a:lstStyle/>
          <a:p>
            <a:endParaRPr lang="zh-CN" altLang="en-US"/>
          </a:p>
        </p:txBody>
      </p:sp>
      <p:sp>
        <p:nvSpPr>
          <p:cNvPr id="66574" name="Line 14"/>
          <p:cNvSpPr>
            <a:spLocks noChangeShapeType="1"/>
          </p:cNvSpPr>
          <p:nvPr/>
        </p:nvSpPr>
        <p:spPr bwMode="auto">
          <a:xfrm flipV="1">
            <a:off x="6858000" y="3962400"/>
            <a:ext cx="0" cy="2286000"/>
          </a:xfrm>
          <a:prstGeom prst="line">
            <a:avLst/>
          </a:prstGeom>
          <a:noFill/>
          <a:ln w="9525">
            <a:solidFill>
              <a:srgbClr val="0000FF"/>
            </a:solidFill>
            <a:round/>
            <a:headEnd/>
            <a:tailEnd type="triangle" w="med" len="med"/>
          </a:ln>
          <a:effectLst/>
        </p:spPr>
        <p:txBody>
          <a:bodyPr wrap="none" anchor="ctr"/>
          <a:lstStyle/>
          <a:p>
            <a:endParaRPr lang="zh-CN" altLang="en-US"/>
          </a:p>
        </p:txBody>
      </p:sp>
      <p:sp>
        <p:nvSpPr>
          <p:cNvPr id="66575" name="Line 15"/>
          <p:cNvSpPr>
            <a:spLocks noChangeShapeType="1"/>
          </p:cNvSpPr>
          <p:nvPr/>
        </p:nvSpPr>
        <p:spPr bwMode="auto">
          <a:xfrm>
            <a:off x="5181600" y="6248400"/>
            <a:ext cx="3352800" cy="0"/>
          </a:xfrm>
          <a:prstGeom prst="line">
            <a:avLst/>
          </a:prstGeom>
          <a:noFill/>
          <a:ln w="9525">
            <a:solidFill>
              <a:srgbClr val="0000FF"/>
            </a:solidFill>
            <a:round/>
            <a:headEnd/>
            <a:tailEnd type="triangle" w="med" len="med"/>
          </a:ln>
          <a:effectLst/>
        </p:spPr>
        <p:txBody>
          <a:bodyPr wrap="none" anchor="ctr"/>
          <a:lstStyle/>
          <a:p>
            <a:endParaRPr lang="zh-CN" altLang="en-US"/>
          </a:p>
        </p:txBody>
      </p:sp>
      <p:sp>
        <p:nvSpPr>
          <p:cNvPr id="66576" name="Text Box 16"/>
          <p:cNvSpPr txBox="1">
            <a:spLocks noChangeArrowheads="1"/>
          </p:cNvSpPr>
          <p:nvPr/>
        </p:nvSpPr>
        <p:spPr bwMode="auto">
          <a:xfrm>
            <a:off x="5486400" y="6194425"/>
            <a:ext cx="2971800" cy="488950"/>
          </a:xfrm>
          <a:prstGeom prst="rect">
            <a:avLst/>
          </a:prstGeom>
          <a:noFill/>
          <a:ln w="9525">
            <a:noFill/>
            <a:miter lim="800000"/>
            <a:headEnd/>
            <a:tailEnd/>
          </a:ln>
          <a:effectLst/>
        </p:spPr>
        <p:txBody>
          <a:bodyPr anchor="ctr">
            <a:spAutoFit/>
          </a:bodyPr>
          <a:lstStyle/>
          <a:p>
            <a:pPr>
              <a:spcBef>
                <a:spcPct val="50000"/>
              </a:spcBef>
            </a:pPr>
            <a:r>
              <a:rPr lang="en-US" altLang="zh-CN" sz="2000" b="1" dirty="0">
                <a:solidFill>
                  <a:schemeClr val="tx2"/>
                </a:solidFill>
                <a:effectLst>
                  <a:outerShdw blurRad="38100" dist="38100" dir="2700000" algn="tl">
                    <a:srgbClr val="C0C0C0"/>
                  </a:outerShdw>
                </a:effectLst>
                <a:ea typeface="金桥简标宋" pitchFamily="2" charset="-122"/>
              </a:rPr>
              <a:t>                  </a:t>
            </a:r>
            <a:r>
              <a:rPr lang="en-US" altLang="zh-CN" sz="2600" b="1" dirty="0">
                <a:solidFill>
                  <a:srgbClr val="0000FF"/>
                </a:solidFill>
                <a:effectLst>
                  <a:outerShdw blurRad="38100" dist="38100" dir="2700000" algn="tl">
                    <a:srgbClr val="C0C0C0"/>
                  </a:outerShdw>
                </a:effectLst>
                <a:ea typeface="金桥简标宋" pitchFamily="2" charset="-122"/>
                <a:sym typeface="Symbol" pitchFamily="18" charset="2"/>
              </a:rPr>
              <a:t>       </a:t>
            </a:r>
            <a:r>
              <a:rPr lang="en-US" altLang="zh-CN" dirty="0">
                <a:solidFill>
                  <a:schemeClr val="tx2"/>
                </a:solidFill>
                <a:ea typeface="金桥简标宋" pitchFamily="2" charset="-122"/>
              </a:rPr>
              <a:t> </a:t>
            </a:r>
            <a:r>
              <a:rPr lang="en-US" altLang="zh-CN" sz="2600" b="1" dirty="0" smtClean="0">
                <a:solidFill>
                  <a:srgbClr val="0000FF"/>
                </a:solidFill>
                <a:sym typeface="Symbol" pitchFamily="18" charset="2"/>
              </a:rPr>
              <a:t>Z</a:t>
            </a:r>
            <a:r>
              <a:rPr lang="en-US" altLang="zh-CN" sz="2600" b="1" baseline="-25000" dirty="0" smtClean="0">
                <a:solidFill>
                  <a:srgbClr val="0000FF"/>
                </a:solidFill>
                <a:sym typeface="Symbol" pitchFamily="18" charset="2"/>
              </a:rPr>
              <a:t>0.05</a:t>
            </a:r>
            <a:endParaRPr lang="en-US" altLang="zh-CN" sz="2600" b="1" baseline="-25000" dirty="0">
              <a:solidFill>
                <a:srgbClr val="0000FF"/>
              </a:solidFill>
              <a:sym typeface="Symbol" pitchFamily="18" charset="2"/>
            </a:endParaRPr>
          </a:p>
        </p:txBody>
      </p:sp>
      <p:sp>
        <p:nvSpPr>
          <p:cNvPr id="66577" name="Line 17"/>
          <p:cNvSpPr>
            <a:spLocks noChangeShapeType="1"/>
          </p:cNvSpPr>
          <p:nvPr/>
        </p:nvSpPr>
        <p:spPr bwMode="auto">
          <a:xfrm>
            <a:off x="7696200" y="5791200"/>
            <a:ext cx="0" cy="457200"/>
          </a:xfrm>
          <a:prstGeom prst="line">
            <a:avLst/>
          </a:prstGeom>
          <a:noFill/>
          <a:ln w="9525" cap="rnd">
            <a:solidFill>
              <a:srgbClr val="0000FF"/>
            </a:solidFill>
            <a:prstDash val="sysDot"/>
            <a:round/>
            <a:headEnd/>
            <a:tailEnd/>
          </a:ln>
          <a:effectLst/>
        </p:spPr>
        <p:txBody>
          <a:bodyPr wrap="none" anchor="ctr"/>
          <a:lstStyle/>
          <a:p>
            <a:endParaRPr lang="zh-CN" altLang="en-US"/>
          </a:p>
        </p:txBody>
      </p:sp>
      <p:graphicFrame>
        <p:nvGraphicFramePr>
          <p:cNvPr id="66578" name="Object 18"/>
          <p:cNvGraphicFramePr>
            <a:graphicFrameLocks noChangeAspect="1"/>
          </p:cNvGraphicFramePr>
          <p:nvPr/>
        </p:nvGraphicFramePr>
        <p:xfrm>
          <a:off x="6248400" y="5257800"/>
          <a:ext cx="1219200" cy="484188"/>
        </p:xfrm>
        <a:graphic>
          <a:graphicData uri="http://schemas.openxmlformats.org/presentationml/2006/ole">
            <p:oleObj spid="_x0000_s66578" name="公式" r:id="rId6" imgW="524000" imgH="209790" progId="Equation.3">
              <p:embed/>
            </p:oleObj>
          </a:graphicData>
        </a:graphic>
      </p:graphicFrame>
      <p:graphicFrame>
        <p:nvGraphicFramePr>
          <p:cNvPr id="66579" name="Object 19"/>
          <p:cNvGraphicFramePr>
            <a:graphicFrameLocks noChangeAspect="1"/>
          </p:cNvGraphicFramePr>
          <p:nvPr/>
        </p:nvGraphicFramePr>
        <p:xfrm>
          <a:off x="7315200" y="4210050"/>
          <a:ext cx="1447800" cy="411163"/>
        </p:xfrm>
        <a:graphic>
          <a:graphicData uri="http://schemas.openxmlformats.org/presentationml/2006/ole">
            <p:oleObj spid="_x0000_s66579" name="公式" r:id="rId7" imgW="711000" imgH="203040" progId="Equation.3">
              <p:embed/>
            </p:oleObj>
          </a:graphicData>
        </a:graphic>
      </p:graphicFrame>
      <p:graphicFrame>
        <p:nvGraphicFramePr>
          <p:cNvPr id="66586" name="Object 26"/>
          <p:cNvGraphicFramePr>
            <a:graphicFrameLocks noChangeAspect="1"/>
          </p:cNvGraphicFramePr>
          <p:nvPr/>
        </p:nvGraphicFramePr>
        <p:xfrm>
          <a:off x="609600" y="4191000"/>
          <a:ext cx="3657600" cy="504825"/>
        </p:xfrm>
        <a:graphic>
          <a:graphicData uri="http://schemas.openxmlformats.org/presentationml/2006/ole">
            <p:oleObj spid="_x0000_s66586" name="公式" r:id="rId8" imgW="1663560" imgH="228600" progId="Equation.3">
              <p:embed/>
            </p:oleObj>
          </a:graphicData>
        </a:graphic>
      </p:graphicFrame>
      <p:graphicFrame>
        <p:nvGraphicFramePr>
          <p:cNvPr id="66587" name="Object 27"/>
          <p:cNvGraphicFramePr>
            <a:graphicFrameLocks noChangeAspect="1"/>
          </p:cNvGraphicFramePr>
          <p:nvPr/>
        </p:nvGraphicFramePr>
        <p:xfrm>
          <a:off x="422275" y="4670425"/>
          <a:ext cx="4184650" cy="1244600"/>
        </p:xfrm>
        <a:graphic>
          <a:graphicData uri="http://schemas.openxmlformats.org/presentationml/2006/ole">
            <p:oleObj spid="_x0000_s66587" name="公式" r:id="rId9" imgW="1917360" imgH="571320" progId="Equation.3">
              <p:embed/>
            </p:oleObj>
          </a:graphicData>
        </a:graphic>
      </p:graphicFrame>
      <p:graphicFrame>
        <p:nvGraphicFramePr>
          <p:cNvPr id="66588" name="Object 28"/>
          <p:cNvGraphicFramePr>
            <a:graphicFrameLocks noChangeAspect="1"/>
          </p:cNvGraphicFramePr>
          <p:nvPr/>
        </p:nvGraphicFramePr>
        <p:xfrm>
          <a:off x="611188" y="6021388"/>
          <a:ext cx="3508375" cy="520700"/>
        </p:xfrm>
        <a:graphic>
          <a:graphicData uri="http://schemas.openxmlformats.org/presentationml/2006/ole">
            <p:oleObj spid="_x0000_s66588" name="公式" r:id="rId10" imgW="1485720" imgH="228600" progId="Equation.3">
              <p:embed/>
            </p:oleObj>
          </a:graphicData>
        </a:graphic>
      </p:graphicFrame>
      <p:graphicFrame>
        <p:nvGraphicFramePr>
          <p:cNvPr id="66589" name="Object 29"/>
          <p:cNvGraphicFramePr>
            <a:graphicFrameLocks noChangeAspect="1"/>
          </p:cNvGraphicFramePr>
          <p:nvPr/>
        </p:nvGraphicFramePr>
        <p:xfrm>
          <a:off x="611560" y="3573016"/>
          <a:ext cx="3684587" cy="498475"/>
        </p:xfrm>
        <a:graphic>
          <a:graphicData uri="http://schemas.openxmlformats.org/presentationml/2006/ole">
            <p:oleObj spid="_x0000_s66589" name="公式" r:id="rId11" imgW="1688760" imgH="228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66566">
                                            <p:txEl>
                                              <p:pRg st="0" end="0"/>
                                            </p:txEl>
                                          </p:spTgt>
                                        </p:tgtEl>
                                        <p:attrNameLst>
                                          <p:attrName>style.visibility</p:attrName>
                                        </p:attrNameLst>
                                      </p:cBhvr>
                                      <p:to>
                                        <p:strVal val="visible"/>
                                      </p:to>
                                    </p:set>
                                    <p:animEffect transition="in" filter="strips(upRight)">
                                      <p:cBhvr>
                                        <p:cTn id="7" dur="500"/>
                                        <p:tgtEl>
                                          <p:spTgt spid="66566">
                                            <p:txEl>
                                              <p:pRg st="0" end="0"/>
                                            </p:txEl>
                                          </p:spTgt>
                                        </p:tgtEl>
                                      </p:cBhvr>
                                    </p:animEffect>
                                  </p:childTnLst>
                                  <p:subTnLst>
                                    <p:animClr clrSpc="rgb" dir="cw">
                                      <p:cBhvr override="childStyle">
                                        <p:cTn dur="1" fill="hold" display="0" masterRel="nextClick" afterEffect="1"/>
                                        <p:tgtEl>
                                          <p:spTgt spid="66566">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66566">
                                            <p:txEl>
                                              <p:pRg st="1" end="1"/>
                                            </p:txEl>
                                          </p:spTgt>
                                        </p:tgtEl>
                                        <p:attrNameLst>
                                          <p:attrName>style.visibility</p:attrName>
                                        </p:attrNameLst>
                                      </p:cBhvr>
                                      <p:to>
                                        <p:strVal val="visible"/>
                                      </p:to>
                                    </p:set>
                                    <p:animEffect transition="in" filter="strips(upRight)">
                                      <p:cBhvr>
                                        <p:cTn id="12" dur="500"/>
                                        <p:tgtEl>
                                          <p:spTgt spid="66566">
                                            <p:txEl>
                                              <p:pRg st="1" end="1"/>
                                            </p:txEl>
                                          </p:spTgt>
                                        </p:tgtEl>
                                      </p:cBhvr>
                                    </p:animEffect>
                                  </p:childTnLst>
                                  <p:subTnLst>
                                    <p:animClr clrSpc="rgb" dir="cw">
                                      <p:cBhvr override="childStyle">
                                        <p:cTn dur="1" fill="hold" display="0" masterRel="nextClick" afterEffect="1"/>
                                        <p:tgtEl>
                                          <p:spTgt spid="66566">
                                            <p:txEl>
                                              <p:pRg st="1" end="1"/>
                                            </p:txEl>
                                          </p:spTgt>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6589"/>
                                        </p:tgtEl>
                                        <p:attrNameLst>
                                          <p:attrName>style.visibility</p:attrName>
                                        </p:attrNameLst>
                                      </p:cBhvr>
                                      <p:to>
                                        <p:strVal val="visible"/>
                                      </p:to>
                                    </p:set>
                                    <p:animEffect transition="in" filter="blinds(horizontal)">
                                      <p:cBhvr>
                                        <p:cTn id="17" dur="500"/>
                                        <p:tgtEl>
                                          <p:spTgt spid="66589"/>
                                        </p:tgtEl>
                                      </p:cBhvr>
                                    </p:animEffect>
                                  </p:childTnLst>
                                  <p:subTnLst>
                                    <p:animClr>
                                      <p:cBhvr override="childStyle">
                                        <p:cTn dur="1" fill="hold" display="0" masterRel="nextClick" afterEffect="1"/>
                                        <p:tgtEl>
                                          <p:spTgt spid="66589"/>
                                        </p:tgtEl>
                                        <p:attrNameLst>
                                          <p:attrName>ppt_c</p:attrName>
                                        </p:attrNameLst>
                                      </p:cBhvr>
                                      <p:to>
                                        <a:srgbClr val="0000FF"/>
                                      </p:to>
                                    </p:animClr>
                                    <p:audio>
                                      <p:cMediaNode>
                                        <p:cTn display="0" masterRel="sameClick">
                                          <p:stCondLst>
                                            <p:cond evt="begin" delay="0">
                                              <p:tn val="15"/>
                                            </p:cond>
                                          </p:stCondLst>
                                          <p:endCondLst>
                                            <p:cond evt="onStopAudio" delay="0">
                                              <p:tgtEl>
                                                <p:sldTgt/>
                                              </p:tgtEl>
                                            </p:cond>
                                          </p:endCondLst>
                                        </p:cTn>
                                        <p:tgtEl>
                                          <p:sndTgt r:embed="rId4" name="TYPE.WAV"/>
                                        </p:tgtEl>
                                      </p:cMediaNode>
                                    </p:audio>
                                  </p:sub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6586"/>
                                        </p:tgtEl>
                                        <p:attrNameLst>
                                          <p:attrName>style.visibility</p:attrName>
                                        </p:attrNameLst>
                                      </p:cBhvr>
                                      <p:to>
                                        <p:strVal val="visible"/>
                                      </p:to>
                                    </p:set>
                                    <p:animEffect transition="in" filter="dissolve">
                                      <p:cBhvr>
                                        <p:cTn id="22" dur="500"/>
                                        <p:tgtEl>
                                          <p:spTgt spid="66586"/>
                                        </p:tgtEl>
                                      </p:cBhvr>
                                    </p:animEffect>
                                  </p:childTnLst>
                                  <p:subTnLst>
                                    <p:animClr clrSpc="rgb" dir="cw">
                                      <p:cBhvr override="childStyle">
                                        <p:cTn dur="1" fill="hold" display="0" masterRel="nextClick" afterEffect="1"/>
                                        <p:tgtEl>
                                          <p:spTgt spid="66586"/>
                                        </p:tgtEl>
                                        <p:attrNameLst>
                                          <p:attrName>ppt_c</p:attrName>
                                        </p:attrNameLst>
                                      </p:cBhvr>
                                      <p:to>
                                        <a:srgbClr val="0000FF"/>
                                      </p:to>
                                    </p:animClr>
                                    <p:audio>
                                      <p:cMediaNode>
                                        <p:cTn display="0" masterRel="sameClick">
                                          <p:stCondLst>
                                            <p:cond evt="begin" delay="0">
                                              <p:tn val="20"/>
                                            </p:cond>
                                          </p:stCondLst>
                                          <p:endCondLst>
                                            <p:cond evt="onStopAudio" delay="0">
                                              <p:tgtEl>
                                                <p:sldTgt/>
                                              </p:tgtEl>
                                            </p:cond>
                                          </p:endCondLst>
                                        </p:cTn>
                                        <p:tgtEl>
                                          <p:sndTgt r:embed="rId4" name="TYPE.WAV"/>
                                        </p:tgtEl>
                                      </p:cMediaNode>
                                    </p:audio>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6587"/>
                                        </p:tgtEl>
                                        <p:attrNameLst>
                                          <p:attrName>style.visibility</p:attrName>
                                        </p:attrNameLst>
                                      </p:cBhvr>
                                      <p:to>
                                        <p:strVal val="visible"/>
                                      </p:to>
                                    </p:set>
                                    <p:animEffect transition="in" filter="blinds(horizontal)">
                                      <p:cBhvr>
                                        <p:cTn id="27" dur="500"/>
                                        <p:tgtEl>
                                          <p:spTgt spid="66587"/>
                                        </p:tgtEl>
                                      </p:cBhvr>
                                    </p:animEffect>
                                  </p:childTnLst>
                                  <p:subTnLst>
                                    <p:animClr clrSpc="rgb" dir="cw">
                                      <p:cBhvr override="childStyle">
                                        <p:cTn dur="1" fill="hold" display="0" masterRel="nextClick" afterEffect="1"/>
                                        <p:tgtEl>
                                          <p:spTgt spid="66587"/>
                                        </p:tgtEl>
                                        <p:attrNameLst>
                                          <p:attrName>ppt_c</p:attrName>
                                        </p:attrNameLst>
                                      </p:cBhvr>
                                      <p:to>
                                        <a:srgbClr val="0000FF"/>
                                      </p:to>
                                    </p:animClr>
                                    <p:audio>
                                      <p:cMediaNode>
                                        <p:cTn display="0" masterRel="sameClick">
                                          <p:stCondLst>
                                            <p:cond evt="begin" delay="0">
                                              <p:tn val="25"/>
                                            </p:cond>
                                          </p:stCondLst>
                                          <p:endCondLst>
                                            <p:cond evt="onStopAudio" delay="0">
                                              <p:tgtEl>
                                                <p:sldTgt/>
                                              </p:tgtEl>
                                            </p:cond>
                                          </p:endCondLst>
                                        </p:cTn>
                                        <p:tgtEl>
                                          <p:sndTgt r:embed="rId4" name="TYPE.WAV"/>
                                        </p:tgtEl>
                                      </p:cMediaNode>
                                    </p:audio>
                                  </p:sub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66588"/>
                                        </p:tgtEl>
                                        <p:attrNameLst>
                                          <p:attrName>style.visibility</p:attrName>
                                        </p:attrNameLst>
                                      </p:cBhvr>
                                      <p:to>
                                        <p:strVal val="visible"/>
                                      </p:to>
                                    </p:set>
                                    <p:animEffect transition="in" filter="randombar(horizontal)">
                                      <p:cBhvr>
                                        <p:cTn id="32" dur="500"/>
                                        <p:tgtEl>
                                          <p:spTgt spid="66588"/>
                                        </p:tgtEl>
                                      </p:cBhvr>
                                    </p:animEffect>
                                  </p:childTnLst>
                                  <p:subTnLst>
                                    <p:animClr clrSpc="rgb" dir="cw">
                                      <p:cBhvr override="childStyle">
                                        <p:cTn dur="1" fill="hold" display="0" masterRel="nextClick" afterEffect="1"/>
                                        <p:tgtEl>
                                          <p:spTgt spid="66588"/>
                                        </p:tgtEl>
                                        <p:attrNameLst>
                                          <p:attrName>ppt_c</p:attrName>
                                        </p:attrNameLst>
                                      </p:cBhvr>
                                      <p:to>
                                        <a:srgbClr val="0000FF"/>
                                      </p:to>
                                    </p:animClr>
                                    <p:audio>
                                      <p:cMediaNode>
                                        <p:cTn display="0" masterRel="sameClick">
                                          <p:stCondLst>
                                            <p:cond evt="begin" delay="0">
                                              <p:tn val="30"/>
                                            </p:cond>
                                          </p:stCondLst>
                                          <p:endCondLst>
                                            <p:cond evt="onStopAudio" delay="0">
                                              <p:tgtEl>
                                                <p:sldTgt/>
                                              </p:tgtEl>
                                            </p:cond>
                                          </p:endCondLst>
                                        </p:cTn>
                                        <p:tgtEl>
                                          <p:sndTgt r:embed="rId4"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6"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第七章   假设检验</a:t>
            </a:r>
          </a:p>
        </p:txBody>
      </p:sp>
      <p:sp>
        <p:nvSpPr>
          <p:cNvPr id="61443"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61444"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61445"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61446" name="Rectangle 6"/>
          <p:cNvSpPr>
            <a:spLocks noGrp="1" noChangeArrowheads="1"/>
          </p:cNvSpPr>
          <p:nvPr>
            <p:ph type="subTitle" idx="1"/>
          </p:nvPr>
        </p:nvSpPr>
        <p:spPr>
          <a:xfrm>
            <a:off x="228600" y="1219200"/>
            <a:ext cx="8686800" cy="5334000"/>
          </a:xfrm>
        </p:spPr>
        <p:txBody>
          <a:bodyPr/>
          <a:lstStyle/>
          <a:p>
            <a:pPr algn="l"/>
            <a:r>
              <a:rPr lang="en-US" altLang="zh-CN" sz="2600" dirty="0">
                <a:ea typeface="楷体" pitchFamily="49" charset="-122"/>
                <a:sym typeface="Symbol" pitchFamily="18" charset="2"/>
              </a:rPr>
              <a:t>[</a:t>
            </a:r>
            <a:r>
              <a:rPr lang="zh-CN" altLang="en-US" sz="2600" dirty="0">
                <a:ea typeface="楷体" pitchFamily="49" charset="-122"/>
                <a:sym typeface="Symbol" pitchFamily="18" charset="2"/>
              </a:rPr>
              <a:t>例</a:t>
            </a:r>
            <a:r>
              <a:rPr lang="en-US" altLang="zh-CN" sz="2600" dirty="0">
                <a:ea typeface="楷体" pitchFamily="49" charset="-122"/>
                <a:sym typeface="Symbol" pitchFamily="18" charset="2"/>
              </a:rPr>
              <a:t>]</a:t>
            </a:r>
            <a:r>
              <a:rPr lang="zh-CN" altLang="en-US" sz="2600" dirty="0">
                <a:ea typeface="楷体" pitchFamily="49" charset="-122"/>
                <a:sym typeface="Symbol" pitchFamily="18" charset="2"/>
              </a:rPr>
              <a:t>某种袋装食品</a:t>
            </a:r>
            <a:r>
              <a:rPr lang="en-US" altLang="zh-CN" sz="2600" dirty="0">
                <a:ea typeface="楷体" pitchFamily="49" charset="-122"/>
                <a:sym typeface="Symbol" pitchFamily="18" charset="2"/>
              </a:rPr>
              <a:t>100</a:t>
            </a:r>
            <a:r>
              <a:rPr lang="zh-CN" altLang="en-US" sz="2600" dirty="0">
                <a:ea typeface="楷体" pitchFamily="49" charset="-122"/>
                <a:sym typeface="Symbol" pitchFamily="18" charset="2"/>
              </a:rPr>
              <a:t>万袋，按规定每袋重量不得低于</a:t>
            </a:r>
            <a:r>
              <a:rPr lang="en-US" altLang="zh-CN" sz="2600" dirty="0">
                <a:ea typeface="楷体" pitchFamily="49" charset="-122"/>
                <a:sym typeface="Symbol" pitchFamily="18" charset="2"/>
              </a:rPr>
              <a:t>250</a:t>
            </a:r>
            <a:r>
              <a:rPr lang="zh-CN" altLang="en-US" sz="2600" dirty="0">
                <a:ea typeface="楷体" pitchFamily="49" charset="-122"/>
                <a:sym typeface="Symbol" pitchFamily="18" charset="2"/>
              </a:rPr>
              <a:t>克。今从中任抽</a:t>
            </a:r>
            <a:r>
              <a:rPr lang="en-US" altLang="zh-CN" sz="2600" dirty="0">
                <a:ea typeface="楷体" pitchFamily="49" charset="-122"/>
                <a:sym typeface="Symbol" pitchFamily="18" charset="2"/>
              </a:rPr>
              <a:t>100</a:t>
            </a:r>
            <a:r>
              <a:rPr lang="zh-CN" altLang="en-US" sz="2600" dirty="0">
                <a:ea typeface="楷体" pitchFamily="49" charset="-122"/>
                <a:sym typeface="Symbol" pitchFamily="18" charset="2"/>
              </a:rPr>
              <a:t>袋，发现有</a:t>
            </a:r>
            <a:r>
              <a:rPr lang="en-US" altLang="zh-CN" sz="2600" dirty="0">
                <a:ea typeface="楷体" pitchFamily="49" charset="-122"/>
                <a:sym typeface="Symbol" pitchFamily="18" charset="2"/>
              </a:rPr>
              <a:t>6</a:t>
            </a:r>
            <a:r>
              <a:rPr lang="zh-CN" altLang="en-US" sz="2600" dirty="0">
                <a:ea typeface="楷体" pitchFamily="49" charset="-122"/>
                <a:sym typeface="Symbol" pitchFamily="18" charset="2"/>
              </a:rPr>
              <a:t>袋低于</a:t>
            </a:r>
            <a:r>
              <a:rPr lang="en-US" altLang="zh-CN" sz="2600" dirty="0">
                <a:ea typeface="楷体" pitchFamily="49" charset="-122"/>
                <a:sym typeface="Symbol" pitchFamily="18" charset="2"/>
              </a:rPr>
              <a:t>250</a:t>
            </a:r>
            <a:r>
              <a:rPr lang="zh-CN" altLang="en-US" sz="2600" dirty="0">
                <a:ea typeface="楷体" pitchFamily="49" charset="-122"/>
                <a:sym typeface="Symbol" pitchFamily="18" charset="2"/>
              </a:rPr>
              <a:t>克，</a:t>
            </a:r>
            <a:r>
              <a:rPr lang="zh-CN" altLang="en-US" sz="2600" u="sng" dirty="0">
                <a:ea typeface="楷体" pitchFamily="49" charset="-122"/>
                <a:sym typeface="Symbol" pitchFamily="18" charset="2"/>
              </a:rPr>
              <a:t>若规定不合格率超过</a:t>
            </a:r>
            <a:r>
              <a:rPr lang="en-US" altLang="zh-CN" sz="2600" u="sng" dirty="0">
                <a:ea typeface="楷体" pitchFamily="49" charset="-122"/>
                <a:sym typeface="Symbol" pitchFamily="18" charset="2"/>
              </a:rPr>
              <a:t>5%</a:t>
            </a:r>
            <a:r>
              <a:rPr lang="zh-CN" altLang="en-US" sz="2600" u="sng" dirty="0">
                <a:ea typeface="楷体" pitchFamily="49" charset="-122"/>
                <a:sym typeface="Symbol" pitchFamily="18" charset="2"/>
              </a:rPr>
              <a:t>就不得出厂</a:t>
            </a:r>
            <a:r>
              <a:rPr lang="zh-CN" altLang="en-US" sz="2600" dirty="0">
                <a:ea typeface="楷体" pitchFamily="49" charset="-122"/>
                <a:sym typeface="Symbol" pitchFamily="18" charset="2"/>
              </a:rPr>
              <a:t>，</a:t>
            </a:r>
            <a:r>
              <a:rPr lang="zh-CN" altLang="en-US" sz="2600" dirty="0">
                <a:effectLst>
                  <a:outerShdw blurRad="38100" dist="38100" dir="2700000" algn="tl">
                    <a:srgbClr val="C0C0C0"/>
                  </a:outerShdw>
                </a:effectLst>
                <a:ea typeface="楷体" pitchFamily="49" charset="-122"/>
                <a:sym typeface="Symbol" pitchFamily="18" charset="2"/>
              </a:rPr>
              <a:t>该批食品能否出厂</a:t>
            </a:r>
            <a:r>
              <a:rPr lang="zh-CN" altLang="en-US" sz="2600" dirty="0">
                <a:ea typeface="楷体" pitchFamily="49" charset="-122"/>
                <a:sym typeface="Symbol" pitchFamily="18" charset="2"/>
              </a:rPr>
              <a:t>（</a:t>
            </a:r>
            <a:r>
              <a:rPr lang="en-US" altLang="zh-CN" sz="2600" dirty="0">
                <a:ea typeface="楷体" pitchFamily="49" charset="-122"/>
                <a:sym typeface="Symbol" pitchFamily="18" charset="2"/>
              </a:rPr>
              <a:t>=0.05</a:t>
            </a:r>
            <a:r>
              <a:rPr lang="zh-CN" altLang="en-US" sz="2600" dirty="0">
                <a:ea typeface="楷体" pitchFamily="49" charset="-122"/>
                <a:sym typeface="Symbol" pitchFamily="18" charset="2"/>
              </a:rPr>
              <a:t>）。</a:t>
            </a:r>
          </a:p>
          <a:p>
            <a:r>
              <a:rPr lang="en-US" altLang="zh-CN" sz="2600" b="1" dirty="0">
                <a:sym typeface="Symbol" pitchFamily="18" charset="2"/>
              </a:rPr>
              <a:t>H</a:t>
            </a:r>
            <a:r>
              <a:rPr lang="en-US" altLang="zh-CN" sz="2600" b="1" baseline="-25000" dirty="0">
                <a:sym typeface="Symbol" pitchFamily="18" charset="2"/>
              </a:rPr>
              <a:t>0</a:t>
            </a:r>
            <a:r>
              <a:rPr lang="zh-CN" altLang="en-US" sz="2600" b="1" dirty="0">
                <a:sym typeface="Symbol" pitchFamily="18" charset="2"/>
              </a:rPr>
              <a:t>：</a:t>
            </a:r>
            <a:r>
              <a:rPr lang="en-US" altLang="zh-CN" sz="2600" b="1" dirty="0">
                <a:sym typeface="Symbol" pitchFamily="18" charset="2"/>
              </a:rPr>
              <a:t>P5%                    H</a:t>
            </a:r>
            <a:r>
              <a:rPr lang="en-US" altLang="zh-CN" sz="2600" b="1" baseline="-25000" dirty="0">
                <a:sym typeface="Symbol" pitchFamily="18" charset="2"/>
              </a:rPr>
              <a:t>1</a:t>
            </a:r>
            <a:r>
              <a:rPr lang="zh-CN" altLang="en-US" sz="2600" b="1" dirty="0">
                <a:sym typeface="Symbol" pitchFamily="18" charset="2"/>
              </a:rPr>
              <a:t>：</a:t>
            </a:r>
            <a:r>
              <a:rPr lang="en-US" altLang="zh-CN" sz="2600" b="1" dirty="0">
                <a:sym typeface="Symbol" pitchFamily="18" charset="2"/>
              </a:rPr>
              <a:t>P&gt;5%</a:t>
            </a:r>
            <a:r>
              <a:rPr lang="en-US" altLang="zh-CN" sz="2600" dirty="0">
                <a:sym typeface="Symbol" pitchFamily="18" charset="2"/>
              </a:rPr>
              <a:t>  </a:t>
            </a:r>
          </a:p>
          <a:p>
            <a:pPr algn="l"/>
            <a:r>
              <a:rPr lang="en-US" altLang="zh-CN" sz="2600" dirty="0">
                <a:ea typeface="楷体" pitchFamily="49" charset="-122"/>
                <a:sym typeface="Symbol" pitchFamily="18" charset="2"/>
              </a:rPr>
              <a:t>        </a:t>
            </a:r>
            <a:r>
              <a:rPr lang="zh-CN" altLang="en-US" sz="2600" dirty="0">
                <a:ea typeface="楷体" pitchFamily="49" charset="-122"/>
                <a:sym typeface="Symbol" pitchFamily="18" charset="2"/>
              </a:rPr>
              <a:t>注：当样本数据</a:t>
            </a:r>
            <a:r>
              <a:rPr lang="en-US" altLang="zh-CN" sz="2600" b="1" dirty="0">
                <a:sym typeface="Symbol" pitchFamily="18" charset="2"/>
              </a:rPr>
              <a:t>&gt;</a:t>
            </a:r>
            <a:r>
              <a:rPr lang="zh-CN" altLang="en-US" sz="2600" dirty="0">
                <a:ea typeface="楷体" pitchFamily="49" charset="-122"/>
                <a:sym typeface="Symbol" pitchFamily="18" charset="2"/>
              </a:rPr>
              <a:t>总体数据</a:t>
            </a:r>
            <a:r>
              <a:rPr lang="en-US" altLang="zh-CN" sz="2600" dirty="0">
                <a:sym typeface="Symbol" pitchFamily="18" charset="2"/>
              </a:rPr>
              <a:t>P</a:t>
            </a:r>
            <a:r>
              <a:rPr lang="en-US" altLang="zh-CN" sz="2600" baseline="-25000" dirty="0">
                <a:ea typeface="楷体" pitchFamily="49" charset="-122"/>
                <a:sym typeface="Symbol" pitchFamily="18" charset="2"/>
              </a:rPr>
              <a:t>0</a:t>
            </a:r>
            <a:r>
              <a:rPr lang="zh-CN" altLang="en-US" sz="2600" dirty="0">
                <a:ea typeface="楷体" pitchFamily="49" charset="-122"/>
                <a:sym typeface="Symbol" pitchFamily="18" charset="2"/>
              </a:rPr>
              <a:t>时 </a:t>
            </a:r>
            <a:r>
              <a:rPr lang="en-US" altLang="zh-CN" sz="2600" dirty="0">
                <a:ea typeface="楷体" pitchFamily="49" charset="-122"/>
                <a:sym typeface="Symbol" pitchFamily="18" charset="2"/>
              </a:rPr>
              <a:t>H</a:t>
            </a:r>
            <a:r>
              <a:rPr lang="en-US" altLang="zh-CN" sz="2600" baseline="-25000" dirty="0">
                <a:ea typeface="楷体" pitchFamily="49" charset="-122"/>
                <a:sym typeface="Symbol" pitchFamily="18" charset="2"/>
              </a:rPr>
              <a:t>1</a:t>
            </a:r>
            <a:r>
              <a:rPr lang="zh-CN" altLang="en-US" sz="2600" dirty="0">
                <a:ea typeface="楷体" pitchFamily="49" charset="-122"/>
                <a:sym typeface="Symbol" pitchFamily="18" charset="2"/>
              </a:rPr>
              <a:t>： </a:t>
            </a:r>
            <a:r>
              <a:rPr lang="en-US" altLang="zh-CN" sz="2600" dirty="0">
                <a:ea typeface="楷体" pitchFamily="49" charset="-122"/>
                <a:sym typeface="Symbol" pitchFamily="18" charset="2"/>
              </a:rPr>
              <a:t>P </a:t>
            </a:r>
            <a:r>
              <a:rPr lang="en-US" altLang="zh-CN" sz="2600" b="1" dirty="0">
                <a:sym typeface="Symbol" pitchFamily="18" charset="2"/>
              </a:rPr>
              <a:t>&gt;</a:t>
            </a:r>
            <a:r>
              <a:rPr lang="en-US" altLang="zh-CN" sz="2600" dirty="0">
                <a:ea typeface="楷体" pitchFamily="49" charset="-122"/>
                <a:sym typeface="Symbol" pitchFamily="18" charset="2"/>
              </a:rPr>
              <a:t> P</a:t>
            </a:r>
            <a:r>
              <a:rPr lang="en-US" altLang="zh-CN" sz="2600" baseline="-25000" dirty="0">
                <a:ea typeface="楷体" pitchFamily="49" charset="-122"/>
                <a:sym typeface="Symbol" pitchFamily="18" charset="2"/>
              </a:rPr>
              <a:t>0</a:t>
            </a:r>
            <a:endParaRPr lang="en-US" altLang="zh-CN" sz="2600" dirty="0">
              <a:sym typeface="Symbol" pitchFamily="18" charset="2"/>
            </a:endParaRPr>
          </a:p>
        </p:txBody>
      </p:sp>
      <p:sp>
        <p:nvSpPr>
          <p:cNvPr id="61447" name="Line 7"/>
          <p:cNvSpPr>
            <a:spLocks noChangeShapeType="1"/>
          </p:cNvSpPr>
          <p:nvPr/>
        </p:nvSpPr>
        <p:spPr bwMode="auto">
          <a:xfrm>
            <a:off x="1752600" y="3200400"/>
            <a:ext cx="0" cy="0"/>
          </a:xfrm>
          <a:prstGeom prst="line">
            <a:avLst/>
          </a:prstGeom>
          <a:noFill/>
          <a:ln w="9525">
            <a:solidFill>
              <a:schemeClr val="tx1"/>
            </a:solidFill>
            <a:round/>
            <a:headEnd/>
            <a:tailEnd/>
          </a:ln>
          <a:effectLst/>
        </p:spPr>
        <p:txBody>
          <a:bodyPr wrap="none" anchor="ctr"/>
          <a:lstStyle/>
          <a:p>
            <a:endParaRPr lang="zh-CN" altLang="en-US"/>
          </a:p>
        </p:txBody>
      </p:sp>
      <p:sp>
        <p:nvSpPr>
          <p:cNvPr id="61448" name="Line 8"/>
          <p:cNvSpPr>
            <a:spLocks noChangeShapeType="1"/>
          </p:cNvSpPr>
          <p:nvPr/>
        </p:nvSpPr>
        <p:spPr bwMode="auto">
          <a:xfrm>
            <a:off x="1143000" y="5486400"/>
            <a:ext cx="0" cy="0"/>
          </a:xfrm>
          <a:prstGeom prst="line">
            <a:avLst/>
          </a:prstGeom>
          <a:noFill/>
          <a:ln w="9525">
            <a:solidFill>
              <a:schemeClr val="tx1"/>
            </a:solidFill>
            <a:round/>
            <a:headEnd/>
            <a:tailEnd/>
          </a:ln>
          <a:effectLst/>
        </p:spPr>
        <p:txBody>
          <a:bodyPr wrap="none" anchor="ctr"/>
          <a:lstStyle/>
          <a:p>
            <a:endParaRPr lang="zh-CN" altLang="en-US"/>
          </a:p>
        </p:txBody>
      </p:sp>
      <p:sp>
        <p:nvSpPr>
          <p:cNvPr id="61449" name="Line 9"/>
          <p:cNvSpPr>
            <a:spLocks noChangeShapeType="1"/>
          </p:cNvSpPr>
          <p:nvPr/>
        </p:nvSpPr>
        <p:spPr bwMode="auto">
          <a:xfrm>
            <a:off x="1143000" y="4953000"/>
            <a:ext cx="0" cy="0"/>
          </a:xfrm>
          <a:prstGeom prst="line">
            <a:avLst/>
          </a:prstGeom>
          <a:noFill/>
          <a:ln w="9525">
            <a:solidFill>
              <a:schemeClr val="tx1"/>
            </a:solidFill>
            <a:round/>
            <a:headEnd/>
            <a:tailEnd/>
          </a:ln>
          <a:effectLst/>
        </p:spPr>
        <p:txBody>
          <a:bodyPr wrap="none" anchor="ctr"/>
          <a:lstStyle/>
          <a:p>
            <a:endParaRPr lang="zh-CN" altLang="en-US"/>
          </a:p>
        </p:txBody>
      </p:sp>
      <p:sp>
        <p:nvSpPr>
          <p:cNvPr id="61450" name="Line 10"/>
          <p:cNvSpPr>
            <a:spLocks noChangeShapeType="1"/>
          </p:cNvSpPr>
          <p:nvPr/>
        </p:nvSpPr>
        <p:spPr bwMode="auto">
          <a:xfrm>
            <a:off x="1676400" y="5943600"/>
            <a:ext cx="0" cy="0"/>
          </a:xfrm>
          <a:prstGeom prst="line">
            <a:avLst/>
          </a:prstGeom>
          <a:noFill/>
          <a:ln w="9525">
            <a:solidFill>
              <a:schemeClr val="tx1"/>
            </a:solidFill>
            <a:round/>
            <a:headEnd/>
            <a:tailEnd/>
          </a:ln>
          <a:effectLst/>
        </p:spPr>
        <p:txBody>
          <a:bodyPr wrap="none" anchor="ctr"/>
          <a:lstStyle/>
          <a:p>
            <a:endParaRPr lang="zh-CN" altLang="en-US"/>
          </a:p>
        </p:txBody>
      </p:sp>
      <p:sp>
        <p:nvSpPr>
          <p:cNvPr id="61451" name="Freeform 11"/>
          <p:cNvSpPr>
            <a:spLocks/>
          </p:cNvSpPr>
          <p:nvPr/>
        </p:nvSpPr>
        <p:spPr bwMode="auto">
          <a:xfrm>
            <a:off x="609600" y="4267200"/>
            <a:ext cx="2895600" cy="1828800"/>
          </a:xfrm>
          <a:custGeom>
            <a:avLst/>
            <a:gdLst/>
            <a:ahLst/>
            <a:cxnLst>
              <a:cxn ang="0">
                <a:pos x="0" y="1304"/>
              </a:cxn>
              <a:cxn ang="0">
                <a:pos x="288" y="1064"/>
              </a:cxn>
              <a:cxn ang="0">
                <a:pos x="672" y="8"/>
              </a:cxn>
              <a:cxn ang="0">
                <a:pos x="1056" y="1016"/>
              </a:cxn>
              <a:cxn ang="0">
                <a:pos x="1344" y="1304"/>
              </a:cxn>
            </a:cxnLst>
            <a:rect l="0" t="0" r="r" b="b"/>
            <a:pathLst>
              <a:path w="1344" h="1304">
                <a:moveTo>
                  <a:pt x="0" y="1304"/>
                </a:moveTo>
                <a:cubicBezTo>
                  <a:pt x="88" y="1292"/>
                  <a:pt x="176" y="1280"/>
                  <a:pt x="288" y="1064"/>
                </a:cubicBezTo>
                <a:cubicBezTo>
                  <a:pt x="400" y="848"/>
                  <a:pt x="544" y="16"/>
                  <a:pt x="672" y="8"/>
                </a:cubicBezTo>
                <a:cubicBezTo>
                  <a:pt x="800" y="0"/>
                  <a:pt x="944" y="800"/>
                  <a:pt x="1056" y="1016"/>
                </a:cubicBezTo>
                <a:cubicBezTo>
                  <a:pt x="1168" y="1232"/>
                  <a:pt x="1296" y="1256"/>
                  <a:pt x="1344" y="1304"/>
                </a:cubicBezTo>
              </a:path>
            </a:pathLst>
          </a:custGeom>
          <a:noFill/>
          <a:ln w="9525" cap="flat" cmpd="sng">
            <a:solidFill>
              <a:srgbClr val="0000FF"/>
            </a:solidFill>
            <a:prstDash val="solid"/>
            <a:round/>
            <a:headEnd/>
            <a:tailEnd/>
          </a:ln>
          <a:effectLst/>
        </p:spPr>
        <p:txBody>
          <a:bodyPr wrap="none" anchor="ctr"/>
          <a:lstStyle/>
          <a:p>
            <a:endParaRPr lang="zh-CN" altLang="en-US"/>
          </a:p>
        </p:txBody>
      </p:sp>
      <p:sp>
        <p:nvSpPr>
          <p:cNvPr id="61452" name="Line 12"/>
          <p:cNvSpPr>
            <a:spLocks noChangeShapeType="1"/>
          </p:cNvSpPr>
          <p:nvPr/>
        </p:nvSpPr>
        <p:spPr bwMode="auto">
          <a:xfrm flipV="1">
            <a:off x="457200" y="4038600"/>
            <a:ext cx="0" cy="2286000"/>
          </a:xfrm>
          <a:prstGeom prst="line">
            <a:avLst/>
          </a:prstGeom>
          <a:noFill/>
          <a:ln w="9525">
            <a:solidFill>
              <a:srgbClr val="0000FF"/>
            </a:solidFill>
            <a:round/>
            <a:headEnd/>
            <a:tailEnd type="triangle" w="med" len="med"/>
          </a:ln>
          <a:effectLst/>
        </p:spPr>
        <p:txBody>
          <a:bodyPr wrap="none" anchor="ctr"/>
          <a:lstStyle/>
          <a:p>
            <a:endParaRPr lang="zh-CN" altLang="en-US"/>
          </a:p>
        </p:txBody>
      </p:sp>
      <p:sp>
        <p:nvSpPr>
          <p:cNvPr id="61453" name="Text Box 13"/>
          <p:cNvSpPr txBox="1">
            <a:spLocks noChangeArrowheads="1"/>
          </p:cNvSpPr>
          <p:nvPr/>
        </p:nvSpPr>
        <p:spPr bwMode="auto">
          <a:xfrm>
            <a:off x="533400" y="6240463"/>
            <a:ext cx="3581400" cy="488950"/>
          </a:xfrm>
          <a:prstGeom prst="rect">
            <a:avLst/>
          </a:prstGeom>
          <a:noFill/>
          <a:ln w="9525">
            <a:noFill/>
            <a:miter lim="800000"/>
            <a:headEnd/>
            <a:tailEnd/>
          </a:ln>
          <a:effectLst/>
        </p:spPr>
        <p:txBody>
          <a:bodyPr anchor="ctr">
            <a:spAutoFit/>
          </a:bodyPr>
          <a:lstStyle/>
          <a:p>
            <a:pPr>
              <a:spcBef>
                <a:spcPct val="50000"/>
              </a:spcBef>
            </a:pPr>
            <a:r>
              <a:rPr lang="en-US" altLang="zh-CN" sz="1400">
                <a:solidFill>
                  <a:schemeClr val="tx2"/>
                </a:solidFill>
                <a:ea typeface="金桥简标宋" pitchFamily="2" charset="-122"/>
              </a:rPr>
              <a:t>                 </a:t>
            </a:r>
            <a:r>
              <a:rPr lang="en-US" altLang="zh-CN" sz="2000" b="1">
                <a:solidFill>
                  <a:schemeClr val="tx2"/>
                </a:solidFill>
                <a:effectLst>
                  <a:outerShdw blurRad="38100" dist="38100" dir="2700000" algn="tl">
                    <a:srgbClr val="C0C0C0"/>
                  </a:outerShdw>
                </a:effectLst>
                <a:ea typeface="金桥简标宋" pitchFamily="2" charset="-122"/>
              </a:rPr>
              <a:t>         </a:t>
            </a:r>
            <a:r>
              <a:rPr lang="en-US" altLang="zh-CN" sz="2600" b="1">
                <a:solidFill>
                  <a:srgbClr val="0000FF"/>
                </a:solidFill>
                <a:effectLst>
                  <a:outerShdw blurRad="38100" dist="38100" dir="2700000" algn="tl">
                    <a:srgbClr val="C0C0C0"/>
                  </a:outerShdw>
                </a:effectLst>
                <a:ea typeface="金桥简标宋" pitchFamily="2" charset="-122"/>
              </a:rPr>
              <a:t>P           P</a:t>
            </a:r>
            <a:r>
              <a:rPr lang="en-US" altLang="zh-CN" sz="2600" b="1" baseline="-25000">
                <a:solidFill>
                  <a:srgbClr val="0000FF"/>
                </a:solidFill>
                <a:effectLst>
                  <a:outerShdw blurRad="38100" dist="38100" dir="2700000" algn="tl">
                    <a:srgbClr val="C0C0C0"/>
                  </a:outerShdw>
                </a:effectLst>
                <a:ea typeface="金桥简标宋" pitchFamily="2" charset="-122"/>
              </a:rPr>
              <a:t>0</a:t>
            </a:r>
            <a:endParaRPr lang="en-US" altLang="zh-CN" sz="2600">
              <a:solidFill>
                <a:srgbClr val="0000FF"/>
              </a:solidFill>
              <a:ea typeface="金桥简标宋" pitchFamily="2" charset="-122"/>
            </a:endParaRPr>
          </a:p>
        </p:txBody>
      </p:sp>
      <p:sp>
        <p:nvSpPr>
          <p:cNvPr id="61454" name="Line 14"/>
          <p:cNvSpPr>
            <a:spLocks noChangeShapeType="1"/>
          </p:cNvSpPr>
          <p:nvPr/>
        </p:nvSpPr>
        <p:spPr bwMode="auto">
          <a:xfrm>
            <a:off x="2057400" y="4267200"/>
            <a:ext cx="0" cy="2057400"/>
          </a:xfrm>
          <a:prstGeom prst="line">
            <a:avLst/>
          </a:prstGeom>
          <a:noFill/>
          <a:ln w="9525" cap="rnd">
            <a:solidFill>
              <a:srgbClr val="0000FF"/>
            </a:solidFill>
            <a:prstDash val="sysDot"/>
            <a:round/>
            <a:headEnd/>
            <a:tailEnd/>
          </a:ln>
          <a:effectLst/>
        </p:spPr>
        <p:txBody>
          <a:bodyPr wrap="none" anchor="ctr"/>
          <a:lstStyle/>
          <a:p>
            <a:endParaRPr lang="zh-CN" altLang="en-US"/>
          </a:p>
        </p:txBody>
      </p:sp>
      <p:sp>
        <p:nvSpPr>
          <p:cNvPr id="61455" name="Line 15"/>
          <p:cNvSpPr>
            <a:spLocks noChangeShapeType="1"/>
          </p:cNvSpPr>
          <p:nvPr/>
        </p:nvSpPr>
        <p:spPr bwMode="auto">
          <a:xfrm>
            <a:off x="3200400" y="5943600"/>
            <a:ext cx="0" cy="381000"/>
          </a:xfrm>
          <a:prstGeom prst="line">
            <a:avLst/>
          </a:prstGeom>
          <a:noFill/>
          <a:ln w="9525" cap="rnd">
            <a:solidFill>
              <a:schemeClr val="tx1"/>
            </a:solidFill>
            <a:prstDash val="sysDot"/>
            <a:round/>
            <a:headEnd/>
            <a:tailEnd/>
          </a:ln>
          <a:effectLst/>
        </p:spPr>
        <p:txBody>
          <a:bodyPr wrap="none" anchor="ctr"/>
          <a:lstStyle/>
          <a:p>
            <a:endParaRPr lang="zh-CN" altLang="en-US"/>
          </a:p>
        </p:txBody>
      </p:sp>
      <p:sp>
        <p:nvSpPr>
          <p:cNvPr id="61456" name="Line 16"/>
          <p:cNvSpPr>
            <a:spLocks noChangeShapeType="1"/>
          </p:cNvSpPr>
          <p:nvPr/>
        </p:nvSpPr>
        <p:spPr bwMode="auto">
          <a:xfrm>
            <a:off x="457200" y="6324600"/>
            <a:ext cx="3200400" cy="0"/>
          </a:xfrm>
          <a:prstGeom prst="line">
            <a:avLst/>
          </a:prstGeom>
          <a:noFill/>
          <a:ln w="9525">
            <a:solidFill>
              <a:srgbClr val="0000FF"/>
            </a:solidFill>
            <a:round/>
            <a:headEnd/>
            <a:tailEnd type="triangle" w="med" len="med"/>
          </a:ln>
          <a:effectLst/>
        </p:spPr>
        <p:txBody>
          <a:bodyPr wrap="none" anchor="ctr"/>
          <a:lstStyle/>
          <a:p>
            <a:endParaRPr lang="zh-CN" altLang="en-US"/>
          </a:p>
        </p:txBody>
      </p:sp>
      <p:sp>
        <p:nvSpPr>
          <p:cNvPr id="61457" name="Line 17"/>
          <p:cNvSpPr>
            <a:spLocks noChangeShapeType="1"/>
          </p:cNvSpPr>
          <p:nvPr/>
        </p:nvSpPr>
        <p:spPr bwMode="auto">
          <a:xfrm flipH="1">
            <a:off x="3200400" y="5791200"/>
            <a:ext cx="0" cy="0"/>
          </a:xfrm>
          <a:prstGeom prst="line">
            <a:avLst/>
          </a:prstGeom>
          <a:noFill/>
          <a:ln w="9525">
            <a:solidFill>
              <a:schemeClr val="tx1"/>
            </a:solidFill>
            <a:round/>
            <a:headEnd/>
            <a:tailEnd/>
          </a:ln>
          <a:effectLst/>
        </p:spPr>
        <p:txBody>
          <a:bodyPr wrap="none" anchor="ctr"/>
          <a:lstStyle/>
          <a:p>
            <a:endParaRPr lang="zh-CN" altLang="en-US"/>
          </a:p>
        </p:txBody>
      </p:sp>
      <p:sp>
        <p:nvSpPr>
          <p:cNvPr id="61458" name="Line 18"/>
          <p:cNvSpPr>
            <a:spLocks noChangeShapeType="1"/>
          </p:cNvSpPr>
          <p:nvPr/>
        </p:nvSpPr>
        <p:spPr bwMode="auto">
          <a:xfrm flipV="1">
            <a:off x="3200400" y="5943600"/>
            <a:ext cx="0" cy="381000"/>
          </a:xfrm>
          <a:prstGeom prst="line">
            <a:avLst/>
          </a:prstGeom>
          <a:noFill/>
          <a:ln w="12700">
            <a:solidFill>
              <a:srgbClr val="0000FF"/>
            </a:solidFill>
            <a:prstDash val="dash"/>
            <a:round/>
            <a:headEnd/>
            <a:tailEnd/>
          </a:ln>
          <a:effectLst/>
        </p:spPr>
        <p:txBody>
          <a:bodyPr wrap="none" anchor="ctr"/>
          <a:lstStyle/>
          <a:p>
            <a:endParaRPr lang="zh-CN" altLang="en-US"/>
          </a:p>
        </p:txBody>
      </p:sp>
      <p:sp>
        <p:nvSpPr>
          <p:cNvPr id="61459" name="Line 19"/>
          <p:cNvSpPr>
            <a:spLocks noChangeShapeType="1"/>
          </p:cNvSpPr>
          <p:nvPr/>
        </p:nvSpPr>
        <p:spPr bwMode="auto">
          <a:xfrm flipH="1">
            <a:off x="3200400" y="6019800"/>
            <a:ext cx="76200" cy="76200"/>
          </a:xfrm>
          <a:prstGeom prst="line">
            <a:avLst/>
          </a:prstGeom>
          <a:noFill/>
          <a:ln w="9525">
            <a:solidFill>
              <a:srgbClr val="0000FF"/>
            </a:solidFill>
            <a:round/>
            <a:headEnd/>
            <a:tailEnd/>
          </a:ln>
          <a:effectLst/>
        </p:spPr>
        <p:txBody>
          <a:bodyPr wrap="none" anchor="ctr"/>
          <a:lstStyle/>
          <a:p>
            <a:endParaRPr lang="zh-CN" altLang="en-US"/>
          </a:p>
        </p:txBody>
      </p:sp>
      <p:sp>
        <p:nvSpPr>
          <p:cNvPr id="61460" name="Line 20"/>
          <p:cNvSpPr>
            <a:spLocks noChangeShapeType="1"/>
          </p:cNvSpPr>
          <p:nvPr/>
        </p:nvSpPr>
        <p:spPr bwMode="auto">
          <a:xfrm flipH="1">
            <a:off x="3200400" y="6096000"/>
            <a:ext cx="228600" cy="152400"/>
          </a:xfrm>
          <a:prstGeom prst="line">
            <a:avLst/>
          </a:prstGeom>
          <a:noFill/>
          <a:ln w="9525">
            <a:solidFill>
              <a:srgbClr val="0000FF"/>
            </a:solidFill>
            <a:round/>
            <a:headEnd/>
            <a:tailEnd/>
          </a:ln>
          <a:effectLst/>
        </p:spPr>
        <p:txBody>
          <a:bodyPr wrap="none" anchor="ctr"/>
          <a:lstStyle/>
          <a:p>
            <a:endParaRPr lang="zh-CN" altLang="en-US"/>
          </a:p>
        </p:txBody>
      </p:sp>
      <p:sp>
        <p:nvSpPr>
          <p:cNvPr id="61461" name="Line 21"/>
          <p:cNvSpPr>
            <a:spLocks noChangeShapeType="1"/>
          </p:cNvSpPr>
          <p:nvPr/>
        </p:nvSpPr>
        <p:spPr bwMode="auto">
          <a:xfrm flipH="1">
            <a:off x="3276600" y="6172200"/>
            <a:ext cx="228600" cy="152400"/>
          </a:xfrm>
          <a:prstGeom prst="line">
            <a:avLst/>
          </a:prstGeom>
          <a:noFill/>
          <a:ln w="9525">
            <a:solidFill>
              <a:srgbClr val="0000FF"/>
            </a:solidFill>
            <a:round/>
            <a:headEnd/>
            <a:tailEnd/>
          </a:ln>
          <a:effectLst/>
        </p:spPr>
        <p:txBody>
          <a:bodyPr wrap="none" anchor="ctr"/>
          <a:lstStyle/>
          <a:p>
            <a:endParaRPr lang="zh-CN" altLang="en-US"/>
          </a:p>
        </p:txBody>
      </p:sp>
      <p:graphicFrame>
        <p:nvGraphicFramePr>
          <p:cNvPr id="61462" name="Object 22"/>
          <p:cNvGraphicFramePr>
            <a:graphicFrameLocks noChangeAspect="1"/>
          </p:cNvGraphicFramePr>
          <p:nvPr/>
        </p:nvGraphicFramePr>
        <p:xfrm>
          <a:off x="3276600" y="5638800"/>
          <a:ext cx="279400" cy="279400"/>
        </p:xfrm>
        <a:graphic>
          <a:graphicData uri="http://schemas.openxmlformats.org/presentationml/2006/ole">
            <p:oleObj spid="_x0000_s61462" name="公式" r:id="rId5" imgW="162304" imgH="162304" progId="Equation.3">
              <p:embed/>
            </p:oleObj>
          </a:graphicData>
        </a:graphic>
      </p:graphicFrame>
      <p:graphicFrame>
        <p:nvGraphicFramePr>
          <p:cNvPr id="61463" name="Object 23"/>
          <p:cNvGraphicFramePr>
            <a:graphicFrameLocks noChangeAspect="1"/>
          </p:cNvGraphicFramePr>
          <p:nvPr/>
        </p:nvGraphicFramePr>
        <p:xfrm>
          <a:off x="4267200" y="4648200"/>
          <a:ext cx="3146425" cy="1052513"/>
        </p:xfrm>
        <a:graphic>
          <a:graphicData uri="http://schemas.openxmlformats.org/presentationml/2006/ole">
            <p:oleObj spid="_x0000_s61463" name="Equation" r:id="rId6" imgW="1414895" imgH="498039" progId="Equation.3">
              <p:embed/>
            </p:oleObj>
          </a:graphicData>
        </a:graphic>
      </p:graphicFrame>
      <p:graphicFrame>
        <p:nvGraphicFramePr>
          <p:cNvPr id="61465" name="Object 25"/>
          <p:cNvGraphicFramePr>
            <a:graphicFrameLocks noChangeAspect="1"/>
          </p:cNvGraphicFramePr>
          <p:nvPr/>
        </p:nvGraphicFramePr>
        <p:xfrm>
          <a:off x="3492500" y="3573463"/>
          <a:ext cx="4791075" cy="1017587"/>
        </p:xfrm>
        <a:graphic>
          <a:graphicData uri="http://schemas.openxmlformats.org/presentationml/2006/ole">
            <p:oleObj spid="_x0000_s61465" name="公式" r:id="rId7" imgW="2057400" imgH="457200" progId="Equation.3">
              <p:embed/>
            </p:oleObj>
          </a:graphicData>
        </a:graphic>
      </p:graphicFrame>
      <p:graphicFrame>
        <p:nvGraphicFramePr>
          <p:cNvPr id="61466" name="Object 26"/>
          <p:cNvGraphicFramePr>
            <a:graphicFrameLocks noChangeAspect="1"/>
          </p:cNvGraphicFramePr>
          <p:nvPr/>
        </p:nvGraphicFramePr>
        <p:xfrm>
          <a:off x="1600200" y="5189538"/>
          <a:ext cx="990600" cy="892175"/>
        </p:xfrm>
        <a:graphic>
          <a:graphicData uri="http://schemas.openxmlformats.org/presentationml/2006/ole">
            <p:oleObj spid="_x0000_s61466" name="公式" r:id="rId8" imgW="524469" imgH="472054" progId="Equation.3">
              <p:embed/>
            </p:oleObj>
          </a:graphicData>
        </a:graphic>
      </p:graphicFrame>
      <p:sp>
        <p:nvSpPr>
          <p:cNvPr id="61467" name="Text Box 27"/>
          <p:cNvSpPr txBox="1">
            <a:spLocks noChangeArrowheads="1"/>
          </p:cNvSpPr>
          <p:nvPr/>
        </p:nvSpPr>
        <p:spPr bwMode="auto">
          <a:xfrm>
            <a:off x="4191000" y="6019800"/>
            <a:ext cx="4572000" cy="488950"/>
          </a:xfrm>
          <a:prstGeom prst="rect">
            <a:avLst/>
          </a:prstGeom>
          <a:noFill/>
          <a:ln w="9525">
            <a:noFill/>
            <a:miter lim="800000"/>
            <a:headEnd/>
            <a:tailEnd/>
          </a:ln>
          <a:effectLst/>
        </p:spPr>
        <p:txBody>
          <a:bodyPr>
            <a:spAutoFit/>
          </a:bodyPr>
          <a:lstStyle/>
          <a:p>
            <a:pPr>
              <a:spcBef>
                <a:spcPct val="50000"/>
              </a:spcBef>
            </a:pPr>
            <a:r>
              <a:rPr lang="zh-CN" altLang="en-US" sz="2600" b="1" dirty="0">
                <a:solidFill>
                  <a:srgbClr val="FF3300"/>
                </a:solidFill>
                <a:ea typeface="楷体" pitchFamily="49" charset="-122"/>
              </a:rPr>
              <a:t>右单侧检验</a:t>
            </a:r>
            <a:r>
              <a:rPr lang="zh-CN" altLang="en-US" sz="2600" b="1" dirty="0">
                <a:solidFill>
                  <a:srgbClr val="FF3300"/>
                </a:solidFill>
                <a:ea typeface="楷体" pitchFamily="49" charset="-122"/>
                <a:sym typeface="Symbol" pitchFamily="18" charset="2"/>
              </a:rPr>
              <a:t>“</a:t>
            </a:r>
            <a:r>
              <a:rPr lang="zh-CN" altLang="en-US" sz="2600" b="1" dirty="0">
                <a:solidFill>
                  <a:srgbClr val="FF3300"/>
                </a:solidFill>
                <a:ea typeface="楷体" pitchFamily="49" charset="-122"/>
              </a:rPr>
              <a:t>怕大不怕小”</a:t>
            </a:r>
          </a:p>
        </p:txBody>
      </p:sp>
      <p:graphicFrame>
        <p:nvGraphicFramePr>
          <p:cNvPr id="61468" name="Object 28"/>
          <p:cNvGraphicFramePr>
            <a:graphicFrameLocks noChangeAspect="1"/>
          </p:cNvGraphicFramePr>
          <p:nvPr/>
        </p:nvGraphicFramePr>
        <p:xfrm>
          <a:off x="3683000" y="6159500"/>
          <a:ext cx="298450" cy="398463"/>
        </p:xfrm>
        <a:graphic>
          <a:graphicData uri="http://schemas.openxmlformats.org/presentationml/2006/ole">
            <p:oleObj spid="_x0000_s61468" name="Equation" r:id="rId9" imgW="168724" imgH="22486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61446">
                                            <p:txEl>
                                              <p:pRg st="0" end="0"/>
                                            </p:txEl>
                                          </p:spTgt>
                                        </p:tgtEl>
                                        <p:attrNameLst>
                                          <p:attrName>style.visibility</p:attrName>
                                        </p:attrNameLst>
                                      </p:cBhvr>
                                      <p:to>
                                        <p:strVal val="visible"/>
                                      </p:to>
                                    </p:set>
                                    <p:anim calcmode="lin" valueType="num">
                                      <p:cBhvr>
                                        <p:cTn id="7" dur="500" fill="hold"/>
                                        <p:tgtEl>
                                          <p:spTgt spid="6144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1446">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61446">
                                            <p:txEl>
                                              <p:pRg st="0" end="0"/>
                                            </p:txEl>
                                          </p:spTgt>
                                        </p:tgtEl>
                                        <p:attrNameLst>
                                          <p:attrName>ppt_x</p:attrName>
                                        </p:attrNameLst>
                                      </p:cBhvr>
                                      <p:tavLst>
                                        <p:tav tm="0">
                                          <p:val>
                                            <p:fltVal val="0.5"/>
                                          </p:val>
                                        </p:tav>
                                        <p:tav tm="100000">
                                          <p:val>
                                            <p:strVal val="#ppt_x"/>
                                          </p:val>
                                        </p:tav>
                                      </p:tavLst>
                                    </p:anim>
                                    <p:anim calcmode="lin" valueType="num">
                                      <p:cBhvr>
                                        <p:cTn id="10" dur="500" fill="hold"/>
                                        <p:tgtEl>
                                          <p:spTgt spid="61446">
                                            <p:txEl>
                                              <p:pRg st="0" end="0"/>
                                            </p:txEl>
                                          </p:spTgt>
                                        </p:tgtEl>
                                        <p:attrNameLst>
                                          <p:attrName>ppt_y</p:attrName>
                                        </p:attrNameLst>
                                      </p:cBhvr>
                                      <p:tavLst>
                                        <p:tav tm="0">
                                          <p:val>
                                            <p:fltVal val="0.5"/>
                                          </p:val>
                                        </p:tav>
                                        <p:tav tm="100000">
                                          <p:val>
                                            <p:strVal val="#ppt_y"/>
                                          </p:val>
                                        </p:tav>
                                      </p:tavLst>
                                    </p:anim>
                                  </p:childTnLst>
                                  <p:subTnLst>
                                    <p:animClr clrSpc="rgb" dir="cw">
                                      <p:cBhvr override="childStyle">
                                        <p:cTn dur="1" fill="hold" display="0" masterRel="nextClick" afterEffect="1"/>
                                        <p:tgtEl>
                                          <p:spTgt spid="61446">
                                            <p:txEl>
                                              <p:pRg st="0" end="0"/>
                                            </p:txEl>
                                          </p:spTgt>
                                        </p:tgtEl>
                                        <p:attrNameLst>
                                          <p:attrName>ppt_c</p:attrName>
                                        </p:attrNameLst>
                                      </p:cBhvr>
                                      <p:to>
                                        <a:srgbClr val="0000FF"/>
                                      </p:to>
                                    </p:animClr>
                                  </p:subTnLst>
                                </p:cTn>
                              </p:par>
                            </p:childTnLst>
                          </p:cTn>
                        </p:par>
                      </p:childTnLst>
                    </p:cTn>
                  </p:par>
                  <p:par>
                    <p:cTn id="11" fill="hold">
                      <p:stCondLst>
                        <p:cond delay="indefinite"/>
                      </p:stCondLst>
                      <p:childTnLst>
                        <p:par>
                          <p:cTn id="12" fill="hold">
                            <p:stCondLst>
                              <p:cond delay="0"/>
                            </p:stCondLst>
                            <p:childTnLst>
                              <p:par>
                                <p:cTn id="13" presetID="23" presetClass="entr" presetSubtype="528" fill="hold" grpId="0" nodeType="clickEffect">
                                  <p:stCondLst>
                                    <p:cond delay="0"/>
                                  </p:stCondLst>
                                  <p:childTnLst>
                                    <p:set>
                                      <p:cBhvr>
                                        <p:cTn id="14" dur="1" fill="hold">
                                          <p:stCondLst>
                                            <p:cond delay="0"/>
                                          </p:stCondLst>
                                        </p:cTn>
                                        <p:tgtEl>
                                          <p:spTgt spid="61446">
                                            <p:txEl>
                                              <p:pRg st="1" end="1"/>
                                            </p:txEl>
                                          </p:spTgt>
                                        </p:tgtEl>
                                        <p:attrNameLst>
                                          <p:attrName>style.visibility</p:attrName>
                                        </p:attrNameLst>
                                      </p:cBhvr>
                                      <p:to>
                                        <p:strVal val="visible"/>
                                      </p:to>
                                    </p:set>
                                    <p:anim calcmode="lin" valueType="num">
                                      <p:cBhvr>
                                        <p:cTn id="15" dur="500" fill="hold"/>
                                        <p:tgtEl>
                                          <p:spTgt spid="61446">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61446">
                                            <p:txEl>
                                              <p:pRg st="1" end="1"/>
                                            </p:txEl>
                                          </p:spTgt>
                                        </p:tgtEl>
                                        <p:attrNameLst>
                                          <p:attrName>ppt_h</p:attrName>
                                        </p:attrNameLst>
                                      </p:cBhvr>
                                      <p:tavLst>
                                        <p:tav tm="0">
                                          <p:val>
                                            <p:fltVal val="0"/>
                                          </p:val>
                                        </p:tav>
                                        <p:tav tm="100000">
                                          <p:val>
                                            <p:strVal val="#ppt_h"/>
                                          </p:val>
                                        </p:tav>
                                      </p:tavLst>
                                    </p:anim>
                                    <p:anim calcmode="lin" valueType="num">
                                      <p:cBhvr>
                                        <p:cTn id="17" dur="500" fill="hold"/>
                                        <p:tgtEl>
                                          <p:spTgt spid="61446">
                                            <p:txEl>
                                              <p:pRg st="1" end="1"/>
                                            </p:txEl>
                                          </p:spTgt>
                                        </p:tgtEl>
                                        <p:attrNameLst>
                                          <p:attrName>ppt_x</p:attrName>
                                        </p:attrNameLst>
                                      </p:cBhvr>
                                      <p:tavLst>
                                        <p:tav tm="0">
                                          <p:val>
                                            <p:fltVal val="0.5"/>
                                          </p:val>
                                        </p:tav>
                                        <p:tav tm="100000">
                                          <p:val>
                                            <p:strVal val="#ppt_x"/>
                                          </p:val>
                                        </p:tav>
                                      </p:tavLst>
                                    </p:anim>
                                    <p:anim calcmode="lin" valueType="num">
                                      <p:cBhvr>
                                        <p:cTn id="18" dur="500" fill="hold"/>
                                        <p:tgtEl>
                                          <p:spTgt spid="61446">
                                            <p:txEl>
                                              <p:pRg st="1" end="1"/>
                                            </p:txEl>
                                          </p:spTgt>
                                        </p:tgtEl>
                                        <p:attrNameLst>
                                          <p:attrName>ppt_y</p:attrName>
                                        </p:attrNameLst>
                                      </p:cBhvr>
                                      <p:tavLst>
                                        <p:tav tm="0">
                                          <p:val>
                                            <p:fltVal val="0.5"/>
                                          </p:val>
                                        </p:tav>
                                        <p:tav tm="100000">
                                          <p:val>
                                            <p:strVal val="#ppt_y"/>
                                          </p:val>
                                        </p:tav>
                                      </p:tavLst>
                                    </p:anim>
                                  </p:childTnLst>
                                  <p:subTnLst>
                                    <p:animClr clrSpc="rgb" dir="cw">
                                      <p:cBhvr override="childStyle">
                                        <p:cTn dur="1" fill="hold" display="0" masterRel="nextClick" afterEffect="1"/>
                                        <p:tgtEl>
                                          <p:spTgt spid="61446">
                                            <p:txEl>
                                              <p:pRg st="1" end="1"/>
                                            </p:txEl>
                                          </p:spTgt>
                                        </p:tgtEl>
                                        <p:attrNameLst>
                                          <p:attrName>ppt_c</p:attrName>
                                        </p:attrNameLst>
                                      </p:cBhvr>
                                      <p:to>
                                        <a:srgbClr val="0000FF"/>
                                      </p:to>
                                    </p:animClr>
                                  </p:subTnLst>
                                </p:cTn>
                              </p:par>
                            </p:childTnLst>
                          </p:cTn>
                        </p:par>
                      </p:childTnLst>
                    </p:cTn>
                  </p:par>
                  <p:par>
                    <p:cTn id="19" fill="hold">
                      <p:stCondLst>
                        <p:cond delay="indefinite"/>
                      </p:stCondLst>
                      <p:childTnLst>
                        <p:par>
                          <p:cTn id="20" fill="hold">
                            <p:stCondLst>
                              <p:cond delay="0"/>
                            </p:stCondLst>
                            <p:childTnLst>
                              <p:par>
                                <p:cTn id="21" presetID="23" presetClass="entr" presetSubtype="528" fill="hold" grpId="0" nodeType="clickEffect">
                                  <p:stCondLst>
                                    <p:cond delay="0"/>
                                  </p:stCondLst>
                                  <p:childTnLst>
                                    <p:set>
                                      <p:cBhvr>
                                        <p:cTn id="22" dur="1" fill="hold">
                                          <p:stCondLst>
                                            <p:cond delay="0"/>
                                          </p:stCondLst>
                                        </p:cTn>
                                        <p:tgtEl>
                                          <p:spTgt spid="61446">
                                            <p:txEl>
                                              <p:pRg st="2" end="2"/>
                                            </p:txEl>
                                          </p:spTgt>
                                        </p:tgtEl>
                                        <p:attrNameLst>
                                          <p:attrName>style.visibility</p:attrName>
                                        </p:attrNameLst>
                                      </p:cBhvr>
                                      <p:to>
                                        <p:strVal val="visible"/>
                                      </p:to>
                                    </p:set>
                                    <p:anim calcmode="lin" valueType="num">
                                      <p:cBhvr>
                                        <p:cTn id="23" dur="500" fill="hold"/>
                                        <p:tgtEl>
                                          <p:spTgt spid="61446">
                                            <p:txEl>
                                              <p:pRg st="2" end="2"/>
                                            </p:txEl>
                                          </p:spTgt>
                                        </p:tgtEl>
                                        <p:attrNameLst>
                                          <p:attrName>ppt_w</p:attrName>
                                        </p:attrNameLst>
                                      </p:cBhvr>
                                      <p:tavLst>
                                        <p:tav tm="0">
                                          <p:val>
                                            <p:fltVal val="0"/>
                                          </p:val>
                                        </p:tav>
                                        <p:tav tm="100000">
                                          <p:val>
                                            <p:strVal val="#ppt_w"/>
                                          </p:val>
                                        </p:tav>
                                      </p:tavLst>
                                    </p:anim>
                                    <p:anim calcmode="lin" valueType="num">
                                      <p:cBhvr>
                                        <p:cTn id="24" dur="500" fill="hold"/>
                                        <p:tgtEl>
                                          <p:spTgt spid="61446">
                                            <p:txEl>
                                              <p:pRg st="2" end="2"/>
                                            </p:txEl>
                                          </p:spTgt>
                                        </p:tgtEl>
                                        <p:attrNameLst>
                                          <p:attrName>ppt_h</p:attrName>
                                        </p:attrNameLst>
                                      </p:cBhvr>
                                      <p:tavLst>
                                        <p:tav tm="0">
                                          <p:val>
                                            <p:fltVal val="0"/>
                                          </p:val>
                                        </p:tav>
                                        <p:tav tm="100000">
                                          <p:val>
                                            <p:strVal val="#ppt_h"/>
                                          </p:val>
                                        </p:tav>
                                      </p:tavLst>
                                    </p:anim>
                                    <p:anim calcmode="lin" valueType="num">
                                      <p:cBhvr>
                                        <p:cTn id="25" dur="500" fill="hold"/>
                                        <p:tgtEl>
                                          <p:spTgt spid="61446">
                                            <p:txEl>
                                              <p:pRg st="2" end="2"/>
                                            </p:txEl>
                                          </p:spTgt>
                                        </p:tgtEl>
                                        <p:attrNameLst>
                                          <p:attrName>ppt_x</p:attrName>
                                        </p:attrNameLst>
                                      </p:cBhvr>
                                      <p:tavLst>
                                        <p:tav tm="0">
                                          <p:val>
                                            <p:fltVal val="0.5"/>
                                          </p:val>
                                        </p:tav>
                                        <p:tav tm="100000">
                                          <p:val>
                                            <p:strVal val="#ppt_x"/>
                                          </p:val>
                                        </p:tav>
                                      </p:tavLst>
                                    </p:anim>
                                    <p:anim calcmode="lin" valueType="num">
                                      <p:cBhvr>
                                        <p:cTn id="26" dur="500" fill="hold"/>
                                        <p:tgtEl>
                                          <p:spTgt spid="61446">
                                            <p:txEl>
                                              <p:pRg st="2" end="2"/>
                                            </p:txEl>
                                          </p:spTgt>
                                        </p:tgtEl>
                                        <p:attrNameLst>
                                          <p:attrName>ppt_y</p:attrName>
                                        </p:attrNameLst>
                                      </p:cBhvr>
                                      <p:tavLst>
                                        <p:tav tm="0">
                                          <p:val>
                                            <p:fltVal val="0.5"/>
                                          </p:val>
                                        </p:tav>
                                        <p:tav tm="100000">
                                          <p:val>
                                            <p:strVal val="#ppt_y"/>
                                          </p:val>
                                        </p:tav>
                                      </p:tavLst>
                                    </p:anim>
                                  </p:childTnLst>
                                  <p:subTnLst>
                                    <p:animClr clrSpc="rgb" dir="cw">
                                      <p:cBhvr override="childStyle">
                                        <p:cTn dur="1" fill="hold" display="0" masterRel="nextClick" afterEffect="1"/>
                                        <p:tgtEl>
                                          <p:spTgt spid="61446">
                                            <p:txEl>
                                              <p:pRg st="2" end="2"/>
                                            </p:txEl>
                                          </p:spTgt>
                                        </p:tgtEl>
                                        <p:attrNameLst>
                                          <p:attrName>ppt_c</p:attrName>
                                        </p:attrNameLst>
                                      </p:cBhvr>
                                      <p:to>
                                        <a:srgbClr val="0000FF"/>
                                      </p:to>
                                    </p:animClr>
                                  </p:subTnLst>
                                </p:cTn>
                              </p:par>
                            </p:childTnLst>
                          </p:cTn>
                        </p:par>
                      </p:childTnLst>
                    </p:cTn>
                  </p:par>
                  <p:par>
                    <p:cTn id="27" fill="hold">
                      <p:stCondLst>
                        <p:cond delay="indefinite"/>
                      </p:stCondLst>
                      <p:childTnLst>
                        <p:par>
                          <p:cTn id="28" fill="hold">
                            <p:stCondLst>
                              <p:cond delay="0"/>
                            </p:stCondLst>
                            <p:childTnLst>
                              <p:par>
                                <p:cTn id="29" presetID="5" presetClass="entr" presetSubtype="5" fill="hold" nodeType="clickEffect">
                                  <p:stCondLst>
                                    <p:cond delay="0"/>
                                  </p:stCondLst>
                                  <p:childTnLst>
                                    <p:set>
                                      <p:cBhvr>
                                        <p:cTn id="30" dur="1" fill="hold">
                                          <p:stCondLst>
                                            <p:cond delay="0"/>
                                          </p:stCondLst>
                                        </p:cTn>
                                        <p:tgtEl>
                                          <p:spTgt spid="61465"/>
                                        </p:tgtEl>
                                        <p:attrNameLst>
                                          <p:attrName>style.visibility</p:attrName>
                                        </p:attrNameLst>
                                      </p:cBhvr>
                                      <p:to>
                                        <p:strVal val="visible"/>
                                      </p:to>
                                    </p:set>
                                    <p:animEffect transition="in" filter="checkerboard(down)">
                                      <p:cBhvr>
                                        <p:cTn id="31" dur="500"/>
                                        <p:tgtEl>
                                          <p:spTgt spid="61465"/>
                                        </p:tgtEl>
                                      </p:cBhvr>
                                    </p:animEffect>
                                  </p:childTnLst>
                                  <p:subTnLst>
                                    <p:animClr clrSpc="rgb" dir="cw">
                                      <p:cBhvr override="childStyle">
                                        <p:cTn dur="1" fill="hold" display="0" masterRel="nextClick" afterEffect="1"/>
                                        <p:tgtEl>
                                          <p:spTgt spid="61465"/>
                                        </p:tgtEl>
                                        <p:attrNameLst>
                                          <p:attrName>ppt_c</p:attrName>
                                        </p:attrNameLst>
                                      </p:cBhvr>
                                      <p:to>
                                        <a:srgbClr val="0000FF"/>
                                      </p:to>
                                    </p:animClr>
                                    <p:audio>
                                      <p:cMediaNode>
                                        <p:cTn display="0" masterRel="sameClick">
                                          <p:stCondLst>
                                            <p:cond evt="begin" delay="0">
                                              <p:tn val="29"/>
                                            </p:cond>
                                          </p:stCondLst>
                                          <p:endCondLst>
                                            <p:cond evt="onStopAudio" delay="0">
                                              <p:tgtEl>
                                                <p:sldTgt/>
                                              </p:tgtEl>
                                            </p:cond>
                                          </p:endCondLst>
                                        </p:cTn>
                                        <p:tgtEl>
                                          <p:sndTgt r:embed="rId4" name="TYPE.WAV"/>
                                        </p:tgtEl>
                                      </p:cMediaNode>
                                    </p:audio>
                                  </p:subTnLst>
                                </p:cTn>
                              </p:par>
                            </p:childTnLst>
                          </p:cTn>
                        </p:par>
                      </p:childTnLst>
                    </p:cTn>
                  </p:par>
                  <p:par>
                    <p:cTn id="32" fill="hold">
                      <p:stCondLst>
                        <p:cond delay="indefinite"/>
                      </p:stCondLst>
                      <p:childTnLst>
                        <p:par>
                          <p:cTn id="33" fill="hold">
                            <p:stCondLst>
                              <p:cond delay="0"/>
                            </p:stCondLst>
                            <p:childTnLst>
                              <p:par>
                                <p:cTn id="34" presetID="5" presetClass="entr" presetSubtype="5" fill="hold" nodeType="clickEffect">
                                  <p:stCondLst>
                                    <p:cond delay="0"/>
                                  </p:stCondLst>
                                  <p:childTnLst>
                                    <p:set>
                                      <p:cBhvr>
                                        <p:cTn id="35" dur="1" fill="hold">
                                          <p:stCondLst>
                                            <p:cond delay="0"/>
                                          </p:stCondLst>
                                        </p:cTn>
                                        <p:tgtEl>
                                          <p:spTgt spid="61463"/>
                                        </p:tgtEl>
                                        <p:attrNameLst>
                                          <p:attrName>style.visibility</p:attrName>
                                        </p:attrNameLst>
                                      </p:cBhvr>
                                      <p:to>
                                        <p:strVal val="visible"/>
                                      </p:to>
                                    </p:set>
                                    <p:animEffect transition="in" filter="checkerboard(down)">
                                      <p:cBhvr>
                                        <p:cTn id="36" dur="500"/>
                                        <p:tgtEl>
                                          <p:spTgt spid="61463"/>
                                        </p:tgtEl>
                                      </p:cBhvr>
                                    </p:animEffect>
                                  </p:childTnLst>
                                  <p:subTnLst>
                                    <p:animClr clrSpc="rgb" dir="cw">
                                      <p:cBhvr override="childStyle">
                                        <p:cTn dur="1" fill="hold" display="0" masterRel="nextClick" afterEffect="1"/>
                                        <p:tgtEl>
                                          <p:spTgt spid="61463"/>
                                        </p:tgtEl>
                                        <p:attrNameLst>
                                          <p:attrName>ppt_c</p:attrName>
                                        </p:attrNameLst>
                                      </p:cBhvr>
                                      <p:to>
                                        <a:srgbClr val="0000FF"/>
                                      </p:to>
                                    </p:animClr>
                                  </p:sub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61467">
                                            <p:txEl>
                                              <p:pRg st="0" end="0"/>
                                            </p:txEl>
                                          </p:spTgt>
                                        </p:tgtEl>
                                        <p:attrNameLst>
                                          <p:attrName>style.visibility</p:attrName>
                                        </p:attrNameLst>
                                      </p:cBhvr>
                                      <p:to>
                                        <p:strVal val="visible"/>
                                      </p:to>
                                    </p:set>
                                    <p:animEffect transition="in" filter="checkerboard(across)">
                                      <p:cBhvr>
                                        <p:cTn id="41" dur="500"/>
                                        <p:tgtEl>
                                          <p:spTgt spid="61467">
                                            <p:txEl>
                                              <p:pRg st="0" end="0"/>
                                            </p:txEl>
                                          </p:spTgt>
                                        </p:tgtEl>
                                      </p:cBhvr>
                                    </p:animEffect>
                                  </p:childTnLst>
                                  <p:subTnLst>
                                    <p:animClr clrSpc="rgb" dir="cw">
                                      <p:cBhvr override="childStyle">
                                        <p:cTn dur="1" fill="hold" display="0" masterRel="nextClick" afterEffect="1"/>
                                        <p:tgtEl>
                                          <p:spTgt spid="61467">
                                            <p:txEl>
                                              <p:pRg st="0" end="0"/>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6" grpId="0" build="p" autoUpdateAnimBg="0"/>
      <p:bldP spid="61467"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第七章   假设检验</a:t>
            </a:r>
          </a:p>
        </p:txBody>
      </p:sp>
      <p:sp>
        <p:nvSpPr>
          <p:cNvPr id="78851"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78852"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78853"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78854" name="Rectangle 6"/>
          <p:cNvSpPr>
            <a:spLocks noGrp="1" noChangeArrowheads="1"/>
          </p:cNvSpPr>
          <p:nvPr>
            <p:ph type="subTitle" idx="1"/>
          </p:nvPr>
        </p:nvSpPr>
        <p:spPr>
          <a:xfrm>
            <a:off x="228600" y="1219200"/>
            <a:ext cx="8686800" cy="5410200"/>
          </a:xfrm>
        </p:spPr>
        <p:txBody>
          <a:bodyPr/>
          <a:lstStyle/>
          <a:p>
            <a:pPr algn="l">
              <a:lnSpc>
                <a:spcPts val="3300"/>
              </a:lnSpc>
            </a:pPr>
            <a:r>
              <a:rPr lang="en-US" altLang="zh-CN" sz="2400" dirty="0" smtClean="0">
                <a:solidFill>
                  <a:schemeClr val="tx2"/>
                </a:solidFill>
                <a:ea typeface="楷体" pitchFamily="49" charset="-122"/>
                <a:sym typeface="Symbol" pitchFamily="18" charset="2"/>
              </a:rPr>
              <a:t>[</a:t>
            </a:r>
            <a:r>
              <a:rPr lang="zh-CN" altLang="en-US" sz="2400" dirty="0" smtClean="0">
                <a:solidFill>
                  <a:schemeClr val="tx2"/>
                </a:solidFill>
                <a:ea typeface="楷体" pitchFamily="49" charset="-122"/>
                <a:sym typeface="Symbol" pitchFamily="18" charset="2"/>
              </a:rPr>
              <a:t>例</a:t>
            </a:r>
            <a:r>
              <a:rPr lang="en-US" altLang="zh-CN" sz="2400" dirty="0" smtClean="0">
                <a:solidFill>
                  <a:schemeClr val="tx2"/>
                </a:solidFill>
                <a:ea typeface="楷体" pitchFamily="49" charset="-122"/>
                <a:sym typeface="Symbol" pitchFamily="18" charset="2"/>
              </a:rPr>
              <a:t>]</a:t>
            </a:r>
            <a:r>
              <a:rPr lang="zh-CN" altLang="en-US" sz="2400" dirty="0" smtClean="0">
                <a:solidFill>
                  <a:schemeClr val="tx2"/>
                </a:solidFill>
                <a:ea typeface="楷体" pitchFamily="49" charset="-122"/>
                <a:sym typeface="Symbol" pitchFamily="18" charset="2"/>
              </a:rPr>
              <a:t>某车间研究用两种不同的工艺组装某种产品所需时间是否相同。让</a:t>
            </a:r>
            <a:r>
              <a:rPr lang="en-US" altLang="zh-CN" sz="2400" dirty="0" smtClean="0">
                <a:solidFill>
                  <a:schemeClr val="tx2"/>
                </a:solidFill>
                <a:ea typeface="楷体" pitchFamily="49" charset="-122"/>
                <a:sym typeface="Symbol" pitchFamily="18" charset="2"/>
              </a:rPr>
              <a:t>A</a:t>
            </a:r>
            <a:r>
              <a:rPr lang="zh-CN" altLang="en-US" sz="2400" dirty="0" smtClean="0">
                <a:solidFill>
                  <a:schemeClr val="tx2"/>
                </a:solidFill>
                <a:ea typeface="楷体" pitchFamily="49" charset="-122"/>
                <a:sym typeface="Symbol" pitchFamily="18" charset="2"/>
              </a:rPr>
              <a:t>组</a:t>
            </a:r>
            <a:r>
              <a:rPr lang="en-US" altLang="zh-CN" sz="2400" dirty="0" smtClean="0">
                <a:solidFill>
                  <a:schemeClr val="tx2"/>
                </a:solidFill>
                <a:ea typeface="楷体" pitchFamily="49" charset="-122"/>
                <a:sym typeface="Symbol" pitchFamily="18" charset="2"/>
              </a:rPr>
              <a:t>10</a:t>
            </a:r>
            <a:r>
              <a:rPr lang="zh-CN" altLang="en-US" sz="2400" dirty="0" smtClean="0">
                <a:solidFill>
                  <a:schemeClr val="tx2"/>
                </a:solidFill>
                <a:ea typeface="楷体" pitchFamily="49" charset="-122"/>
                <a:sym typeface="Symbol" pitchFamily="18" charset="2"/>
              </a:rPr>
              <a:t>名工人用第一种工艺组装，平均所需时间为</a:t>
            </a:r>
            <a:r>
              <a:rPr lang="en-US" altLang="zh-CN" sz="2400" dirty="0" smtClean="0">
                <a:solidFill>
                  <a:schemeClr val="tx2"/>
                </a:solidFill>
                <a:ea typeface="楷体" pitchFamily="49" charset="-122"/>
                <a:sym typeface="Symbol" pitchFamily="18" charset="2"/>
              </a:rPr>
              <a:t>26.1</a:t>
            </a:r>
            <a:r>
              <a:rPr lang="zh-CN" altLang="en-US" sz="2400" dirty="0" smtClean="0">
                <a:solidFill>
                  <a:schemeClr val="tx2"/>
                </a:solidFill>
                <a:ea typeface="楷体" pitchFamily="49" charset="-122"/>
                <a:sym typeface="Symbol" pitchFamily="18" charset="2"/>
              </a:rPr>
              <a:t>分钟，标准差为</a:t>
            </a:r>
            <a:r>
              <a:rPr lang="en-US" altLang="zh-CN" sz="2400" dirty="0" smtClean="0">
                <a:solidFill>
                  <a:schemeClr val="tx2"/>
                </a:solidFill>
                <a:ea typeface="楷体" pitchFamily="49" charset="-122"/>
                <a:sym typeface="Symbol" pitchFamily="18" charset="2"/>
              </a:rPr>
              <a:t>12</a:t>
            </a:r>
            <a:r>
              <a:rPr lang="zh-CN" altLang="en-US" sz="2400" dirty="0" smtClean="0">
                <a:solidFill>
                  <a:schemeClr val="tx2"/>
                </a:solidFill>
                <a:ea typeface="楷体" pitchFamily="49" charset="-122"/>
                <a:sym typeface="Symbol" pitchFamily="18" charset="2"/>
              </a:rPr>
              <a:t>分钟；</a:t>
            </a:r>
            <a:r>
              <a:rPr lang="en-US" altLang="zh-CN" sz="2400" dirty="0" smtClean="0">
                <a:solidFill>
                  <a:schemeClr val="tx2"/>
                </a:solidFill>
                <a:ea typeface="楷体" pitchFamily="49" charset="-122"/>
                <a:sym typeface="Symbol" pitchFamily="18" charset="2"/>
              </a:rPr>
              <a:t>B</a:t>
            </a:r>
            <a:r>
              <a:rPr lang="zh-CN" altLang="en-US" sz="2400" dirty="0" smtClean="0">
                <a:solidFill>
                  <a:schemeClr val="tx2"/>
                </a:solidFill>
                <a:ea typeface="楷体" pitchFamily="49" charset="-122"/>
                <a:sym typeface="Symbol" pitchFamily="18" charset="2"/>
              </a:rPr>
              <a:t>组</a:t>
            </a:r>
            <a:r>
              <a:rPr lang="en-US" altLang="zh-CN" sz="2400" dirty="0" smtClean="0">
                <a:solidFill>
                  <a:schemeClr val="tx2"/>
                </a:solidFill>
                <a:ea typeface="楷体" pitchFamily="49" charset="-122"/>
                <a:sym typeface="Symbol" pitchFamily="18" charset="2"/>
              </a:rPr>
              <a:t>8</a:t>
            </a:r>
            <a:r>
              <a:rPr lang="zh-CN" altLang="en-US" sz="2400" dirty="0" smtClean="0">
                <a:solidFill>
                  <a:schemeClr val="tx2"/>
                </a:solidFill>
                <a:ea typeface="楷体" pitchFamily="49" charset="-122"/>
                <a:sym typeface="Symbol" pitchFamily="18" charset="2"/>
              </a:rPr>
              <a:t>名工人用第二种工艺组装，平均所需时间为</a:t>
            </a:r>
            <a:r>
              <a:rPr lang="en-US" altLang="zh-CN" sz="2400" dirty="0" smtClean="0">
                <a:solidFill>
                  <a:schemeClr val="tx2"/>
                </a:solidFill>
                <a:ea typeface="楷体" pitchFamily="49" charset="-122"/>
                <a:sym typeface="Symbol" pitchFamily="18" charset="2"/>
              </a:rPr>
              <a:t>17.6</a:t>
            </a:r>
            <a:r>
              <a:rPr lang="zh-CN" altLang="en-US" sz="2400" dirty="0" smtClean="0">
                <a:solidFill>
                  <a:schemeClr val="tx2"/>
                </a:solidFill>
                <a:ea typeface="楷体" pitchFamily="49" charset="-122"/>
                <a:sym typeface="Symbol" pitchFamily="18" charset="2"/>
              </a:rPr>
              <a:t>分钟，标准差为</a:t>
            </a:r>
            <a:r>
              <a:rPr lang="en-US" altLang="zh-CN" sz="2400" dirty="0" smtClean="0">
                <a:solidFill>
                  <a:schemeClr val="tx2"/>
                </a:solidFill>
                <a:ea typeface="楷体" pitchFamily="49" charset="-122"/>
                <a:sym typeface="Symbol" pitchFamily="18" charset="2"/>
              </a:rPr>
              <a:t>10.5</a:t>
            </a:r>
            <a:r>
              <a:rPr lang="zh-CN" altLang="en-US" sz="2400" dirty="0" smtClean="0">
                <a:solidFill>
                  <a:schemeClr val="tx2"/>
                </a:solidFill>
                <a:ea typeface="楷体" pitchFamily="49" charset="-122"/>
                <a:sym typeface="Symbol" pitchFamily="18" charset="2"/>
              </a:rPr>
              <a:t>分钟。已知用两种工艺组装产品所用时间服从正态分布，</a:t>
            </a:r>
            <a:r>
              <a:rPr lang="zh-CN" altLang="en-US" sz="2400" dirty="0" smtClean="0">
                <a:solidFill>
                  <a:schemeClr val="tx2"/>
                </a:solidFill>
                <a:sym typeface="Symbol" pitchFamily="18" charset="2"/>
              </a:rPr>
              <a:t>且</a:t>
            </a:r>
            <a:r>
              <a:rPr lang="zh-CN" altLang="en-US" sz="2400" dirty="0" smtClean="0">
                <a:solidFill>
                  <a:schemeClr val="tx2"/>
                </a:solidFill>
                <a:latin typeface="Symbol" pitchFamily="18" charset="2"/>
              </a:rPr>
              <a:t></a:t>
            </a:r>
            <a:r>
              <a:rPr lang="en-US" altLang="zh-CN" sz="2400" baseline="-25000" dirty="0" smtClean="0">
                <a:solidFill>
                  <a:schemeClr val="tx2"/>
                </a:solidFill>
                <a:latin typeface="Symbol" pitchFamily="18" charset="2"/>
              </a:rPr>
              <a:t>1</a:t>
            </a:r>
            <a:r>
              <a:rPr lang="en-US" altLang="zh-CN" sz="2400" baseline="30000" dirty="0" smtClean="0">
                <a:solidFill>
                  <a:schemeClr val="tx2"/>
                </a:solidFill>
                <a:latin typeface="Symbol" pitchFamily="18" charset="2"/>
              </a:rPr>
              <a:t>2 </a:t>
            </a:r>
            <a:r>
              <a:rPr lang="en-US" altLang="zh-CN" sz="2400" dirty="0" smtClean="0">
                <a:solidFill>
                  <a:schemeClr val="tx2"/>
                </a:solidFill>
                <a:latin typeface="Symbol" pitchFamily="18" charset="2"/>
                <a:sym typeface="Symbol" pitchFamily="18" charset="2"/>
              </a:rPr>
              <a:t>=</a:t>
            </a:r>
            <a:r>
              <a:rPr lang="en-US" altLang="zh-CN" sz="2400" dirty="0" smtClean="0">
                <a:solidFill>
                  <a:schemeClr val="tx2"/>
                </a:solidFill>
                <a:latin typeface="Symbol" pitchFamily="18" charset="2"/>
              </a:rPr>
              <a:t> </a:t>
            </a:r>
            <a:r>
              <a:rPr lang="en-US" altLang="zh-CN" sz="2400" baseline="-25000" dirty="0" smtClean="0">
                <a:solidFill>
                  <a:schemeClr val="tx2"/>
                </a:solidFill>
                <a:latin typeface="Symbol" pitchFamily="18" charset="2"/>
              </a:rPr>
              <a:t>2</a:t>
            </a:r>
            <a:r>
              <a:rPr lang="en-US" altLang="zh-CN" sz="2400" baseline="30000" dirty="0" smtClean="0">
                <a:solidFill>
                  <a:schemeClr val="tx2"/>
                </a:solidFill>
                <a:latin typeface="Symbol" pitchFamily="18" charset="2"/>
              </a:rPr>
              <a:t>2 </a:t>
            </a:r>
            <a:r>
              <a:rPr lang="zh-CN" altLang="en-US" sz="2400" dirty="0" smtClean="0">
                <a:solidFill>
                  <a:schemeClr val="tx2"/>
                </a:solidFill>
                <a:sym typeface="Symbol" pitchFamily="18" charset="2"/>
              </a:rPr>
              <a:t>，</a:t>
            </a:r>
            <a:r>
              <a:rPr lang="zh-CN" altLang="en-US" sz="2400" dirty="0" smtClean="0">
                <a:solidFill>
                  <a:schemeClr val="tx2"/>
                </a:solidFill>
                <a:ea typeface="楷体" pitchFamily="49" charset="-122"/>
                <a:sym typeface="Symbol" pitchFamily="18" charset="2"/>
              </a:rPr>
              <a:t>试问能否认为用第二种方法组装比第一种方法更好？</a:t>
            </a:r>
            <a:r>
              <a:rPr lang="zh-CN" altLang="en-US" sz="2400" dirty="0" smtClean="0">
                <a:ea typeface="楷体" pitchFamily="49" charset="-122"/>
                <a:sym typeface="Symbol" pitchFamily="18" charset="2"/>
              </a:rPr>
              <a:t>（</a:t>
            </a:r>
            <a:r>
              <a:rPr lang="en-US" altLang="zh-CN" sz="2400" dirty="0" smtClean="0">
                <a:ea typeface="楷体" pitchFamily="49" charset="-122"/>
                <a:sym typeface="Symbol" pitchFamily="18" charset="2"/>
              </a:rPr>
              <a:t>=0.05</a:t>
            </a:r>
            <a:r>
              <a:rPr lang="zh-CN" altLang="en-US" sz="2400" dirty="0" smtClean="0">
                <a:ea typeface="楷体" pitchFamily="49" charset="-122"/>
                <a:sym typeface="Symbol" pitchFamily="18" charset="2"/>
              </a:rPr>
              <a:t>）</a:t>
            </a:r>
            <a:endParaRPr lang="en-US" altLang="zh-CN" sz="2400" dirty="0" smtClean="0">
              <a:ea typeface="楷体" pitchFamily="49" charset="-122"/>
              <a:sym typeface="Symbol" pitchFamily="18" charset="2"/>
            </a:endParaRPr>
          </a:p>
          <a:p>
            <a:pPr algn="l">
              <a:lnSpc>
                <a:spcPts val="3300"/>
              </a:lnSpc>
            </a:pPr>
            <a:r>
              <a:rPr lang="zh-CN" altLang="en-US" sz="2400" dirty="0" smtClean="0">
                <a:latin typeface="宋体" pitchFamily="2" charset="-122"/>
                <a:ea typeface="楷体" pitchFamily="49" charset="-122"/>
                <a:sym typeface="Symbol" pitchFamily="18" charset="2"/>
              </a:rPr>
              <a:t>解：</a:t>
            </a:r>
            <a:r>
              <a:rPr lang="en-US" altLang="zh-CN" sz="2400" dirty="0" smtClean="0">
                <a:ea typeface="楷体" pitchFamily="49" charset="-122"/>
                <a:sym typeface="Symbol" pitchFamily="18" charset="2"/>
              </a:rPr>
              <a:t> H</a:t>
            </a:r>
            <a:r>
              <a:rPr lang="en-US" altLang="zh-CN" sz="2400" baseline="-25000" dirty="0" smtClean="0">
                <a:ea typeface="楷体" pitchFamily="49" charset="-122"/>
                <a:sym typeface="Symbol" pitchFamily="18" charset="2"/>
              </a:rPr>
              <a:t>0</a:t>
            </a:r>
            <a:r>
              <a:rPr lang="zh-CN" altLang="en-US" sz="2400" dirty="0" smtClean="0">
                <a:ea typeface="楷体" pitchFamily="49" charset="-122"/>
                <a:sym typeface="Symbol" pitchFamily="18" charset="2"/>
              </a:rPr>
              <a:t>：</a:t>
            </a:r>
            <a:r>
              <a:rPr lang="en-US" altLang="zh-CN" sz="2400" baseline="-25000" dirty="0" smtClean="0">
                <a:ea typeface="楷体" pitchFamily="49" charset="-122"/>
                <a:sym typeface="Symbol" pitchFamily="18" charset="2"/>
              </a:rPr>
              <a:t>1</a:t>
            </a:r>
            <a:r>
              <a:rPr lang="en-US" altLang="zh-CN" sz="2400" dirty="0" smtClean="0">
                <a:ea typeface="楷体" pitchFamily="49" charset="-122"/>
                <a:sym typeface="Symbol" pitchFamily="18" charset="2"/>
              </a:rPr>
              <a:t>–</a:t>
            </a:r>
            <a:r>
              <a:rPr lang="en-US" altLang="zh-CN" sz="2400" baseline="-25000" dirty="0" smtClean="0">
                <a:ea typeface="楷体" pitchFamily="49" charset="-122"/>
                <a:sym typeface="Symbol" pitchFamily="18" charset="2"/>
              </a:rPr>
              <a:t>2</a:t>
            </a:r>
            <a:r>
              <a:rPr lang="en-US" altLang="zh-CN" sz="2400" dirty="0" smtClean="0">
                <a:ea typeface="楷体" pitchFamily="49" charset="-122"/>
                <a:sym typeface="Symbol" pitchFamily="18" charset="2"/>
              </a:rPr>
              <a:t>≤0            H</a:t>
            </a:r>
            <a:r>
              <a:rPr lang="en-US" altLang="zh-CN" sz="2400" baseline="-25000" dirty="0" smtClean="0">
                <a:ea typeface="楷体" pitchFamily="49" charset="-122"/>
                <a:sym typeface="Symbol" pitchFamily="18" charset="2"/>
              </a:rPr>
              <a:t>1</a:t>
            </a:r>
            <a:r>
              <a:rPr lang="zh-CN" altLang="en-US" sz="2400" dirty="0" smtClean="0">
                <a:ea typeface="楷体" pitchFamily="49" charset="-122"/>
                <a:sym typeface="Symbol" pitchFamily="18" charset="2"/>
              </a:rPr>
              <a:t>： </a:t>
            </a:r>
            <a:r>
              <a:rPr lang="en-US" altLang="zh-CN" sz="2400" baseline="-25000" dirty="0" smtClean="0">
                <a:ea typeface="楷体" pitchFamily="49" charset="-122"/>
                <a:sym typeface="Symbol" pitchFamily="18" charset="2"/>
              </a:rPr>
              <a:t>1</a:t>
            </a:r>
            <a:r>
              <a:rPr lang="en-US" altLang="zh-CN" sz="2400" dirty="0" smtClean="0">
                <a:ea typeface="楷体" pitchFamily="49" charset="-122"/>
                <a:sym typeface="Symbol" pitchFamily="18" charset="2"/>
              </a:rPr>
              <a:t>–</a:t>
            </a:r>
            <a:r>
              <a:rPr lang="en-US" altLang="zh-CN" sz="2400" baseline="-25000" dirty="0" smtClean="0">
                <a:ea typeface="楷体" pitchFamily="49" charset="-122"/>
                <a:sym typeface="Symbol" pitchFamily="18" charset="2"/>
              </a:rPr>
              <a:t>2</a:t>
            </a:r>
            <a:r>
              <a:rPr lang="en-US" altLang="zh-CN" sz="2400" dirty="0" smtClean="0">
                <a:ea typeface="楷体" pitchFamily="49" charset="-122"/>
                <a:sym typeface="Symbol" pitchFamily="18" charset="2"/>
              </a:rPr>
              <a:t>&gt;0 </a:t>
            </a:r>
            <a:endParaRPr lang="en-US" altLang="zh-CN" sz="2400" dirty="0" smtClean="0">
              <a:latin typeface="宋体" pitchFamily="2" charset="-122"/>
            </a:endParaRPr>
          </a:p>
        </p:txBody>
      </p:sp>
      <p:graphicFrame>
        <p:nvGraphicFramePr>
          <p:cNvPr id="78857" name="Object 9"/>
          <p:cNvGraphicFramePr>
            <a:graphicFrameLocks noChangeAspect="1"/>
          </p:cNvGraphicFramePr>
          <p:nvPr/>
        </p:nvGraphicFramePr>
        <p:xfrm>
          <a:off x="611560" y="5085184"/>
          <a:ext cx="7872413" cy="901700"/>
        </p:xfrm>
        <a:graphic>
          <a:graphicData uri="http://schemas.openxmlformats.org/presentationml/2006/ole">
            <p:oleObj spid="_x0000_s178178" name="公式" r:id="rId4" imgW="3987720" imgH="457200" progId="Equation.3">
              <p:embed/>
            </p:oleObj>
          </a:graphicData>
        </a:graphic>
      </p:graphicFrame>
      <p:graphicFrame>
        <p:nvGraphicFramePr>
          <p:cNvPr id="178180" name="Object 9"/>
          <p:cNvGraphicFramePr>
            <a:graphicFrameLocks noChangeAspect="1"/>
          </p:cNvGraphicFramePr>
          <p:nvPr/>
        </p:nvGraphicFramePr>
        <p:xfrm>
          <a:off x="827584" y="4437112"/>
          <a:ext cx="5416550" cy="476250"/>
        </p:xfrm>
        <a:graphic>
          <a:graphicData uri="http://schemas.openxmlformats.org/presentationml/2006/ole">
            <p:oleObj spid="_x0000_s178180" name="公式" r:id="rId5" imgW="2743200" imgH="241200" progId="Equation.3">
              <p:embed/>
            </p:oleObj>
          </a:graphicData>
        </a:graphic>
      </p:graphicFrame>
      <p:graphicFrame>
        <p:nvGraphicFramePr>
          <p:cNvPr id="178181" name="Object 9"/>
          <p:cNvGraphicFramePr>
            <a:graphicFrameLocks noChangeAspect="1"/>
          </p:cNvGraphicFramePr>
          <p:nvPr/>
        </p:nvGraphicFramePr>
        <p:xfrm>
          <a:off x="827088" y="6092825"/>
          <a:ext cx="1806575" cy="450850"/>
        </p:xfrm>
        <a:graphic>
          <a:graphicData uri="http://schemas.openxmlformats.org/presentationml/2006/ole">
            <p:oleObj spid="_x0000_s178181" name="公式" r:id="rId6" imgW="914400" imgH="228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854">
                                            <p:txEl>
                                              <p:pRg st="0" end="0"/>
                                            </p:txEl>
                                          </p:spTgt>
                                        </p:tgtEl>
                                        <p:attrNameLst>
                                          <p:attrName>style.visibility</p:attrName>
                                        </p:attrNameLst>
                                      </p:cBhvr>
                                      <p:to>
                                        <p:strVal val="visible"/>
                                      </p:to>
                                    </p:set>
                                    <p:anim calcmode="lin" valueType="num">
                                      <p:cBhvr additive="base">
                                        <p:cTn id="7" dur="300" fill="hold"/>
                                        <p:tgtEl>
                                          <p:spTgt spid="78854">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78854">
                                            <p:txEl>
                                              <p:pRg st="0" end="0"/>
                                            </p:txEl>
                                          </p:spTgt>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78854">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8854">
                                            <p:txEl>
                                              <p:pRg st="1" end="1"/>
                                            </p:txEl>
                                          </p:spTgt>
                                        </p:tgtEl>
                                        <p:attrNameLst>
                                          <p:attrName>style.visibility</p:attrName>
                                        </p:attrNameLst>
                                      </p:cBhvr>
                                      <p:to>
                                        <p:strVal val="visible"/>
                                      </p:to>
                                    </p:set>
                                    <p:anim calcmode="lin" valueType="num">
                                      <p:cBhvr additive="base">
                                        <p:cTn id="13" dur="300" fill="hold"/>
                                        <p:tgtEl>
                                          <p:spTgt spid="78854">
                                            <p:txEl>
                                              <p:pRg st="1" end="1"/>
                                            </p:txEl>
                                          </p:spTgt>
                                        </p:tgtEl>
                                        <p:attrNameLst>
                                          <p:attrName>ppt_x</p:attrName>
                                        </p:attrNameLst>
                                      </p:cBhvr>
                                      <p:tavLst>
                                        <p:tav tm="0">
                                          <p:val>
                                            <p:strVal val="#ppt_x"/>
                                          </p:val>
                                        </p:tav>
                                        <p:tav tm="100000">
                                          <p:val>
                                            <p:strVal val="#ppt_x"/>
                                          </p:val>
                                        </p:tav>
                                      </p:tavLst>
                                    </p:anim>
                                    <p:anim calcmode="lin" valueType="num">
                                      <p:cBhvr additive="base">
                                        <p:cTn id="14" dur="300" fill="hold"/>
                                        <p:tgtEl>
                                          <p:spTgt spid="78854">
                                            <p:txEl>
                                              <p:pRg st="1" end="1"/>
                                            </p:txEl>
                                          </p:spTgt>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78854">
                                            <p:txEl>
                                              <p:pRg st="1" end="1"/>
                                            </p:txEl>
                                          </p:spTgt>
                                        </p:tgtEl>
                                        <p:attrNameLst>
                                          <p:attrName>ppt_c</p:attrName>
                                        </p:attrNameLst>
                                      </p:cBhvr>
                                      <p:to>
                                        <a:srgbClr val="0000FF"/>
                                      </p:to>
                                    </p:animClr>
                                  </p:sub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78180"/>
                                        </p:tgtEl>
                                        <p:attrNameLst>
                                          <p:attrName>style.visibility</p:attrName>
                                        </p:attrNameLst>
                                      </p:cBhvr>
                                      <p:to>
                                        <p:strVal val="visible"/>
                                      </p:to>
                                    </p:set>
                                    <p:animEffect transition="in" filter="barn(inVertical)">
                                      <p:cBhvr>
                                        <p:cTn id="19" dur="500"/>
                                        <p:tgtEl>
                                          <p:spTgt spid="178180"/>
                                        </p:tgtEl>
                                      </p:cBhvr>
                                    </p:animEffect>
                                  </p:childTnLst>
                                  <p:subTnLst>
                                    <p:animClr>
                                      <p:cBhvr override="childStyle">
                                        <p:cTn dur="1" fill="hold" display="0" masterRel="nextClick" afterEffect="1"/>
                                        <p:tgtEl>
                                          <p:spTgt spid="178180"/>
                                        </p:tgtEl>
                                        <p:attrNameLst>
                                          <p:attrName>ppt_c</p:attrName>
                                        </p:attrNameLst>
                                      </p:cBhvr>
                                      <p:to>
                                        <a:srgbClr val="0000FF"/>
                                      </p:to>
                                    </p:animClr>
                                  </p:sub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78857"/>
                                        </p:tgtEl>
                                        <p:attrNameLst>
                                          <p:attrName>style.visibility</p:attrName>
                                        </p:attrNameLst>
                                      </p:cBhvr>
                                      <p:to>
                                        <p:strVal val="visible"/>
                                      </p:to>
                                    </p:set>
                                    <p:animEffect transition="in" filter="barn(inVertical)">
                                      <p:cBhvr>
                                        <p:cTn id="24" dur="500"/>
                                        <p:tgtEl>
                                          <p:spTgt spid="78857"/>
                                        </p:tgtEl>
                                      </p:cBhvr>
                                    </p:animEffect>
                                  </p:childTnLst>
                                  <p:subTnLst>
                                    <p:animClr>
                                      <p:cBhvr override="childStyle">
                                        <p:cTn dur="1" fill="hold" display="0" masterRel="nextClick" afterEffect="1"/>
                                        <p:tgtEl>
                                          <p:spTgt spid="78857"/>
                                        </p:tgtEl>
                                        <p:attrNameLst>
                                          <p:attrName>ppt_c</p:attrName>
                                        </p:attrNameLst>
                                      </p:cBhvr>
                                      <p:to>
                                        <a:srgbClr val="0000FF"/>
                                      </p:to>
                                    </p:animClr>
                                  </p:sub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78181"/>
                                        </p:tgtEl>
                                        <p:attrNameLst>
                                          <p:attrName>style.visibility</p:attrName>
                                        </p:attrNameLst>
                                      </p:cBhvr>
                                      <p:to>
                                        <p:strVal val="visible"/>
                                      </p:to>
                                    </p:set>
                                    <p:animEffect transition="in" filter="barn(inVertical)">
                                      <p:cBhvr>
                                        <p:cTn id="29" dur="500"/>
                                        <p:tgtEl>
                                          <p:spTgt spid="178181"/>
                                        </p:tgtEl>
                                      </p:cBhvr>
                                    </p:animEffect>
                                  </p:childTnLst>
                                  <p:subTnLst>
                                    <p:animClr>
                                      <p:cBhvr override="childStyle">
                                        <p:cTn dur="1" fill="hold" display="0" masterRel="nextClick" afterEffect="1"/>
                                        <p:tgtEl>
                                          <p:spTgt spid="178181"/>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4"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第七章   假设检验</a:t>
            </a:r>
          </a:p>
        </p:txBody>
      </p:sp>
      <p:sp>
        <p:nvSpPr>
          <p:cNvPr id="49155"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49156"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49157"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49158" name="Rectangle 6"/>
          <p:cNvSpPr>
            <a:spLocks noGrp="1" noChangeArrowheads="1"/>
          </p:cNvSpPr>
          <p:nvPr>
            <p:ph type="subTitle" idx="1"/>
          </p:nvPr>
        </p:nvSpPr>
        <p:spPr>
          <a:xfrm>
            <a:off x="179388" y="1219200"/>
            <a:ext cx="8785225" cy="5449888"/>
          </a:xfrm>
        </p:spPr>
        <p:txBody>
          <a:bodyPr/>
          <a:lstStyle/>
          <a:p>
            <a:pPr algn="l">
              <a:spcBef>
                <a:spcPct val="32000"/>
              </a:spcBef>
            </a:pPr>
            <a:r>
              <a:rPr lang="en-US" altLang="zh-CN" sz="2600" dirty="0">
                <a:ea typeface="楷体" pitchFamily="49" charset="-122"/>
                <a:sym typeface="Symbol" pitchFamily="18" charset="2"/>
              </a:rPr>
              <a:t>[</a:t>
            </a:r>
            <a:r>
              <a:rPr lang="zh-CN" altLang="en-US" sz="2600" dirty="0">
                <a:ea typeface="楷体" pitchFamily="49" charset="-122"/>
                <a:sym typeface="Symbol" pitchFamily="18" charset="2"/>
              </a:rPr>
              <a:t>例</a:t>
            </a:r>
            <a:r>
              <a:rPr lang="en-US" altLang="zh-CN" sz="2600" dirty="0">
                <a:ea typeface="楷体" pitchFamily="49" charset="-122"/>
                <a:sym typeface="Symbol" pitchFamily="18" charset="2"/>
              </a:rPr>
              <a:t>]</a:t>
            </a:r>
            <a:r>
              <a:rPr lang="zh-CN" altLang="en-US" sz="2600" dirty="0">
                <a:ea typeface="楷体" pitchFamily="49" charset="-122"/>
                <a:sym typeface="Symbol" pitchFamily="18" charset="2"/>
              </a:rPr>
              <a:t>河下乡统计员报告，其所在</a:t>
            </a:r>
            <a:r>
              <a:rPr lang="zh-CN" altLang="en-US" sz="2600" dirty="0" smtClean="0">
                <a:ea typeface="楷体" pitchFamily="49" charset="-122"/>
                <a:sym typeface="Symbol" pitchFamily="18" charset="2"/>
              </a:rPr>
              <a:t>乡农户家庭的平均月收入</a:t>
            </a:r>
            <a:r>
              <a:rPr lang="zh-CN" altLang="en-US" sz="2600" dirty="0">
                <a:ea typeface="楷体" pitchFamily="49" charset="-122"/>
                <a:sym typeface="Symbol" pitchFamily="18" charset="2"/>
              </a:rPr>
              <a:t>为</a:t>
            </a:r>
            <a:r>
              <a:rPr lang="en-US" altLang="zh-CN" sz="2600" dirty="0">
                <a:ea typeface="楷体" pitchFamily="49" charset="-122"/>
                <a:sym typeface="Symbol" pitchFamily="18" charset="2"/>
              </a:rPr>
              <a:t>5000</a:t>
            </a:r>
            <a:r>
              <a:rPr lang="zh-CN" altLang="en-US" sz="2600" dirty="0">
                <a:ea typeface="楷体" pitchFamily="49" charset="-122"/>
                <a:sym typeface="Symbol" pitchFamily="18" charset="2"/>
              </a:rPr>
              <a:t>元。为核实其说法，县统计局从该乡随机抽取</a:t>
            </a:r>
            <a:r>
              <a:rPr lang="en-US" altLang="zh-CN" sz="2600" dirty="0">
                <a:ea typeface="楷体" pitchFamily="49" charset="-122"/>
                <a:sym typeface="Symbol" pitchFamily="18" charset="2"/>
              </a:rPr>
              <a:t>25</a:t>
            </a:r>
            <a:r>
              <a:rPr lang="zh-CN" altLang="en-US" sz="2600" dirty="0">
                <a:ea typeface="楷体" pitchFamily="49" charset="-122"/>
                <a:sym typeface="Symbol" pitchFamily="18" charset="2"/>
              </a:rPr>
              <a:t>户农户进行调查，得到</a:t>
            </a:r>
            <a:r>
              <a:rPr lang="zh-CN" altLang="en-US" sz="2600" dirty="0" smtClean="0">
                <a:ea typeface="楷体" pitchFamily="49" charset="-122"/>
                <a:sym typeface="Symbol" pitchFamily="18" charset="2"/>
              </a:rPr>
              <a:t>平均月收入</a:t>
            </a:r>
            <a:r>
              <a:rPr lang="zh-CN" altLang="en-US" sz="2600" dirty="0">
                <a:ea typeface="楷体" pitchFamily="49" charset="-122"/>
                <a:sym typeface="Symbol" pitchFamily="18" charset="2"/>
              </a:rPr>
              <a:t>为</a:t>
            </a:r>
            <a:r>
              <a:rPr lang="en-US" altLang="zh-CN" sz="2600" dirty="0">
                <a:ea typeface="楷体" pitchFamily="49" charset="-122"/>
                <a:sym typeface="Symbol" pitchFamily="18" charset="2"/>
              </a:rPr>
              <a:t>4050</a:t>
            </a:r>
            <a:r>
              <a:rPr lang="zh-CN" altLang="en-US" sz="2600" dirty="0">
                <a:ea typeface="楷体" pitchFamily="49" charset="-122"/>
                <a:sym typeface="Symbol" pitchFamily="18" charset="2"/>
              </a:rPr>
              <a:t>元，试问该乡统计员的说法是否正确？</a:t>
            </a:r>
            <a:endParaRPr lang="zh-CN" altLang="en-US" sz="2600" dirty="0">
              <a:sym typeface="Symbol" pitchFamily="18" charset="2"/>
            </a:endParaRPr>
          </a:p>
          <a:p>
            <a:pPr algn="l">
              <a:spcBef>
                <a:spcPct val="32000"/>
              </a:spcBef>
            </a:pPr>
            <a:r>
              <a:rPr lang="zh-CN" altLang="en-US" sz="2600" dirty="0">
                <a:sym typeface="Symbol" pitchFamily="18" charset="2"/>
              </a:rPr>
              <a:t>                                 </a:t>
            </a:r>
            <a:r>
              <a:rPr lang="en-US" altLang="zh-CN" sz="2600" b="1" dirty="0">
                <a:sym typeface="Symbol" pitchFamily="18" charset="2"/>
              </a:rPr>
              <a:t>H</a:t>
            </a:r>
            <a:r>
              <a:rPr lang="en-US" altLang="zh-CN" sz="2600" b="1" baseline="-25000" dirty="0">
                <a:sym typeface="Symbol" pitchFamily="18" charset="2"/>
              </a:rPr>
              <a:t>0</a:t>
            </a:r>
            <a:r>
              <a:rPr lang="zh-CN" altLang="en-US" sz="2600" b="1" dirty="0">
                <a:sym typeface="Symbol" pitchFamily="18" charset="2"/>
              </a:rPr>
              <a:t>： </a:t>
            </a:r>
            <a:r>
              <a:rPr lang="en-US" altLang="zh-CN" sz="2600" b="1" dirty="0">
                <a:sym typeface="Symbol" pitchFamily="18" charset="2"/>
              </a:rPr>
              <a:t>= 5000  </a:t>
            </a:r>
            <a:r>
              <a:rPr lang="en-US" altLang="zh-CN" sz="2600" dirty="0">
                <a:latin typeface="楷体" pitchFamily="49" charset="-122"/>
                <a:ea typeface="楷体" pitchFamily="49" charset="-122"/>
                <a:sym typeface="Symbol" pitchFamily="18" charset="2"/>
              </a:rPr>
              <a:t></a:t>
            </a:r>
            <a:r>
              <a:rPr lang="en-US" altLang="zh-CN" sz="2600" dirty="0">
                <a:latin typeface="Times New Roman"/>
                <a:ea typeface="楷体" pitchFamily="49" charset="-122"/>
                <a:sym typeface="Symbol" pitchFamily="18" charset="2"/>
              </a:rPr>
              <a:t>“</a:t>
            </a:r>
            <a:r>
              <a:rPr lang="zh-CN" altLang="en-US" sz="2600" dirty="0">
                <a:latin typeface="楷体" pitchFamily="49" charset="-122"/>
                <a:ea typeface="楷体" pitchFamily="49" charset="-122"/>
                <a:sym typeface="Symbol" pitchFamily="18" charset="2"/>
              </a:rPr>
              <a:t>说法正确</a:t>
            </a:r>
            <a:r>
              <a:rPr lang="zh-CN" altLang="en-US" sz="2600" dirty="0">
                <a:latin typeface="Times New Roman"/>
                <a:ea typeface="楷体" pitchFamily="49" charset="-122"/>
                <a:sym typeface="Symbol" pitchFamily="18" charset="2"/>
              </a:rPr>
              <a:t>”</a:t>
            </a:r>
            <a:r>
              <a:rPr lang="zh-CN" altLang="en-US" sz="2600" b="1" dirty="0">
                <a:sym typeface="Symbol" pitchFamily="18" charset="2"/>
              </a:rPr>
              <a:t>      </a:t>
            </a:r>
          </a:p>
          <a:p>
            <a:pPr algn="l">
              <a:spcBef>
                <a:spcPct val="32000"/>
              </a:spcBef>
            </a:pPr>
            <a:r>
              <a:rPr lang="zh-CN" altLang="en-US" sz="2600" b="1" dirty="0">
                <a:sym typeface="Symbol" pitchFamily="18" charset="2"/>
              </a:rPr>
              <a:t>                                 </a:t>
            </a:r>
            <a:r>
              <a:rPr lang="en-US" altLang="zh-CN" sz="2600" b="1" dirty="0">
                <a:sym typeface="Symbol" pitchFamily="18" charset="2"/>
              </a:rPr>
              <a:t>H</a:t>
            </a:r>
            <a:r>
              <a:rPr lang="en-US" altLang="zh-CN" sz="2600" b="1" baseline="-25000" dirty="0">
                <a:sym typeface="Symbol" pitchFamily="18" charset="2"/>
              </a:rPr>
              <a:t>1</a:t>
            </a:r>
            <a:r>
              <a:rPr lang="zh-CN" altLang="en-US" sz="2600" b="1" dirty="0">
                <a:sym typeface="Symbol" pitchFamily="18" charset="2"/>
              </a:rPr>
              <a:t>：  </a:t>
            </a:r>
            <a:r>
              <a:rPr lang="en-US" altLang="zh-CN" sz="2600" b="1" dirty="0">
                <a:sym typeface="Symbol" pitchFamily="18" charset="2"/>
              </a:rPr>
              <a:t>5000</a:t>
            </a:r>
            <a:r>
              <a:rPr lang="en-US" altLang="zh-CN" sz="2600" dirty="0">
                <a:sym typeface="Symbol" pitchFamily="18" charset="2"/>
              </a:rPr>
              <a:t>  </a:t>
            </a:r>
            <a:r>
              <a:rPr lang="en-US" altLang="zh-CN" sz="2600" dirty="0">
                <a:latin typeface="楷体" pitchFamily="49" charset="-122"/>
                <a:ea typeface="楷体" pitchFamily="49" charset="-122"/>
                <a:sym typeface="Symbol" pitchFamily="18" charset="2"/>
              </a:rPr>
              <a:t></a:t>
            </a:r>
            <a:r>
              <a:rPr lang="en-US" altLang="zh-CN" sz="2600" dirty="0">
                <a:latin typeface="Times New Roman"/>
                <a:ea typeface="楷体" pitchFamily="49" charset="-122"/>
                <a:sym typeface="Symbol" pitchFamily="18" charset="2"/>
              </a:rPr>
              <a:t>“</a:t>
            </a:r>
            <a:r>
              <a:rPr lang="zh-CN" altLang="en-US" sz="2600" dirty="0">
                <a:latin typeface="楷体" pitchFamily="49" charset="-122"/>
                <a:ea typeface="楷体" pitchFamily="49" charset="-122"/>
                <a:sym typeface="Symbol" pitchFamily="18" charset="2"/>
              </a:rPr>
              <a:t>说法不正确</a:t>
            </a:r>
            <a:r>
              <a:rPr lang="zh-CN" altLang="en-US" sz="2600" dirty="0">
                <a:latin typeface="Times New Roman"/>
                <a:ea typeface="楷体" pitchFamily="49" charset="-122"/>
                <a:sym typeface="Symbol" pitchFamily="18" charset="2"/>
              </a:rPr>
              <a:t>”</a:t>
            </a:r>
            <a:r>
              <a:rPr lang="zh-CN" altLang="en-US" sz="2600" dirty="0">
                <a:sym typeface="Symbol" pitchFamily="18" charset="2"/>
              </a:rPr>
              <a:t> </a:t>
            </a:r>
          </a:p>
          <a:p>
            <a:pPr algn="l">
              <a:spcBef>
                <a:spcPct val="32000"/>
              </a:spcBef>
            </a:pPr>
            <a:r>
              <a:rPr lang="en-US" altLang="zh-CN" sz="2600" dirty="0" smtClean="0">
                <a:sym typeface="Symbol" pitchFamily="18" charset="2"/>
              </a:rPr>
              <a:t>1</a:t>
            </a:r>
            <a:r>
              <a:rPr lang="zh-CN" altLang="en-US" sz="2600" dirty="0" smtClean="0">
                <a:sym typeface="Symbol" pitchFamily="18" charset="2"/>
              </a:rPr>
              <a:t>．原假设</a:t>
            </a:r>
            <a:r>
              <a:rPr lang="zh-CN" altLang="en-US" sz="2600" dirty="0">
                <a:sym typeface="Symbol" pitchFamily="18" charset="2"/>
              </a:rPr>
              <a:t>：接受检验的假设；</a:t>
            </a:r>
          </a:p>
          <a:p>
            <a:pPr algn="l">
              <a:spcBef>
                <a:spcPct val="32000"/>
              </a:spcBef>
            </a:pPr>
            <a:r>
              <a:rPr lang="zh-CN" altLang="en-US" sz="2600" dirty="0">
                <a:sym typeface="Symbol" pitchFamily="18" charset="2"/>
              </a:rPr>
              <a:t>　　　　　  研究者怀疑并希望否定的命题。</a:t>
            </a:r>
          </a:p>
          <a:p>
            <a:pPr algn="l">
              <a:spcBef>
                <a:spcPct val="32000"/>
              </a:spcBef>
            </a:pPr>
            <a:r>
              <a:rPr lang="en-US" altLang="zh-CN" sz="2600" dirty="0" smtClean="0">
                <a:sym typeface="Symbol" pitchFamily="18" charset="2"/>
              </a:rPr>
              <a:t>2</a:t>
            </a:r>
            <a:r>
              <a:rPr lang="zh-CN" altLang="en-US" sz="2600" dirty="0" smtClean="0">
                <a:sym typeface="Symbol" pitchFamily="18" charset="2"/>
              </a:rPr>
              <a:t>．备择假设</a:t>
            </a:r>
            <a:r>
              <a:rPr lang="zh-CN" altLang="en-US" sz="2600" dirty="0">
                <a:sym typeface="Symbol" pitchFamily="18" charset="2"/>
              </a:rPr>
              <a:t>：</a:t>
            </a:r>
            <a:r>
              <a:rPr lang="zh-CN" altLang="en-US" sz="2600" dirty="0" smtClean="0">
                <a:sym typeface="Symbol" pitchFamily="18" charset="2"/>
              </a:rPr>
              <a:t>研究者希望（倾向于）肯定的</a:t>
            </a:r>
            <a:r>
              <a:rPr lang="zh-CN" altLang="en-US" sz="2600" dirty="0">
                <a:sym typeface="Symbol" pitchFamily="18" charset="2"/>
              </a:rPr>
              <a:t>命题。</a:t>
            </a:r>
          </a:p>
          <a:p>
            <a:pPr algn="l">
              <a:spcBef>
                <a:spcPct val="32000"/>
              </a:spcBef>
            </a:pPr>
            <a:r>
              <a:rPr lang="en-US" altLang="zh-CN" sz="2600" dirty="0" smtClean="0">
                <a:sym typeface="Symbol" pitchFamily="18" charset="2"/>
              </a:rPr>
              <a:t>3</a:t>
            </a:r>
            <a:r>
              <a:rPr lang="zh-CN" altLang="en-US" sz="2600" dirty="0" smtClean="0">
                <a:sym typeface="Symbol" pitchFamily="18" charset="2"/>
              </a:rPr>
              <a:t>．思路</a:t>
            </a:r>
            <a:r>
              <a:rPr lang="zh-CN" altLang="en-US" sz="2600" dirty="0">
                <a:sym typeface="Symbol" pitchFamily="18" charset="2"/>
              </a:rPr>
              <a:t>：反证法证明：</a:t>
            </a:r>
            <a:r>
              <a:rPr lang="en-US" altLang="zh-CN" sz="2600" dirty="0">
                <a:sym typeface="Symbol" pitchFamily="18" charset="2"/>
              </a:rPr>
              <a:t>A=B</a:t>
            </a:r>
            <a:r>
              <a:rPr lang="zh-CN" altLang="en-US" sz="2600" dirty="0">
                <a:sym typeface="Symbol" pitchFamily="18" charset="2"/>
              </a:rPr>
              <a:t>，假设：</a:t>
            </a:r>
            <a:r>
              <a:rPr lang="en-US" altLang="zh-CN" sz="2600" dirty="0">
                <a:sym typeface="Symbol" pitchFamily="18" charset="2"/>
              </a:rPr>
              <a:t>AB</a:t>
            </a:r>
          </a:p>
          <a:p>
            <a:pPr algn="l">
              <a:spcBef>
                <a:spcPct val="32000"/>
              </a:spcBef>
            </a:pPr>
            <a:r>
              <a:rPr lang="en-US" altLang="zh-CN" sz="2600" dirty="0">
                <a:sym typeface="Symbol" pitchFamily="18" charset="2"/>
              </a:rPr>
              <a:t>                  </a:t>
            </a:r>
            <a:r>
              <a:rPr lang="zh-CN" altLang="en-US" sz="2600" dirty="0">
                <a:sym typeface="Symbol" pitchFamily="18" charset="2"/>
              </a:rPr>
              <a:t>证明： </a:t>
            </a:r>
            <a:r>
              <a:rPr lang="zh-CN" altLang="en-US" sz="2600" b="1" dirty="0">
                <a:sym typeface="Symbol" pitchFamily="18" charset="2"/>
              </a:rPr>
              <a:t>  </a:t>
            </a:r>
            <a:r>
              <a:rPr lang="en-US" altLang="zh-CN" sz="2600" b="1" dirty="0">
                <a:sym typeface="Symbol" pitchFamily="18" charset="2"/>
              </a:rPr>
              <a:t>5000</a:t>
            </a:r>
            <a:r>
              <a:rPr lang="en-US" altLang="zh-CN" sz="2600" dirty="0">
                <a:sym typeface="Symbol" pitchFamily="18" charset="2"/>
              </a:rPr>
              <a:t> </a:t>
            </a:r>
            <a:r>
              <a:rPr lang="zh-CN" altLang="en-US" sz="2600" dirty="0">
                <a:sym typeface="Symbol" pitchFamily="18" charset="2"/>
              </a:rPr>
              <a:t>，假设： </a:t>
            </a:r>
            <a:r>
              <a:rPr lang="zh-CN" altLang="en-US" sz="2600" b="1" dirty="0">
                <a:sym typeface="Symbol" pitchFamily="18" charset="2"/>
              </a:rPr>
              <a:t> </a:t>
            </a:r>
            <a:r>
              <a:rPr lang="en-US" altLang="zh-CN" sz="2600" b="1" dirty="0">
                <a:sym typeface="Symbol" pitchFamily="18" charset="2"/>
              </a:rPr>
              <a:t>= 5000 </a:t>
            </a:r>
          </a:p>
        </p:txBody>
      </p:sp>
      <p:sp>
        <p:nvSpPr>
          <p:cNvPr id="49159" name="Line 7"/>
          <p:cNvSpPr>
            <a:spLocks noChangeShapeType="1"/>
          </p:cNvSpPr>
          <p:nvPr/>
        </p:nvSpPr>
        <p:spPr bwMode="auto">
          <a:xfrm>
            <a:off x="1752600" y="3200400"/>
            <a:ext cx="0" cy="0"/>
          </a:xfrm>
          <a:prstGeom prst="line">
            <a:avLst/>
          </a:prstGeom>
          <a:noFill/>
          <a:ln w="9525">
            <a:solidFill>
              <a:schemeClr val="tx1"/>
            </a:solidFill>
            <a:round/>
            <a:headEnd/>
            <a:tailEnd/>
          </a:ln>
          <a:effectLst/>
        </p:spPr>
        <p:txBody>
          <a:bodyPr wrap="none" anchor="ctr"/>
          <a:lstStyle/>
          <a:p>
            <a:endParaRPr lang="zh-CN" altLang="en-US"/>
          </a:p>
        </p:txBody>
      </p:sp>
      <p:sp>
        <p:nvSpPr>
          <p:cNvPr id="49160" name="Line 8"/>
          <p:cNvSpPr>
            <a:spLocks noChangeShapeType="1"/>
          </p:cNvSpPr>
          <p:nvPr/>
        </p:nvSpPr>
        <p:spPr bwMode="auto">
          <a:xfrm>
            <a:off x="1143000" y="5486400"/>
            <a:ext cx="0" cy="0"/>
          </a:xfrm>
          <a:prstGeom prst="line">
            <a:avLst/>
          </a:prstGeom>
          <a:noFill/>
          <a:ln w="9525">
            <a:solidFill>
              <a:schemeClr val="tx1"/>
            </a:solidFill>
            <a:round/>
            <a:headEnd/>
            <a:tailEnd/>
          </a:ln>
          <a:effectLst/>
        </p:spPr>
        <p:txBody>
          <a:bodyPr wrap="none" anchor="ctr"/>
          <a:lstStyle/>
          <a:p>
            <a:endParaRPr lang="zh-CN" altLang="en-US"/>
          </a:p>
        </p:txBody>
      </p:sp>
      <p:sp>
        <p:nvSpPr>
          <p:cNvPr id="49161" name="Line 9"/>
          <p:cNvSpPr>
            <a:spLocks noChangeShapeType="1"/>
          </p:cNvSpPr>
          <p:nvPr/>
        </p:nvSpPr>
        <p:spPr bwMode="auto">
          <a:xfrm>
            <a:off x="1143000" y="4953000"/>
            <a:ext cx="0" cy="0"/>
          </a:xfrm>
          <a:prstGeom prst="line">
            <a:avLst/>
          </a:prstGeom>
          <a:noFill/>
          <a:ln w="9525">
            <a:solidFill>
              <a:schemeClr val="tx1"/>
            </a:solidFill>
            <a:round/>
            <a:headEnd/>
            <a:tailEnd/>
          </a:ln>
          <a:effectLst/>
        </p:spPr>
        <p:txBody>
          <a:bodyPr wrap="none" anchor="ctr"/>
          <a:lstStyle/>
          <a:p>
            <a:endParaRPr lang="zh-CN" altLang="en-US"/>
          </a:p>
        </p:txBody>
      </p:sp>
      <p:sp>
        <p:nvSpPr>
          <p:cNvPr id="49162" name="Line 10"/>
          <p:cNvSpPr>
            <a:spLocks noChangeShapeType="1"/>
          </p:cNvSpPr>
          <p:nvPr/>
        </p:nvSpPr>
        <p:spPr bwMode="auto">
          <a:xfrm>
            <a:off x="1676400" y="5943600"/>
            <a:ext cx="0" cy="0"/>
          </a:xfrm>
          <a:prstGeom prst="line">
            <a:avLst/>
          </a:prstGeom>
          <a:noFill/>
          <a:ln w="9525">
            <a:solidFill>
              <a:schemeClr val="tx1"/>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9158">
                                            <p:txEl>
                                              <p:pRg st="0" end="0"/>
                                            </p:txEl>
                                          </p:spTgt>
                                        </p:tgtEl>
                                        <p:attrNameLst>
                                          <p:attrName>style.visibility</p:attrName>
                                        </p:attrNameLst>
                                      </p:cBhvr>
                                      <p:to>
                                        <p:strVal val="visible"/>
                                      </p:to>
                                    </p:set>
                                    <p:anim calcmode="lin" valueType="num">
                                      <p:cBhvr additive="base">
                                        <p:cTn id="7" dur="500" fill="hold"/>
                                        <p:tgtEl>
                                          <p:spTgt spid="4915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9158">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9158">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9158">
                                            <p:txEl>
                                              <p:pRg st="1" end="1"/>
                                            </p:txEl>
                                          </p:spTgt>
                                        </p:tgtEl>
                                        <p:attrNameLst>
                                          <p:attrName>style.visibility</p:attrName>
                                        </p:attrNameLst>
                                      </p:cBhvr>
                                      <p:to>
                                        <p:strVal val="visible"/>
                                      </p:to>
                                    </p:set>
                                    <p:anim calcmode="lin" valueType="num">
                                      <p:cBhvr additive="base">
                                        <p:cTn id="13" dur="500" fill="hold"/>
                                        <p:tgtEl>
                                          <p:spTgt spid="49158">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9158">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9158">
                                            <p:txEl>
                                              <p:pRg st="1" end="1"/>
                                            </p:txEl>
                                          </p:spTgt>
                                        </p:tgtEl>
                                        <p:attrNameLst>
                                          <p:attrName>ppt_c</p:attrName>
                                        </p:attrNameLst>
                                      </p:cBhvr>
                                      <p:to>
                                        <a:srgbClr val="0000FF"/>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9158">
                                            <p:txEl>
                                              <p:pRg st="2" end="2"/>
                                            </p:txEl>
                                          </p:spTgt>
                                        </p:tgtEl>
                                        <p:attrNameLst>
                                          <p:attrName>style.visibility</p:attrName>
                                        </p:attrNameLst>
                                      </p:cBhvr>
                                      <p:to>
                                        <p:strVal val="visible"/>
                                      </p:to>
                                    </p:set>
                                    <p:anim calcmode="lin" valueType="num">
                                      <p:cBhvr additive="base">
                                        <p:cTn id="19" dur="500" fill="hold"/>
                                        <p:tgtEl>
                                          <p:spTgt spid="49158">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9158">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9158">
                                            <p:txEl>
                                              <p:pRg st="2" end="2"/>
                                            </p:txEl>
                                          </p:spTgt>
                                        </p:tgtEl>
                                        <p:attrNameLst>
                                          <p:attrName>ppt_c</p:attrName>
                                        </p:attrNameLst>
                                      </p:cBhvr>
                                      <p:to>
                                        <a:srgbClr val="0000FF"/>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9158">
                                            <p:txEl>
                                              <p:pRg st="3" end="3"/>
                                            </p:txEl>
                                          </p:spTgt>
                                        </p:tgtEl>
                                        <p:attrNameLst>
                                          <p:attrName>style.visibility</p:attrName>
                                        </p:attrNameLst>
                                      </p:cBhvr>
                                      <p:to>
                                        <p:strVal val="visible"/>
                                      </p:to>
                                    </p:set>
                                    <p:anim calcmode="lin" valueType="num">
                                      <p:cBhvr additive="base">
                                        <p:cTn id="25" dur="500" fill="hold"/>
                                        <p:tgtEl>
                                          <p:spTgt spid="49158">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9158">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9158">
                                            <p:txEl>
                                              <p:pRg st="3" end="3"/>
                                            </p:txEl>
                                          </p:spTgt>
                                        </p:tgtEl>
                                        <p:attrNameLst>
                                          <p:attrName>ppt_c</p:attrName>
                                        </p:attrNameLst>
                                      </p:cBhvr>
                                      <p:to>
                                        <a:srgbClr val="0000FF"/>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9158">
                                            <p:txEl>
                                              <p:pRg st="4" end="4"/>
                                            </p:txEl>
                                          </p:spTgt>
                                        </p:tgtEl>
                                        <p:attrNameLst>
                                          <p:attrName>style.visibility</p:attrName>
                                        </p:attrNameLst>
                                      </p:cBhvr>
                                      <p:to>
                                        <p:strVal val="visible"/>
                                      </p:to>
                                    </p:set>
                                    <p:anim calcmode="lin" valueType="num">
                                      <p:cBhvr additive="base">
                                        <p:cTn id="31" dur="500" fill="hold"/>
                                        <p:tgtEl>
                                          <p:spTgt spid="49158">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9158">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9158">
                                            <p:txEl>
                                              <p:pRg st="4" end="4"/>
                                            </p:txEl>
                                          </p:spTgt>
                                        </p:tgtEl>
                                        <p:attrNameLst>
                                          <p:attrName>ppt_c</p:attrName>
                                        </p:attrNameLst>
                                      </p:cBhvr>
                                      <p:to>
                                        <a:srgbClr val="0000FF"/>
                                      </p:to>
                                    </p:animClr>
                                  </p:sub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49158">
                                            <p:txEl>
                                              <p:pRg st="5" end="5"/>
                                            </p:txEl>
                                          </p:spTgt>
                                        </p:tgtEl>
                                        <p:attrNameLst>
                                          <p:attrName>style.visibility</p:attrName>
                                        </p:attrNameLst>
                                      </p:cBhvr>
                                      <p:to>
                                        <p:strVal val="visible"/>
                                      </p:to>
                                    </p:set>
                                    <p:anim calcmode="lin" valueType="num">
                                      <p:cBhvr additive="base">
                                        <p:cTn id="37" dur="500" fill="hold"/>
                                        <p:tgtEl>
                                          <p:spTgt spid="49158">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49158">
                                            <p:txEl>
                                              <p:pRg st="5" end="5"/>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9158">
                                            <p:txEl>
                                              <p:pRg st="5" end="5"/>
                                            </p:txEl>
                                          </p:spTgt>
                                        </p:tgtEl>
                                        <p:attrNameLst>
                                          <p:attrName>ppt_c</p:attrName>
                                        </p:attrNameLst>
                                      </p:cBhvr>
                                      <p:to>
                                        <a:srgbClr val="0000FF"/>
                                      </p:to>
                                    </p:animClr>
                                  </p:sub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49158">
                                            <p:txEl>
                                              <p:pRg st="6" end="6"/>
                                            </p:txEl>
                                          </p:spTgt>
                                        </p:tgtEl>
                                        <p:attrNameLst>
                                          <p:attrName>style.visibility</p:attrName>
                                        </p:attrNameLst>
                                      </p:cBhvr>
                                      <p:to>
                                        <p:strVal val="visible"/>
                                      </p:to>
                                    </p:set>
                                    <p:anim calcmode="lin" valueType="num">
                                      <p:cBhvr additive="base">
                                        <p:cTn id="43" dur="500" fill="hold"/>
                                        <p:tgtEl>
                                          <p:spTgt spid="49158">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9158">
                                            <p:txEl>
                                              <p:pRg st="6" end="6"/>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9158">
                                            <p:txEl>
                                              <p:pRg st="6" end="6"/>
                                            </p:txEl>
                                          </p:spTgt>
                                        </p:tgtEl>
                                        <p:attrNameLst>
                                          <p:attrName>ppt_c</p:attrName>
                                        </p:attrNameLst>
                                      </p:cBhvr>
                                      <p:to>
                                        <a:srgbClr val="0000FF"/>
                                      </p:to>
                                    </p:animClr>
                                  </p:sub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49158">
                                            <p:txEl>
                                              <p:pRg st="7" end="7"/>
                                            </p:txEl>
                                          </p:spTgt>
                                        </p:tgtEl>
                                        <p:attrNameLst>
                                          <p:attrName>style.visibility</p:attrName>
                                        </p:attrNameLst>
                                      </p:cBhvr>
                                      <p:to>
                                        <p:strVal val="visible"/>
                                      </p:to>
                                    </p:set>
                                    <p:anim calcmode="lin" valueType="num">
                                      <p:cBhvr additive="base">
                                        <p:cTn id="49" dur="500" fill="hold"/>
                                        <p:tgtEl>
                                          <p:spTgt spid="49158">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49158">
                                            <p:txEl>
                                              <p:pRg st="7" end="7"/>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49158">
                                            <p:txEl>
                                              <p:pRg st="7" end="7"/>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8"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第七章   假设检验</a:t>
            </a:r>
          </a:p>
        </p:txBody>
      </p:sp>
      <p:sp>
        <p:nvSpPr>
          <p:cNvPr id="78851"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78852"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78853"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78854" name="Rectangle 6"/>
          <p:cNvSpPr>
            <a:spLocks noGrp="1" noChangeArrowheads="1"/>
          </p:cNvSpPr>
          <p:nvPr>
            <p:ph type="subTitle" idx="1"/>
          </p:nvPr>
        </p:nvSpPr>
        <p:spPr>
          <a:xfrm>
            <a:off x="228600" y="1219200"/>
            <a:ext cx="8686800" cy="5410200"/>
          </a:xfrm>
        </p:spPr>
        <p:txBody>
          <a:bodyPr/>
          <a:lstStyle/>
          <a:p>
            <a:pPr algn="l">
              <a:lnSpc>
                <a:spcPts val="3300"/>
              </a:lnSpc>
            </a:pPr>
            <a:r>
              <a:rPr lang="en-US" altLang="zh-CN" sz="2400" dirty="0" smtClean="0">
                <a:solidFill>
                  <a:schemeClr val="accent2"/>
                </a:solidFill>
                <a:ea typeface="楷体" pitchFamily="49" charset="-122"/>
                <a:sym typeface="Symbol" pitchFamily="18" charset="2"/>
              </a:rPr>
              <a:t>[</a:t>
            </a:r>
            <a:r>
              <a:rPr lang="zh-CN" altLang="en-US" sz="2400" dirty="0" smtClean="0">
                <a:solidFill>
                  <a:schemeClr val="accent2"/>
                </a:solidFill>
                <a:ea typeface="楷体" pitchFamily="49" charset="-122"/>
                <a:sym typeface="Symbol" pitchFamily="18" charset="2"/>
              </a:rPr>
              <a:t>例</a:t>
            </a:r>
            <a:r>
              <a:rPr lang="en-US" altLang="zh-CN" sz="2400" dirty="0" smtClean="0">
                <a:solidFill>
                  <a:schemeClr val="accent2"/>
                </a:solidFill>
                <a:ea typeface="楷体" pitchFamily="49" charset="-122"/>
                <a:sym typeface="Symbol" pitchFamily="18" charset="2"/>
              </a:rPr>
              <a:t>]</a:t>
            </a:r>
            <a:r>
              <a:rPr lang="zh-CN" altLang="en-US" sz="2400" dirty="0" smtClean="0">
                <a:solidFill>
                  <a:schemeClr val="accent2"/>
                </a:solidFill>
                <a:ea typeface="楷体" pitchFamily="49" charset="-122"/>
                <a:sym typeface="Symbol" pitchFamily="18" charset="2"/>
              </a:rPr>
              <a:t>某车间研究用两种不同的工艺组装某种产品所需时间是否相同。让</a:t>
            </a:r>
            <a:r>
              <a:rPr lang="en-US" altLang="zh-CN" sz="2400" dirty="0" smtClean="0">
                <a:solidFill>
                  <a:schemeClr val="accent2"/>
                </a:solidFill>
                <a:ea typeface="楷体" pitchFamily="49" charset="-122"/>
                <a:sym typeface="Symbol" pitchFamily="18" charset="2"/>
              </a:rPr>
              <a:t>A</a:t>
            </a:r>
            <a:r>
              <a:rPr lang="zh-CN" altLang="en-US" sz="2400" dirty="0" smtClean="0">
                <a:solidFill>
                  <a:schemeClr val="accent2"/>
                </a:solidFill>
                <a:ea typeface="楷体" pitchFamily="49" charset="-122"/>
                <a:sym typeface="Symbol" pitchFamily="18" charset="2"/>
              </a:rPr>
              <a:t>组</a:t>
            </a:r>
            <a:r>
              <a:rPr lang="en-US" altLang="zh-CN" sz="2400" dirty="0" smtClean="0">
                <a:solidFill>
                  <a:schemeClr val="accent2"/>
                </a:solidFill>
                <a:ea typeface="楷体" pitchFamily="49" charset="-122"/>
                <a:sym typeface="Symbol" pitchFamily="18" charset="2"/>
              </a:rPr>
              <a:t>10</a:t>
            </a:r>
            <a:r>
              <a:rPr lang="zh-CN" altLang="en-US" sz="2400" dirty="0" smtClean="0">
                <a:solidFill>
                  <a:schemeClr val="accent2"/>
                </a:solidFill>
                <a:ea typeface="楷体" pitchFamily="49" charset="-122"/>
                <a:sym typeface="Symbol" pitchFamily="18" charset="2"/>
              </a:rPr>
              <a:t>名工人用第一种工艺组装，平均所需时间为</a:t>
            </a:r>
            <a:r>
              <a:rPr lang="en-US" altLang="zh-CN" sz="2400" dirty="0" smtClean="0">
                <a:solidFill>
                  <a:schemeClr val="accent2"/>
                </a:solidFill>
                <a:ea typeface="楷体" pitchFamily="49" charset="-122"/>
                <a:sym typeface="Symbol" pitchFamily="18" charset="2"/>
              </a:rPr>
              <a:t>26.1</a:t>
            </a:r>
            <a:r>
              <a:rPr lang="zh-CN" altLang="en-US" sz="2400" dirty="0" smtClean="0">
                <a:solidFill>
                  <a:schemeClr val="accent2"/>
                </a:solidFill>
                <a:ea typeface="楷体" pitchFamily="49" charset="-122"/>
                <a:sym typeface="Symbol" pitchFamily="18" charset="2"/>
              </a:rPr>
              <a:t>分钟，标准差为</a:t>
            </a:r>
            <a:r>
              <a:rPr lang="en-US" altLang="zh-CN" sz="2400" dirty="0" smtClean="0">
                <a:solidFill>
                  <a:schemeClr val="accent2"/>
                </a:solidFill>
                <a:ea typeface="楷体" pitchFamily="49" charset="-122"/>
                <a:sym typeface="Symbol" pitchFamily="18" charset="2"/>
              </a:rPr>
              <a:t>12</a:t>
            </a:r>
            <a:r>
              <a:rPr lang="zh-CN" altLang="en-US" sz="2400" dirty="0" smtClean="0">
                <a:solidFill>
                  <a:schemeClr val="accent2"/>
                </a:solidFill>
                <a:ea typeface="楷体" pitchFamily="49" charset="-122"/>
                <a:sym typeface="Symbol" pitchFamily="18" charset="2"/>
              </a:rPr>
              <a:t>分钟；</a:t>
            </a:r>
            <a:r>
              <a:rPr lang="en-US" altLang="zh-CN" sz="2400" dirty="0" smtClean="0">
                <a:solidFill>
                  <a:schemeClr val="accent2"/>
                </a:solidFill>
                <a:ea typeface="楷体" pitchFamily="49" charset="-122"/>
                <a:sym typeface="Symbol" pitchFamily="18" charset="2"/>
              </a:rPr>
              <a:t>B</a:t>
            </a:r>
            <a:r>
              <a:rPr lang="zh-CN" altLang="en-US" sz="2400" dirty="0" smtClean="0">
                <a:solidFill>
                  <a:schemeClr val="accent2"/>
                </a:solidFill>
                <a:ea typeface="楷体" pitchFamily="49" charset="-122"/>
                <a:sym typeface="Symbol" pitchFamily="18" charset="2"/>
              </a:rPr>
              <a:t>组</a:t>
            </a:r>
            <a:r>
              <a:rPr lang="en-US" altLang="zh-CN" sz="2400" dirty="0" smtClean="0">
                <a:solidFill>
                  <a:schemeClr val="accent2"/>
                </a:solidFill>
                <a:ea typeface="楷体" pitchFamily="49" charset="-122"/>
                <a:sym typeface="Symbol" pitchFamily="18" charset="2"/>
              </a:rPr>
              <a:t>8</a:t>
            </a:r>
            <a:r>
              <a:rPr lang="zh-CN" altLang="en-US" sz="2400" dirty="0" smtClean="0">
                <a:solidFill>
                  <a:schemeClr val="accent2"/>
                </a:solidFill>
                <a:ea typeface="楷体" pitchFamily="49" charset="-122"/>
                <a:sym typeface="Symbol" pitchFamily="18" charset="2"/>
              </a:rPr>
              <a:t>名工人用第二种工艺组装，平均所需时间为</a:t>
            </a:r>
            <a:r>
              <a:rPr lang="en-US" altLang="zh-CN" sz="2400" dirty="0" smtClean="0">
                <a:solidFill>
                  <a:schemeClr val="accent2"/>
                </a:solidFill>
                <a:ea typeface="楷体" pitchFamily="49" charset="-122"/>
                <a:sym typeface="Symbol" pitchFamily="18" charset="2"/>
              </a:rPr>
              <a:t>17.6</a:t>
            </a:r>
            <a:r>
              <a:rPr lang="zh-CN" altLang="en-US" sz="2400" dirty="0" smtClean="0">
                <a:solidFill>
                  <a:schemeClr val="accent2"/>
                </a:solidFill>
                <a:ea typeface="楷体" pitchFamily="49" charset="-122"/>
                <a:sym typeface="Symbol" pitchFamily="18" charset="2"/>
              </a:rPr>
              <a:t>分钟，标准差为</a:t>
            </a:r>
            <a:r>
              <a:rPr lang="en-US" altLang="zh-CN" sz="2400" dirty="0" smtClean="0">
                <a:solidFill>
                  <a:schemeClr val="accent2"/>
                </a:solidFill>
                <a:ea typeface="楷体" pitchFamily="49" charset="-122"/>
                <a:sym typeface="Symbol" pitchFamily="18" charset="2"/>
              </a:rPr>
              <a:t>10.5</a:t>
            </a:r>
            <a:r>
              <a:rPr lang="zh-CN" altLang="en-US" sz="2400" dirty="0" smtClean="0">
                <a:solidFill>
                  <a:schemeClr val="accent2"/>
                </a:solidFill>
                <a:ea typeface="楷体" pitchFamily="49" charset="-122"/>
                <a:sym typeface="Symbol" pitchFamily="18" charset="2"/>
              </a:rPr>
              <a:t>分钟。已知用两种工艺组装产品所用时间服从正态分布，</a:t>
            </a:r>
            <a:r>
              <a:rPr lang="zh-CN" altLang="en-US" sz="2400" dirty="0" smtClean="0">
                <a:solidFill>
                  <a:schemeClr val="accent2"/>
                </a:solidFill>
                <a:sym typeface="Symbol" pitchFamily="18" charset="2"/>
              </a:rPr>
              <a:t>且</a:t>
            </a:r>
            <a:r>
              <a:rPr lang="zh-CN" altLang="en-US" sz="2400" dirty="0" smtClean="0">
                <a:solidFill>
                  <a:schemeClr val="accent2"/>
                </a:solidFill>
                <a:latin typeface="Symbol" pitchFamily="18" charset="2"/>
              </a:rPr>
              <a:t></a:t>
            </a:r>
            <a:r>
              <a:rPr lang="en-US" altLang="zh-CN" sz="2400" baseline="-25000" dirty="0" smtClean="0">
                <a:solidFill>
                  <a:schemeClr val="accent2"/>
                </a:solidFill>
                <a:latin typeface="Symbol" pitchFamily="18" charset="2"/>
              </a:rPr>
              <a:t>1</a:t>
            </a:r>
            <a:r>
              <a:rPr lang="en-US" altLang="zh-CN" sz="2400" baseline="30000" dirty="0" smtClean="0">
                <a:solidFill>
                  <a:schemeClr val="accent2"/>
                </a:solidFill>
                <a:latin typeface="Symbol" pitchFamily="18" charset="2"/>
              </a:rPr>
              <a:t>2 </a:t>
            </a:r>
            <a:r>
              <a:rPr lang="en-US" altLang="zh-CN" sz="2400" dirty="0" smtClean="0">
                <a:solidFill>
                  <a:schemeClr val="accent2"/>
                </a:solidFill>
                <a:latin typeface="Symbol" pitchFamily="18" charset="2"/>
                <a:sym typeface="Symbol" pitchFamily="18" charset="2"/>
              </a:rPr>
              <a:t>=</a:t>
            </a:r>
            <a:r>
              <a:rPr lang="en-US" altLang="zh-CN" sz="2400" dirty="0" smtClean="0">
                <a:solidFill>
                  <a:schemeClr val="accent2"/>
                </a:solidFill>
                <a:latin typeface="Symbol" pitchFamily="18" charset="2"/>
              </a:rPr>
              <a:t> </a:t>
            </a:r>
            <a:r>
              <a:rPr lang="en-US" altLang="zh-CN" sz="2400" baseline="-25000" dirty="0" smtClean="0">
                <a:solidFill>
                  <a:schemeClr val="accent2"/>
                </a:solidFill>
                <a:latin typeface="Symbol" pitchFamily="18" charset="2"/>
              </a:rPr>
              <a:t>2</a:t>
            </a:r>
            <a:r>
              <a:rPr lang="en-US" altLang="zh-CN" sz="2400" baseline="30000" dirty="0" smtClean="0">
                <a:solidFill>
                  <a:schemeClr val="accent2"/>
                </a:solidFill>
                <a:latin typeface="Symbol" pitchFamily="18" charset="2"/>
              </a:rPr>
              <a:t>2 </a:t>
            </a:r>
            <a:r>
              <a:rPr lang="zh-CN" altLang="en-US" sz="2400" dirty="0" smtClean="0">
                <a:solidFill>
                  <a:schemeClr val="accent2"/>
                </a:solidFill>
                <a:sym typeface="Symbol" pitchFamily="18" charset="2"/>
              </a:rPr>
              <a:t>，</a:t>
            </a:r>
            <a:r>
              <a:rPr lang="zh-CN" altLang="en-US" sz="2400" dirty="0" smtClean="0">
                <a:solidFill>
                  <a:schemeClr val="accent2"/>
                </a:solidFill>
                <a:ea typeface="楷体" pitchFamily="49" charset="-122"/>
                <a:sym typeface="Symbol" pitchFamily="18" charset="2"/>
              </a:rPr>
              <a:t>试问能否认为用第二种方法组装比第一种方法更好？（</a:t>
            </a:r>
            <a:r>
              <a:rPr lang="en-US" altLang="zh-CN" sz="2400" dirty="0" smtClean="0">
                <a:solidFill>
                  <a:schemeClr val="accent2"/>
                </a:solidFill>
                <a:ea typeface="楷体" pitchFamily="49" charset="-122"/>
                <a:sym typeface="Symbol" pitchFamily="18" charset="2"/>
              </a:rPr>
              <a:t>=0.05</a:t>
            </a:r>
            <a:r>
              <a:rPr lang="zh-CN" altLang="en-US" sz="2400" dirty="0" smtClean="0">
                <a:solidFill>
                  <a:schemeClr val="accent2"/>
                </a:solidFill>
                <a:ea typeface="楷体" pitchFamily="49" charset="-122"/>
                <a:sym typeface="Symbol" pitchFamily="18" charset="2"/>
              </a:rPr>
              <a:t>）</a:t>
            </a:r>
            <a:endParaRPr lang="en-US" altLang="zh-CN" sz="2400" dirty="0" smtClean="0">
              <a:solidFill>
                <a:schemeClr val="accent2"/>
              </a:solidFill>
              <a:ea typeface="楷体" pitchFamily="49" charset="-122"/>
              <a:sym typeface="Symbol" pitchFamily="18" charset="2"/>
            </a:endParaRPr>
          </a:p>
          <a:p>
            <a:pPr algn="l">
              <a:lnSpc>
                <a:spcPts val="3300"/>
              </a:lnSpc>
            </a:pPr>
            <a:r>
              <a:rPr lang="zh-CN" altLang="en-US" sz="2400" dirty="0" smtClean="0">
                <a:solidFill>
                  <a:schemeClr val="accent2"/>
                </a:solidFill>
                <a:latin typeface="宋体" pitchFamily="2" charset="-122"/>
                <a:ea typeface="楷体" pitchFamily="49" charset="-122"/>
                <a:sym typeface="Symbol" pitchFamily="18" charset="2"/>
              </a:rPr>
              <a:t>解：</a:t>
            </a:r>
            <a:r>
              <a:rPr lang="en-US" altLang="zh-CN" sz="2400" dirty="0" smtClean="0">
                <a:solidFill>
                  <a:schemeClr val="accent2"/>
                </a:solidFill>
                <a:ea typeface="楷体" pitchFamily="49" charset="-122"/>
                <a:sym typeface="Symbol" pitchFamily="18" charset="2"/>
              </a:rPr>
              <a:t> H</a:t>
            </a:r>
            <a:r>
              <a:rPr lang="en-US" altLang="zh-CN" sz="2400" baseline="-25000" dirty="0" smtClean="0">
                <a:solidFill>
                  <a:schemeClr val="accent2"/>
                </a:solidFill>
                <a:ea typeface="楷体" pitchFamily="49" charset="-122"/>
                <a:sym typeface="Symbol" pitchFamily="18" charset="2"/>
              </a:rPr>
              <a:t>0</a:t>
            </a:r>
            <a:r>
              <a:rPr lang="zh-CN" altLang="en-US" sz="2400" dirty="0" smtClean="0">
                <a:solidFill>
                  <a:schemeClr val="accent2"/>
                </a:solidFill>
                <a:ea typeface="楷体" pitchFamily="49" charset="-122"/>
                <a:sym typeface="Symbol" pitchFamily="18" charset="2"/>
              </a:rPr>
              <a:t>：</a:t>
            </a:r>
            <a:r>
              <a:rPr lang="en-US" altLang="zh-CN" sz="2400" baseline="-25000" dirty="0" smtClean="0">
                <a:solidFill>
                  <a:schemeClr val="accent2"/>
                </a:solidFill>
                <a:ea typeface="楷体" pitchFamily="49" charset="-122"/>
                <a:sym typeface="Symbol" pitchFamily="18" charset="2"/>
              </a:rPr>
              <a:t>1</a:t>
            </a:r>
            <a:r>
              <a:rPr lang="en-US" altLang="zh-CN" sz="2400" dirty="0" smtClean="0">
                <a:solidFill>
                  <a:schemeClr val="accent2"/>
                </a:solidFill>
                <a:ea typeface="楷体" pitchFamily="49" charset="-122"/>
                <a:sym typeface="Symbol" pitchFamily="18" charset="2"/>
              </a:rPr>
              <a:t>–</a:t>
            </a:r>
            <a:r>
              <a:rPr lang="en-US" altLang="zh-CN" sz="2400" baseline="-25000" dirty="0" smtClean="0">
                <a:solidFill>
                  <a:schemeClr val="accent2"/>
                </a:solidFill>
                <a:ea typeface="楷体" pitchFamily="49" charset="-122"/>
                <a:sym typeface="Symbol" pitchFamily="18" charset="2"/>
              </a:rPr>
              <a:t>2</a:t>
            </a:r>
            <a:r>
              <a:rPr lang="en-US" altLang="zh-CN" sz="2400" dirty="0" smtClean="0">
                <a:solidFill>
                  <a:schemeClr val="accent2"/>
                </a:solidFill>
                <a:ea typeface="楷体" pitchFamily="49" charset="-122"/>
                <a:sym typeface="Symbol" pitchFamily="18" charset="2"/>
              </a:rPr>
              <a:t>≤0            H</a:t>
            </a:r>
            <a:r>
              <a:rPr lang="en-US" altLang="zh-CN" sz="2400" baseline="-25000" dirty="0" smtClean="0">
                <a:solidFill>
                  <a:schemeClr val="accent2"/>
                </a:solidFill>
                <a:ea typeface="楷体" pitchFamily="49" charset="-122"/>
                <a:sym typeface="Symbol" pitchFamily="18" charset="2"/>
              </a:rPr>
              <a:t>1</a:t>
            </a:r>
            <a:r>
              <a:rPr lang="zh-CN" altLang="en-US" sz="2400" dirty="0" smtClean="0">
                <a:solidFill>
                  <a:schemeClr val="accent2"/>
                </a:solidFill>
                <a:ea typeface="楷体" pitchFamily="49" charset="-122"/>
                <a:sym typeface="Symbol" pitchFamily="18" charset="2"/>
              </a:rPr>
              <a:t>： </a:t>
            </a:r>
            <a:r>
              <a:rPr lang="en-US" altLang="zh-CN" sz="2400" baseline="-25000" dirty="0" smtClean="0">
                <a:solidFill>
                  <a:schemeClr val="accent2"/>
                </a:solidFill>
                <a:ea typeface="楷体" pitchFamily="49" charset="-122"/>
                <a:sym typeface="Symbol" pitchFamily="18" charset="2"/>
              </a:rPr>
              <a:t>1</a:t>
            </a:r>
            <a:r>
              <a:rPr lang="en-US" altLang="zh-CN" sz="2400" dirty="0" smtClean="0">
                <a:solidFill>
                  <a:schemeClr val="accent2"/>
                </a:solidFill>
                <a:ea typeface="楷体" pitchFamily="49" charset="-122"/>
                <a:sym typeface="Symbol" pitchFamily="18" charset="2"/>
              </a:rPr>
              <a:t>–</a:t>
            </a:r>
            <a:r>
              <a:rPr lang="en-US" altLang="zh-CN" sz="2400" baseline="-25000" dirty="0" smtClean="0">
                <a:solidFill>
                  <a:schemeClr val="accent2"/>
                </a:solidFill>
                <a:ea typeface="楷体" pitchFamily="49" charset="-122"/>
                <a:sym typeface="Symbol" pitchFamily="18" charset="2"/>
              </a:rPr>
              <a:t>2</a:t>
            </a:r>
            <a:r>
              <a:rPr lang="en-US" altLang="zh-CN" sz="2400" dirty="0" smtClean="0">
                <a:solidFill>
                  <a:schemeClr val="accent2"/>
                </a:solidFill>
                <a:ea typeface="楷体" pitchFamily="49" charset="-122"/>
                <a:sym typeface="Symbol" pitchFamily="18" charset="2"/>
              </a:rPr>
              <a:t>&gt;0 </a:t>
            </a:r>
            <a:endParaRPr lang="en-US" altLang="zh-CN" sz="2400" dirty="0" smtClean="0">
              <a:solidFill>
                <a:schemeClr val="accent2"/>
              </a:solidFill>
              <a:latin typeface="宋体" pitchFamily="2" charset="-122"/>
            </a:endParaRPr>
          </a:p>
        </p:txBody>
      </p:sp>
      <p:graphicFrame>
        <p:nvGraphicFramePr>
          <p:cNvPr id="117763" name="对象 2"/>
          <p:cNvGraphicFramePr>
            <a:graphicFrameLocks/>
          </p:cNvGraphicFramePr>
          <p:nvPr/>
        </p:nvGraphicFramePr>
        <p:xfrm>
          <a:off x="755650" y="4486275"/>
          <a:ext cx="7518400" cy="1287463"/>
        </p:xfrm>
        <a:graphic>
          <a:graphicData uri="http://schemas.openxmlformats.org/presentationml/2006/ole">
            <p:oleObj spid="_x0000_s179203" name="公式" r:id="rId4" imgW="3251160" imgH="723600" progId="Equation.3">
              <p:embed/>
            </p:oleObj>
          </a:graphicData>
        </a:graphic>
      </p:graphicFrame>
      <p:graphicFrame>
        <p:nvGraphicFramePr>
          <p:cNvPr id="178180" name="Object 9"/>
          <p:cNvGraphicFramePr>
            <a:graphicFrameLocks noChangeAspect="1"/>
          </p:cNvGraphicFramePr>
          <p:nvPr/>
        </p:nvGraphicFramePr>
        <p:xfrm>
          <a:off x="1331640" y="5949280"/>
          <a:ext cx="5018087" cy="452438"/>
        </p:xfrm>
        <a:graphic>
          <a:graphicData uri="http://schemas.openxmlformats.org/presentationml/2006/ole">
            <p:oleObj spid="_x0000_s179204" name="公式" r:id="rId5" imgW="2539800" imgH="228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7763"/>
                                        </p:tgtEl>
                                        <p:attrNameLst>
                                          <p:attrName>style.visibility</p:attrName>
                                        </p:attrNameLst>
                                      </p:cBhvr>
                                      <p:to>
                                        <p:strVal val="visible"/>
                                      </p:to>
                                    </p:set>
                                    <p:anim calcmode="lin" valueType="num">
                                      <p:cBhvr additive="base">
                                        <p:cTn id="7" dur="500" fill="hold"/>
                                        <p:tgtEl>
                                          <p:spTgt spid="117763"/>
                                        </p:tgtEl>
                                        <p:attrNameLst>
                                          <p:attrName>ppt_x</p:attrName>
                                        </p:attrNameLst>
                                      </p:cBhvr>
                                      <p:tavLst>
                                        <p:tav tm="0">
                                          <p:val>
                                            <p:strVal val="#ppt_x"/>
                                          </p:val>
                                        </p:tav>
                                        <p:tav tm="100000">
                                          <p:val>
                                            <p:strVal val="#ppt_x"/>
                                          </p:val>
                                        </p:tav>
                                      </p:tavLst>
                                    </p:anim>
                                    <p:anim calcmode="lin" valueType="num">
                                      <p:cBhvr additive="base">
                                        <p:cTn id="8" dur="500" fill="hold"/>
                                        <p:tgtEl>
                                          <p:spTgt spid="117763"/>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117763"/>
                                        </p:tgtEl>
                                        <p:attrNameLst>
                                          <p:attrName>ppt_c</p:attrName>
                                        </p:attrNameLst>
                                      </p:cBhvr>
                                      <p:to>
                                        <a:schemeClr val="accent2"/>
                                      </p:to>
                                    </p:animClr>
                                  </p:sub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78180"/>
                                        </p:tgtEl>
                                        <p:attrNameLst>
                                          <p:attrName>style.visibility</p:attrName>
                                        </p:attrNameLst>
                                      </p:cBhvr>
                                      <p:to>
                                        <p:strVal val="visible"/>
                                      </p:to>
                                    </p:set>
                                    <p:animEffect transition="in" filter="barn(inVertical)">
                                      <p:cBhvr>
                                        <p:cTn id="13" dur="500"/>
                                        <p:tgtEl>
                                          <p:spTgt spid="178180"/>
                                        </p:tgtEl>
                                      </p:cBhvr>
                                    </p:animEffect>
                                  </p:childTnLst>
                                  <p:subTnLst>
                                    <p:animClr>
                                      <p:cBhvr override="childStyle">
                                        <p:cTn dur="1" fill="hold" display="0" masterRel="nextClick" afterEffect="1"/>
                                        <p:tgtEl>
                                          <p:spTgt spid="178180"/>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第七章   假设检验</a:t>
            </a:r>
          </a:p>
        </p:txBody>
      </p:sp>
      <p:sp>
        <p:nvSpPr>
          <p:cNvPr id="73731"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73732"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73733"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73734" name="Rectangle 6"/>
          <p:cNvSpPr>
            <a:spLocks noGrp="1" noChangeArrowheads="1"/>
          </p:cNvSpPr>
          <p:nvPr>
            <p:ph type="subTitle" idx="1"/>
          </p:nvPr>
        </p:nvSpPr>
        <p:spPr>
          <a:xfrm>
            <a:off x="228600" y="1219200"/>
            <a:ext cx="8686800" cy="5486400"/>
          </a:xfrm>
        </p:spPr>
        <p:txBody>
          <a:bodyPr/>
          <a:lstStyle/>
          <a:p>
            <a:pPr algn="l"/>
            <a:r>
              <a:rPr lang="en-US" altLang="zh-CN" sz="2400" dirty="0">
                <a:ea typeface="楷体" pitchFamily="49" charset="-122"/>
                <a:sym typeface="Symbol" pitchFamily="18" charset="2"/>
              </a:rPr>
              <a:t>[</a:t>
            </a:r>
            <a:r>
              <a:rPr lang="zh-CN" altLang="en-US" sz="2400" dirty="0">
                <a:ea typeface="楷体" pitchFamily="49" charset="-122"/>
                <a:sym typeface="Symbol" pitchFamily="18" charset="2"/>
              </a:rPr>
              <a:t>例</a:t>
            </a:r>
            <a:r>
              <a:rPr lang="en-US" altLang="zh-CN" sz="2400" dirty="0">
                <a:ea typeface="楷体" pitchFamily="49" charset="-122"/>
                <a:sym typeface="Symbol" pitchFamily="18" charset="2"/>
              </a:rPr>
              <a:t>]</a:t>
            </a:r>
            <a:r>
              <a:rPr lang="zh-CN" altLang="en-US" sz="2400" dirty="0">
                <a:ea typeface="楷体" pitchFamily="49" charset="-122"/>
                <a:sym typeface="Symbol" pitchFamily="18" charset="2"/>
              </a:rPr>
              <a:t>某车间生产铜丝，生产一向稳定。今从中随机抽取</a:t>
            </a:r>
            <a:r>
              <a:rPr lang="en-US" altLang="zh-CN" sz="2400" dirty="0">
                <a:ea typeface="楷体" pitchFamily="49" charset="-122"/>
                <a:sym typeface="Symbol" pitchFamily="18" charset="2"/>
              </a:rPr>
              <a:t>10</a:t>
            </a:r>
            <a:r>
              <a:rPr lang="zh-CN" altLang="en-US" sz="2400" dirty="0">
                <a:ea typeface="楷体" pitchFamily="49" charset="-122"/>
                <a:sym typeface="Symbol" pitchFamily="18" charset="2"/>
              </a:rPr>
              <a:t>根，测得铜丝的折断力均值为</a:t>
            </a:r>
            <a:r>
              <a:rPr lang="en-US" altLang="zh-CN" sz="2400" dirty="0">
                <a:ea typeface="楷体" pitchFamily="49" charset="-122"/>
                <a:sym typeface="Symbol" pitchFamily="18" charset="2"/>
              </a:rPr>
              <a:t>575.2</a:t>
            </a:r>
            <a:r>
              <a:rPr lang="zh-CN" altLang="en-US" sz="2400" dirty="0">
                <a:ea typeface="楷体" pitchFamily="49" charset="-122"/>
                <a:sym typeface="Symbol" pitchFamily="18" charset="2"/>
              </a:rPr>
              <a:t>，方差为</a:t>
            </a:r>
            <a:r>
              <a:rPr lang="en-US" altLang="zh-CN" sz="2400" dirty="0">
                <a:ea typeface="楷体" pitchFamily="49" charset="-122"/>
                <a:sym typeface="Symbol" pitchFamily="18" charset="2"/>
              </a:rPr>
              <a:t>75.73</a:t>
            </a:r>
            <a:r>
              <a:rPr lang="zh-CN" altLang="en-US" sz="2400" dirty="0">
                <a:ea typeface="楷体" pitchFamily="49" charset="-122"/>
                <a:sym typeface="Symbol" pitchFamily="18" charset="2"/>
              </a:rPr>
              <a:t>。问：是否仍可相信该车间生产的铜丝的折断力的方差依然是</a:t>
            </a:r>
            <a:r>
              <a:rPr lang="en-US" altLang="zh-CN" sz="2400" dirty="0">
                <a:ea typeface="楷体" pitchFamily="49" charset="-122"/>
                <a:sym typeface="Symbol" pitchFamily="18" charset="2"/>
              </a:rPr>
              <a:t>64</a:t>
            </a:r>
            <a:r>
              <a:rPr lang="zh-CN" altLang="en-US" sz="2400" dirty="0">
                <a:ea typeface="楷体" pitchFamily="49" charset="-122"/>
                <a:sym typeface="Symbol" pitchFamily="18" charset="2"/>
              </a:rPr>
              <a:t>？（</a:t>
            </a:r>
            <a:r>
              <a:rPr lang="en-US" altLang="zh-CN" sz="2400" dirty="0">
                <a:ea typeface="楷体" pitchFamily="49" charset="-122"/>
                <a:sym typeface="Symbol" pitchFamily="18" charset="2"/>
              </a:rPr>
              <a:t>=0.05</a:t>
            </a:r>
            <a:r>
              <a:rPr lang="zh-CN" altLang="en-US" sz="2400" dirty="0">
                <a:ea typeface="楷体" pitchFamily="49" charset="-122"/>
                <a:sym typeface="Symbol" pitchFamily="18" charset="2"/>
              </a:rPr>
              <a:t>，且已知铜丝折断力服从正态分布）</a:t>
            </a:r>
          </a:p>
          <a:p>
            <a:pPr algn="l"/>
            <a:r>
              <a:rPr lang="zh-CN" altLang="en-US" sz="2400" dirty="0">
                <a:sym typeface="Symbol" pitchFamily="18" charset="2"/>
              </a:rPr>
              <a:t>解：建立假设：</a:t>
            </a:r>
            <a:r>
              <a:rPr lang="en-US" altLang="zh-CN" sz="2400" b="1" dirty="0">
                <a:sym typeface="Symbol" pitchFamily="18" charset="2"/>
              </a:rPr>
              <a:t>H</a:t>
            </a:r>
            <a:r>
              <a:rPr lang="en-US" altLang="zh-CN" sz="2400" b="1" baseline="-25000" dirty="0">
                <a:sym typeface="Symbol" pitchFamily="18" charset="2"/>
              </a:rPr>
              <a:t>0</a:t>
            </a:r>
            <a:r>
              <a:rPr lang="zh-CN" altLang="en-US" sz="2400" b="1" dirty="0">
                <a:sym typeface="Symbol" pitchFamily="18" charset="2"/>
              </a:rPr>
              <a:t>： </a:t>
            </a:r>
            <a:r>
              <a:rPr lang="en-US" altLang="zh-CN" sz="2400" b="1" baseline="30000" dirty="0">
                <a:sym typeface="Symbol" pitchFamily="18" charset="2"/>
              </a:rPr>
              <a:t>2</a:t>
            </a:r>
            <a:r>
              <a:rPr lang="en-US" altLang="zh-CN" sz="2400" b="1" dirty="0">
                <a:sym typeface="Symbol" pitchFamily="18" charset="2"/>
              </a:rPr>
              <a:t>= 64</a:t>
            </a:r>
            <a:r>
              <a:rPr lang="en-US" altLang="zh-CN" sz="2400" dirty="0">
                <a:sym typeface="Symbol" pitchFamily="18" charset="2"/>
              </a:rPr>
              <a:t>        H</a:t>
            </a:r>
            <a:r>
              <a:rPr lang="en-US" altLang="zh-CN" sz="2400" baseline="-25000" dirty="0">
                <a:sym typeface="Symbol" pitchFamily="18" charset="2"/>
              </a:rPr>
              <a:t>1</a:t>
            </a:r>
            <a:r>
              <a:rPr lang="zh-CN" altLang="en-US" sz="2400" dirty="0">
                <a:sym typeface="Symbol" pitchFamily="18" charset="2"/>
              </a:rPr>
              <a:t>： </a:t>
            </a:r>
            <a:r>
              <a:rPr lang="en-US" altLang="zh-CN" sz="2400" baseline="30000" dirty="0">
                <a:sym typeface="Symbol" pitchFamily="18" charset="2"/>
              </a:rPr>
              <a:t>2</a:t>
            </a:r>
            <a:r>
              <a:rPr lang="en-US" altLang="zh-CN" sz="2400" dirty="0">
                <a:sym typeface="Symbol" pitchFamily="18" charset="2"/>
              </a:rPr>
              <a:t> 64</a:t>
            </a:r>
            <a:r>
              <a:rPr lang="en-US" altLang="zh-CN" sz="2400" baseline="30000" dirty="0">
                <a:sym typeface="Symbol" pitchFamily="18" charset="2"/>
              </a:rPr>
              <a:t> </a:t>
            </a:r>
          </a:p>
        </p:txBody>
      </p:sp>
      <p:sp>
        <p:nvSpPr>
          <p:cNvPr id="73735" name="Line 7"/>
          <p:cNvSpPr>
            <a:spLocks noChangeShapeType="1"/>
          </p:cNvSpPr>
          <p:nvPr/>
        </p:nvSpPr>
        <p:spPr bwMode="auto">
          <a:xfrm>
            <a:off x="1752600" y="3200400"/>
            <a:ext cx="0" cy="0"/>
          </a:xfrm>
          <a:prstGeom prst="line">
            <a:avLst/>
          </a:prstGeom>
          <a:noFill/>
          <a:ln w="9525">
            <a:solidFill>
              <a:schemeClr val="tx1"/>
            </a:solidFill>
            <a:round/>
            <a:headEnd/>
            <a:tailEnd/>
          </a:ln>
          <a:effectLst/>
        </p:spPr>
        <p:txBody>
          <a:bodyPr wrap="none" anchor="ctr"/>
          <a:lstStyle/>
          <a:p>
            <a:endParaRPr lang="zh-CN" altLang="en-US"/>
          </a:p>
        </p:txBody>
      </p:sp>
      <p:sp>
        <p:nvSpPr>
          <p:cNvPr id="73736" name="Line 8"/>
          <p:cNvSpPr>
            <a:spLocks noChangeShapeType="1"/>
          </p:cNvSpPr>
          <p:nvPr/>
        </p:nvSpPr>
        <p:spPr bwMode="auto">
          <a:xfrm>
            <a:off x="1143000" y="5486400"/>
            <a:ext cx="0" cy="0"/>
          </a:xfrm>
          <a:prstGeom prst="line">
            <a:avLst/>
          </a:prstGeom>
          <a:noFill/>
          <a:ln w="9525">
            <a:solidFill>
              <a:schemeClr val="tx1"/>
            </a:solidFill>
            <a:round/>
            <a:headEnd/>
            <a:tailEnd/>
          </a:ln>
          <a:effectLst/>
        </p:spPr>
        <p:txBody>
          <a:bodyPr wrap="none" anchor="ctr"/>
          <a:lstStyle/>
          <a:p>
            <a:endParaRPr lang="zh-CN" altLang="en-US"/>
          </a:p>
        </p:txBody>
      </p:sp>
      <p:sp>
        <p:nvSpPr>
          <p:cNvPr id="73737" name="Line 9"/>
          <p:cNvSpPr>
            <a:spLocks noChangeShapeType="1"/>
          </p:cNvSpPr>
          <p:nvPr/>
        </p:nvSpPr>
        <p:spPr bwMode="auto">
          <a:xfrm>
            <a:off x="1143000" y="4953000"/>
            <a:ext cx="0" cy="0"/>
          </a:xfrm>
          <a:prstGeom prst="line">
            <a:avLst/>
          </a:prstGeom>
          <a:noFill/>
          <a:ln w="9525">
            <a:solidFill>
              <a:schemeClr val="tx1"/>
            </a:solidFill>
            <a:round/>
            <a:headEnd/>
            <a:tailEnd/>
          </a:ln>
          <a:effectLst/>
        </p:spPr>
        <p:txBody>
          <a:bodyPr wrap="none" anchor="ctr"/>
          <a:lstStyle/>
          <a:p>
            <a:endParaRPr lang="zh-CN" altLang="en-US"/>
          </a:p>
        </p:txBody>
      </p:sp>
      <p:sp>
        <p:nvSpPr>
          <p:cNvPr id="73738" name="Line 10"/>
          <p:cNvSpPr>
            <a:spLocks noChangeShapeType="1"/>
          </p:cNvSpPr>
          <p:nvPr/>
        </p:nvSpPr>
        <p:spPr bwMode="auto">
          <a:xfrm>
            <a:off x="1676400" y="5943600"/>
            <a:ext cx="0" cy="0"/>
          </a:xfrm>
          <a:prstGeom prst="line">
            <a:avLst/>
          </a:prstGeom>
          <a:noFill/>
          <a:ln w="9525">
            <a:solidFill>
              <a:schemeClr val="tx1"/>
            </a:solidFill>
            <a:round/>
            <a:headEnd/>
            <a:tailEnd/>
          </a:ln>
          <a:effectLst/>
        </p:spPr>
        <p:txBody>
          <a:bodyPr wrap="none" anchor="ctr"/>
          <a:lstStyle/>
          <a:p>
            <a:endParaRPr lang="zh-CN" altLang="en-US"/>
          </a:p>
        </p:txBody>
      </p:sp>
      <p:sp>
        <p:nvSpPr>
          <p:cNvPr id="73739" name="Line 11"/>
          <p:cNvSpPr>
            <a:spLocks noChangeShapeType="1"/>
          </p:cNvSpPr>
          <p:nvPr/>
        </p:nvSpPr>
        <p:spPr bwMode="auto">
          <a:xfrm flipH="1">
            <a:off x="3200400" y="5791200"/>
            <a:ext cx="0" cy="0"/>
          </a:xfrm>
          <a:prstGeom prst="line">
            <a:avLst/>
          </a:prstGeom>
          <a:noFill/>
          <a:ln w="9525">
            <a:solidFill>
              <a:schemeClr val="tx1"/>
            </a:solidFill>
            <a:round/>
            <a:headEnd/>
            <a:tailEnd/>
          </a:ln>
          <a:effectLst/>
        </p:spPr>
        <p:txBody>
          <a:bodyPr wrap="none" anchor="ctr"/>
          <a:lstStyle/>
          <a:p>
            <a:endParaRPr lang="zh-CN" altLang="en-US"/>
          </a:p>
        </p:txBody>
      </p:sp>
      <p:sp>
        <p:nvSpPr>
          <p:cNvPr id="73740" name="Line 12"/>
          <p:cNvSpPr>
            <a:spLocks noChangeShapeType="1"/>
          </p:cNvSpPr>
          <p:nvPr/>
        </p:nvSpPr>
        <p:spPr bwMode="auto">
          <a:xfrm flipV="1">
            <a:off x="5791200" y="4114800"/>
            <a:ext cx="0" cy="21336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73741" name="Line 13"/>
          <p:cNvSpPr>
            <a:spLocks noChangeShapeType="1"/>
          </p:cNvSpPr>
          <p:nvPr/>
        </p:nvSpPr>
        <p:spPr bwMode="auto">
          <a:xfrm>
            <a:off x="5791200" y="6248400"/>
            <a:ext cx="28956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73742" name="Freeform 14"/>
          <p:cNvSpPr>
            <a:spLocks/>
          </p:cNvSpPr>
          <p:nvPr/>
        </p:nvSpPr>
        <p:spPr bwMode="auto">
          <a:xfrm>
            <a:off x="5791200" y="4394200"/>
            <a:ext cx="2743200" cy="1854200"/>
          </a:xfrm>
          <a:custGeom>
            <a:avLst/>
            <a:gdLst/>
            <a:ahLst/>
            <a:cxnLst>
              <a:cxn ang="0">
                <a:pos x="0" y="1168"/>
              </a:cxn>
              <a:cxn ang="0">
                <a:pos x="528" y="112"/>
              </a:cxn>
              <a:cxn ang="0">
                <a:pos x="912" y="496"/>
              </a:cxn>
              <a:cxn ang="0">
                <a:pos x="1248" y="832"/>
              </a:cxn>
              <a:cxn ang="0">
                <a:pos x="1584" y="1024"/>
              </a:cxn>
              <a:cxn ang="0">
                <a:pos x="1728" y="1072"/>
              </a:cxn>
            </a:cxnLst>
            <a:rect l="0" t="0" r="r" b="b"/>
            <a:pathLst>
              <a:path w="1728" h="1168">
                <a:moveTo>
                  <a:pt x="0" y="1168"/>
                </a:moveTo>
                <a:cubicBezTo>
                  <a:pt x="188" y="696"/>
                  <a:pt x="376" y="224"/>
                  <a:pt x="528" y="112"/>
                </a:cubicBezTo>
                <a:cubicBezTo>
                  <a:pt x="680" y="0"/>
                  <a:pt x="792" y="376"/>
                  <a:pt x="912" y="496"/>
                </a:cubicBezTo>
                <a:cubicBezTo>
                  <a:pt x="1032" y="616"/>
                  <a:pt x="1136" y="744"/>
                  <a:pt x="1248" y="832"/>
                </a:cubicBezTo>
                <a:cubicBezTo>
                  <a:pt x="1360" y="920"/>
                  <a:pt x="1504" y="984"/>
                  <a:pt x="1584" y="1024"/>
                </a:cubicBezTo>
                <a:cubicBezTo>
                  <a:pt x="1664" y="1064"/>
                  <a:pt x="1696" y="1068"/>
                  <a:pt x="1728" y="1072"/>
                </a:cubicBezTo>
              </a:path>
            </a:pathLst>
          </a:custGeom>
          <a:noFill/>
          <a:ln w="9525" cap="flat" cmpd="sng">
            <a:solidFill>
              <a:schemeClr val="tx1"/>
            </a:solidFill>
            <a:prstDash val="solid"/>
            <a:round/>
            <a:headEnd/>
            <a:tailEnd/>
          </a:ln>
          <a:effectLst/>
        </p:spPr>
        <p:txBody>
          <a:bodyPr wrap="none" anchor="ctr"/>
          <a:lstStyle/>
          <a:p>
            <a:endParaRPr lang="zh-CN" altLang="en-US"/>
          </a:p>
        </p:txBody>
      </p:sp>
      <p:sp>
        <p:nvSpPr>
          <p:cNvPr id="73743" name="Line 15"/>
          <p:cNvSpPr>
            <a:spLocks noChangeShapeType="1"/>
          </p:cNvSpPr>
          <p:nvPr/>
        </p:nvSpPr>
        <p:spPr bwMode="auto">
          <a:xfrm>
            <a:off x="6096000" y="5562600"/>
            <a:ext cx="0" cy="685800"/>
          </a:xfrm>
          <a:prstGeom prst="line">
            <a:avLst/>
          </a:prstGeom>
          <a:noFill/>
          <a:ln w="9525">
            <a:solidFill>
              <a:schemeClr val="tx1"/>
            </a:solidFill>
            <a:round/>
            <a:headEnd/>
            <a:tailEnd/>
          </a:ln>
          <a:effectLst/>
        </p:spPr>
        <p:txBody>
          <a:bodyPr wrap="none" anchor="ctr"/>
          <a:lstStyle/>
          <a:p>
            <a:endParaRPr lang="zh-CN" altLang="en-US"/>
          </a:p>
        </p:txBody>
      </p:sp>
      <p:sp>
        <p:nvSpPr>
          <p:cNvPr id="73744" name="Line 16"/>
          <p:cNvSpPr>
            <a:spLocks noChangeShapeType="1"/>
          </p:cNvSpPr>
          <p:nvPr/>
        </p:nvSpPr>
        <p:spPr bwMode="auto">
          <a:xfrm>
            <a:off x="7924800" y="5867400"/>
            <a:ext cx="0" cy="381000"/>
          </a:xfrm>
          <a:prstGeom prst="line">
            <a:avLst/>
          </a:prstGeom>
          <a:noFill/>
          <a:ln w="9525">
            <a:solidFill>
              <a:schemeClr val="tx1"/>
            </a:solidFill>
            <a:round/>
            <a:headEnd/>
            <a:tailEnd/>
          </a:ln>
          <a:effectLst/>
        </p:spPr>
        <p:txBody>
          <a:bodyPr wrap="none" anchor="ctr"/>
          <a:lstStyle/>
          <a:p>
            <a:endParaRPr lang="zh-CN" altLang="en-US"/>
          </a:p>
        </p:txBody>
      </p:sp>
      <p:sp>
        <p:nvSpPr>
          <p:cNvPr id="73745" name="Line 17"/>
          <p:cNvSpPr>
            <a:spLocks noChangeShapeType="1"/>
          </p:cNvSpPr>
          <p:nvPr/>
        </p:nvSpPr>
        <p:spPr bwMode="auto">
          <a:xfrm flipV="1">
            <a:off x="5943600" y="5715000"/>
            <a:ext cx="152400" cy="152400"/>
          </a:xfrm>
          <a:prstGeom prst="line">
            <a:avLst/>
          </a:prstGeom>
          <a:noFill/>
          <a:ln w="9525">
            <a:solidFill>
              <a:schemeClr val="tx1"/>
            </a:solidFill>
            <a:round/>
            <a:headEnd/>
            <a:tailEnd/>
          </a:ln>
          <a:effectLst/>
        </p:spPr>
        <p:txBody>
          <a:bodyPr wrap="none" anchor="ctr"/>
          <a:lstStyle/>
          <a:p>
            <a:endParaRPr lang="zh-CN" altLang="en-US"/>
          </a:p>
        </p:txBody>
      </p:sp>
      <p:sp>
        <p:nvSpPr>
          <p:cNvPr id="73746" name="Line 18"/>
          <p:cNvSpPr>
            <a:spLocks noChangeShapeType="1"/>
          </p:cNvSpPr>
          <p:nvPr/>
        </p:nvSpPr>
        <p:spPr bwMode="auto">
          <a:xfrm flipV="1">
            <a:off x="5867400" y="5867400"/>
            <a:ext cx="228600" cy="152400"/>
          </a:xfrm>
          <a:prstGeom prst="line">
            <a:avLst/>
          </a:prstGeom>
          <a:noFill/>
          <a:ln w="9525">
            <a:solidFill>
              <a:schemeClr val="tx1"/>
            </a:solidFill>
            <a:round/>
            <a:headEnd/>
            <a:tailEnd/>
          </a:ln>
          <a:effectLst/>
        </p:spPr>
        <p:txBody>
          <a:bodyPr wrap="none" anchor="ctr"/>
          <a:lstStyle/>
          <a:p>
            <a:endParaRPr lang="zh-CN" altLang="en-US"/>
          </a:p>
        </p:txBody>
      </p:sp>
      <p:sp>
        <p:nvSpPr>
          <p:cNvPr id="73747" name="Line 19"/>
          <p:cNvSpPr>
            <a:spLocks noChangeShapeType="1"/>
          </p:cNvSpPr>
          <p:nvPr/>
        </p:nvSpPr>
        <p:spPr bwMode="auto">
          <a:xfrm flipV="1">
            <a:off x="5867400" y="6019800"/>
            <a:ext cx="228600" cy="152400"/>
          </a:xfrm>
          <a:prstGeom prst="line">
            <a:avLst/>
          </a:prstGeom>
          <a:noFill/>
          <a:ln w="9525">
            <a:solidFill>
              <a:schemeClr val="tx1"/>
            </a:solidFill>
            <a:round/>
            <a:headEnd/>
            <a:tailEnd/>
          </a:ln>
          <a:effectLst/>
        </p:spPr>
        <p:txBody>
          <a:bodyPr wrap="none" anchor="ctr"/>
          <a:lstStyle/>
          <a:p>
            <a:endParaRPr lang="zh-CN" altLang="en-US"/>
          </a:p>
        </p:txBody>
      </p:sp>
      <p:sp>
        <p:nvSpPr>
          <p:cNvPr id="73748" name="Line 20"/>
          <p:cNvSpPr>
            <a:spLocks noChangeShapeType="1"/>
          </p:cNvSpPr>
          <p:nvPr/>
        </p:nvSpPr>
        <p:spPr bwMode="auto">
          <a:xfrm flipV="1">
            <a:off x="5943600" y="6172200"/>
            <a:ext cx="152400" cy="76200"/>
          </a:xfrm>
          <a:prstGeom prst="line">
            <a:avLst/>
          </a:prstGeom>
          <a:noFill/>
          <a:ln w="9525">
            <a:solidFill>
              <a:schemeClr val="tx1"/>
            </a:solidFill>
            <a:round/>
            <a:headEnd/>
            <a:tailEnd/>
          </a:ln>
          <a:effectLst/>
        </p:spPr>
        <p:txBody>
          <a:bodyPr wrap="none" anchor="ctr"/>
          <a:lstStyle/>
          <a:p>
            <a:endParaRPr lang="zh-CN" altLang="en-US"/>
          </a:p>
        </p:txBody>
      </p:sp>
      <p:sp>
        <p:nvSpPr>
          <p:cNvPr id="73749" name="Line 21"/>
          <p:cNvSpPr>
            <a:spLocks noChangeShapeType="1"/>
          </p:cNvSpPr>
          <p:nvPr/>
        </p:nvSpPr>
        <p:spPr bwMode="auto">
          <a:xfrm flipV="1">
            <a:off x="7924800" y="5867400"/>
            <a:ext cx="76200" cy="76200"/>
          </a:xfrm>
          <a:prstGeom prst="line">
            <a:avLst/>
          </a:prstGeom>
          <a:noFill/>
          <a:ln w="9525">
            <a:solidFill>
              <a:schemeClr val="tx1"/>
            </a:solidFill>
            <a:round/>
            <a:headEnd/>
            <a:tailEnd/>
          </a:ln>
          <a:effectLst/>
        </p:spPr>
        <p:txBody>
          <a:bodyPr wrap="none" anchor="ctr"/>
          <a:lstStyle/>
          <a:p>
            <a:endParaRPr lang="zh-CN" altLang="en-US"/>
          </a:p>
        </p:txBody>
      </p:sp>
      <p:sp>
        <p:nvSpPr>
          <p:cNvPr id="73750" name="Line 22"/>
          <p:cNvSpPr>
            <a:spLocks noChangeShapeType="1"/>
          </p:cNvSpPr>
          <p:nvPr/>
        </p:nvSpPr>
        <p:spPr bwMode="auto">
          <a:xfrm flipV="1">
            <a:off x="7924800" y="5943600"/>
            <a:ext cx="304800" cy="152400"/>
          </a:xfrm>
          <a:prstGeom prst="line">
            <a:avLst/>
          </a:prstGeom>
          <a:noFill/>
          <a:ln w="9525">
            <a:solidFill>
              <a:schemeClr val="tx1"/>
            </a:solidFill>
            <a:round/>
            <a:headEnd/>
            <a:tailEnd/>
          </a:ln>
          <a:effectLst/>
        </p:spPr>
        <p:txBody>
          <a:bodyPr wrap="none" anchor="ctr"/>
          <a:lstStyle/>
          <a:p>
            <a:endParaRPr lang="zh-CN" altLang="en-US"/>
          </a:p>
        </p:txBody>
      </p:sp>
      <p:sp>
        <p:nvSpPr>
          <p:cNvPr id="73751" name="Line 23"/>
          <p:cNvSpPr>
            <a:spLocks noChangeShapeType="1"/>
          </p:cNvSpPr>
          <p:nvPr/>
        </p:nvSpPr>
        <p:spPr bwMode="auto">
          <a:xfrm flipV="1">
            <a:off x="7924800" y="6019800"/>
            <a:ext cx="381000" cy="228600"/>
          </a:xfrm>
          <a:prstGeom prst="line">
            <a:avLst/>
          </a:prstGeom>
          <a:noFill/>
          <a:ln w="9525">
            <a:solidFill>
              <a:schemeClr val="tx1"/>
            </a:solidFill>
            <a:round/>
            <a:headEnd/>
            <a:tailEnd/>
          </a:ln>
          <a:effectLst/>
        </p:spPr>
        <p:txBody>
          <a:bodyPr wrap="none" anchor="ctr"/>
          <a:lstStyle/>
          <a:p>
            <a:endParaRPr lang="zh-CN" altLang="en-US"/>
          </a:p>
        </p:txBody>
      </p:sp>
      <p:sp>
        <p:nvSpPr>
          <p:cNvPr id="73752" name="Line 24"/>
          <p:cNvSpPr>
            <a:spLocks noChangeShapeType="1"/>
          </p:cNvSpPr>
          <p:nvPr/>
        </p:nvSpPr>
        <p:spPr bwMode="auto">
          <a:xfrm flipV="1">
            <a:off x="8229600" y="6096000"/>
            <a:ext cx="152400" cy="152400"/>
          </a:xfrm>
          <a:prstGeom prst="line">
            <a:avLst/>
          </a:prstGeom>
          <a:noFill/>
          <a:ln w="9525">
            <a:solidFill>
              <a:schemeClr val="tx1"/>
            </a:solidFill>
            <a:round/>
            <a:headEnd/>
            <a:tailEnd/>
          </a:ln>
          <a:effectLst/>
        </p:spPr>
        <p:txBody>
          <a:bodyPr wrap="none" anchor="ctr"/>
          <a:lstStyle/>
          <a:p>
            <a:endParaRPr lang="zh-CN" altLang="en-US"/>
          </a:p>
        </p:txBody>
      </p:sp>
      <p:graphicFrame>
        <p:nvGraphicFramePr>
          <p:cNvPr id="73753" name="Object 25"/>
          <p:cNvGraphicFramePr>
            <a:graphicFrameLocks noChangeAspect="1"/>
          </p:cNvGraphicFramePr>
          <p:nvPr/>
        </p:nvGraphicFramePr>
        <p:xfrm>
          <a:off x="6372200" y="5517232"/>
          <a:ext cx="1066800" cy="423863"/>
        </p:xfrm>
        <a:graphic>
          <a:graphicData uri="http://schemas.openxmlformats.org/presentationml/2006/ole">
            <p:oleObj spid="_x0000_s73753" name="公式" r:id="rId4" imgW="524000" imgH="209790" progId="Equation.3">
              <p:embed/>
            </p:oleObj>
          </a:graphicData>
        </a:graphic>
      </p:graphicFrame>
      <p:graphicFrame>
        <p:nvGraphicFramePr>
          <p:cNvPr id="73754" name="Object 26"/>
          <p:cNvGraphicFramePr>
            <a:graphicFrameLocks noChangeAspect="1"/>
          </p:cNvGraphicFramePr>
          <p:nvPr/>
        </p:nvGraphicFramePr>
        <p:xfrm>
          <a:off x="5275263" y="6334125"/>
          <a:ext cx="1414462" cy="425450"/>
        </p:xfrm>
        <a:graphic>
          <a:graphicData uri="http://schemas.openxmlformats.org/presentationml/2006/ole">
            <p:oleObj spid="_x0000_s73754" name="公式" r:id="rId5" imgW="799920" imgH="241200" progId="Equation.3">
              <p:embed/>
            </p:oleObj>
          </a:graphicData>
        </a:graphic>
      </p:graphicFrame>
      <p:graphicFrame>
        <p:nvGraphicFramePr>
          <p:cNvPr id="73755" name="Object 27"/>
          <p:cNvGraphicFramePr>
            <a:graphicFrameLocks noChangeAspect="1"/>
          </p:cNvGraphicFramePr>
          <p:nvPr/>
        </p:nvGraphicFramePr>
        <p:xfrm>
          <a:off x="7488238" y="6334125"/>
          <a:ext cx="1254125" cy="425450"/>
        </p:xfrm>
        <a:graphic>
          <a:graphicData uri="http://schemas.openxmlformats.org/presentationml/2006/ole">
            <p:oleObj spid="_x0000_s73755" name="公式" r:id="rId6" imgW="711000" imgH="241200" progId="Equation.3">
              <p:embed/>
            </p:oleObj>
          </a:graphicData>
        </a:graphic>
      </p:graphicFrame>
      <p:graphicFrame>
        <p:nvGraphicFramePr>
          <p:cNvPr id="73756" name="Object 28"/>
          <p:cNvGraphicFramePr>
            <a:graphicFrameLocks noChangeAspect="1"/>
          </p:cNvGraphicFramePr>
          <p:nvPr/>
        </p:nvGraphicFramePr>
        <p:xfrm>
          <a:off x="8382000" y="5334000"/>
          <a:ext cx="277813" cy="647700"/>
        </p:xfrm>
        <a:graphic>
          <a:graphicData uri="http://schemas.openxmlformats.org/presentationml/2006/ole">
            <p:oleObj spid="_x0000_s73756" name="公式" r:id="rId7" imgW="176017" imgH="405778" progId="Equation.3">
              <p:embed/>
            </p:oleObj>
          </a:graphicData>
        </a:graphic>
      </p:graphicFrame>
      <p:graphicFrame>
        <p:nvGraphicFramePr>
          <p:cNvPr id="73757" name="Object 29"/>
          <p:cNvGraphicFramePr>
            <a:graphicFrameLocks noChangeAspect="1"/>
          </p:cNvGraphicFramePr>
          <p:nvPr/>
        </p:nvGraphicFramePr>
        <p:xfrm>
          <a:off x="5791200" y="5105400"/>
          <a:ext cx="277813" cy="647700"/>
        </p:xfrm>
        <a:graphic>
          <a:graphicData uri="http://schemas.openxmlformats.org/presentationml/2006/ole">
            <p:oleObj spid="_x0000_s73757" name="公式" r:id="rId8" imgW="176017" imgH="405778" progId="Equation.3">
              <p:embed/>
            </p:oleObj>
          </a:graphicData>
        </a:graphic>
      </p:graphicFrame>
      <p:graphicFrame>
        <p:nvGraphicFramePr>
          <p:cNvPr id="73759" name="Object 31"/>
          <p:cNvGraphicFramePr>
            <a:graphicFrameLocks noChangeAspect="1"/>
          </p:cNvGraphicFramePr>
          <p:nvPr/>
        </p:nvGraphicFramePr>
        <p:xfrm>
          <a:off x="755576" y="6021288"/>
          <a:ext cx="3168352" cy="471487"/>
        </p:xfrm>
        <a:graphic>
          <a:graphicData uri="http://schemas.openxmlformats.org/presentationml/2006/ole">
            <p:oleObj spid="_x0000_s73759" name="公式" r:id="rId9" imgW="1473120" imgH="228600" progId="Equation.3">
              <p:embed/>
            </p:oleObj>
          </a:graphicData>
        </a:graphic>
      </p:graphicFrame>
      <p:graphicFrame>
        <p:nvGraphicFramePr>
          <p:cNvPr id="73760" name="Object 32"/>
          <p:cNvGraphicFramePr>
            <a:graphicFrameLocks noChangeAspect="1"/>
          </p:cNvGraphicFramePr>
          <p:nvPr/>
        </p:nvGraphicFramePr>
        <p:xfrm>
          <a:off x="611560" y="4077072"/>
          <a:ext cx="3579812" cy="1751012"/>
        </p:xfrm>
        <a:graphic>
          <a:graphicData uri="http://schemas.openxmlformats.org/presentationml/2006/ole">
            <p:oleObj spid="_x0000_s73760" name="公式" r:id="rId10" imgW="1765080" imgH="863280" progId="Equation.3">
              <p:embed/>
            </p:oleObj>
          </a:graphicData>
        </a:graphic>
      </p:graphicFrame>
      <p:graphicFrame>
        <p:nvGraphicFramePr>
          <p:cNvPr id="73761" name="Object 33"/>
          <p:cNvGraphicFramePr>
            <a:graphicFrameLocks noChangeAspect="1"/>
          </p:cNvGraphicFramePr>
          <p:nvPr/>
        </p:nvGraphicFramePr>
        <p:xfrm>
          <a:off x="611560" y="3429000"/>
          <a:ext cx="3765550" cy="496888"/>
        </p:xfrm>
        <a:graphic>
          <a:graphicData uri="http://schemas.openxmlformats.org/presentationml/2006/ole">
            <p:oleObj spid="_x0000_s73761" name="公式" r:id="rId11" imgW="1815840" imgH="241200" progId="Equation.3">
              <p:embed/>
            </p:oleObj>
          </a:graphicData>
        </a:graphic>
      </p:graphicFrame>
      <p:graphicFrame>
        <p:nvGraphicFramePr>
          <p:cNvPr id="73762" name="Object 34"/>
          <p:cNvGraphicFramePr>
            <a:graphicFrameLocks noChangeAspect="1"/>
          </p:cNvGraphicFramePr>
          <p:nvPr/>
        </p:nvGraphicFramePr>
        <p:xfrm>
          <a:off x="4788024" y="3429000"/>
          <a:ext cx="3913187" cy="487363"/>
        </p:xfrm>
        <a:graphic>
          <a:graphicData uri="http://schemas.openxmlformats.org/presentationml/2006/ole">
            <p:oleObj spid="_x0000_s73762" name="公式" r:id="rId12" imgW="1930320" imgH="2412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73734">
                                            <p:txEl>
                                              <p:pRg st="0" end="0"/>
                                            </p:txEl>
                                          </p:spTgt>
                                        </p:tgtEl>
                                        <p:attrNameLst>
                                          <p:attrName>style.visibility</p:attrName>
                                        </p:attrNameLst>
                                      </p:cBhvr>
                                      <p:to>
                                        <p:strVal val="visible"/>
                                      </p:to>
                                    </p:set>
                                    <p:animEffect transition="in" filter="strips(upRight)">
                                      <p:cBhvr>
                                        <p:cTn id="7" dur="300"/>
                                        <p:tgtEl>
                                          <p:spTgt spid="73734">
                                            <p:txEl>
                                              <p:pRg st="0" end="0"/>
                                            </p:txEl>
                                          </p:spTgt>
                                        </p:tgtEl>
                                      </p:cBhvr>
                                    </p:animEffect>
                                  </p:childTnLst>
                                  <p:subTnLst>
                                    <p:animClr clrSpc="rgb" dir="cw">
                                      <p:cBhvr override="childStyle">
                                        <p:cTn dur="1" fill="hold" display="0" masterRel="nextClick" afterEffect="1"/>
                                        <p:tgtEl>
                                          <p:spTgt spid="73734">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73734">
                                            <p:txEl>
                                              <p:pRg st="1" end="1"/>
                                            </p:txEl>
                                          </p:spTgt>
                                        </p:tgtEl>
                                        <p:attrNameLst>
                                          <p:attrName>style.visibility</p:attrName>
                                        </p:attrNameLst>
                                      </p:cBhvr>
                                      <p:to>
                                        <p:strVal val="visible"/>
                                      </p:to>
                                    </p:set>
                                    <p:animEffect transition="in" filter="strips(upRight)">
                                      <p:cBhvr>
                                        <p:cTn id="12" dur="300"/>
                                        <p:tgtEl>
                                          <p:spTgt spid="73734">
                                            <p:txEl>
                                              <p:pRg st="1" end="1"/>
                                            </p:txEl>
                                          </p:spTgt>
                                        </p:tgtEl>
                                      </p:cBhvr>
                                    </p:animEffect>
                                  </p:childTnLst>
                                  <p:subTnLst>
                                    <p:animClr clrSpc="rgb" dir="cw">
                                      <p:cBhvr override="childStyle">
                                        <p:cTn dur="1" fill="hold" display="0" masterRel="nextClick" afterEffect="1"/>
                                        <p:tgtEl>
                                          <p:spTgt spid="73734">
                                            <p:txEl>
                                              <p:pRg st="1" end="1"/>
                                            </p:txEl>
                                          </p:spTgt>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73761"/>
                                        </p:tgtEl>
                                        <p:attrNameLst>
                                          <p:attrName>style.visibility</p:attrName>
                                        </p:attrNameLst>
                                      </p:cBhvr>
                                      <p:to>
                                        <p:strVal val="visible"/>
                                      </p:to>
                                    </p:set>
                                    <p:anim calcmode="lin" valueType="num">
                                      <p:cBhvr additive="base">
                                        <p:cTn id="17" dur="500" fill="hold"/>
                                        <p:tgtEl>
                                          <p:spTgt spid="73761"/>
                                        </p:tgtEl>
                                        <p:attrNameLst>
                                          <p:attrName>ppt_x</p:attrName>
                                        </p:attrNameLst>
                                      </p:cBhvr>
                                      <p:tavLst>
                                        <p:tav tm="0">
                                          <p:val>
                                            <p:strVal val="#ppt_x"/>
                                          </p:val>
                                        </p:tav>
                                        <p:tav tm="100000">
                                          <p:val>
                                            <p:strVal val="#ppt_x"/>
                                          </p:val>
                                        </p:tav>
                                      </p:tavLst>
                                    </p:anim>
                                    <p:anim calcmode="lin" valueType="num">
                                      <p:cBhvr additive="base">
                                        <p:cTn id="18" dur="500" fill="hold"/>
                                        <p:tgtEl>
                                          <p:spTgt spid="73761"/>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73761"/>
                                        </p:tgtEl>
                                        <p:attrNameLst>
                                          <p:attrName>ppt_c</p:attrName>
                                        </p:attrNameLst>
                                      </p:cBhvr>
                                      <p:to>
                                        <a:srgbClr val="0000FF"/>
                                      </p:to>
                                    </p:animClr>
                                  </p:sub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73762"/>
                                        </p:tgtEl>
                                        <p:attrNameLst>
                                          <p:attrName>style.visibility</p:attrName>
                                        </p:attrNameLst>
                                      </p:cBhvr>
                                      <p:to>
                                        <p:strVal val="visible"/>
                                      </p:to>
                                    </p:set>
                                    <p:animEffect transition="in" filter="blinds(horizontal)">
                                      <p:cBhvr>
                                        <p:cTn id="23" dur="500"/>
                                        <p:tgtEl>
                                          <p:spTgt spid="73762"/>
                                        </p:tgtEl>
                                      </p:cBhvr>
                                    </p:animEffect>
                                  </p:childTnLst>
                                  <p:subTnLst>
                                    <p:animClr clrSpc="rgb" dir="cw">
                                      <p:cBhvr override="childStyle">
                                        <p:cTn dur="1" fill="hold" display="0" masterRel="nextClick" afterEffect="1"/>
                                        <p:tgtEl>
                                          <p:spTgt spid="73762"/>
                                        </p:tgtEl>
                                        <p:attrNameLst>
                                          <p:attrName>ppt_c</p:attrName>
                                        </p:attrNameLst>
                                      </p:cBhvr>
                                      <p:to>
                                        <a:srgbClr val="0000FF"/>
                                      </p:to>
                                    </p:animClr>
                                  </p:subTnLst>
                                </p:cTn>
                              </p:par>
                            </p:childTnLst>
                          </p:cTn>
                        </p:par>
                      </p:childTnLst>
                    </p:cTn>
                  </p:par>
                  <p:par>
                    <p:cTn id="24" fill="hold">
                      <p:stCondLst>
                        <p:cond delay="indefinite"/>
                      </p:stCondLst>
                      <p:childTnLst>
                        <p:par>
                          <p:cTn id="25" fill="hold">
                            <p:stCondLst>
                              <p:cond delay="0"/>
                            </p:stCondLst>
                            <p:childTnLst>
                              <p:par>
                                <p:cTn id="26" presetID="2" presetClass="entr" presetSubtype="2" fill="hold" nodeType="clickEffect">
                                  <p:stCondLst>
                                    <p:cond delay="0"/>
                                  </p:stCondLst>
                                  <p:childTnLst>
                                    <p:set>
                                      <p:cBhvr>
                                        <p:cTn id="27" dur="1" fill="hold">
                                          <p:stCondLst>
                                            <p:cond delay="0"/>
                                          </p:stCondLst>
                                        </p:cTn>
                                        <p:tgtEl>
                                          <p:spTgt spid="73760"/>
                                        </p:tgtEl>
                                        <p:attrNameLst>
                                          <p:attrName>style.visibility</p:attrName>
                                        </p:attrNameLst>
                                      </p:cBhvr>
                                      <p:to>
                                        <p:strVal val="visible"/>
                                      </p:to>
                                    </p:set>
                                    <p:anim calcmode="lin" valueType="num">
                                      <p:cBhvr additive="base">
                                        <p:cTn id="28" dur="500" fill="hold"/>
                                        <p:tgtEl>
                                          <p:spTgt spid="73760"/>
                                        </p:tgtEl>
                                        <p:attrNameLst>
                                          <p:attrName>ppt_x</p:attrName>
                                        </p:attrNameLst>
                                      </p:cBhvr>
                                      <p:tavLst>
                                        <p:tav tm="0">
                                          <p:val>
                                            <p:strVal val="1+#ppt_w/2"/>
                                          </p:val>
                                        </p:tav>
                                        <p:tav tm="100000">
                                          <p:val>
                                            <p:strVal val="#ppt_x"/>
                                          </p:val>
                                        </p:tav>
                                      </p:tavLst>
                                    </p:anim>
                                    <p:anim calcmode="lin" valueType="num">
                                      <p:cBhvr additive="base">
                                        <p:cTn id="29" dur="500" fill="hold"/>
                                        <p:tgtEl>
                                          <p:spTgt spid="73760"/>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73760"/>
                                        </p:tgtEl>
                                        <p:attrNameLst>
                                          <p:attrName>ppt_c</p:attrName>
                                        </p:attrNameLst>
                                      </p:cBhvr>
                                      <p:to>
                                        <a:srgbClr val="0000FF"/>
                                      </p:to>
                                    </p:animClr>
                                  </p:subTnLst>
                                </p:cTn>
                              </p:par>
                            </p:childTnLst>
                          </p:cTn>
                        </p:par>
                      </p:childTnLst>
                    </p:cTn>
                  </p:par>
                  <p:par>
                    <p:cTn id="30" fill="hold">
                      <p:stCondLst>
                        <p:cond delay="indefinite"/>
                      </p:stCondLst>
                      <p:childTnLst>
                        <p:par>
                          <p:cTn id="31" fill="hold">
                            <p:stCondLst>
                              <p:cond delay="0"/>
                            </p:stCondLst>
                            <p:childTnLst>
                              <p:par>
                                <p:cTn id="32" presetID="4" presetClass="entr" presetSubtype="32" fill="hold" nodeType="clickEffect">
                                  <p:stCondLst>
                                    <p:cond delay="0"/>
                                  </p:stCondLst>
                                  <p:childTnLst>
                                    <p:set>
                                      <p:cBhvr>
                                        <p:cTn id="33" dur="1" fill="hold">
                                          <p:stCondLst>
                                            <p:cond delay="0"/>
                                          </p:stCondLst>
                                        </p:cTn>
                                        <p:tgtEl>
                                          <p:spTgt spid="73759"/>
                                        </p:tgtEl>
                                        <p:attrNameLst>
                                          <p:attrName>style.visibility</p:attrName>
                                        </p:attrNameLst>
                                      </p:cBhvr>
                                      <p:to>
                                        <p:strVal val="visible"/>
                                      </p:to>
                                    </p:set>
                                    <p:animEffect transition="in" filter="box(out)">
                                      <p:cBhvr>
                                        <p:cTn id="34" dur="500"/>
                                        <p:tgtEl>
                                          <p:spTgt spid="73759"/>
                                        </p:tgtEl>
                                      </p:cBhvr>
                                    </p:animEffect>
                                  </p:childTnLst>
                                  <p:subTnLst>
                                    <p:animClr clrSpc="rgb" dir="cw">
                                      <p:cBhvr override="childStyle">
                                        <p:cTn dur="1" fill="hold" display="0" masterRel="nextClick" afterEffect="1"/>
                                        <p:tgtEl>
                                          <p:spTgt spid="73759"/>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4"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第七章   假设检验</a:t>
            </a:r>
          </a:p>
        </p:txBody>
      </p:sp>
      <p:sp>
        <p:nvSpPr>
          <p:cNvPr id="50179"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50180"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50181"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50182" name="Rectangle 6"/>
          <p:cNvSpPr>
            <a:spLocks noGrp="1" noChangeArrowheads="1"/>
          </p:cNvSpPr>
          <p:nvPr>
            <p:ph type="subTitle" idx="1"/>
          </p:nvPr>
        </p:nvSpPr>
        <p:spPr>
          <a:xfrm>
            <a:off x="228600" y="1219200"/>
            <a:ext cx="8686800" cy="5449888"/>
          </a:xfrm>
        </p:spPr>
        <p:txBody>
          <a:bodyPr/>
          <a:lstStyle/>
          <a:p>
            <a:pPr algn="l">
              <a:spcBef>
                <a:spcPct val="23000"/>
              </a:spcBef>
            </a:pPr>
            <a:r>
              <a:rPr lang="en-US" altLang="zh-CN" sz="2500" dirty="0" smtClean="0">
                <a:ea typeface="楷体" pitchFamily="49" charset="-122"/>
                <a:sym typeface="Symbol" pitchFamily="18" charset="2"/>
              </a:rPr>
              <a:t>[</a:t>
            </a:r>
            <a:r>
              <a:rPr lang="zh-CN" altLang="en-US" sz="2500" dirty="0">
                <a:ea typeface="楷体" pitchFamily="49" charset="-122"/>
                <a:sym typeface="Symbol" pitchFamily="18" charset="2"/>
              </a:rPr>
              <a:t>例</a:t>
            </a:r>
            <a:r>
              <a:rPr lang="en-US" altLang="zh-CN" sz="2500" dirty="0">
                <a:ea typeface="楷体" pitchFamily="49" charset="-122"/>
                <a:sym typeface="Symbol" pitchFamily="18" charset="2"/>
              </a:rPr>
              <a:t>]A</a:t>
            </a:r>
            <a:r>
              <a:rPr lang="zh-CN" altLang="en-US" sz="2500" dirty="0">
                <a:ea typeface="楷体" pitchFamily="49" charset="-122"/>
                <a:sym typeface="Symbol" pitchFamily="18" charset="2"/>
              </a:rPr>
              <a:t>声称“他是一个素食者”。</a:t>
            </a:r>
          </a:p>
          <a:p>
            <a:pPr algn="l">
              <a:spcBef>
                <a:spcPct val="23000"/>
              </a:spcBef>
            </a:pPr>
            <a:r>
              <a:rPr lang="zh-CN" altLang="en-US" sz="2500" dirty="0">
                <a:sym typeface="Symbol" pitchFamily="18" charset="2"/>
              </a:rPr>
              <a:t>                     </a:t>
            </a:r>
            <a:r>
              <a:rPr lang="en-US" altLang="zh-CN" sz="2500" b="1" dirty="0">
                <a:sym typeface="Symbol" pitchFamily="18" charset="2"/>
              </a:rPr>
              <a:t>H</a:t>
            </a:r>
            <a:r>
              <a:rPr lang="en-US" altLang="zh-CN" sz="2500" b="1" baseline="-25000" dirty="0">
                <a:sym typeface="Symbol" pitchFamily="18" charset="2"/>
              </a:rPr>
              <a:t>0</a:t>
            </a:r>
            <a:r>
              <a:rPr lang="zh-CN" altLang="en-US" sz="2500" dirty="0">
                <a:sym typeface="Symbol" pitchFamily="18" charset="2"/>
              </a:rPr>
              <a:t>：</a:t>
            </a:r>
            <a:r>
              <a:rPr lang="en-US" altLang="zh-CN" sz="2500" b="1" dirty="0">
                <a:sym typeface="Symbol" pitchFamily="18" charset="2"/>
              </a:rPr>
              <a:t>A</a:t>
            </a:r>
            <a:r>
              <a:rPr lang="zh-CN" altLang="en-US" sz="2500" dirty="0">
                <a:effectLst>
                  <a:outerShdw blurRad="38100" dist="38100" dir="2700000" algn="tl">
                    <a:srgbClr val="C0C0C0"/>
                  </a:outerShdw>
                </a:effectLst>
                <a:ea typeface="楷体" pitchFamily="49" charset="-122"/>
                <a:sym typeface="Symbol" pitchFamily="18" charset="2"/>
              </a:rPr>
              <a:t>是一个素食者</a:t>
            </a:r>
            <a:endParaRPr lang="zh-CN" altLang="en-US" sz="2500" dirty="0">
              <a:sym typeface="Symbol" pitchFamily="18" charset="2"/>
            </a:endParaRPr>
          </a:p>
          <a:p>
            <a:pPr algn="l">
              <a:spcBef>
                <a:spcPct val="23000"/>
              </a:spcBef>
            </a:pPr>
            <a:r>
              <a:rPr lang="zh-CN" altLang="en-US" sz="2500" dirty="0">
                <a:sym typeface="Symbol" pitchFamily="18" charset="2"/>
              </a:rPr>
              <a:t>                    </a:t>
            </a:r>
            <a:r>
              <a:rPr lang="zh-CN" altLang="en-US" sz="2500" b="1" dirty="0">
                <a:sym typeface="Symbol" pitchFamily="18" charset="2"/>
              </a:rPr>
              <a:t> </a:t>
            </a:r>
            <a:r>
              <a:rPr lang="en-US" altLang="zh-CN" sz="2500" b="1" dirty="0">
                <a:sym typeface="Symbol" pitchFamily="18" charset="2"/>
              </a:rPr>
              <a:t>H</a:t>
            </a:r>
            <a:r>
              <a:rPr lang="en-US" altLang="zh-CN" sz="2500" baseline="-25000" dirty="0">
                <a:sym typeface="Symbol" pitchFamily="18" charset="2"/>
              </a:rPr>
              <a:t>1</a:t>
            </a:r>
            <a:r>
              <a:rPr lang="zh-CN" altLang="en-US" sz="2500" dirty="0">
                <a:sym typeface="Symbol" pitchFamily="18" charset="2"/>
              </a:rPr>
              <a:t>：</a:t>
            </a:r>
            <a:r>
              <a:rPr lang="en-US" altLang="zh-CN" sz="2500" b="1" dirty="0">
                <a:ea typeface="楷体" pitchFamily="49" charset="-122"/>
                <a:sym typeface="Symbol" pitchFamily="18" charset="2"/>
              </a:rPr>
              <a:t>A</a:t>
            </a:r>
            <a:r>
              <a:rPr lang="zh-CN" altLang="en-US" sz="2500" dirty="0">
                <a:effectLst>
                  <a:outerShdw blurRad="38100" dist="38100" dir="2700000" algn="tl">
                    <a:srgbClr val="C0C0C0"/>
                  </a:outerShdw>
                </a:effectLst>
                <a:ea typeface="楷体" pitchFamily="49" charset="-122"/>
                <a:sym typeface="Symbol" pitchFamily="18" charset="2"/>
              </a:rPr>
              <a:t>不是一个素食者</a:t>
            </a:r>
            <a:endParaRPr lang="zh-CN" altLang="en-US" sz="2500" dirty="0">
              <a:sym typeface="Symbol" pitchFamily="18" charset="2"/>
            </a:endParaRPr>
          </a:p>
          <a:p>
            <a:pPr algn="l">
              <a:spcBef>
                <a:spcPct val="23000"/>
              </a:spcBef>
            </a:pPr>
            <a:r>
              <a:rPr lang="zh-CN" altLang="en-US" sz="2500" dirty="0">
                <a:sym typeface="Symbol" pitchFamily="18" charset="2"/>
              </a:rPr>
              <a:t>（</a:t>
            </a:r>
            <a:r>
              <a:rPr lang="en-US" altLang="zh-CN" sz="2500" dirty="0">
                <a:sym typeface="Symbol" pitchFamily="18" charset="2"/>
              </a:rPr>
              <a:t>1</a:t>
            </a:r>
            <a:r>
              <a:rPr lang="zh-CN" altLang="en-US" sz="2500" dirty="0">
                <a:sym typeface="Symbol" pitchFamily="18" charset="2"/>
              </a:rPr>
              <a:t>）只抽</a:t>
            </a:r>
            <a:r>
              <a:rPr lang="zh-CN" altLang="en-US" sz="2500" dirty="0">
                <a:effectLst>
                  <a:outerShdw blurRad="38100" dist="38100" dir="2700000" algn="tl">
                    <a:srgbClr val="C0C0C0"/>
                  </a:outerShdw>
                </a:effectLst>
                <a:sym typeface="Symbol" pitchFamily="18" charset="2"/>
              </a:rPr>
              <a:t>一个</a:t>
            </a:r>
            <a:r>
              <a:rPr lang="zh-CN" altLang="en-US" sz="2500" dirty="0">
                <a:sym typeface="Symbol" pitchFamily="18" charset="2"/>
              </a:rPr>
              <a:t>样本：黄瓜   </a:t>
            </a:r>
          </a:p>
          <a:p>
            <a:pPr algn="l">
              <a:spcBef>
                <a:spcPct val="23000"/>
              </a:spcBef>
            </a:pPr>
            <a:r>
              <a:rPr lang="zh-CN" altLang="en-US" sz="2500" dirty="0">
                <a:sym typeface="Symbol" pitchFamily="18" charset="2"/>
              </a:rPr>
              <a:t>判断：</a:t>
            </a:r>
            <a:r>
              <a:rPr lang="zh-CN" altLang="en-US" sz="2500" b="1" dirty="0">
                <a:ea typeface="楷体" pitchFamily="49" charset="-122"/>
                <a:sym typeface="Symbol" pitchFamily="18" charset="2"/>
              </a:rPr>
              <a:t>接受</a:t>
            </a:r>
            <a:r>
              <a:rPr lang="en-US" altLang="zh-CN" sz="2500" b="1" dirty="0">
                <a:ea typeface="楷体" pitchFamily="49" charset="-122"/>
                <a:sym typeface="Symbol" pitchFamily="18" charset="2"/>
              </a:rPr>
              <a:t>H</a:t>
            </a:r>
            <a:r>
              <a:rPr lang="en-US" altLang="zh-CN" sz="2500" b="1" baseline="-25000" dirty="0">
                <a:ea typeface="楷体" pitchFamily="49" charset="-122"/>
                <a:sym typeface="Symbol" pitchFamily="18" charset="2"/>
              </a:rPr>
              <a:t>0</a:t>
            </a:r>
            <a:r>
              <a:rPr lang="zh-CN" altLang="en-US" sz="2500" dirty="0">
                <a:sym typeface="Symbol" pitchFamily="18" charset="2"/>
              </a:rPr>
              <a:t>，否定</a:t>
            </a:r>
            <a:r>
              <a:rPr lang="en-US" altLang="zh-CN" sz="2500" dirty="0">
                <a:sym typeface="Symbol" pitchFamily="18" charset="2"/>
              </a:rPr>
              <a:t>H</a:t>
            </a:r>
            <a:r>
              <a:rPr lang="en-US" altLang="zh-CN" sz="2500" baseline="-25000" dirty="0">
                <a:sym typeface="Symbol" pitchFamily="18" charset="2"/>
              </a:rPr>
              <a:t>1</a:t>
            </a:r>
            <a:r>
              <a:rPr lang="zh-CN" altLang="en-US" sz="2500" dirty="0">
                <a:sym typeface="Symbol" pitchFamily="18" charset="2"/>
              </a:rPr>
              <a:t>。</a:t>
            </a:r>
          </a:p>
          <a:p>
            <a:pPr algn="l">
              <a:spcBef>
                <a:spcPct val="23000"/>
              </a:spcBef>
            </a:pPr>
            <a:r>
              <a:rPr lang="en-US" altLang="zh-CN" sz="2500" dirty="0">
                <a:latin typeface="隶书" pitchFamily="49" charset="-122"/>
                <a:ea typeface="隶书" pitchFamily="49" charset="-122"/>
                <a:sym typeface="Symbol" pitchFamily="18" charset="2"/>
              </a:rPr>
              <a:t>[</a:t>
            </a:r>
            <a:r>
              <a:rPr lang="zh-CN" altLang="en-US" sz="2500" dirty="0">
                <a:latin typeface="隶书" pitchFamily="49" charset="-122"/>
                <a:ea typeface="隶书" pitchFamily="49" charset="-122"/>
                <a:sym typeface="Symbol" pitchFamily="18" charset="2"/>
              </a:rPr>
              <a:t>含义</a:t>
            </a:r>
            <a:r>
              <a:rPr lang="en-US" altLang="zh-CN" sz="2500" dirty="0">
                <a:latin typeface="隶书" pitchFamily="49" charset="-122"/>
                <a:ea typeface="隶书" pitchFamily="49" charset="-122"/>
                <a:sym typeface="Symbol" pitchFamily="18" charset="2"/>
              </a:rPr>
              <a:t>]</a:t>
            </a:r>
            <a:r>
              <a:rPr lang="zh-CN" altLang="en-US" sz="2500" dirty="0">
                <a:latin typeface="隶书" pitchFamily="49" charset="-122"/>
                <a:ea typeface="隶书" pitchFamily="49" charset="-122"/>
                <a:sym typeface="Symbol" pitchFamily="18" charset="2"/>
              </a:rPr>
              <a:t>很难拒绝</a:t>
            </a:r>
            <a:r>
              <a:rPr lang="zh-CN" altLang="en-US" sz="2500" baseline="-25000" dirty="0">
                <a:latin typeface="隶书" pitchFamily="49" charset="-122"/>
                <a:ea typeface="隶书" pitchFamily="49" charset="-122"/>
                <a:sym typeface="Symbol" pitchFamily="18" charset="2"/>
              </a:rPr>
              <a:t> </a:t>
            </a:r>
            <a:r>
              <a:rPr lang="zh-CN" altLang="en-US" sz="2500" dirty="0">
                <a:latin typeface="隶书" pitchFamily="49" charset="-122"/>
                <a:ea typeface="隶书" pitchFamily="49" charset="-122"/>
                <a:sym typeface="Symbol" pitchFamily="18" charset="2"/>
              </a:rPr>
              <a:t></a:t>
            </a:r>
            <a:r>
              <a:rPr lang="zh-CN" altLang="en-US" sz="2500" baseline="-25000" dirty="0">
                <a:latin typeface="隶书" pitchFamily="49" charset="-122"/>
                <a:ea typeface="隶书" pitchFamily="49" charset="-122"/>
                <a:sym typeface="Symbol" pitchFamily="18" charset="2"/>
              </a:rPr>
              <a:t> </a:t>
            </a:r>
            <a:r>
              <a:rPr lang="zh-CN" altLang="en-US" sz="2500" dirty="0">
                <a:latin typeface="隶书" pitchFamily="49" charset="-122"/>
                <a:ea typeface="隶书" pitchFamily="49" charset="-122"/>
                <a:sym typeface="Symbol" pitchFamily="18" charset="2"/>
              </a:rPr>
              <a:t>只好</a:t>
            </a:r>
            <a:r>
              <a:rPr lang="zh-CN" altLang="en-US" sz="2500" dirty="0">
                <a:latin typeface="Times New Roman"/>
                <a:ea typeface="隶书" pitchFamily="49" charset="-122"/>
                <a:sym typeface="Symbol" pitchFamily="18" charset="2"/>
              </a:rPr>
              <a:t>“</a:t>
            </a:r>
            <a:r>
              <a:rPr lang="zh-CN" altLang="en-US" sz="2500" dirty="0">
                <a:latin typeface="隶书" pitchFamily="49" charset="-122"/>
                <a:ea typeface="隶书" pitchFamily="49" charset="-122"/>
                <a:sym typeface="Symbol" pitchFamily="18" charset="2"/>
              </a:rPr>
              <a:t>含含糊糊地</a:t>
            </a:r>
            <a:r>
              <a:rPr lang="zh-CN" altLang="en-US" sz="2500" dirty="0">
                <a:latin typeface="Times New Roman"/>
                <a:ea typeface="隶书" pitchFamily="49" charset="-122"/>
                <a:sym typeface="Symbol" pitchFamily="18" charset="2"/>
              </a:rPr>
              <a:t>”</a:t>
            </a:r>
            <a:r>
              <a:rPr lang="zh-CN" altLang="en-US" sz="2500" dirty="0">
                <a:latin typeface="隶书" pitchFamily="49" charset="-122"/>
                <a:ea typeface="隶书" pitchFamily="49" charset="-122"/>
                <a:sym typeface="Symbol" pitchFamily="18" charset="2"/>
              </a:rPr>
              <a:t>接受或继续调查</a:t>
            </a:r>
            <a:r>
              <a:rPr lang="zh-CN" altLang="en-US" sz="2500" dirty="0">
                <a:sym typeface="Symbol" pitchFamily="18" charset="2"/>
              </a:rPr>
              <a:t>。</a:t>
            </a:r>
          </a:p>
          <a:p>
            <a:pPr algn="l">
              <a:spcBef>
                <a:spcPct val="23000"/>
              </a:spcBef>
            </a:pPr>
            <a:r>
              <a:rPr lang="zh-CN" altLang="en-US" sz="2500" dirty="0">
                <a:sym typeface="Symbol" pitchFamily="18" charset="2"/>
              </a:rPr>
              <a:t>（</a:t>
            </a:r>
            <a:r>
              <a:rPr lang="en-US" altLang="zh-CN" sz="2500" dirty="0">
                <a:sym typeface="Symbol" pitchFamily="18" charset="2"/>
              </a:rPr>
              <a:t>2</a:t>
            </a:r>
            <a:r>
              <a:rPr lang="zh-CN" altLang="en-US" sz="2500" dirty="0">
                <a:sym typeface="Symbol" pitchFamily="18" charset="2"/>
              </a:rPr>
              <a:t>）只抽</a:t>
            </a:r>
            <a:r>
              <a:rPr lang="zh-CN" altLang="en-US" sz="2500" dirty="0">
                <a:effectLst>
                  <a:outerShdw blurRad="38100" dist="38100" dir="2700000" algn="tl">
                    <a:srgbClr val="C0C0C0"/>
                  </a:outerShdw>
                </a:effectLst>
                <a:sym typeface="Symbol" pitchFamily="18" charset="2"/>
              </a:rPr>
              <a:t>一个</a:t>
            </a:r>
            <a:r>
              <a:rPr lang="zh-CN" altLang="en-US" sz="2500" dirty="0">
                <a:sym typeface="Symbol" pitchFamily="18" charset="2"/>
              </a:rPr>
              <a:t>样本：香肠</a:t>
            </a:r>
          </a:p>
          <a:p>
            <a:pPr algn="l">
              <a:spcBef>
                <a:spcPct val="23000"/>
              </a:spcBef>
            </a:pPr>
            <a:r>
              <a:rPr lang="zh-CN" altLang="en-US" sz="2500" dirty="0">
                <a:sym typeface="Symbol" pitchFamily="18" charset="2"/>
              </a:rPr>
              <a:t>判断：</a:t>
            </a:r>
            <a:r>
              <a:rPr lang="zh-CN" altLang="en-US" sz="2500" b="1" dirty="0">
                <a:ea typeface="楷体" pitchFamily="49" charset="-122"/>
                <a:sym typeface="Symbol" pitchFamily="18" charset="2"/>
              </a:rPr>
              <a:t>拒绝</a:t>
            </a:r>
            <a:r>
              <a:rPr lang="en-US" altLang="zh-CN" sz="2500" b="1" dirty="0">
                <a:ea typeface="楷体" pitchFamily="49" charset="-122"/>
                <a:sym typeface="Symbol" pitchFamily="18" charset="2"/>
              </a:rPr>
              <a:t>H</a:t>
            </a:r>
            <a:r>
              <a:rPr lang="en-US" altLang="zh-CN" sz="2500" b="1" baseline="-25000" dirty="0">
                <a:ea typeface="楷体" pitchFamily="49" charset="-122"/>
                <a:sym typeface="Symbol" pitchFamily="18" charset="2"/>
              </a:rPr>
              <a:t>0</a:t>
            </a:r>
            <a:r>
              <a:rPr lang="zh-CN" altLang="en-US" sz="2500" dirty="0">
                <a:sym typeface="Symbol" pitchFamily="18" charset="2"/>
              </a:rPr>
              <a:t>，接受</a:t>
            </a:r>
            <a:r>
              <a:rPr lang="en-US" altLang="zh-CN" sz="2500" dirty="0">
                <a:sym typeface="Symbol" pitchFamily="18" charset="2"/>
              </a:rPr>
              <a:t>H</a:t>
            </a:r>
            <a:r>
              <a:rPr lang="en-US" altLang="zh-CN" sz="2500" baseline="-25000" dirty="0">
                <a:sym typeface="Symbol" pitchFamily="18" charset="2"/>
              </a:rPr>
              <a:t>1</a:t>
            </a:r>
            <a:r>
              <a:rPr lang="zh-CN" altLang="en-US" sz="2500" dirty="0">
                <a:sym typeface="Symbol" pitchFamily="18" charset="2"/>
              </a:rPr>
              <a:t>。</a:t>
            </a:r>
          </a:p>
          <a:p>
            <a:pPr algn="l">
              <a:spcBef>
                <a:spcPct val="23000"/>
              </a:spcBef>
            </a:pPr>
            <a:r>
              <a:rPr lang="en-US" altLang="zh-CN" sz="2500" dirty="0">
                <a:latin typeface="隶书" pitchFamily="49" charset="-122"/>
                <a:ea typeface="隶书" pitchFamily="49" charset="-122"/>
                <a:sym typeface="Symbol" pitchFamily="18" charset="2"/>
              </a:rPr>
              <a:t>[</a:t>
            </a:r>
            <a:r>
              <a:rPr lang="zh-CN" altLang="en-US" sz="2500" dirty="0">
                <a:latin typeface="隶书" pitchFamily="49" charset="-122"/>
                <a:ea typeface="隶书" pitchFamily="49" charset="-122"/>
                <a:sym typeface="Symbol" pitchFamily="18" charset="2"/>
              </a:rPr>
              <a:t>含义</a:t>
            </a:r>
            <a:r>
              <a:rPr lang="en-US" altLang="zh-CN" sz="2500" dirty="0">
                <a:latin typeface="隶书" pitchFamily="49" charset="-122"/>
                <a:ea typeface="隶书" pitchFamily="49" charset="-122"/>
                <a:sym typeface="Symbol" pitchFamily="18" charset="2"/>
              </a:rPr>
              <a:t>]</a:t>
            </a:r>
            <a:r>
              <a:rPr lang="zh-CN" altLang="en-US" sz="2500" dirty="0">
                <a:latin typeface="隶书" pitchFamily="49" charset="-122"/>
                <a:ea typeface="隶书" pitchFamily="49" charset="-122"/>
                <a:sym typeface="Symbol" pitchFamily="18" charset="2"/>
              </a:rPr>
              <a:t>绝对无法接受   </a:t>
            </a:r>
            <a:r>
              <a:rPr lang="zh-CN" altLang="en-US" sz="2500" dirty="0">
                <a:latin typeface="Times New Roman"/>
                <a:ea typeface="隶书" pitchFamily="49" charset="-122"/>
                <a:sym typeface="Symbol" pitchFamily="18" charset="2"/>
              </a:rPr>
              <a:t>“</a:t>
            </a:r>
            <a:r>
              <a:rPr lang="zh-CN" altLang="en-US" sz="2500" dirty="0">
                <a:latin typeface="隶书" pitchFamily="49" charset="-122"/>
                <a:ea typeface="隶书" pitchFamily="49" charset="-122"/>
                <a:sym typeface="Symbol" pitchFamily="18" charset="2"/>
              </a:rPr>
              <a:t>斩钉截铁地拒绝</a:t>
            </a:r>
            <a:r>
              <a:rPr lang="zh-CN" altLang="en-US" sz="2500" dirty="0">
                <a:latin typeface="Times New Roman"/>
                <a:ea typeface="隶书" pitchFamily="49" charset="-122"/>
                <a:sym typeface="Symbol" pitchFamily="18" charset="2"/>
              </a:rPr>
              <a:t>”</a:t>
            </a:r>
            <a:r>
              <a:rPr lang="zh-CN" altLang="en-US" sz="2500" dirty="0" smtClean="0">
                <a:latin typeface="隶书" pitchFamily="49" charset="-122"/>
                <a:ea typeface="隶书" pitchFamily="49" charset="-122"/>
                <a:sym typeface="Symbol" pitchFamily="18" charset="2"/>
              </a:rPr>
              <a:t>。</a:t>
            </a:r>
            <a:endParaRPr lang="en-US" altLang="zh-CN" sz="2500" dirty="0" smtClean="0">
              <a:latin typeface="隶书" pitchFamily="49" charset="-122"/>
              <a:ea typeface="隶书" pitchFamily="49" charset="-122"/>
              <a:sym typeface="Symbol" pitchFamily="18" charset="2"/>
            </a:endParaRPr>
          </a:p>
          <a:p>
            <a:pPr algn="l">
              <a:spcBef>
                <a:spcPts val="2400"/>
              </a:spcBef>
            </a:pPr>
            <a:r>
              <a:rPr lang="zh-CN" altLang="en-US" sz="2600" dirty="0" smtClean="0">
                <a:sym typeface="Symbol" pitchFamily="18" charset="2"/>
              </a:rPr>
              <a:t>二、假设检验的基本原理</a:t>
            </a:r>
          </a:p>
          <a:p>
            <a:pPr algn="l">
              <a:spcBef>
                <a:spcPct val="23000"/>
              </a:spcBef>
            </a:pPr>
            <a:r>
              <a:rPr lang="en-US" altLang="zh-CN" sz="2500" dirty="0" smtClean="0">
                <a:sym typeface="Symbol" pitchFamily="18" charset="2"/>
              </a:rPr>
              <a:t>1</a:t>
            </a:r>
            <a:r>
              <a:rPr lang="zh-CN" altLang="en-US" sz="2500" dirty="0" smtClean="0">
                <a:sym typeface="Symbol" pitchFamily="18" charset="2"/>
              </a:rPr>
              <a:t>．小概率事件原理</a:t>
            </a:r>
          </a:p>
          <a:p>
            <a:pPr algn="l">
              <a:spcBef>
                <a:spcPct val="23000"/>
              </a:spcBef>
            </a:pPr>
            <a:endParaRPr lang="zh-CN" altLang="en-US" sz="2600" dirty="0">
              <a:sym typeface="Symbol" pitchFamily="18" charset="2"/>
            </a:endParaRPr>
          </a:p>
        </p:txBody>
      </p:sp>
      <p:sp>
        <p:nvSpPr>
          <p:cNvPr id="50183" name="Line 7"/>
          <p:cNvSpPr>
            <a:spLocks noChangeShapeType="1"/>
          </p:cNvSpPr>
          <p:nvPr/>
        </p:nvSpPr>
        <p:spPr bwMode="auto">
          <a:xfrm>
            <a:off x="1752600" y="3200400"/>
            <a:ext cx="0" cy="0"/>
          </a:xfrm>
          <a:prstGeom prst="line">
            <a:avLst/>
          </a:prstGeom>
          <a:noFill/>
          <a:ln w="9525">
            <a:solidFill>
              <a:schemeClr val="tx1"/>
            </a:solidFill>
            <a:round/>
            <a:headEnd/>
            <a:tailEnd/>
          </a:ln>
          <a:effectLst/>
        </p:spPr>
        <p:txBody>
          <a:bodyPr wrap="none" anchor="ctr"/>
          <a:lstStyle/>
          <a:p>
            <a:endParaRPr lang="zh-CN" altLang="en-US"/>
          </a:p>
        </p:txBody>
      </p:sp>
      <p:sp>
        <p:nvSpPr>
          <p:cNvPr id="50184" name="Line 8"/>
          <p:cNvSpPr>
            <a:spLocks noChangeShapeType="1"/>
          </p:cNvSpPr>
          <p:nvPr/>
        </p:nvSpPr>
        <p:spPr bwMode="auto">
          <a:xfrm>
            <a:off x="1143000" y="5486400"/>
            <a:ext cx="0" cy="0"/>
          </a:xfrm>
          <a:prstGeom prst="line">
            <a:avLst/>
          </a:prstGeom>
          <a:noFill/>
          <a:ln w="9525">
            <a:solidFill>
              <a:schemeClr val="tx1"/>
            </a:solidFill>
            <a:round/>
            <a:headEnd/>
            <a:tailEnd/>
          </a:ln>
          <a:effectLst/>
        </p:spPr>
        <p:txBody>
          <a:bodyPr wrap="none" anchor="ctr"/>
          <a:lstStyle/>
          <a:p>
            <a:endParaRPr lang="zh-CN" altLang="en-US"/>
          </a:p>
        </p:txBody>
      </p:sp>
      <p:sp>
        <p:nvSpPr>
          <p:cNvPr id="50185" name="Line 9"/>
          <p:cNvSpPr>
            <a:spLocks noChangeShapeType="1"/>
          </p:cNvSpPr>
          <p:nvPr/>
        </p:nvSpPr>
        <p:spPr bwMode="auto">
          <a:xfrm>
            <a:off x="1143000" y="4953000"/>
            <a:ext cx="0" cy="0"/>
          </a:xfrm>
          <a:prstGeom prst="line">
            <a:avLst/>
          </a:prstGeom>
          <a:noFill/>
          <a:ln w="9525">
            <a:solidFill>
              <a:schemeClr val="tx1"/>
            </a:solidFill>
            <a:round/>
            <a:headEnd/>
            <a:tailEnd/>
          </a:ln>
          <a:effectLst/>
        </p:spPr>
        <p:txBody>
          <a:bodyPr wrap="none" anchor="ctr"/>
          <a:lstStyle/>
          <a:p>
            <a:endParaRPr lang="zh-CN" altLang="en-US"/>
          </a:p>
        </p:txBody>
      </p:sp>
      <p:sp>
        <p:nvSpPr>
          <p:cNvPr id="50186" name="Line 10"/>
          <p:cNvSpPr>
            <a:spLocks noChangeShapeType="1"/>
          </p:cNvSpPr>
          <p:nvPr/>
        </p:nvSpPr>
        <p:spPr bwMode="auto">
          <a:xfrm>
            <a:off x="1676400" y="5943600"/>
            <a:ext cx="0" cy="0"/>
          </a:xfrm>
          <a:prstGeom prst="line">
            <a:avLst/>
          </a:prstGeom>
          <a:noFill/>
          <a:ln w="9525">
            <a:solidFill>
              <a:schemeClr val="tx1"/>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50182">
                                            <p:txEl>
                                              <p:pRg st="0" end="0"/>
                                            </p:txEl>
                                          </p:spTgt>
                                        </p:tgtEl>
                                        <p:attrNameLst>
                                          <p:attrName>style.visibility</p:attrName>
                                        </p:attrNameLst>
                                      </p:cBhvr>
                                      <p:to>
                                        <p:strVal val="visible"/>
                                      </p:to>
                                    </p:set>
                                    <p:anim calcmode="lin" valueType="num">
                                      <p:cBhvr additive="base">
                                        <p:cTn id="7" dur="300" fill="hold"/>
                                        <p:tgtEl>
                                          <p:spTgt spid="50182">
                                            <p:txEl>
                                              <p:pRg st="0" end="0"/>
                                            </p:txEl>
                                          </p:spTgt>
                                        </p:tgtEl>
                                        <p:attrNameLst>
                                          <p:attrName>ppt_x</p:attrName>
                                        </p:attrNameLst>
                                      </p:cBhvr>
                                      <p:tavLst>
                                        <p:tav tm="0">
                                          <p:val>
                                            <p:strVal val="0-#ppt_w/2"/>
                                          </p:val>
                                        </p:tav>
                                        <p:tav tm="100000">
                                          <p:val>
                                            <p:strVal val="#ppt_x"/>
                                          </p:val>
                                        </p:tav>
                                      </p:tavLst>
                                    </p:anim>
                                    <p:anim calcmode="lin" valueType="num">
                                      <p:cBhvr additive="base">
                                        <p:cTn id="8" dur="300" fill="hold"/>
                                        <p:tgtEl>
                                          <p:spTgt spid="50182">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0182">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50182">
                                            <p:txEl>
                                              <p:pRg st="1" end="1"/>
                                            </p:txEl>
                                          </p:spTgt>
                                        </p:tgtEl>
                                        <p:attrNameLst>
                                          <p:attrName>style.visibility</p:attrName>
                                        </p:attrNameLst>
                                      </p:cBhvr>
                                      <p:to>
                                        <p:strVal val="visible"/>
                                      </p:to>
                                    </p:set>
                                    <p:anim calcmode="lin" valueType="num">
                                      <p:cBhvr additive="base">
                                        <p:cTn id="13" dur="300" fill="hold"/>
                                        <p:tgtEl>
                                          <p:spTgt spid="50182">
                                            <p:txEl>
                                              <p:pRg st="1" end="1"/>
                                            </p:txEl>
                                          </p:spTgt>
                                        </p:tgtEl>
                                        <p:attrNameLst>
                                          <p:attrName>ppt_x</p:attrName>
                                        </p:attrNameLst>
                                      </p:cBhvr>
                                      <p:tavLst>
                                        <p:tav tm="0">
                                          <p:val>
                                            <p:strVal val="0-#ppt_w/2"/>
                                          </p:val>
                                        </p:tav>
                                        <p:tav tm="100000">
                                          <p:val>
                                            <p:strVal val="#ppt_x"/>
                                          </p:val>
                                        </p:tav>
                                      </p:tavLst>
                                    </p:anim>
                                    <p:anim calcmode="lin" valueType="num">
                                      <p:cBhvr additive="base">
                                        <p:cTn id="14" dur="300" fill="hold"/>
                                        <p:tgtEl>
                                          <p:spTgt spid="50182">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0182">
                                            <p:txEl>
                                              <p:pRg st="1" end="1"/>
                                            </p:txEl>
                                          </p:spTgt>
                                        </p:tgtEl>
                                        <p:attrNameLst>
                                          <p:attrName>ppt_c</p:attrName>
                                        </p:attrNameLst>
                                      </p:cBhvr>
                                      <p:to>
                                        <a:srgbClr val="0000FF"/>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12" fill="hold" grpId="0" nodeType="clickEffect">
                                  <p:stCondLst>
                                    <p:cond delay="0"/>
                                  </p:stCondLst>
                                  <p:childTnLst>
                                    <p:set>
                                      <p:cBhvr>
                                        <p:cTn id="18" dur="1" fill="hold">
                                          <p:stCondLst>
                                            <p:cond delay="0"/>
                                          </p:stCondLst>
                                        </p:cTn>
                                        <p:tgtEl>
                                          <p:spTgt spid="50182">
                                            <p:txEl>
                                              <p:pRg st="2" end="2"/>
                                            </p:txEl>
                                          </p:spTgt>
                                        </p:tgtEl>
                                        <p:attrNameLst>
                                          <p:attrName>style.visibility</p:attrName>
                                        </p:attrNameLst>
                                      </p:cBhvr>
                                      <p:to>
                                        <p:strVal val="visible"/>
                                      </p:to>
                                    </p:set>
                                    <p:anim calcmode="lin" valueType="num">
                                      <p:cBhvr additive="base">
                                        <p:cTn id="19" dur="300" fill="hold"/>
                                        <p:tgtEl>
                                          <p:spTgt spid="50182">
                                            <p:txEl>
                                              <p:pRg st="2" end="2"/>
                                            </p:txEl>
                                          </p:spTgt>
                                        </p:tgtEl>
                                        <p:attrNameLst>
                                          <p:attrName>ppt_x</p:attrName>
                                        </p:attrNameLst>
                                      </p:cBhvr>
                                      <p:tavLst>
                                        <p:tav tm="0">
                                          <p:val>
                                            <p:strVal val="0-#ppt_w/2"/>
                                          </p:val>
                                        </p:tav>
                                        <p:tav tm="100000">
                                          <p:val>
                                            <p:strVal val="#ppt_x"/>
                                          </p:val>
                                        </p:tav>
                                      </p:tavLst>
                                    </p:anim>
                                    <p:anim calcmode="lin" valueType="num">
                                      <p:cBhvr additive="base">
                                        <p:cTn id="20" dur="300" fill="hold"/>
                                        <p:tgtEl>
                                          <p:spTgt spid="50182">
                                            <p:txEl>
                                              <p:pRg st="2" end="2"/>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0182">
                                            <p:txEl>
                                              <p:pRg st="2" end="2"/>
                                            </p:txEl>
                                          </p:spTgt>
                                        </p:tgtEl>
                                        <p:attrNameLst>
                                          <p:attrName>ppt_c</p:attrName>
                                        </p:attrNameLst>
                                      </p:cBhvr>
                                      <p:to>
                                        <a:srgbClr val="0000FF"/>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12" fill="hold" grpId="0" nodeType="clickEffect">
                                  <p:stCondLst>
                                    <p:cond delay="0"/>
                                  </p:stCondLst>
                                  <p:childTnLst>
                                    <p:set>
                                      <p:cBhvr>
                                        <p:cTn id="24" dur="1" fill="hold">
                                          <p:stCondLst>
                                            <p:cond delay="0"/>
                                          </p:stCondLst>
                                        </p:cTn>
                                        <p:tgtEl>
                                          <p:spTgt spid="50182">
                                            <p:txEl>
                                              <p:pRg st="3" end="3"/>
                                            </p:txEl>
                                          </p:spTgt>
                                        </p:tgtEl>
                                        <p:attrNameLst>
                                          <p:attrName>style.visibility</p:attrName>
                                        </p:attrNameLst>
                                      </p:cBhvr>
                                      <p:to>
                                        <p:strVal val="visible"/>
                                      </p:to>
                                    </p:set>
                                    <p:anim calcmode="lin" valueType="num">
                                      <p:cBhvr additive="base">
                                        <p:cTn id="25" dur="300" fill="hold"/>
                                        <p:tgtEl>
                                          <p:spTgt spid="50182">
                                            <p:txEl>
                                              <p:pRg st="3" end="3"/>
                                            </p:txEl>
                                          </p:spTgt>
                                        </p:tgtEl>
                                        <p:attrNameLst>
                                          <p:attrName>ppt_x</p:attrName>
                                        </p:attrNameLst>
                                      </p:cBhvr>
                                      <p:tavLst>
                                        <p:tav tm="0">
                                          <p:val>
                                            <p:strVal val="0-#ppt_w/2"/>
                                          </p:val>
                                        </p:tav>
                                        <p:tav tm="100000">
                                          <p:val>
                                            <p:strVal val="#ppt_x"/>
                                          </p:val>
                                        </p:tav>
                                      </p:tavLst>
                                    </p:anim>
                                    <p:anim calcmode="lin" valueType="num">
                                      <p:cBhvr additive="base">
                                        <p:cTn id="26" dur="300" fill="hold"/>
                                        <p:tgtEl>
                                          <p:spTgt spid="50182">
                                            <p:txEl>
                                              <p:pRg st="3" end="3"/>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0182">
                                            <p:txEl>
                                              <p:pRg st="3" end="3"/>
                                            </p:txEl>
                                          </p:spTgt>
                                        </p:tgtEl>
                                        <p:attrNameLst>
                                          <p:attrName>ppt_c</p:attrName>
                                        </p:attrNameLst>
                                      </p:cBhvr>
                                      <p:to>
                                        <a:srgbClr val="0000FF"/>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12" fill="hold" grpId="0" nodeType="clickEffect">
                                  <p:stCondLst>
                                    <p:cond delay="0"/>
                                  </p:stCondLst>
                                  <p:childTnLst>
                                    <p:set>
                                      <p:cBhvr>
                                        <p:cTn id="30" dur="1" fill="hold">
                                          <p:stCondLst>
                                            <p:cond delay="0"/>
                                          </p:stCondLst>
                                        </p:cTn>
                                        <p:tgtEl>
                                          <p:spTgt spid="50182">
                                            <p:txEl>
                                              <p:pRg st="4" end="4"/>
                                            </p:txEl>
                                          </p:spTgt>
                                        </p:tgtEl>
                                        <p:attrNameLst>
                                          <p:attrName>style.visibility</p:attrName>
                                        </p:attrNameLst>
                                      </p:cBhvr>
                                      <p:to>
                                        <p:strVal val="visible"/>
                                      </p:to>
                                    </p:set>
                                    <p:anim calcmode="lin" valueType="num">
                                      <p:cBhvr additive="base">
                                        <p:cTn id="31" dur="300" fill="hold"/>
                                        <p:tgtEl>
                                          <p:spTgt spid="50182">
                                            <p:txEl>
                                              <p:pRg st="4" end="4"/>
                                            </p:txEl>
                                          </p:spTgt>
                                        </p:tgtEl>
                                        <p:attrNameLst>
                                          <p:attrName>ppt_x</p:attrName>
                                        </p:attrNameLst>
                                      </p:cBhvr>
                                      <p:tavLst>
                                        <p:tav tm="0">
                                          <p:val>
                                            <p:strVal val="0-#ppt_w/2"/>
                                          </p:val>
                                        </p:tav>
                                        <p:tav tm="100000">
                                          <p:val>
                                            <p:strVal val="#ppt_x"/>
                                          </p:val>
                                        </p:tav>
                                      </p:tavLst>
                                    </p:anim>
                                    <p:anim calcmode="lin" valueType="num">
                                      <p:cBhvr additive="base">
                                        <p:cTn id="32" dur="300" fill="hold"/>
                                        <p:tgtEl>
                                          <p:spTgt spid="50182">
                                            <p:txEl>
                                              <p:pRg st="4" end="4"/>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0182">
                                            <p:txEl>
                                              <p:pRg st="4" end="4"/>
                                            </p:txEl>
                                          </p:spTgt>
                                        </p:tgtEl>
                                        <p:attrNameLst>
                                          <p:attrName>ppt_c</p:attrName>
                                        </p:attrNameLst>
                                      </p:cBhvr>
                                      <p:to>
                                        <a:srgbClr val="0000FF"/>
                                      </p:to>
                                    </p:animClr>
                                  </p:subTnLst>
                                </p:cTn>
                              </p:par>
                            </p:childTnLst>
                          </p:cTn>
                        </p:par>
                      </p:childTnLst>
                    </p:cTn>
                  </p:par>
                  <p:par>
                    <p:cTn id="33" fill="hold">
                      <p:stCondLst>
                        <p:cond delay="indefinite"/>
                      </p:stCondLst>
                      <p:childTnLst>
                        <p:par>
                          <p:cTn id="34" fill="hold">
                            <p:stCondLst>
                              <p:cond delay="0"/>
                            </p:stCondLst>
                            <p:childTnLst>
                              <p:par>
                                <p:cTn id="35" presetID="2" presetClass="entr" presetSubtype="12" fill="hold" grpId="0" nodeType="clickEffect">
                                  <p:stCondLst>
                                    <p:cond delay="0"/>
                                  </p:stCondLst>
                                  <p:childTnLst>
                                    <p:set>
                                      <p:cBhvr>
                                        <p:cTn id="36" dur="1" fill="hold">
                                          <p:stCondLst>
                                            <p:cond delay="0"/>
                                          </p:stCondLst>
                                        </p:cTn>
                                        <p:tgtEl>
                                          <p:spTgt spid="50182">
                                            <p:txEl>
                                              <p:pRg st="5" end="5"/>
                                            </p:txEl>
                                          </p:spTgt>
                                        </p:tgtEl>
                                        <p:attrNameLst>
                                          <p:attrName>style.visibility</p:attrName>
                                        </p:attrNameLst>
                                      </p:cBhvr>
                                      <p:to>
                                        <p:strVal val="visible"/>
                                      </p:to>
                                    </p:set>
                                    <p:anim calcmode="lin" valueType="num">
                                      <p:cBhvr additive="base">
                                        <p:cTn id="37" dur="300" fill="hold"/>
                                        <p:tgtEl>
                                          <p:spTgt spid="50182">
                                            <p:txEl>
                                              <p:pRg st="5" end="5"/>
                                            </p:txEl>
                                          </p:spTgt>
                                        </p:tgtEl>
                                        <p:attrNameLst>
                                          <p:attrName>ppt_x</p:attrName>
                                        </p:attrNameLst>
                                      </p:cBhvr>
                                      <p:tavLst>
                                        <p:tav tm="0">
                                          <p:val>
                                            <p:strVal val="0-#ppt_w/2"/>
                                          </p:val>
                                        </p:tav>
                                        <p:tav tm="100000">
                                          <p:val>
                                            <p:strVal val="#ppt_x"/>
                                          </p:val>
                                        </p:tav>
                                      </p:tavLst>
                                    </p:anim>
                                    <p:anim calcmode="lin" valueType="num">
                                      <p:cBhvr additive="base">
                                        <p:cTn id="38" dur="300" fill="hold"/>
                                        <p:tgtEl>
                                          <p:spTgt spid="50182">
                                            <p:txEl>
                                              <p:pRg st="5" end="5"/>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0182">
                                            <p:txEl>
                                              <p:pRg st="5" end="5"/>
                                            </p:txEl>
                                          </p:spTgt>
                                        </p:tgtEl>
                                        <p:attrNameLst>
                                          <p:attrName>ppt_c</p:attrName>
                                        </p:attrNameLst>
                                      </p:cBhvr>
                                      <p:to>
                                        <a:srgbClr val="0000FF"/>
                                      </p:to>
                                    </p:animClr>
                                  </p:subTnLst>
                                </p:cTn>
                              </p:par>
                            </p:childTnLst>
                          </p:cTn>
                        </p:par>
                      </p:childTnLst>
                    </p:cTn>
                  </p:par>
                  <p:par>
                    <p:cTn id="39" fill="hold">
                      <p:stCondLst>
                        <p:cond delay="indefinite"/>
                      </p:stCondLst>
                      <p:childTnLst>
                        <p:par>
                          <p:cTn id="40" fill="hold">
                            <p:stCondLst>
                              <p:cond delay="0"/>
                            </p:stCondLst>
                            <p:childTnLst>
                              <p:par>
                                <p:cTn id="41" presetID="2" presetClass="entr" presetSubtype="12" fill="hold" grpId="0" nodeType="clickEffect">
                                  <p:stCondLst>
                                    <p:cond delay="0"/>
                                  </p:stCondLst>
                                  <p:childTnLst>
                                    <p:set>
                                      <p:cBhvr>
                                        <p:cTn id="42" dur="1" fill="hold">
                                          <p:stCondLst>
                                            <p:cond delay="0"/>
                                          </p:stCondLst>
                                        </p:cTn>
                                        <p:tgtEl>
                                          <p:spTgt spid="50182">
                                            <p:txEl>
                                              <p:pRg st="6" end="6"/>
                                            </p:txEl>
                                          </p:spTgt>
                                        </p:tgtEl>
                                        <p:attrNameLst>
                                          <p:attrName>style.visibility</p:attrName>
                                        </p:attrNameLst>
                                      </p:cBhvr>
                                      <p:to>
                                        <p:strVal val="visible"/>
                                      </p:to>
                                    </p:set>
                                    <p:anim calcmode="lin" valueType="num">
                                      <p:cBhvr additive="base">
                                        <p:cTn id="43" dur="300" fill="hold"/>
                                        <p:tgtEl>
                                          <p:spTgt spid="50182">
                                            <p:txEl>
                                              <p:pRg st="6" end="6"/>
                                            </p:txEl>
                                          </p:spTgt>
                                        </p:tgtEl>
                                        <p:attrNameLst>
                                          <p:attrName>ppt_x</p:attrName>
                                        </p:attrNameLst>
                                      </p:cBhvr>
                                      <p:tavLst>
                                        <p:tav tm="0">
                                          <p:val>
                                            <p:strVal val="0-#ppt_w/2"/>
                                          </p:val>
                                        </p:tav>
                                        <p:tav tm="100000">
                                          <p:val>
                                            <p:strVal val="#ppt_x"/>
                                          </p:val>
                                        </p:tav>
                                      </p:tavLst>
                                    </p:anim>
                                    <p:anim calcmode="lin" valueType="num">
                                      <p:cBhvr additive="base">
                                        <p:cTn id="44" dur="300" fill="hold"/>
                                        <p:tgtEl>
                                          <p:spTgt spid="50182">
                                            <p:txEl>
                                              <p:pRg st="6" end="6"/>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0182">
                                            <p:txEl>
                                              <p:pRg st="6" end="6"/>
                                            </p:txEl>
                                          </p:spTgt>
                                        </p:tgtEl>
                                        <p:attrNameLst>
                                          <p:attrName>ppt_c</p:attrName>
                                        </p:attrNameLst>
                                      </p:cBhvr>
                                      <p:to>
                                        <a:srgbClr val="0000FF"/>
                                      </p:to>
                                    </p:animClr>
                                  </p:subTnLst>
                                </p:cTn>
                              </p:par>
                            </p:childTnLst>
                          </p:cTn>
                        </p:par>
                      </p:childTnLst>
                    </p:cTn>
                  </p:par>
                  <p:par>
                    <p:cTn id="45" fill="hold">
                      <p:stCondLst>
                        <p:cond delay="indefinite"/>
                      </p:stCondLst>
                      <p:childTnLst>
                        <p:par>
                          <p:cTn id="46" fill="hold">
                            <p:stCondLst>
                              <p:cond delay="0"/>
                            </p:stCondLst>
                            <p:childTnLst>
                              <p:par>
                                <p:cTn id="47" presetID="2" presetClass="entr" presetSubtype="12" fill="hold" grpId="0" nodeType="clickEffect">
                                  <p:stCondLst>
                                    <p:cond delay="0"/>
                                  </p:stCondLst>
                                  <p:childTnLst>
                                    <p:set>
                                      <p:cBhvr>
                                        <p:cTn id="48" dur="1" fill="hold">
                                          <p:stCondLst>
                                            <p:cond delay="0"/>
                                          </p:stCondLst>
                                        </p:cTn>
                                        <p:tgtEl>
                                          <p:spTgt spid="50182">
                                            <p:txEl>
                                              <p:pRg st="7" end="7"/>
                                            </p:txEl>
                                          </p:spTgt>
                                        </p:tgtEl>
                                        <p:attrNameLst>
                                          <p:attrName>style.visibility</p:attrName>
                                        </p:attrNameLst>
                                      </p:cBhvr>
                                      <p:to>
                                        <p:strVal val="visible"/>
                                      </p:to>
                                    </p:set>
                                    <p:anim calcmode="lin" valueType="num">
                                      <p:cBhvr additive="base">
                                        <p:cTn id="49" dur="300" fill="hold"/>
                                        <p:tgtEl>
                                          <p:spTgt spid="50182">
                                            <p:txEl>
                                              <p:pRg st="7" end="7"/>
                                            </p:txEl>
                                          </p:spTgt>
                                        </p:tgtEl>
                                        <p:attrNameLst>
                                          <p:attrName>ppt_x</p:attrName>
                                        </p:attrNameLst>
                                      </p:cBhvr>
                                      <p:tavLst>
                                        <p:tav tm="0">
                                          <p:val>
                                            <p:strVal val="0-#ppt_w/2"/>
                                          </p:val>
                                        </p:tav>
                                        <p:tav tm="100000">
                                          <p:val>
                                            <p:strVal val="#ppt_x"/>
                                          </p:val>
                                        </p:tav>
                                      </p:tavLst>
                                    </p:anim>
                                    <p:anim calcmode="lin" valueType="num">
                                      <p:cBhvr additive="base">
                                        <p:cTn id="50" dur="300" fill="hold"/>
                                        <p:tgtEl>
                                          <p:spTgt spid="50182">
                                            <p:txEl>
                                              <p:pRg st="7" end="7"/>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0182">
                                            <p:txEl>
                                              <p:pRg st="7" end="7"/>
                                            </p:txEl>
                                          </p:spTgt>
                                        </p:tgtEl>
                                        <p:attrNameLst>
                                          <p:attrName>ppt_c</p:attrName>
                                        </p:attrNameLst>
                                      </p:cBhvr>
                                      <p:to>
                                        <a:srgbClr val="0000FF"/>
                                      </p:to>
                                    </p:animClr>
                                  </p:subTnLst>
                                </p:cTn>
                              </p:par>
                            </p:childTnLst>
                          </p:cTn>
                        </p:par>
                      </p:childTnLst>
                    </p:cTn>
                  </p:par>
                  <p:par>
                    <p:cTn id="51" fill="hold">
                      <p:stCondLst>
                        <p:cond delay="indefinite"/>
                      </p:stCondLst>
                      <p:childTnLst>
                        <p:par>
                          <p:cTn id="52" fill="hold">
                            <p:stCondLst>
                              <p:cond delay="0"/>
                            </p:stCondLst>
                            <p:childTnLst>
                              <p:par>
                                <p:cTn id="53" presetID="2" presetClass="entr" presetSubtype="12" fill="hold" grpId="0" nodeType="clickEffect">
                                  <p:stCondLst>
                                    <p:cond delay="0"/>
                                  </p:stCondLst>
                                  <p:childTnLst>
                                    <p:set>
                                      <p:cBhvr>
                                        <p:cTn id="54" dur="1" fill="hold">
                                          <p:stCondLst>
                                            <p:cond delay="0"/>
                                          </p:stCondLst>
                                        </p:cTn>
                                        <p:tgtEl>
                                          <p:spTgt spid="50182">
                                            <p:txEl>
                                              <p:pRg st="8" end="8"/>
                                            </p:txEl>
                                          </p:spTgt>
                                        </p:tgtEl>
                                        <p:attrNameLst>
                                          <p:attrName>style.visibility</p:attrName>
                                        </p:attrNameLst>
                                      </p:cBhvr>
                                      <p:to>
                                        <p:strVal val="visible"/>
                                      </p:to>
                                    </p:set>
                                    <p:anim calcmode="lin" valueType="num">
                                      <p:cBhvr additive="base">
                                        <p:cTn id="55" dur="300" fill="hold"/>
                                        <p:tgtEl>
                                          <p:spTgt spid="50182">
                                            <p:txEl>
                                              <p:pRg st="8" end="8"/>
                                            </p:txEl>
                                          </p:spTgt>
                                        </p:tgtEl>
                                        <p:attrNameLst>
                                          <p:attrName>ppt_x</p:attrName>
                                        </p:attrNameLst>
                                      </p:cBhvr>
                                      <p:tavLst>
                                        <p:tav tm="0">
                                          <p:val>
                                            <p:strVal val="0-#ppt_w/2"/>
                                          </p:val>
                                        </p:tav>
                                        <p:tav tm="100000">
                                          <p:val>
                                            <p:strVal val="#ppt_x"/>
                                          </p:val>
                                        </p:tav>
                                      </p:tavLst>
                                    </p:anim>
                                    <p:anim calcmode="lin" valueType="num">
                                      <p:cBhvr additive="base">
                                        <p:cTn id="56" dur="300" fill="hold"/>
                                        <p:tgtEl>
                                          <p:spTgt spid="50182">
                                            <p:txEl>
                                              <p:pRg st="8" end="8"/>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0182">
                                            <p:txEl>
                                              <p:pRg st="8" end="8"/>
                                            </p:txEl>
                                          </p:spTgt>
                                        </p:tgtEl>
                                        <p:attrNameLst>
                                          <p:attrName>ppt_c</p:attrName>
                                        </p:attrNameLst>
                                      </p:cBhvr>
                                      <p:to>
                                        <a:srgbClr val="0000FF"/>
                                      </p:to>
                                    </p:animClr>
                                  </p:subTnLst>
                                </p:cTn>
                              </p:par>
                            </p:childTnLst>
                          </p:cTn>
                        </p:par>
                      </p:childTnLst>
                    </p:cTn>
                  </p:par>
                  <p:par>
                    <p:cTn id="57" fill="hold">
                      <p:stCondLst>
                        <p:cond delay="indefinite"/>
                      </p:stCondLst>
                      <p:childTnLst>
                        <p:par>
                          <p:cTn id="58" fill="hold">
                            <p:stCondLst>
                              <p:cond delay="0"/>
                            </p:stCondLst>
                            <p:childTnLst>
                              <p:par>
                                <p:cTn id="59" presetID="2" presetClass="entr" presetSubtype="12" fill="hold" grpId="0" nodeType="clickEffect">
                                  <p:stCondLst>
                                    <p:cond delay="0"/>
                                  </p:stCondLst>
                                  <p:childTnLst>
                                    <p:set>
                                      <p:cBhvr>
                                        <p:cTn id="60" dur="1" fill="hold">
                                          <p:stCondLst>
                                            <p:cond delay="0"/>
                                          </p:stCondLst>
                                        </p:cTn>
                                        <p:tgtEl>
                                          <p:spTgt spid="50182">
                                            <p:txEl>
                                              <p:pRg st="9" end="9"/>
                                            </p:txEl>
                                          </p:spTgt>
                                        </p:tgtEl>
                                        <p:attrNameLst>
                                          <p:attrName>style.visibility</p:attrName>
                                        </p:attrNameLst>
                                      </p:cBhvr>
                                      <p:to>
                                        <p:strVal val="visible"/>
                                      </p:to>
                                    </p:set>
                                    <p:anim calcmode="lin" valueType="num">
                                      <p:cBhvr additive="base">
                                        <p:cTn id="61" dur="300" fill="hold"/>
                                        <p:tgtEl>
                                          <p:spTgt spid="50182">
                                            <p:txEl>
                                              <p:pRg st="9" end="9"/>
                                            </p:txEl>
                                          </p:spTgt>
                                        </p:tgtEl>
                                        <p:attrNameLst>
                                          <p:attrName>ppt_x</p:attrName>
                                        </p:attrNameLst>
                                      </p:cBhvr>
                                      <p:tavLst>
                                        <p:tav tm="0">
                                          <p:val>
                                            <p:strVal val="0-#ppt_w/2"/>
                                          </p:val>
                                        </p:tav>
                                        <p:tav tm="100000">
                                          <p:val>
                                            <p:strVal val="#ppt_x"/>
                                          </p:val>
                                        </p:tav>
                                      </p:tavLst>
                                    </p:anim>
                                    <p:anim calcmode="lin" valueType="num">
                                      <p:cBhvr additive="base">
                                        <p:cTn id="62" dur="300" fill="hold"/>
                                        <p:tgtEl>
                                          <p:spTgt spid="50182">
                                            <p:txEl>
                                              <p:pRg st="9" end="9"/>
                                            </p:txEl>
                                          </p:spTgt>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50182">
                                            <p:txEl>
                                              <p:pRg st="9" end="9"/>
                                            </p:txEl>
                                          </p:spTgt>
                                        </p:tgtEl>
                                        <p:attrNameLst>
                                          <p:attrName>ppt_c</p:attrName>
                                        </p:attrNameLst>
                                      </p:cBhvr>
                                      <p:to>
                                        <a:srgbClr val="0000FF"/>
                                      </p:to>
                                    </p:animClr>
                                  </p:subTnLst>
                                </p:cTn>
                              </p:par>
                            </p:childTnLst>
                          </p:cTn>
                        </p:par>
                      </p:childTnLst>
                    </p:cTn>
                  </p:par>
                  <p:par>
                    <p:cTn id="63" fill="hold">
                      <p:stCondLst>
                        <p:cond delay="indefinite"/>
                      </p:stCondLst>
                      <p:childTnLst>
                        <p:par>
                          <p:cTn id="64" fill="hold">
                            <p:stCondLst>
                              <p:cond delay="0"/>
                            </p:stCondLst>
                            <p:childTnLst>
                              <p:par>
                                <p:cTn id="65" presetID="2" presetClass="entr" presetSubtype="12" fill="hold" grpId="0" nodeType="clickEffect">
                                  <p:stCondLst>
                                    <p:cond delay="0"/>
                                  </p:stCondLst>
                                  <p:childTnLst>
                                    <p:set>
                                      <p:cBhvr>
                                        <p:cTn id="66" dur="1" fill="hold">
                                          <p:stCondLst>
                                            <p:cond delay="0"/>
                                          </p:stCondLst>
                                        </p:cTn>
                                        <p:tgtEl>
                                          <p:spTgt spid="50182">
                                            <p:txEl>
                                              <p:pRg st="10" end="10"/>
                                            </p:txEl>
                                          </p:spTgt>
                                        </p:tgtEl>
                                        <p:attrNameLst>
                                          <p:attrName>style.visibility</p:attrName>
                                        </p:attrNameLst>
                                      </p:cBhvr>
                                      <p:to>
                                        <p:strVal val="visible"/>
                                      </p:to>
                                    </p:set>
                                    <p:anim calcmode="lin" valueType="num">
                                      <p:cBhvr additive="base">
                                        <p:cTn id="67" dur="300" fill="hold"/>
                                        <p:tgtEl>
                                          <p:spTgt spid="50182">
                                            <p:txEl>
                                              <p:pRg st="10" end="10"/>
                                            </p:txEl>
                                          </p:spTgt>
                                        </p:tgtEl>
                                        <p:attrNameLst>
                                          <p:attrName>ppt_x</p:attrName>
                                        </p:attrNameLst>
                                      </p:cBhvr>
                                      <p:tavLst>
                                        <p:tav tm="0">
                                          <p:val>
                                            <p:strVal val="0-#ppt_w/2"/>
                                          </p:val>
                                        </p:tav>
                                        <p:tav tm="100000">
                                          <p:val>
                                            <p:strVal val="#ppt_x"/>
                                          </p:val>
                                        </p:tav>
                                      </p:tavLst>
                                    </p:anim>
                                    <p:anim calcmode="lin" valueType="num">
                                      <p:cBhvr additive="base">
                                        <p:cTn id="68" dur="300" fill="hold"/>
                                        <p:tgtEl>
                                          <p:spTgt spid="50182">
                                            <p:txEl>
                                              <p:pRg st="10" end="10"/>
                                            </p:txEl>
                                          </p:spTgt>
                                        </p:tgtEl>
                                        <p:attrNameLst>
                                          <p:attrName>ppt_y</p:attrName>
                                        </p:attrNameLst>
                                      </p:cBhvr>
                                      <p:tavLst>
                                        <p:tav tm="0">
                                          <p:val>
                                            <p:strVal val="1+#ppt_h/2"/>
                                          </p:val>
                                        </p:tav>
                                        <p:tav tm="100000">
                                          <p:val>
                                            <p:strVal val="#ppt_y"/>
                                          </p:val>
                                        </p:tav>
                                      </p:tavLst>
                                    </p:anim>
                                  </p:childTnLst>
                                  <p:subTnLst>
                                    <p:animClr>
                                      <p:cBhvr override="childStyle">
                                        <p:cTn dur="1" fill="hold" display="0" masterRel="nextClick" afterEffect="1"/>
                                        <p:tgtEl>
                                          <p:spTgt spid="50182">
                                            <p:txEl>
                                              <p:pRg st="10" end="10"/>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2"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第七章   假设检验</a:t>
            </a:r>
          </a:p>
        </p:txBody>
      </p:sp>
      <p:sp>
        <p:nvSpPr>
          <p:cNvPr id="51203"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51204"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51205"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51206" name="Rectangle 6"/>
          <p:cNvSpPr>
            <a:spLocks noGrp="1" noChangeArrowheads="1"/>
          </p:cNvSpPr>
          <p:nvPr>
            <p:ph type="subTitle" idx="1"/>
          </p:nvPr>
        </p:nvSpPr>
        <p:spPr>
          <a:xfrm>
            <a:off x="179388" y="1219200"/>
            <a:ext cx="8785225" cy="5449888"/>
          </a:xfrm>
        </p:spPr>
        <p:txBody>
          <a:bodyPr/>
          <a:lstStyle/>
          <a:p>
            <a:pPr algn="l"/>
            <a:r>
              <a:rPr lang="en-US" altLang="zh-CN" sz="2500" dirty="0">
                <a:ea typeface="楷体" pitchFamily="49" charset="-122"/>
                <a:sym typeface="Symbol" pitchFamily="18" charset="2"/>
              </a:rPr>
              <a:t>[</a:t>
            </a:r>
            <a:r>
              <a:rPr lang="zh-CN" altLang="en-US" sz="2500" dirty="0">
                <a:ea typeface="楷体" pitchFamily="49" charset="-122"/>
                <a:sym typeface="Symbol" pitchFamily="18" charset="2"/>
              </a:rPr>
              <a:t>例</a:t>
            </a:r>
            <a:r>
              <a:rPr lang="en-US" altLang="zh-CN" sz="2500" dirty="0" smtClean="0">
                <a:ea typeface="楷体" pitchFamily="49" charset="-122"/>
                <a:sym typeface="Symbol" pitchFamily="18" charset="2"/>
              </a:rPr>
              <a:t>]</a:t>
            </a:r>
            <a:r>
              <a:rPr lang="zh-CN" altLang="en-US" sz="2500" dirty="0" smtClean="0">
                <a:ea typeface="楷体" pitchFamily="49" charset="-122"/>
                <a:sym typeface="Symbol" pitchFamily="18" charset="2"/>
              </a:rPr>
              <a:t>一</a:t>
            </a:r>
            <a:r>
              <a:rPr lang="zh-CN" altLang="en-US" sz="2500" dirty="0">
                <a:ea typeface="楷体" pitchFamily="49" charset="-122"/>
                <a:sym typeface="Symbol" pitchFamily="18" charset="2"/>
              </a:rPr>
              <a:t>调查公司声称</a:t>
            </a:r>
            <a:r>
              <a:rPr lang="en-US" altLang="zh-CN" sz="2500" dirty="0">
                <a:ea typeface="楷体" pitchFamily="49" charset="-122"/>
                <a:sym typeface="Symbol" pitchFamily="18" charset="2"/>
              </a:rPr>
              <a:t>2002</a:t>
            </a:r>
            <a:r>
              <a:rPr lang="zh-CN" altLang="en-US" sz="2500" dirty="0">
                <a:ea typeface="楷体" pitchFamily="49" charset="-122"/>
                <a:sym typeface="Symbol" pitchFamily="18" charset="2"/>
              </a:rPr>
              <a:t>年某市职工月收入</a:t>
            </a:r>
            <a:r>
              <a:rPr lang="en-US" altLang="zh-CN" sz="2500" dirty="0">
                <a:ea typeface="楷体" pitchFamily="49" charset="-122"/>
                <a:sym typeface="Symbol" pitchFamily="18" charset="2"/>
              </a:rPr>
              <a:t>X~N</a:t>
            </a:r>
            <a:r>
              <a:rPr lang="zh-CN" altLang="en-US" sz="2500" dirty="0" smtClean="0">
                <a:ea typeface="楷体" pitchFamily="49" charset="-122"/>
                <a:sym typeface="Symbol" pitchFamily="18" charset="2"/>
              </a:rPr>
              <a:t>（</a:t>
            </a:r>
            <a:r>
              <a:rPr lang="en-US" altLang="zh-CN" sz="2500" dirty="0" smtClean="0">
                <a:ea typeface="楷体" pitchFamily="49" charset="-122"/>
                <a:sym typeface="Symbol" pitchFamily="18" charset="2"/>
              </a:rPr>
              <a:t>750</a:t>
            </a:r>
            <a:r>
              <a:rPr lang="zh-CN" altLang="en-US" sz="2500" dirty="0" smtClean="0">
                <a:ea typeface="楷体" pitchFamily="49" charset="-122"/>
                <a:sym typeface="Symbol" pitchFamily="18" charset="2"/>
              </a:rPr>
              <a:t>，</a:t>
            </a:r>
            <a:r>
              <a:rPr lang="en-US" altLang="zh-CN" sz="2500" dirty="0" smtClean="0">
                <a:ea typeface="楷体" pitchFamily="49" charset="-122"/>
                <a:sym typeface="Symbol" pitchFamily="18" charset="2"/>
              </a:rPr>
              <a:t>150</a:t>
            </a:r>
            <a:r>
              <a:rPr lang="en-US" altLang="zh-CN" sz="2500" baseline="30000" dirty="0" smtClean="0">
                <a:ea typeface="楷体" pitchFamily="49" charset="-122"/>
                <a:sym typeface="Symbol" pitchFamily="18" charset="2"/>
              </a:rPr>
              <a:t>2</a:t>
            </a:r>
            <a:r>
              <a:rPr lang="zh-CN" altLang="en-US" sz="2500" dirty="0">
                <a:ea typeface="楷体" pitchFamily="49" charset="-122"/>
                <a:sym typeface="Symbol" pitchFamily="18" charset="2"/>
              </a:rPr>
              <a:t>）。现随机抽取</a:t>
            </a:r>
            <a:r>
              <a:rPr lang="en-US" altLang="zh-CN" sz="2500" dirty="0">
                <a:ea typeface="楷体" pitchFamily="49" charset="-122"/>
                <a:sym typeface="Symbol" pitchFamily="18" charset="2"/>
              </a:rPr>
              <a:t>100</a:t>
            </a:r>
            <a:r>
              <a:rPr lang="zh-CN" altLang="en-US" sz="2500" dirty="0">
                <a:ea typeface="楷体" pitchFamily="49" charset="-122"/>
                <a:sym typeface="Symbol" pitchFamily="18" charset="2"/>
              </a:rPr>
              <a:t>名职工</a:t>
            </a:r>
            <a:r>
              <a:rPr lang="zh-CN" altLang="en-US" sz="2500" dirty="0" smtClean="0">
                <a:ea typeface="楷体" pitchFamily="49" charset="-122"/>
                <a:sym typeface="Symbol" pitchFamily="18" charset="2"/>
              </a:rPr>
              <a:t>，得其</a:t>
            </a:r>
            <a:r>
              <a:rPr lang="zh-CN" altLang="en-US" sz="2500" dirty="0">
                <a:ea typeface="楷体" pitchFamily="49" charset="-122"/>
                <a:sym typeface="Symbol" pitchFamily="18" charset="2"/>
              </a:rPr>
              <a:t>月平均收入为</a:t>
            </a:r>
            <a:r>
              <a:rPr lang="en-US" altLang="zh-CN" sz="2500" dirty="0">
                <a:ea typeface="楷体" pitchFamily="49" charset="-122"/>
                <a:sym typeface="Symbol" pitchFamily="18" charset="2"/>
              </a:rPr>
              <a:t>780</a:t>
            </a:r>
            <a:r>
              <a:rPr lang="zh-CN" altLang="en-US" sz="2500" dirty="0">
                <a:ea typeface="楷体" pitchFamily="49" charset="-122"/>
                <a:sym typeface="Symbol" pitchFamily="18" charset="2"/>
              </a:rPr>
              <a:t>元。问该声称是否可以接受（显著性水平</a:t>
            </a:r>
            <a:r>
              <a:rPr lang="en-US" altLang="zh-CN" sz="2500" dirty="0">
                <a:ea typeface="楷体" pitchFamily="49" charset="-122"/>
                <a:sym typeface="Symbol" pitchFamily="18" charset="2"/>
              </a:rPr>
              <a:t>=0.05</a:t>
            </a:r>
            <a:r>
              <a:rPr lang="zh-CN" altLang="en-US" sz="2500" dirty="0">
                <a:ea typeface="楷体" pitchFamily="49" charset="-122"/>
                <a:sym typeface="Symbol" pitchFamily="18" charset="2"/>
              </a:rPr>
              <a:t>）。</a:t>
            </a:r>
          </a:p>
          <a:p>
            <a:pPr algn="l"/>
            <a:r>
              <a:rPr lang="en-US" altLang="zh-CN" sz="2600" dirty="0">
                <a:ea typeface="楷体" pitchFamily="49" charset="-122"/>
                <a:sym typeface="Symbol" pitchFamily="18" charset="2"/>
              </a:rPr>
              <a:t>[</a:t>
            </a:r>
            <a:r>
              <a:rPr lang="zh-CN" altLang="en-US" sz="2600" dirty="0">
                <a:ea typeface="楷体" pitchFamily="49" charset="-122"/>
                <a:sym typeface="Symbol" pitchFamily="18" charset="2"/>
              </a:rPr>
              <a:t>分析</a:t>
            </a:r>
            <a:r>
              <a:rPr lang="en-US" altLang="zh-CN" sz="2600" dirty="0">
                <a:ea typeface="楷体" pitchFamily="49" charset="-122"/>
                <a:sym typeface="Symbol" pitchFamily="18" charset="2"/>
              </a:rPr>
              <a:t>]</a:t>
            </a:r>
            <a:r>
              <a:rPr lang="zh-CN" altLang="en-US" sz="2600" dirty="0">
                <a:ea typeface="楷体" pitchFamily="49" charset="-122"/>
                <a:sym typeface="Symbol" pitchFamily="18" charset="2"/>
              </a:rPr>
              <a:t>建立假设→</a:t>
            </a:r>
            <a:r>
              <a:rPr lang="en-US" altLang="zh-CN" sz="2600" b="1" dirty="0">
                <a:ea typeface="楷体" pitchFamily="49" charset="-122"/>
                <a:sym typeface="Symbol" pitchFamily="18" charset="2"/>
              </a:rPr>
              <a:t>H</a:t>
            </a:r>
            <a:r>
              <a:rPr lang="en-US" altLang="zh-CN" sz="2600" b="1" baseline="-25000" dirty="0">
                <a:ea typeface="楷体" pitchFamily="49" charset="-122"/>
                <a:sym typeface="Symbol" pitchFamily="18" charset="2"/>
              </a:rPr>
              <a:t>0</a:t>
            </a:r>
            <a:r>
              <a:rPr lang="zh-CN" altLang="en-US" sz="2600" dirty="0">
                <a:ea typeface="楷体" pitchFamily="49" charset="-122"/>
                <a:sym typeface="Symbol" pitchFamily="18" charset="2"/>
              </a:rPr>
              <a:t>：</a:t>
            </a:r>
            <a:r>
              <a:rPr lang="zh-CN" altLang="en-US" sz="2600" b="1" dirty="0">
                <a:ea typeface="楷体" pitchFamily="49" charset="-122"/>
                <a:sym typeface="Symbol" pitchFamily="18" charset="2"/>
              </a:rPr>
              <a:t></a:t>
            </a:r>
            <a:r>
              <a:rPr lang="en-US" altLang="zh-CN" sz="2600" b="1" dirty="0">
                <a:ea typeface="楷体" pitchFamily="49" charset="-122"/>
                <a:sym typeface="Symbol" pitchFamily="18" charset="2"/>
              </a:rPr>
              <a:t>=750         H</a:t>
            </a:r>
            <a:r>
              <a:rPr lang="en-US" altLang="zh-CN" sz="2600" b="1" baseline="-25000" dirty="0">
                <a:ea typeface="楷体" pitchFamily="49" charset="-122"/>
                <a:sym typeface="Symbol" pitchFamily="18" charset="2"/>
              </a:rPr>
              <a:t>1</a:t>
            </a:r>
            <a:r>
              <a:rPr lang="zh-CN" altLang="en-US" sz="2600" b="1" dirty="0">
                <a:ea typeface="楷体" pitchFamily="49" charset="-122"/>
                <a:sym typeface="Symbol" pitchFamily="18" charset="2"/>
              </a:rPr>
              <a:t>：</a:t>
            </a:r>
            <a:r>
              <a:rPr lang="en-US" altLang="zh-CN" sz="2600" b="1" dirty="0">
                <a:ea typeface="楷体" pitchFamily="49" charset="-122"/>
                <a:sym typeface="Symbol" pitchFamily="18" charset="2"/>
              </a:rPr>
              <a:t>750</a:t>
            </a:r>
          </a:p>
        </p:txBody>
      </p:sp>
      <p:graphicFrame>
        <p:nvGraphicFramePr>
          <p:cNvPr id="51207" name="Object 7"/>
          <p:cNvGraphicFramePr>
            <a:graphicFrameLocks noChangeAspect="1"/>
          </p:cNvGraphicFramePr>
          <p:nvPr/>
        </p:nvGraphicFramePr>
        <p:xfrm>
          <a:off x="858838" y="3141663"/>
          <a:ext cx="3970337" cy="1947862"/>
        </p:xfrm>
        <a:graphic>
          <a:graphicData uri="http://schemas.openxmlformats.org/presentationml/2006/ole">
            <p:oleObj spid="_x0000_s51207" name="公式" r:id="rId4" imgW="1815840" imgH="914400" progId="Equation.3">
              <p:embed/>
            </p:oleObj>
          </a:graphicData>
        </a:graphic>
      </p:graphicFrame>
      <p:graphicFrame>
        <p:nvGraphicFramePr>
          <p:cNvPr id="51211" name="Object 11"/>
          <p:cNvGraphicFramePr>
            <a:graphicFrameLocks noChangeAspect="1"/>
          </p:cNvGraphicFramePr>
          <p:nvPr/>
        </p:nvGraphicFramePr>
        <p:xfrm>
          <a:off x="5106988" y="3141663"/>
          <a:ext cx="3111500" cy="1931987"/>
        </p:xfrm>
        <a:graphic>
          <a:graphicData uri="http://schemas.openxmlformats.org/presentationml/2006/ole">
            <p:oleObj spid="_x0000_s51211" name="公式" r:id="rId5" imgW="1434960" imgH="914400" progId="Equation.3">
              <p:embed/>
            </p:oleObj>
          </a:graphicData>
        </a:graphic>
      </p:graphicFrame>
      <p:sp>
        <p:nvSpPr>
          <p:cNvPr id="51212" name="Line 12"/>
          <p:cNvSpPr>
            <a:spLocks noChangeShapeType="1"/>
          </p:cNvSpPr>
          <p:nvPr/>
        </p:nvSpPr>
        <p:spPr bwMode="auto">
          <a:xfrm>
            <a:off x="5076825" y="2708275"/>
            <a:ext cx="1747838" cy="0"/>
          </a:xfrm>
          <a:prstGeom prst="line">
            <a:avLst/>
          </a:prstGeom>
          <a:noFill/>
          <a:ln w="406400">
            <a:solidFill>
              <a:schemeClr val="tx1"/>
            </a:solidFill>
            <a:round/>
            <a:headEnd/>
            <a:tailEnd/>
          </a:ln>
          <a:effectLst/>
        </p:spPr>
        <p:txBody>
          <a:bodyPr/>
          <a:lstStyle/>
          <a:p>
            <a:endParaRPr lang="zh-CN" altLang="en-US"/>
          </a:p>
        </p:txBody>
      </p:sp>
      <p:graphicFrame>
        <p:nvGraphicFramePr>
          <p:cNvPr id="51213" name="Object 13"/>
          <p:cNvGraphicFramePr>
            <a:graphicFrameLocks noChangeAspect="1"/>
          </p:cNvGraphicFramePr>
          <p:nvPr/>
        </p:nvGraphicFramePr>
        <p:xfrm>
          <a:off x="482600" y="5202238"/>
          <a:ext cx="7827963" cy="609600"/>
        </p:xfrm>
        <a:graphic>
          <a:graphicData uri="http://schemas.openxmlformats.org/presentationml/2006/ole">
            <p:oleObj spid="_x0000_s51213" name="公式" r:id="rId6" imgW="3492360" imgH="279360" progId="Equation.3">
              <p:embed/>
            </p:oleObj>
          </a:graphicData>
        </a:graphic>
      </p:graphicFrame>
      <p:graphicFrame>
        <p:nvGraphicFramePr>
          <p:cNvPr id="51214" name="Object 14"/>
          <p:cNvGraphicFramePr>
            <a:graphicFrameLocks noChangeAspect="1"/>
          </p:cNvGraphicFramePr>
          <p:nvPr/>
        </p:nvGraphicFramePr>
        <p:xfrm>
          <a:off x="2354263" y="5849938"/>
          <a:ext cx="6007100" cy="609600"/>
        </p:xfrm>
        <a:graphic>
          <a:graphicData uri="http://schemas.openxmlformats.org/presentationml/2006/ole">
            <p:oleObj spid="_x0000_s51214" name="公式" r:id="rId7" imgW="2679480" imgH="27936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51206">
                                            <p:txEl>
                                              <p:pRg st="0" end="0"/>
                                            </p:txEl>
                                          </p:spTgt>
                                        </p:tgtEl>
                                        <p:attrNameLst>
                                          <p:attrName>style.visibility</p:attrName>
                                        </p:attrNameLst>
                                      </p:cBhvr>
                                      <p:to>
                                        <p:strVal val="visible"/>
                                      </p:to>
                                    </p:set>
                                    <p:animEffect transition="in" filter="wipe(right)">
                                      <p:cBhvr>
                                        <p:cTn id="7" dur="500"/>
                                        <p:tgtEl>
                                          <p:spTgt spid="51206">
                                            <p:txEl>
                                              <p:pRg st="0" end="0"/>
                                            </p:txEl>
                                          </p:spTgt>
                                        </p:tgtEl>
                                      </p:cBhvr>
                                    </p:animEffect>
                                  </p:childTnLst>
                                  <p:subTnLst>
                                    <p:animClr clrSpc="rgb" dir="cw">
                                      <p:cBhvr override="childStyle">
                                        <p:cTn dur="1" fill="hold" display="0" masterRel="nextClick" afterEffect="1"/>
                                        <p:tgtEl>
                                          <p:spTgt spid="51206">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51206">
                                            <p:txEl>
                                              <p:pRg st="1" end="1"/>
                                            </p:txEl>
                                          </p:spTgt>
                                        </p:tgtEl>
                                        <p:attrNameLst>
                                          <p:attrName>style.visibility</p:attrName>
                                        </p:attrNameLst>
                                      </p:cBhvr>
                                      <p:to>
                                        <p:strVal val="visible"/>
                                      </p:to>
                                    </p:set>
                                    <p:animEffect transition="in" filter="wipe(right)">
                                      <p:cBhvr>
                                        <p:cTn id="12" dur="500"/>
                                        <p:tgtEl>
                                          <p:spTgt spid="51206">
                                            <p:txEl>
                                              <p:pRg st="1" end="1"/>
                                            </p:txEl>
                                          </p:spTgt>
                                        </p:tgtEl>
                                      </p:cBhvr>
                                    </p:animEffect>
                                  </p:childTnLst>
                                  <p:subTnLst>
                                    <p:animClr clrSpc="rgb" dir="cw">
                                      <p:cBhvr override="childStyle">
                                        <p:cTn dur="1" fill="hold" display="0" masterRel="nextClick" afterEffect="1"/>
                                        <p:tgtEl>
                                          <p:spTgt spid="51206">
                                            <p:txEl>
                                              <p:pRg st="1" end="1"/>
                                            </p:txEl>
                                          </p:spTgt>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12"/>
                                        </p:tgtEl>
                                        <p:attrNameLst>
                                          <p:attrName>style.visibility</p:attrName>
                                        </p:attrNameLst>
                                      </p:cBhvr>
                                      <p:to>
                                        <p:strVal val="visible"/>
                                      </p:to>
                                    </p:set>
                                    <p:animEffect transition="in" filter="wipe(left)">
                                      <p:cBhvr>
                                        <p:cTn id="17" dur="500"/>
                                        <p:tgtEl>
                                          <p:spTgt spid="51212"/>
                                        </p:tgtEl>
                                      </p:cBhvr>
                                    </p:animEffect>
                                  </p:childTnLst>
                                  <p:subTnLst>
                                    <p:animClr clrSpc="rgb" dir="cw">
                                      <p:cBhvr override="childStyle">
                                        <p:cTn dur="1" fill="hold" display="0" masterRel="nextClick" afterEffect="1"/>
                                        <p:tgtEl>
                                          <p:spTgt spid="51212"/>
                                        </p:tgtEl>
                                        <p:attrNameLst>
                                          <p:attrName>ppt_c</p:attrName>
                                        </p:attrNameLst>
                                      </p:cBhvr>
                                      <p:to>
                                        <a:srgbClr val="0000FF"/>
                                      </p:to>
                                    </p:animClr>
                                  </p:subTnLst>
                                </p:cTn>
                              </p:par>
                            </p:childTnLst>
                          </p:cTn>
                        </p:par>
                      </p:childTnLst>
                    </p:cTn>
                  </p:par>
                  <p:par>
                    <p:cTn id="18" fill="hold">
                      <p:stCondLst>
                        <p:cond delay="indefinite"/>
                      </p:stCondLst>
                      <p:childTnLst>
                        <p:par>
                          <p:cTn id="19" fill="hold">
                            <p:stCondLst>
                              <p:cond delay="0"/>
                            </p:stCondLst>
                            <p:childTnLst>
                              <p:par>
                                <p:cTn id="20" presetID="23" presetClass="entr" presetSubtype="32" fill="hold" nodeType="clickEffect">
                                  <p:stCondLst>
                                    <p:cond delay="0"/>
                                  </p:stCondLst>
                                  <p:childTnLst>
                                    <p:set>
                                      <p:cBhvr>
                                        <p:cTn id="21" dur="1" fill="hold">
                                          <p:stCondLst>
                                            <p:cond delay="0"/>
                                          </p:stCondLst>
                                        </p:cTn>
                                        <p:tgtEl>
                                          <p:spTgt spid="51207"/>
                                        </p:tgtEl>
                                        <p:attrNameLst>
                                          <p:attrName>style.visibility</p:attrName>
                                        </p:attrNameLst>
                                      </p:cBhvr>
                                      <p:to>
                                        <p:strVal val="visible"/>
                                      </p:to>
                                    </p:set>
                                    <p:anim calcmode="lin" valueType="num">
                                      <p:cBhvr>
                                        <p:cTn id="22" dur="500" fill="hold"/>
                                        <p:tgtEl>
                                          <p:spTgt spid="51207"/>
                                        </p:tgtEl>
                                        <p:attrNameLst>
                                          <p:attrName>ppt_w</p:attrName>
                                        </p:attrNameLst>
                                      </p:cBhvr>
                                      <p:tavLst>
                                        <p:tav tm="0">
                                          <p:val>
                                            <p:strVal val="4*#ppt_w"/>
                                          </p:val>
                                        </p:tav>
                                        <p:tav tm="100000">
                                          <p:val>
                                            <p:strVal val="#ppt_w"/>
                                          </p:val>
                                        </p:tav>
                                      </p:tavLst>
                                    </p:anim>
                                    <p:anim calcmode="lin" valueType="num">
                                      <p:cBhvr>
                                        <p:cTn id="23" dur="500" fill="hold"/>
                                        <p:tgtEl>
                                          <p:spTgt spid="51207"/>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51207"/>
                                        </p:tgtEl>
                                        <p:attrNameLst>
                                          <p:attrName>ppt_c</p:attrName>
                                        </p:attrNameLst>
                                      </p:cBhvr>
                                      <p:to>
                                        <a:srgbClr val="0000FF"/>
                                      </p:to>
                                    </p:animClr>
                                  </p:subTnLst>
                                </p:cTn>
                              </p:par>
                            </p:childTnLst>
                          </p:cTn>
                        </p:par>
                      </p:childTnLst>
                    </p:cTn>
                  </p:par>
                  <p:par>
                    <p:cTn id="24" fill="hold">
                      <p:stCondLst>
                        <p:cond delay="indefinite"/>
                      </p:stCondLst>
                      <p:childTnLst>
                        <p:par>
                          <p:cTn id="25" fill="hold">
                            <p:stCondLst>
                              <p:cond delay="0"/>
                            </p:stCondLst>
                            <p:childTnLst>
                              <p:par>
                                <p:cTn id="26" presetID="23" presetClass="entr" presetSubtype="32" fill="hold" nodeType="clickEffect">
                                  <p:stCondLst>
                                    <p:cond delay="0"/>
                                  </p:stCondLst>
                                  <p:childTnLst>
                                    <p:set>
                                      <p:cBhvr>
                                        <p:cTn id="27" dur="1" fill="hold">
                                          <p:stCondLst>
                                            <p:cond delay="0"/>
                                          </p:stCondLst>
                                        </p:cTn>
                                        <p:tgtEl>
                                          <p:spTgt spid="51211"/>
                                        </p:tgtEl>
                                        <p:attrNameLst>
                                          <p:attrName>style.visibility</p:attrName>
                                        </p:attrNameLst>
                                      </p:cBhvr>
                                      <p:to>
                                        <p:strVal val="visible"/>
                                      </p:to>
                                    </p:set>
                                    <p:anim calcmode="lin" valueType="num">
                                      <p:cBhvr>
                                        <p:cTn id="28" dur="500" fill="hold"/>
                                        <p:tgtEl>
                                          <p:spTgt spid="51211"/>
                                        </p:tgtEl>
                                        <p:attrNameLst>
                                          <p:attrName>ppt_w</p:attrName>
                                        </p:attrNameLst>
                                      </p:cBhvr>
                                      <p:tavLst>
                                        <p:tav tm="0">
                                          <p:val>
                                            <p:strVal val="4*#ppt_w"/>
                                          </p:val>
                                        </p:tav>
                                        <p:tav tm="100000">
                                          <p:val>
                                            <p:strVal val="#ppt_w"/>
                                          </p:val>
                                        </p:tav>
                                      </p:tavLst>
                                    </p:anim>
                                    <p:anim calcmode="lin" valueType="num">
                                      <p:cBhvr>
                                        <p:cTn id="29" dur="500" fill="hold"/>
                                        <p:tgtEl>
                                          <p:spTgt spid="51211"/>
                                        </p:tgtEl>
                                        <p:attrNameLst>
                                          <p:attrName>ppt_h</p:attrName>
                                        </p:attrNameLst>
                                      </p:cBhvr>
                                      <p:tavLst>
                                        <p:tav tm="0">
                                          <p:val>
                                            <p:strVal val="4*#ppt_h"/>
                                          </p:val>
                                        </p:tav>
                                        <p:tav tm="100000">
                                          <p:val>
                                            <p:strVal val="#ppt_h"/>
                                          </p:val>
                                        </p:tav>
                                      </p:tavLst>
                                    </p:anim>
                                  </p:childTnLst>
                                  <p:subTnLst>
                                    <p:animClr clrSpc="rgb" dir="cw">
                                      <p:cBhvr override="childStyle">
                                        <p:cTn dur="1" fill="hold" display="0" masterRel="nextClick" afterEffect="1"/>
                                        <p:tgtEl>
                                          <p:spTgt spid="51211"/>
                                        </p:tgtEl>
                                        <p:attrNameLst>
                                          <p:attrName>ppt_c</p:attrName>
                                        </p:attrNameLst>
                                      </p:cBhvr>
                                      <p:to>
                                        <a:srgbClr val="0000FF"/>
                                      </p:to>
                                    </p:animClr>
                                  </p:subTnLst>
                                </p:cTn>
                              </p:par>
                            </p:childTnLst>
                          </p:cTn>
                        </p:par>
                      </p:childTnLst>
                    </p:cTn>
                  </p:par>
                  <p:par>
                    <p:cTn id="30" fill="hold">
                      <p:stCondLst>
                        <p:cond delay="indefinite"/>
                      </p:stCondLst>
                      <p:childTnLst>
                        <p:par>
                          <p:cTn id="31" fill="hold">
                            <p:stCondLst>
                              <p:cond delay="0"/>
                            </p:stCondLst>
                            <p:childTnLst>
                              <p:par>
                                <p:cTn id="32" presetID="23" presetClass="entr" presetSubtype="528" fill="hold" nodeType="clickEffect">
                                  <p:stCondLst>
                                    <p:cond delay="0"/>
                                  </p:stCondLst>
                                  <p:childTnLst>
                                    <p:set>
                                      <p:cBhvr>
                                        <p:cTn id="33" dur="1" fill="hold">
                                          <p:stCondLst>
                                            <p:cond delay="0"/>
                                          </p:stCondLst>
                                        </p:cTn>
                                        <p:tgtEl>
                                          <p:spTgt spid="51213"/>
                                        </p:tgtEl>
                                        <p:attrNameLst>
                                          <p:attrName>style.visibility</p:attrName>
                                        </p:attrNameLst>
                                      </p:cBhvr>
                                      <p:to>
                                        <p:strVal val="visible"/>
                                      </p:to>
                                    </p:set>
                                    <p:anim calcmode="lin" valueType="num">
                                      <p:cBhvr>
                                        <p:cTn id="34" dur="500" fill="hold"/>
                                        <p:tgtEl>
                                          <p:spTgt spid="51213"/>
                                        </p:tgtEl>
                                        <p:attrNameLst>
                                          <p:attrName>ppt_w</p:attrName>
                                        </p:attrNameLst>
                                      </p:cBhvr>
                                      <p:tavLst>
                                        <p:tav tm="0">
                                          <p:val>
                                            <p:fltVal val="0"/>
                                          </p:val>
                                        </p:tav>
                                        <p:tav tm="100000">
                                          <p:val>
                                            <p:strVal val="#ppt_w"/>
                                          </p:val>
                                        </p:tav>
                                      </p:tavLst>
                                    </p:anim>
                                    <p:anim calcmode="lin" valueType="num">
                                      <p:cBhvr>
                                        <p:cTn id="35" dur="500" fill="hold"/>
                                        <p:tgtEl>
                                          <p:spTgt spid="51213"/>
                                        </p:tgtEl>
                                        <p:attrNameLst>
                                          <p:attrName>ppt_h</p:attrName>
                                        </p:attrNameLst>
                                      </p:cBhvr>
                                      <p:tavLst>
                                        <p:tav tm="0">
                                          <p:val>
                                            <p:fltVal val="0"/>
                                          </p:val>
                                        </p:tav>
                                        <p:tav tm="100000">
                                          <p:val>
                                            <p:strVal val="#ppt_h"/>
                                          </p:val>
                                        </p:tav>
                                      </p:tavLst>
                                    </p:anim>
                                    <p:anim calcmode="lin" valueType="num">
                                      <p:cBhvr>
                                        <p:cTn id="36" dur="500" fill="hold"/>
                                        <p:tgtEl>
                                          <p:spTgt spid="51213"/>
                                        </p:tgtEl>
                                        <p:attrNameLst>
                                          <p:attrName>ppt_x</p:attrName>
                                        </p:attrNameLst>
                                      </p:cBhvr>
                                      <p:tavLst>
                                        <p:tav tm="0">
                                          <p:val>
                                            <p:fltVal val="0.5"/>
                                          </p:val>
                                        </p:tav>
                                        <p:tav tm="100000">
                                          <p:val>
                                            <p:strVal val="#ppt_x"/>
                                          </p:val>
                                        </p:tav>
                                      </p:tavLst>
                                    </p:anim>
                                    <p:anim calcmode="lin" valueType="num">
                                      <p:cBhvr>
                                        <p:cTn id="37" dur="500" fill="hold"/>
                                        <p:tgtEl>
                                          <p:spTgt spid="51213"/>
                                        </p:tgtEl>
                                        <p:attrNameLst>
                                          <p:attrName>ppt_y</p:attrName>
                                        </p:attrNameLst>
                                      </p:cBhvr>
                                      <p:tavLst>
                                        <p:tav tm="0">
                                          <p:val>
                                            <p:fltVal val="0.5"/>
                                          </p:val>
                                        </p:tav>
                                        <p:tav tm="100000">
                                          <p:val>
                                            <p:strVal val="#ppt_y"/>
                                          </p:val>
                                        </p:tav>
                                      </p:tavLst>
                                    </p:anim>
                                  </p:childTnLst>
                                  <p:subTnLst>
                                    <p:animClr clrSpc="rgb" dir="cw">
                                      <p:cBhvr override="childStyle">
                                        <p:cTn dur="1" fill="hold" display="0" masterRel="nextClick" afterEffect="1"/>
                                        <p:tgtEl>
                                          <p:spTgt spid="51213"/>
                                        </p:tgtEl>
                                        <p:attrNameLst>
                                          <p:attrName>ppt_c</p:attrName>
                                        </p:attrNameLst>
                                      </p:cBhvr>
                                      <p:to>
                                        <a:srgbClr val="0000FF"/>
                                      </p:to>
                                    </p:animClr>
                                  </p:subTnLst>
                                </p:cTn>
                              </p:par>
                            </p:childTnLst>
                          </p:cTn>
                        </p:par>
                      </p:childTnLst>
                    </p:cTn>
                  </p:par>
                  <p:par>
                    <p:cTn id="38" fill="hold">
                      <p:stCondLst>
                        <p:cond delay="indefinite"/>
                      </p:stCondLst>
                      <p:childTnLst>
                        <p:par>
                          <p:cTn id="39" fill="hold">
                            <p:stCondLst>
                              <p:cond delay="0"/>
                            </p:stCondLst>
                            <p:childTnLst>
                              <p:par>
                                <p:cTn id="40" presetID="23" presetClass="entr" presetSubtype="528" fill="hold" nodeType="clickEffect">
                                  <p:stCondLst>
                                    <p:cond delay="0"/>
                                  </p:stCondLst>
                                  <p:childTnLst>
                                    <p:set>
                                      <p:cBhvr>
                                        <p:cTn id="41" dur="1" fill="hold">
                                          <p:stCondLst>
                                            <p:cond delay="0"/>
                                          </p:stCondLst>
                                        </p:cTn>
                                        <p:tgtEl>
                                          <p:spTgt spid="51214"/>
                                        </p:tgtEl>
                                        <p:attrNameLst>
                                          <p:attrName>style.visibility</p:attrName>
                                        </p:attrNameLst>
                                      </p:cBhvr>
                                      <p:to>
                                        <p:strVal val="visible"/>
                                      </p:to>
                                    </p:set>
                                    <p:anim calcmode="lin" valueType="num">
                                      <p:cBhvr>
                                        <p:cTn id="42" dur="500" fill="hold"/>
                                        <p:tgtEl>
                                          <p:spTgt spid="51214"/>
                                        </p:tgtEl>
                                        <p:attrNameLst>
                                          <p:attrName>ppt_w</p:attrName>
                                        </p:attrNameLst>
                                      </p:cBhvr>
                                      <p:tavLst>
                                        <p:tav tm="0">
                                          <p:val>
                                            <p:fltVal val="0"/>
                                          </p:val>
                                        </p:tav>
                                        <p:tav tm="100000">
                                          <p:val>
                                            <p:strVal val="#ppt_w"/>
                                          </p:val>
                                        </p:tav>
                                      </p:tavLst>
                                    </p:anim>
                                    <p:anim calcmode="lin" valueType="num">
                                      <p:cBhvr>
                                        <p:cTn id="43" dur="500" fill="hold"/>
                                        <p:tgtEl>
                                          <p:spTgt spid="51214"/>
                                        </p:tgtEl>
                                        <p:attrNameLst>
                                          <p:attrName>ppt_h</p:attrName>
                                        </p:attrNameLst>
                                      </p:cBhvr>
                                      <p:tavLst>
                                        <p:tav tm="0">
                                          <p:val>
                                            <p:fltVal val="0"/>
                                          </p:val>
                                        </p:tav>
                                        <p:tav tm="100000">
                                          <p:val>
                                            <p:strVal val="#ppt_h"/>
                                          </p:val>
                                        </p:tav>
                                      </p:tavLst>
                                    </p:anim>
                                    <p:anim calcmode="lin" valueType="num">
                                      <p:cBhvr>
                                        <p:cTn id="44" dur="500" fill="hold"/>
                                        <p:tgtEl>
                                          <p:spTgt spid="51214"/>
                                        </p:tgtEl>
                                        <p:attrNameLst>
                                          <p:attrName>ppt_x</p:attrName>
                                        </p:attrNameLst>
                                      </p:cBhvr>
                                      <p:tavLst>
                                        <p:tav tm="0">
                                          <p:val>
                                            <p:fltVal val="0.5"/>
                                          </p:val>
                                        </p:tav>
                                        <p:tav tm="100000">
                                          <p:val>
                                            <p:strVal val="#ppt_x"/>
                                          </p:val>
                                        </p:tav>
                                      </p:tavLst>
                                    </p:anim>
                                    <p:anim calcmode="lin" valueType="num">
                                      <p:cBhvr>
                                        <p:cTn id="45" dur="500" fill="hold"/>
                                        <p:tgtEl>
                                          <p:spTgt spid="51214"/>
                                        </p:tgtEl>
                                        <p:attrNameLst>
                                          <p:attrName>ppt_y</p:attrName>
                                        </p:attrNameLst>
                                      </p:cBhvr>
                                      <p:tavLst>
                                        <p:tav tm="0">
                                          <p:val>
                                            <p:fltVal val="0.5"/>
                                          </p:val>
                                        </p:tav>
                                        <p:tav tm="100000">
                                          <p:val>
                                            <p:strVal val="#ppt_y"/>
                                          </p:val>
                                        </p:tav>
                                      </p:tavLst>
                                    </p:anim>
                                  </p:childTnLst>
                                  <p:subTnLst>
                                    <p:animClr clrSpc="rgb" dir="cw">
                                      <p:cBhvr override="childStyle">
                                        <p:cTn dur="1" fill="hold" display="0" masterRel="nextClick" afterEffect="1"/>
                                        <p:tgtEl>
                                          <p:spTgt spid="51214"/>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6" grpId="0" build="p" autoUpdateAnimBg="0"/>
      <p:bldP spid="51212"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第七章   假设检验</a:t>
            </a:r>
          </a:p>
        </p:txBody>
      </p:sp>
      <p:sp>
        <p:nvSpPr>
          <p:cNvPr id="53251"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53252"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53253"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53254" name="Rectangle 6"/>
          <p:cNvSpPr>
            <a:spLocks noGrp="1" noChangeArrowheads="1"/>
          </p:cNvSpPr>
          <p:nvPr>
            <p:ph type="subTitle" idx="1"/>
          </p:nvPr>
        </p:nvSpPr>
        <p:spPr>
          <a:xfrm>
            <a:off x="228600" y="1219200"/>
            <a:ext cx="8686800" cy="5410200"/>
          </a:xfrm>
        </p:spPr>
        <p:txBody>
          <a:bodyPr/>
          <a:lstStyle/>
          <a:p>
            <a:pPr algn="l"/>
            <a:r>
              <a:rPr lang="en-US" altLang="zh-CN" sz="2400" dirty="0">
                <a:solidFill>
                  <a:srgbClr val="0000FF"/>
                </a:solidFill>
                <a:ea typeface="楷体" pitchFamily="49" charset="-122"/>
                <a:sym typeface="Symbol" pitchFamily="18" charset="2"/>
              </a:rPr>
              <a:t>[</a:t>
            </a:r>
            <a:r>
              <a:rPr lang="zh-CN" altLang="en-US" sz="2400" dirty="0">
                <a:solidFill>
                  <a:srgbClr val="0000FF"/>
                </a:solidFill>
                <a:ea typeface="楷体" pitchFamily="49" charset="-122"/>
                <a:sym typeface="Symbol" pitchFamily="18" charset="2"/>
              </a:rPr>
              <a:t>例</a:t>
            </a:r>
            <a:r>
              <a:rPr lang="en-US" altLang="zh-CN" sz="2400" dirty="0">
                <a:solidFill>
                  <a:srgbClr val="0000FF"/>
                </a:solidFill>
                <a:ea typeface="楷体" pitchFamily="49" charset="-122"/>
                <a:sym typeface="Symbol" pitchFamily="18" charset="2"/>
              </a:rPr>
              <a:t>]</a:t>
            </a:r>
            <a:r>
              <a:rPr lang="zh-CN" altLang="en-US" sz="2400" dirty="0">
                <a:solidFill>
                  <a:srgbClr val="0000FF"/>
                </a:solidFill>
                <a:ea typeface="楷体" pitchFamily="49" charset="-122"/>
                <a:sym typeface="Symbol" pitchFamily="18" charset="2"/>
              </a:rPr>
              <a:t>一调查公司声称</a:t>
            </a:r>
            <a:r>
              <a:rPr lang="en-US" altLang="zh-CN" sz="2400" dirty="0">
                <a:solidFill>
                  <a:srgbClr val="0000FF"/>
                </a:solidFill>
                <a:ea typeface="楷体" pitchFamily="49" charset="-122"/>
                <a:sym typeface="Symbol" pitchFamily="18" charset="2"/>
              </a:rPr>
              <a:t>2002</a:t>
            </a:r>
            <a:r>
              <a:rPr lang="zh-CN" altLang="en-US" sz="2400" dirty="0">
                <a:solidFill>
                  <a:srgbClr val="0000FF"/>
                </a:solidFill>
                <a:ea typeface="楷体" pitchFamily="49" charset="-122"/>
                <a:sym typeface="Symbol" pitchFamily="18" charset="2"/>
              </a:rPr>
              <a:t>年某市职工月收入</a:t>
            </a:r>
            <a:r>
              <a:rPr lang="en-US" altLang="zh-CN" sz="2400" dirty="0">
                <a:solidFill>
                  <a:srgbClr val="0000FF"/>
                </a:solidFill>
                <a:ea typeface="楷体" pitchFamily="49" charset="-122"/>
                <a:sym typeface="Symbol" pitchFamily="18" charset="2"/>
              </a:rPr>
              <a:t>X~N</a:t>
            </a:r>
            <a:r>
              <a:rPr lang="zh-CN" altLang="en-US" sz="2400" dirty="0">
                <a:solidFill>
                  <a:srgbClr val="0000FF"/>
                </a:solidFill>
                <a:ea typeface="楷体" pitchFamily="49" charset="-122"/>
                <a:sym typeface="Symbol" pitchFamily="18" charset="2"/>
              </a:rPr>
              <a:t>（ </a:t>
            </a:r>
            <a:r>
              <a:rPr lang="en-US" altLang="zh-CN" sz="2400" dirty="0">
                <a:solidFill>
                  <a:srgbClr val="0000FF"/>
                </a:solidFill>
                <a:ea typeface="楷体" pitchFamily="49" charset="-122"/>
                <a:sym typeface="Symbol" pitchFamily="18" charset="2"/>
              </a:rPr>
              <a:t>750</a:t>
            </a:r>
            <a:r>
              <a:rPr lang="zh-CN" altLang="en-US" sz="2400" dirty="0" smtClean="0">
                <a:solidFill>
                  <a:srgbClr val="0000FF"/>
                </a:solidFill>
                <a:ea typeface="楷体" pitchFamily="49" charset="-122"/>
                <a:sym typeface="Symbol" pitchFamily="18" charset="2"/>
              </a:rPr>
              <a:t>，</a:t>
            </a:r>
            <a:r>
              <a:rPr lang="en-US" altLang="zh-CN" sz="2400" dirty="0" smtClean="0">
                <a:solidFill>
                  <a:srgbClr val="0000FF"/>
                </a:solidFill>
                <a:ea typeface="楷体" pitchFamily="49" charset="-122"/>
                <a:sym typeface="Symbol" pitchFamily="18" charset="2"/>
              </a:rPr>
              <a:t>150</a:t>
            </a:r>
            <a:r>
              <a:rPr lang="en-US" altLang="zh-CN" sz="2400" baseline="30000" dirty="0" smtClean="0">
                <a:solidFill>
                  <a:srgbClr val="0000FF"/>
                </a:solidFill>
                <a:ea typeface="楷体" pitchFamily="49" charset="-122"/>
                <a:sym typeface="Symbol" pitchFamily="18" charset="2"/>
              </a:rPr>
              <a:t>2</a:t>
            </a:r>
            <a:r>
              <a:rPr lang="en-US" altLang="zh-CN" sz="2400" dirty="0" smtClean="0">
                <a:solidFill>
                  <a:srgbClr val="0000FF"/>
                </a:solidFill>
                <a:ea typeface="楷体" pitchFamily="49" charset="-122"/>
                <a:sym typeface="Symbol" pitchFamily="18" charset="2"/>
              </a:rPr>
              <a:t> </a:t>
            </a:r>
            <a:r>
              <a:rPr lang="zh-CN" altLang="en-US" sz="2400" dirty="0">
                <a:solidFill>
                  <a:srgbClr val="0000FF"/>
                </a:solidFill>
                <a:ea typeface="楷体" pitchFamily="49" charset="-122"/>
                <a:sym typeface="Symbol" pitchFamily="18" charset="2"/>
              </a:rPr>
              <a:t>）。现随机抽取</a:t>
            </a:r>
            <a:r>
              <a:rPr lang="en-US" altLang="zh-CN" sz="2400" dirty="0">
                <a:solidFill>
                  <a:srgbClr val="0000FF"/>
                </a:solidFill>
                <a:ea typeface="楷体" pitchFamily="49" charset="-122"/>
                <a:sym typeface="Symbol" pitchFamily="18" charset="2"/>
              </a:rPr>
              <a:t>100</a:t>
            </a:r>
            <a:r>
              <a:rPr lang="zh-CN" altLang="en-US" sz="2400" dirty="0">
                <a:solidFill>
                  <a:srgbClr val="0000FF"/>
                </a:solidFill>
                <a:ea typeface="楷体" pitchFamily="49" charset="-122"/>
                <a:sym typeface="Symbol" pitchFamily="18" charset="2"/>
              </a:rPr>
              <a:t>名职工，得其月平均收入为</a:t>
            </a:r>
            <a:r>
              <a:rPr lang="en-US" altLang="zh-CN" sz="2400" dirty="0">
                <a:solidFill>
                  <a:srgbClr val="0000FF"/>
                </a:solidFill>
                <a:ea typeface="楷体" pitchFamily="49" charset="-122"/>
                <a:sym typeface="Symbol" pitchFamily="18" charset="2"/>
              </a:rPr>
              <a:t>780</a:t>
            </a:r>
            <a:r>
              <a:rPr lang="zh-CN" altLang="en-US" sz="2400" dirty="0">
                <a:solidFill>
                  <a:srgbClr val="0000FF"/>
                </a:solidFill>
                <a:ea typeface="楷体" pitchFamily="49" charset="-122"/>
                <a:sym typeface="Symbol" pitchFamily="18" charset="2"/>
              </a:rPr>
              <a:t>元，问该声称是否可以接受（</a:t>
            </a:r>
            <a:r>
              <a:rPr lang="en-US" altLang="zh-CN" sz="2400" dirty="0">
                <a:solidFill>
                  <a:srgbClr val="0000FF"/>
                </a:solidFill>
                <a:ea typeface="楷体" pitchFamily="49" charset="-122"/>
                <a:sym typeface="Symbol" pitchFamily="18" charset="2"/>
              </a:rPr>
              <a:t>=0.05</a:t>
            </a:r>
            <a:r>
              <a:rPr lang="zh-CN" altLang="en-US" sz="2400" dirty="0" smtClean="0">
                <a:solidFill>
                  <a:srgbClr val="0000FF"/>
                </a:solidFill>
                <a:ea typeface="楷体" pitchFamily="49" charset="-122"/>
                <a:sym typeface="Symbol" pitchFamily="18" charset="2"/>
              </a:rPr>
              <a:t>）</a:t>
            </a:r>
            <a:r>
              <a:rPr lang="en-US" altLang="zh-CN" sz="2400" b="1" dirty="0">
                <a:solidFill>
                  <a:srgbClr val="0000FF"/>
                </a:solidFill>
                <a:ea typeface="楷体" pitchFamily="49" charset="-122"/>
                <a:sym typeface="Symbol" pitchFamily="18" charset="2"/>
              </a:rPr>
              <a:t>H</a:t>
            </a:r>
            <a:r>
              <a:rPr lang="en-US" altLang="zh-CN" sz="2400" b="1" baseline="-25000" dirty="0">
                <a:solidFill>
                  <a:srgbClr val="0000FF"/>
                </a:solidFill>
                <a:ea typeface="楷体" pitchFamily="49" charset="-122"/>
                <a:sym typeface="Symbol" pitchFamily="18" charset="2"/>
              </a:rPr>
              <a:t>0</a:t>
            </a:r>
            <a:r>
              <a:rPr lang="zh-CN" altLang="en-US" sz="2400" b="1" dirty="0">
                <a:solidFill>
                  <a:srgbClr val="0000FF"/>
                </a:solidFill>
                <a:ea typeface="楷体" pitchFamily="49" charset="-122"/>
                <a:sym typeface="Symbol" pitchFamily="18" charset="2"/>
              </a:rPr>
              <a:t>：</a:t>
            </a:r>
            <a:r>
              <a:rPr lang="en-US" altLang="zh-CN" sz="2400" b="1" dirty="0">
                <a:solidFill>
                  <a:srgbClr val="0000FF"/>
                </a:solidFill>
                <a:ea typeface="楷体" pitchFamily="49" charset="-122"/>
                <a:sym typeface="Symbol" pitchFamily="18" charset="2"/>
              </a:rPr>
              <a:t>=750</a:t>
            </a:r>
            <a:r>
              <a:rPr lang="en-US" altLang="zh-CN" sz="2400" dirty="0">
                <a:solidFill>
                  <a:srgbClr val="0000FF"/>
                </a:solidFill>
                <a:sym typeface="Symbol" pitchFamily="18" charset="2"/>
              </a:rPr>
              <a:t> </a:t>
            </a:r>
          </a:p>
        </p:txBody>
      </p:sp>
      <p:sp>
        <p:nvSpPr>
          <p:cNvPr id="53255" name="Line 7"/>
          <p:cNvSpPr>
            <a:spLocks noChangeShapeType="1"/>
          </p:cNvSpPr>
          <p:nvPr/>
        </p:nvSpPr>
        <p:spPr bwMode="auto">
          <a:xfrm>
            <a:off x="457200" y="6324600"/>
            <a:ext cx="32766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53256" name="Line 8"/>
          <p:cNvSpPr>
            <a:spLocks noChangeShapeType="1"/>
          </p:cNvSpPr>
          <p:nvPr/>
        </p:nvSpPr>
        <p:spPr bwMode="auto">
          <a:xfrm flipV="1">
            <a:off x="457200" y="4191000"/>
            <a:ext cx="0" cy="2133600"/>
          </a:xfrm>
          <a:prstGeom prst="line">
            <a:avLst/>
          </a:prstGeom>
          <a:noFill/>
          <a:ln w="9525">
            <a:solidFill>
              <a:srgbClr val="0000FF"/>
            </a:solidFill>
            <a:round/>
            <a:headEnd/>
            <a:tailEnd type="triangle" w="med" len="med"/>
          </a:ln>
          <a:effectLst/>
        </p:spPr>
        <p:txBody>
          <a:bodyPr wrap="none" anchor="ctr"/>
          <a:lstStyle/>
          <a:p>
            <a:endParaRPr lang="zh-CN" altLang="en-US"/>
          </a:p>
        </p:txBody>
      </p:sp>
      <p:sp>
        <p:nvSpPr>
          <p:cNvPr id="53257" name="Freeform 9"/>
          <p:cNvSpPr>
            <a:spLocks/>
          </p:cNvSpPr>
          <p:nvPr/>
        </p:nvSpPr>
        <p:spPr bwMode="auto">
          <a:xfrm>
            <a:off x="5638800" y="4419600"/>
            <a:ext cx="2514600" cy="1625600"/>
          </a:xfrm>
          <a:custGeom>
            <a:avLst/>
            <a:gdLst/>
            <a:ahLst/>
            <a:cxnLst>
              <a:cxn ang="0">
                <a:pos x="0" y="1360"/>
              </a:cxn>
              <a:cxn ang="0">
                <a:pos x="288" y="1024"/>
              </a:cxn>
              <a:cxn ang="0">
                <a:pos x="768" y="16"/>
              </a:cxn>
              <a:cxn ang="0">
                <a:pos x="1296" y="1120"/>
              </a:cxn>
              <a:cxn ang="0">
                <a:pos x="1584" y="1408"/>
              </a:cxn>
            </a:cxnLst>
            <a:rect l="0" t="0" r="r" b="b"/>
            <a:pathLst>
              <a:path w="1584" h="1408">
                <a:moveTo>
                  <a:pt x="0" y="1360"/>
                </a:moveTo>
                <a:cubicBezTo>
                  <a:pt x="80" y="1304"/>
                  <a:pt x="160" y="1248"/>
                  <a:pt x="288" y="1024"/>
                </a:cubicBezTo>
                <a:cubicBezTo>
                  <a:pt x="416" y="800"/>
                  <a:pt x="600" y="0"/>
                  <a:pt x="768" y="16"/>
                </a:cubicBezTo>
                <a:cubicBezTo>
                  <a:pt x="936" y="32"/>
                  <a:pt x="1160" y="888"/>
                  <a:pt x="1296" y="1120"/>
                </a:cubicBezTo>
                <a:cubicBezTo>
                  <a:pt x="1432" y="1352"/>
                  <a:pt x="1508" y="1380"/>
                  <a:pt x="1584" y="1408"/>
                </a:cubicBezTo>
              </a:path>
            </a:pathLst>
          </a:custGeom>
          <a:noFill/>
          <a:ln w="9525" cap="flat" cmpd="sng">
            <a:solidFill>
              <a:schemeClr val="tx1"/>
            </a:solidFill>
            <a:prstDash val="solid"/>
            <a:round/>
            <a:headEnd/>
            <a:tailEnd/>
          </a:ln>
          <a:effectLst/>
        </p:spPr>
        <p:txBody>
          <a:bodyPr wrap="none" anchor="ctr"/>
          <a:lstStyle/>
          <a:p>
            <a:endParaRPr lang="zh-CN" altLang="en-US"/>
          </a:p>
        </p:txBody>
      </p:sp>
      <p:sp>
        <p:nvSpPr>
          <p:cNvPr id="53258" name="Line 10"/>
          <p:cNvSpPr>
            <a:spLocks noChangeShapeType="1"/>
          </p:cNvSpPr>
          <p:nvPr/>
        </p:nvSpPr>
        <p:spPr bwMode="auto">
          <a:xfrm>
            <a:off x="5181600" y="6248400"/>
            <a:ext cx="3352800"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53259" name="Line 11"/>
          <p:cNvSpPr>
            <a:spLocks noChangeShapeType="1"/>
          </p:cNvSpPr>
          <p:nvPr/>
        </p:nvSpPr>
        <p:spPr bwMode="auto">
          <a:xfrm flipV="1">
            <a:off x="6858000" y="4191000"/>
            <a:ext cx="0" cy="20574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53260" name="Freeform 12"/>
          <p:cNvSpPr>
            <a:spLocks/>
          </p:cNvSpPr>
          <p:nvPr/>
        </p:nvSpPr>
        <p:spPr bwMode="auto">
          <a:xfrm>
            <a:off x="609600" y="4267200"/>
            <a:ext cx="2895600" cy="1828800"/>
          </a:xfrm>
          <a:custGeom>
            <a:avLst/>
            <a:gdLst/>
            <a:ahLst/>
            <a:cxnLst>
              <a:cxn ang="0">
                <a:pos x="0" y="1304"/>
              </a:cxn>
              <a:cxn ang="0">
                <a:pos x="288" y="1064"/>
              </a:cxn>
              <a:cxn ang="0">
                <a:pos x="672" y="8"/>
              </a:cxn>
              <a:cxn ang="0">
                <a:pos x="1056" y="1016"/>
              </a:cxn>
              <a:cxn ang="0">
                <a:pos x="1344" y="1304"/>
              </a:cxn>
            </a:cxnLst>
            <a:rect l="0" t="0" r="r" b="b"/>
            <a:pathLst>
              <a:path w="1344" h="1304">
                <a:moveTo>
                  <a:pt x="0" y="1304"/>
                </a:moveTo>
                <a:cubicBezTo>
                  <a:pt x="88" y="1292"/>
                  <a:pt x="176" y="1280"/>
                  <a:pt x="288" y="1064"/>
                </a:cubicBezTo>
                <a:cubicBezTo>
                  <a:pt x="400" y="848"/>
                  <a:pt x="544" y="16"/>
                  <a:pt x="672" y="8"/>
                </a:cubicBezTo>
                <a:cubicBezTo>
                  <a:pt x="800" y="0"/>
                  <a:pt x="944" y="800"/>
                  <a:pt x="1056" y="1016"/>
                </a:cubicBezTo>
                <a:cubicBezTo>
                  <a:pt x="1168" y="1232"/>
                  <a:pt x="1296" y="1256"/>
                  <a:pt x="1344" y="1304"/>
                </a:cubicBezTo>
              </a:path>
            </a:pathLst>
          </a:custGeom>
          <a:noFill/>
          <a:ln w="9525" cap="flat" cmpd="sng">
            <a:solidFill>
              <a:srgbClr val="0000FF"/>
            </a:solidFill>
            <a:prstDash val="solid"/>
            <a:round/>
            <a:headEnd/>
            <a:tailEnd/>
          </a:ln>
          <a:effectLst/>
        </p:spPr>
        <p:txBody>
          <a:bodyPr wrap="none" anchor="ctr"/>
          <a:lstStyle/>
          <a:p>
            <a:endParaRPr lang="zh-CN" altLang="en-US"/>
          </a:p>
        </p:txBody>
      </p:sp>
      <p:sp>
        <p:nvSpPr>
          <p:cNvPr id="53261" name="Line 13"/>
          <p:cNvSpPr>
            <a:spLocks noChangeShapeType="1"/>
          </p:cNvSpPr>
          <p:nvPr/>
        </p:nvSpPr>
        <p:spPr bwMode="auto">
          <a:xfrm>
            <a:off x="1066800" y="5943600"/>
            <a:ext cx="0" cy="381000"/>
          </a:xfrm>
          <a:prstGeom prst="line">
            <a:avLst/>
          </a:prstGeom>
          <a:noFill/>
          <a:ln w="9525" cap="rnd">
            <a:solidFill>
              <a:srgbClr val="0000FF"/>
            </a:solidFill>
            <a:prstDash val="sysDot"/>
            <a:round/>
            <a:headEnd/>
            <a:tailEnd/>
          </a:ln>
          <a:effectLst/>
        </p:spPr>
        <p:txBody>
          <a:bodyPr wrap="none" anchor="ctr"/>
          <a:lstStyle/>
          <a:p>
            <a:endParaRPr lang="zh-CN" altLang="en-US"/>
          </a:p>
        </p:txBody>
      </p:sp>
      <p:sp>
        <p:nvSpPr>
          <p:cNvPr id="53262" name="Line 14"/>
          <p:cNvSpPr>
            <a:spLocks noChangeShapeType="1"/>
          </p:cNvSpPr>
          <p:nvPr/>
        </p:nvSpPr>
        <p:spPr bwMode="auto">
          <a:xfrm>
            <a:off x="3048000" y="5867400"/>
            <a:ext cx="0" cy="457200"/>
          </a:xfrm>
          <a:prstGeom prst="line">
            <a:avLst/>
          </a:prstGeom>
          <a:noFill/>
          <a:ln w="9525" cap="rnd">
            <a:solidFill>
              <a:srgbClr val="0000FF"/>
            </a:solidFill>
            <a:prstDash val="sysDot"/>
            <a:round/>
            <a:headEnd/>
            <a:tailEnd/>
          </a:ln>
          <a:effectLst/>
        </p:spPr>
        <p:txBody>
          <a:bodyPr wrap="none" anchor="ctr"/>
          <a:lstStyle/>
          <a:p>
            <a:endParaRPr lang="zh-CN" altLang="en-US"/>
          </a:p>
        </p:txBody>
      </p:sp>
      <p:sp>
        <p:nvSpPr>
          <p:cNvPr id="53263" name="Line 15"/>
          <p:cNvSpPr>
            <a:spLocks noChangeShapeType="1"/>
          </p:cNvSpPr>
          <p:nvPr/>
        </p:nvSpPr>
        <p:spPr bwMode="auto">
          <a:xfrm>
            <a:off x="5943600" y="5791200"/>
            <a:ext cx="0" cy="457200"/>
          </a:xfrm>
          <a:prstGeom prst="line">
            <a:avLst/>
          </a:prstGeom>
          <a:noFill/>
          <a:ln w="9525" cap="rnd">
            <a:solidFill>
              <a:schemeClr val="tx1"/>
            </a:solidFill>
            <a:prstDash val="sysDot"/>
            <a:round/>
            <a:headEnd/>
            <a:tailEnd/>
          </a:ln>
          <a:effectLst/>
        </p:spPr>
        <p:txBody>
          <a:bodyPr wrap="none" anchor="ctr"/>
          <a:lstStyle/>
          <a:p>
            <a:endParaRPr lang="zh-CN" altLang="en-US"/>
          </a:p>
        </p:txBody>
      </p:sp>
      <p:sp>
        <p:nvSpPr>
          <p:cNvPr id="53264" name="Line 16"/>
          <p:cNvSpPr>
            <a:spLocks noChangeShapeType="1"/>
          </p:cNvSpPr>
          <p:nvPr/>
        </p:nvSpPr>
        <p:spPr bwMode="auto">
          <a:xfrm>
            <a:off x="7696200" y="5791200"/>
            <a:ext cx="0" cy="457200"/>
          </a:xfrm>
          <a:prstGeom prst="line">
            <a:avLst/>
          </a:prstGeom>
          <a:noFill/>
          <a:ln w="9525" cap="rnd">
            <a:solidFill>
              <a:schemeClr val="tx1"/>
            </a:solidFill>
            <a:prstDash val="sysDot"/>
            <a:round/>
            <a:headEnd/>
            <a:tailEnd/>
          </a:ln>
          <a:effectLst/>
        </p:spPr>
        <p:txBody>
          <a:bodyPr wrap="none" anchor="ctr"/>
          <a:lstStyle/>
          <a:p>
            <a:endParaRPr lang="zh-CN" altLang="en-US"/>
          </a:p>
        </p:txBody>
      </p:sp>
      <p:sp>
        <p:nvSpPr>
          <p:cNvPr id="53265" name="Line 17"/>
          <p:cNvSpPr>
            <a:spLocks noChangeShapeType="1"/>
          </p:cNvSpPr>
          <p:nvPr/>
        </p:nvSpPr>
        <p:spPr bwMode="auto">
          <a:xfrm>
            <a:off x="2057400" y="4267200"/>
            <a:ext cx="0" cy="2057400"/>
          </a:xfrm>
          <a:prstGeom prst="line">
            <a:avLst/>
          </a:prstGeom>
          <a:noFill/>
          <a:ln w="9525" cap="rnd">
            <a:solidFill>
              <a:srgbClr val="0000FF"/>
            </a:solidFill>
            <a:prstDash val="sysDot"/>
            <a:round/>
            <a:headEnd/>
            <a:tailEnd/>
          </a:ln>
          <a:effectLst/>
        </p:spPr>
        <p:txBody>
          <a:bodyPr wrap="none" anchor="ctr"/>
          <a:lstStyle/>
          <a:p>
            <a:endParaRPr lang="zh-CN" altLang="en-US"/>
          </a:p>
        </p:txBody>
      </p:sp>
      <p:sp>
        <p:nvSpPr>
          <p:cNvPr id="53266" name="Text Box 18"/>
          <p:cNvSpPr txBox="1">
            <a:spLocks noChangeArrowheads="1"/>
          </p:cNvSpPr>
          <p:nvPr/>
        </p:nvSpPr>
        <p:spPr bwMode="auto">
          <a:xfrm>
            <a:off x="533400" y="6232525"/>
            <a:ext cx="3468688" cy="488950"/>
          </a:xfrm>
          <a:prstGeom prst="rect">
            <a:avLst/>
          </a:prstGeom>
          <a:noFill/>
          <a:ln w="9525">
            <a:noFill/>
            <a:miter lim="800000"/>
            <a:headEnd/>
            <a:tailEnd/>
          </a:ln>
          <a:effectLst/>
        </p:spPr>
        <p:txBody>
          <a:bodyPr wrap="none" anchor="ctr">
            <a:spAutoFit/>
          </a:bodyPr>
          <a:lstStyle/>
          <a:p>
            <a:pPr>
              <a:spcBef>
                <a:spcPct val="50000"/>
              </a:spcBef>
            </a:pPr>
            <a:r>
              <a:rPr lang="en-US" altLang="zh-CN" sz="1400">
                <a:solidFill>
                  <a:schemeClr val="tx2"/>
                </a:solidFill>
                <a:ea typeface="金桥简标宋" pitchFamily="2" charset="-122"/>
              </a:rPr>
              <a:t>     </a:t>
            </a:r>
            <a:r>
              <a:rPr lang="en-US" altLang="zh-CN" sz="2600" b="1">
                <a:solidFill>
                  <a:srgbClr val="0000FF"/>
                </a:solidFill>
                <a:effectLst>
                  <a:outerShdw blurRad="38100" dist="38100" dir="2700000" algn="tl">
                    <a:srgbClr val="C0C0C0"/>
                  </a:outerShdw>
                </a:effectLst>
                <a:ea typeface="金桥简标宋" pitchFamily="2" charset="-122"/>
                <a:sym typeface="Symbol" pitchFamily="18" charset="2"/>
              </a:rPr>
              <a:t></a:t>
            </a:r>
            <a:r>
              <a:rPr lang="en-US" altLang="en-US" sz="2600" b="1">
                <a:solidFill>
                  <a:srgbClr val="0000FF"/>
                </a:solidFill>
                <a:effectLst>
                  <a:outerShdw blurRad="38100" dist="38100" dir="2700000" algn="tl">
                    <a:srgbClr val="C0C0C0"/>
                  </a:outerShdw>
                </a:effectLst>
                <a:ea typeface="金桥简标宋" pitchFamily="2" charset="-122"/>
              </a:rPr>
              <a:t>–</a:t>
            </a:r>
            <a:r>
              <a:rPr lang="en-US" altLang="zh-CN" sz="2600" b="1">
                <a:solidFill>
                  <a:srgbClr val="0000FF"/>
                </a:solidFill>
                <a:effectLst>
                  <a:outerShdw blurRad="38100" dist="38100" dir="2700000" algn="tl">
                    <a:srgbClr val="C0C0C0"/>
                  </a:outerShdw>
                </a:effectLst>
                <a:ea typeface="金桥简标宋" pitchFamily="2" charset="-122"/>
                <a:sym typeface="Symbol" pitchFamily="18" charset="2"/>
              </a:rPr>
              <a:t></a:t>
            </a:r>
            <a:r>
              <a:rPr lang="en-US" altLang="zh-CN" sz="2600" b="1">
                <a:solidFill>
                  <a:srgbClr val="0000FF"/>
                </a:solidFill>
                <a:effectLst>
                  <a:outerShdw blurRad="38100" dist="38100" dir="2700000" algn="tl">
                    <a:srgbClr val="C0C0C0"/>
                  </a:outerShdw>
                </a:effectLst>
                <a:ea typeface="金桥简标宋" pitchFamily="2" charset="-122"/>
              </a:rPr>
              <a:t>      </a:t>
            </a:r>
            <a:r>
              <a:rPr lang="en-US" altLang="zh-CN" sz="2600" b="1">
                <a:solidFill>
                  <a:srgbClr val="0000FF"/>
                </a:solidFill>
                <a:effectLst>
                  <a:outerShdw blurRad="38100" dist="38100" dir="2700000" algn="tl">
                    <a:srgbClr val="C0C0C0"/>
                  </a:outerShdw>
                </a:effectLst>
                <a:ea typeface="金桥简标宋" pitchFamily="2" charset="-122"/>
                <a:sym typeface="Symbol" pitchFamily="18" charset="2"/>
              </a:rPr>
              <a:t>       </a:t>
            </a:r>
            <a:r>
              <a:rPr lang="en-US" altLang="zh-CN" sz="2600" b="1">
                <a:solidFill>
                  <a:srgbClr val="0000FF"/>
                </a:solidFill>
                <a:effectLst>
                  <a:outerShdw blurRad="38100" dist="38100" dir="2700000" algn="tl">
                    <a:srgbClr val="C0C0C0"/>
                  </a:outerShdw>
                </a:effectLst>
                <a:ea typeface="金桥简标宋" pitchFamily="2" charset="-122"/>
              </a:rPr>
              <a:t> </a:t>
            </a:r>
            <a:r>
              <a:rPr lang="en-US" altLang="zh-CN" sz="2600" b="1">
                <a:solidFill>
                  <a:srgbClr val="0000FF"/>
                </a:solidFill>
                <a:effectLst>
                  <a:outerShdw blurRad="38100" dist="38100" dir="2700000" algn="tl">
                    <a:srgbClr val="C0C0C0"/>
                  </a:outerShdw>
                </a:effectLst>
                <a:ea typeface="金桥简标宋" pitchFamily="2" charset="-122"/>
                <a:sym typeface="Symbol" pitchFamily="18" charset="2"/>
              </a:rPr>
              <a:t></a:t>
            </a:r>
            <a:r>
              <a:rPr lang="en-US" altLang="zh-CN" sz="2600" b="1">
                <a:solidFill>
                  <a:srgbClr val="0000FF"/>
                </a:solidFill>
                <a:effectLst>
                  <a:outerShdw blurRad="38100" dist="38100" dir="2700000" algn="tl">
                    <a:srgbClr val="C0C0C0"/>
                  </a:outerShdw>
                </a:effectLst>
                <a:ea typeface="金桥简标宋" pitchFamily="2" charset="-122"/>
              </a:rPr>
              <a:t> +</a:t>
            </a:r>
            <a:r>
              <a:rPr lang="en-US" altLang="zh-CN" sz="2600" b="1">
                <a:solidFill>
                  <a:srgbClr val="0000FF"/>
                </a:solidFill>
                <a:effectLst>
                  <a:outerShdw blurRad="38100" dist="38100" dir="2700000" algn="tl">
                    <a:srgbClr val="C0C0C0"/>
                  </a:outerShdw>
                </a:effectLst>
                <a:ea typeface="金桥简标宋" pitchFamily="2" charset="-122"/>
                <a:sym typeface="Symbol" pitchFamily="18" charset="2"/>
              </a:rPr>
              <a:t></a:t>
            </a:r>
            <a:r>
              <a:rPr lang="en-US" altLang="zh-CN" sz="2600">
                <a:solidFill>
                  <a:schemeClr val="tx2"/>
                </a:solidFill>
                <a:ea typeface="金桥简标宋" pitchFamily="2" charset="-122"/>
              </a:rPr>
              <a:t>      </a:t>
            </a:r>
          </a:p>
        </p:txBody>
      </p:sp>
      <p:sp>
        <p:nvSpPr>
          <p:cNvPr id="53267" name="Text Box 19"/>
          <p:cNvSpPr txBox="1">
            <a:spLocks noChangeArrowheads="1"/>
          </p:cNvSpPr>
          <p:nvPr/>
        </p:nvSpPr>
        <p:spPr bwMode="auto">
          <a:xfrm>
            <a:off x="5486400" y="6194425"/>
            <a:ext cx="3276600" cy="488950"/>
          </a:xfrm>
          <a:prstGeom prst="rect">
            <a:avLst/>
          </a:prstGeom>
          <a:noFill/>
          <a:ln w="9525">
            <a:noFill/>
            <a:miter lim="800000"/>
            <a:headEnd/>
            <a:tailEnd/>
          </a:ln>
          <a:effectLst/>
        </p:spPr>
        <p:txBody>
          <a:bodyPr anchor="ctr">
            <a:spAutoFit/>
          </a:bodyPr>
          <a:lstStyle/>
          <a:p>
            <a:pPr>
              <a:spcBef>
                <a:spcPct val="50000"/>
              </a:spcBef>
            </a:pPr>
            <a:r>
              <a:rPr lang="en-US" altLang="zh-CN" sz="2000" b="1" dirty="0">
                <a:solidFill>
                  <a:schemeClr val="tx2"/>
                </a:solidFill>
                <a:effectLst>
                  <a:outerShdw blurRad="38100" dist="38100" dir="2700000" algn="tl">
                    <a:srgbClr val="C0C0C0"/>
                  </a:outerShdw>
                </a:effectLst>
                <a:ea typeface="金桥简标宋" pitchFamily="2" charset="-122"/>
              </a:rPr>
              <a:t> </a:t>
            </a:r>
            <a:r>
              <a:rPr lang="en-US" altLang="zh-CN" sz="2600" b="1" dirty="0">
                <a:solidFill>
                  <a:schemeClr val="tx2"/>
                </a:solidFill>
                <a:effectLst>
                  <a:outerShdw blurRad="38100" dist="38100" dir="2700000" algn="tl">
                    <a:srgbClr val="C0C0C0"/>
                  </a:outerShdw>
                </a:effectLst>
                <a:ea typeface="金桥简标宋" pitchFamily="2" charset="-122"/>
              </a:rPr>
              <a:t>-Z</a:t>
            </a:r>
            <a:r>
              <a:rPr lang="en-US" altLang="zh-CN" sz="2600" b="1" baseline="-25000" dirty="0">
                <a:solidFill>
                  <a:schemeClr val="tx2"/>
                </a:solidFill>
                <a:effectLst>
                  <a:outerShdw blurRad="38100" dist="38100" dir="2700000" algn="tl">
                    <a:srgbClr val="C0C0C0"/>
                  </a:outerShdw>
                </a:effectLst>
                <a:ea typeface="金桥简标宋" pitchFamily="2" charset="-122"/>
                <a:sym typeface="Symbol" pitchFamily="18" charset="2"/>
              </a:rPr>
              <a:t>/2</a:t>
            </a:r>
            <a:r>
              <a:rPr lang="en-US" altLang="zh-CN" sz="2600" b="1" dirty="0">
                <a:solidFill>
                  <a:schemeClr val="tx2"/>
                </a:solidFill>
                <a:effectLst>
                  <a:outerShdw blurRad="38100" dist="38100" dir="2700000" algn="tl">
                    <a:srgbClr val="C0C0C0"/>
                  </a:outerShdw>
                </a:effectLst>
                <a:ea typeface="金桥简标宋" pitchFamily="2" charset="-122"/>
              </a:rPr>
              <a:t>      0       </a:t>
            </a:r>
            <a:r>
              <a:rPr lang="en-US" altLang="zh-CN" sz="2600" b="1" dirty="0" smtClean="0">
                <a:solidFill>
                  <a:schemeClr val="tx2"/>
                </a:solidFill>
                <a:effectLst>
                  <a:outerShdw blurRad="38100" dist="38100" dir="2700000" algn="tl">
                    <a:srgbClr val="C0C0C0"/>
                  </a:outerShdw>
                </a:effectLst>
                <a:ea typeface="金桥简标宋" pitchFamily="2" charset="-122"/>
              </a:rPr>
              <a:t>Z</a:t>
            </a:r>
            <a:r>
              <a:rPr lang="en-US" altLang="zh-CN" sz="2600" b="1" baseline="-25000" dirty="0" smtClean="0">
                <a:solidFill>
                  <a:schemeClr val="tx2"/>
                </a:solidFill>
                <a:effectLst>
                  <a:outerShdw blurRad="38100" dist="38100" dir="2700000" algn="tl">
                    <a:srgbClr val="C0C0C0"/>
                  </a:outerShdw>
                </a:effectLst>
                <a:ea typeface="金桥简标宋" pitchFamily="2" charset="-122"/>
                <a:sym typeface="Symbol" pitchFamily="18" charset="2"/>
              </a:rPr>
              <a:t></a:t>
            </a:r>
            <a:r>
              <a:rPr lang="en-US" altLang="zh-CN" sz="2600" b="1" baseline="-25000" dirty="0">
                <a:solidFill>
                  <a:schemeClr val="tx2"/>
                </a:solidFill>
                <a:effectLst>
                  <a:outerShdw blurRad="38100" dist="38100" dir="2700000" algn="tl">
                    <a:srgbClr val="C0C0C0"/>
                  </a:outerShdw>
                </a:effectLst>
                <a:ea typeface="金桥简标宋" pitchFamily="2" charset="-122"/>
                <a:sym typeface="Symbol" pitchFamily="18" charset="2"/>
              </a:rPr>
              <a:t>/2</a:t>
            </a:r>
            <a:r>
              <a:rPr lang="en-US" altLang="zh-CN" sz="2600" b="1" dirty="0">
                <a:solidFill>
                  <a:schemeClr val="tx2"/>
                </a:solidFill>
                <a:effectLst>
                  <a:outerShdw blurRad="38100" dist="38100" dir="2700000" algn="tl">
                    <a:srgbClr val="C0C0C0"/>
                  </a:outerShdw>
                </a:effectLst>
                <a:ea typeface="金桥简标宋" pitchFamily="2" charset="-122"/>
              </a:rPr>
              <a:t> </a:t>
            </a:r>
          </a:p>
        </p:txBody>
      </p:sp>
      <p:graphicFrame>
        <p:nvGraphicFramePr>
          <p:cNvPr id="53268" name="Object 20"/>
          <p:cNvGraphicFramePr>
            <a:graphicFrameLocks noChangeAspect="1"/>
          </p:cNvGraphicFramePr>
          <p:nvPr/>
        </p:nvGraphicFramePr>
        <p:xfrm>
          <a:off x="3810000" y="6172200"/>
          <a:ext cx="349250" cy="373063"/>
        </p:xfrm>
        <a:graphic>
          <a:graphicData uri="http://schemas.openxmlformats.org/presentationml/2006/ole">
            <p:oleObj spid="_x0000_s53268" name="Equation" r:id="rId4" imgW="198312" imgH="212454" progId="Equation.3">
              <p:embed/>
            </p:oleObj>
          </a:graphicData>
        </a:graphic>
      </p:graphicFrame>
      <p:graphicFrame>
        <p:nvGraphicFramePr>
          <p:cNvPr id="53269" name="Object 21"/>
          <p:cNvGraphicFramePr>
            <a:graphicFrameLocks noChangeAspect="1"/>
          </p:cNvGraphicFramePr>
          <p:nvPr/>
        </p:nvGraphicFramePr>
        <p:xfrm>
          <a:off x="8534400" y="6096000"/>
          <a:ext cx="309563" cy="333375"/>
        </p:xfrm>
        <a:graphic>
          <a:graphicData uri="http://schemas.openxmlformats.org/presentationml/2006/ole">
            <p:oleObj spid="_x0000_s53269" name="Equation" r:id="rId5" imgW="173372" imgH="187794" progId="Equation.3">
              <p:embed/>
            </p:oleObj>
          </a:graphicData>
        </a:graphic>
      </p:graphicFrame>
      <p:graphicFrame>
        <p:nvGraphicFramePr>
          <p:cNvPr id="53273" name="Object 25"/>
          <p:cNvGraphicFramePr>
            <a:graphicFrameLocks noChangeAspect="1"/>
          </p:cNvGraphicFramePr>
          <p:nvPr/>
        </p:nvGraphicFramePr>
        <p:xfrm>
          <a:off x="1524000" y="5334000"/>
          <a:ext cx="1074738" cy="806450"/>
        </p:xfrm>
        <a:graphic>
          <a:graphicData uri="http://schemas.openxmlformats.org/presentationml/2006/ole">
            <p:oleObj spid="_x0000_s53273" name="公式" r:id="rId6" imgW="524235" imgH="393255" progId="Equation.3">
              <p:embed/>
            </p:oleObj>
          </a:graphicData>
        </a:graphic>
      </p:graphicFrame>
      <p:graphicFrame>
        <p:nvGraphicFramePr>
          <p:cNvPr id="53274" name="Object 26"/>
          <p:cNvGraphicFramePr>
            <a:graphicFrameLocks noChangeAspect="1"/>
          </p:cNvGraphicFramePr>
          <p:nvPr/>
        </p:nvGraphicFramePr>
        <p:xfrm>
          <a:off x="6324600" y="5334000"/>
          <a:ext cx="1074738" cy="806450"/>
        </p:xfrm>
        <a:graphic>
          <a:graphicData uri="http://schemas.openxmlformats.org/presentationml/2006/ole">
            <p:oleObj spid="_x0000_s53274" name="公式" r:id="rId7" imgW="524235" imgH="393255" progId="Equation.3">
              <p:embed/>
            </p:oleObj>
          </a:graphicData>
        </a:graphic>
      </p:graphicFrame>
      <p:graphicFrame>
        <p:nvGraphicFramePr>
          <p:cNvPr id="53288" name="Object 40"/>
          <p:cNvGraphicFramePr>
            <a:graphicFrameLocks noChangeAspect="1"/>
          </p:cNvGraphicFramePr>
          <p:nvPr/>
        </p:nvGraphicFramePr>
        <p:xfrm>
          <a:off x="611560" y="2492896"/>
          <a:ext cx="3068637" cy="479425"/>
        </p:xfrm>
        <a:graphic>
          <a:graphicData uri="http://schemas.openxmlformats.org/presentationml/2006/ole">
            <p:oleObj spid="_x0000_s53288" name="公式" r:id="rId8" imgW="1422360" imgH="228600" progId="Equation.3">
              <p:embed/>
            </p:oleObj>
          </a:graphicData>
        </a:graphic>
      </p:graphicFrame>
      <p:graphicFrame>
        <p:nvGraphicFramePr>
          <p:cNvPr id="53289" name="Object 41"/>
          <p:cNvGraphicFramePr>
            <a:graphicFrameLocks noChangeAspect="1"/>
          </p:cNvGraphicFramePr>
          <p:nvPr/>
        </p:nvGraphicFramePr>
        <p:xfrm>
          <a:off x="539552" y="3068960"/>
          <a:ext cx="3863379" cy="504056"/>
        </p:xfrm>
        <a:graphic>
          <a:graphicData uri="http://schemas.openxmlformats.org/presentationml/2006/ole">
            <p:oleObj spid="_x0000_s53289" name="公式" r:id="rId9" imgW="1701720" imgH="228600" progId="Equation.3">
              <p:embed/>
            </p:oleObj>
          </a:graphicData>
        </a:graphic>
      </p:graphicFrame>
      <p:graphicFrame>
        <p:nvGraphicFramePr>
          <p:cNvPr id="53291" name="Object 43"/>
          <p:cNvGraphicFramePr>
            <a:graphicFrameLocks noChangeAspect="1"/>
          </p:cNvGraphicFramePr>
          <p:nvPr/>
        </p:nvGraphicFramePr>
        <p:xfrm>
          <a:off x="3563888" y="5301208"/>
          <a:ext cx="2000250" cy="869950"/>
        </p:xfrm>
        <a:graphic>
          <a:graphicData uri="http://schemas.openxmlformats.org/presentationml/2006/ole">
            <p:oleObj spid="_x0000_s53291" name="公式" r:id="rId10" imgW="965160" imgH="431640" progId="Equation.3">
              <p:embed/>
            </p:oleObj>
          </a:graphicData>
        </a:graphic>
      </p:graphicFrame>
      <p:graphicFrame>
        <p:nvGraphicFramePr>
          <p:cNvPr id="53292" name="Object 44"/>
          <p:cNvGraphicFramePr>
            <a:graphicFrameLocks noChangeAspect="1"/>
          </p:cNvGraphicFramePr>
          <p:nvPr/>
        </p:nvGraphicFramePr>
        <p:xfrm>
          <a:off x="2876550" y="4292600"/>
          <a:ext cx="3367088" cy="923925"/>
        </p:xfrm>
        <a:graphic>
          <a:graphicData uri="http://schemas.openxmlformats.org/presentationml/2006/ole">
            <p:oleObj spid="_x0000_s53292" name="公式" r:id="rId11" imgW="1574640" imgH="444240" progId="Equation.3">
              <p:embed/>
            </p:oleObj>
          </a:graphicData>
        </a:graphic>
      </p:graphicFrame>
      <p:graphicFrame>
        <p:nvGraphicFramePr>
          <p:cNvPr id="53293" name="Object 45"/>
          <p:cNvGraphicFramePr>
            <a:graphicFrameLocks noChangeAspect="1"/>
          </p:cNvGraphicFramePr>
          <p:nvPr/>
        </p:nvGraphicFramePr>
        <p:xfrm>
          <a:off x="2987824" y="3717032"/>
          <a:ext cx="3038475" cy="473075"/>
        </p:xfrm>
        <a:graphic>
          <a:graphicData uri="http://schemas.openxmlformats.org/presentationml/2006/ole">
            <p:oleObj spid="_x0000_s53293" name="公式" r:id="rId12" imgW="1346040" imgH="228600" progId="Equation.3">
              <p:embed/>
            </p:oleObj>
          </a:graphicData>
        </a:graphic>
      </p:graphicFrame>
      <p:graphicFrame>
        <p:nvGraphicFramePr>
          <p:cNvPr id="53294" name="Object 46"/>
          <p:cNvGraphicFramePr>
            <a:graphicFrameLocks noChangeAspect="1"/>
          </p:cNvGraphicFramePr>
          <p:nvPr/>
        </p:nvGraphicFramePr>
        <p:xfrm>
          <a:off x="3673475" y="2439988"/>
          <a:ext cx="3424238" cy="585787"/>
        </p:xfrm>
        <a:graphic>
          <a:graphicData uri="http://schemas.openxmlformats.org/presentationml/2006/ole">
            <p:oleObj spid="_x0000_s53294" name="公式" r:id="rId13" imgW="1587240" imgH="279360" progId="Equation.3">
              <p:embed/>
            </p:oleObj>
          </a:graphicData>
        </a:graphic>
      </p:graphicFrame>
      <p:graphicFrame>
        <p:nvGraphicFramePr>
          <p:cNvPr id="53295" name="Object 47"/>
          <p:cNvGraphicFramePr>
            <a:graphicFrameLocks noChangeAspect="1"/>
          </p:cNvGraphicFramePr>
          <p:nvPr/>
        </p:nvGraphicFramePr>
        <p:xfrm>
          <a:off x="4413250" y="3068638"/>
          <a:ext cx="3557588" cy="606425"/>
        </p:xfrm>
        <a:graphic>
          <a:graphicData uri="http://schemas.openxmlformats.org/presentationml/2006/ole">
            <p:oleObj spid="_x0000_s53295" name="公式" r:id="rId14" imgW="1587240" imgH="27936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3288"/>
                                        </p:tgtEl>
                                        <p:attrNameLst>
                                          <p:attrName>style.visibility</p:attrName>
                                        </p:attrNameLst>
                                      </p:cBhvr>
                                      <p:to>
                                        <p:strVal val="visible"/>
                                      </p:to>
                                    </p:set>
                                    <p:animEffect transition="in" filter="box(in)">
                                      <p:cBhvr>
                                        <p:cTn id="7" dur="500"/>
                                        <p:tgtEl>
                                          <p:spTgt spid="53288"/>
                                        </p:tgtEl>
                                      </p:cBhvr>
                                    </p:animEffect>
                                  </p:childTnLst>
                                  <p:subTnLst>
                                    <p:animClr clrSpc="rgb" dir="cw">
                                      <p:cBhvr override="childStyle">
                                        <p:cTn dur="1" fill="hold" display="0" masterRel="nextClick" afterEffect="1"/>
                                        <p:tgtEl>
                                          <p:spTgt spid="53288"/>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3294"/>
                                        </p:tgtEl>
                                        <p:attrNameLst>
                                          <p:attrName>style.visibility</p:attrName>
                                        </p:attrNameLst>
                                      </p:cBhvr>
                                      <p:to>
                                        <p:strVal val="visible"/>
                                      </p:to>
                                    </p:set>
                                    <p:animEffect transition="in" filter="box(in)">
                                      <p:cBhvr>
                                        <p:cTn id="12" dur="500"/>
                                        <p:tgtEl>
                                          <p:spTgt spid="53294"/>
                                        </p:tgtEl>
                                      </p:cBhvr>
                                    </p:animEffect>
                                  </p:childTnLst>
                                  <p:subTnLst>
                                    <p:animClr>
                                      <p:cBhvr override="childStyle">
                                        <p:cTn dur="1" fill="hold" display="0" masterRel="nextClick" afterEffect="1"/>
                                        <p:tgtEl>
                                          <p:spTgt spid="53294"/>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3289"/>
                                        </p:tgtEl>
                                        <p:attrNameLst>
                                          <p:attrName>style.visibility</p:attrName>
                                        </p:attrNameLst>
                                      </p:cBhvr>
                                      <p:to>
                                        <p:strVal val="visible"/>
                                      </p:to>
                                    </p:set>
                                    <p:animEffect transition="in" filter="box(in)">
                                      <p:cBhvr>
                                        <p:cTn id="17" dur="500"/>
                                        <p:tgtEl>
                                          <p:spTgt spid="53289"/>
                                        </p:tgtEl>
                                      </p:cBhvr>
                                    </p:animEffect>
                                  </p:childTnLst>
                                  <p:subTnLst>
                                    <p:animClr clrSpc="rgb" dir="cw">
                                      <p:cBhvr override="childStyle">
                                        <p:cTn dur="1" fill="hold" display="0" masterRel="nextClick" afterEffect="1"/>
                                        <p:tgtEl>
                                          <p:spTgt spid="53289"/>
                                        </p:tgtEl>
                                        <p:attrNameLst>
                                          <p:attrName>ppt_c</p:attrName>
                                        </p:attrNameLst>
                                      </p:cBhvr>
                                      <p:to>
                                        <a:srgbClr val="0000FF"/>
                                      </p:to>
                                    </p:animClr>
                                  </p:sub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3295"/>
                                        </p:tgtEl>
                                        <p:attrNameLst>
                                          <p:attrName>style.visibility</p:attrName>
                                        </p:attrNameLst>
                                      </p:cBhvr>
                                      <p:to>
                                        <p:strVal val="visible"/>
                                      </p:to>
                                    </p:set>
                                    <p:animEffect transition="in" filter="box(in)">
                                      <p:cBhvr>
                                        <p:cTn id="22" dur="500"/>
                                        <p:tgtEl>
                                          <p:spTgt spid="53295"/>
                                        </p:tgtEl>
                                      </p:cBhvr>
                                    </p:animEffect>
                                  </p:childTnLst>
                                  <p:subTnLst>
                                    <p:animClr>
                                      <p:cBhvr override="childStyle">
                                        <p:cTn dur="1" fill="hold" display="0" masterRel="nextClick" afterEffect="1"/>
                                        <p:tgtEl>
                                          <p:spTgt spid="53295"/>
                                        </p:tgtEl>
                                        <p:attrNameLst>
                                          <p:attrName>ppt_c</p:attrName>
                                        </p:attrNameLst>
                                      </p:cBhvr>
                                      <p:to>
                                        <a:srgbClr val="0000FF"/>
                                      </p:to>
                                    </p:animClr>
                                  </p:sub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3258"/>
                                        </p:tgtEl>
                                        <p:attrNameLst>
                                          <p:attrName>style.visibility</p:attrName>
                                        </p:attrNameLst>
                                      </p:cBhvr>
                                      <p:to>
                                        <p:strVal val="visible"/>
                                      </p:to>
                                    </p:set>
                                    <p:animEffect transition="in" filter="box(in)">
                                      <p:cBhvr>
                                        <p:cTn id="27" dur="500"/>
                                        <p:tgtEl>
                                          <p:spTgt spid="53258"/>
                                        </p:tgtEl>
                                      </p:cBhvr>
                                    </p:animEffect>
                                  </p:childTnLst>
                                  <p:subTnLst>
                                    <p:animClr clrSpc="rgb" dir="cw">
                                      <p:cBhvr override="childStyle">
                                        <p:cTn dur="1" fill="hold" display="0" masterRel="nextClick" afterEffect="1"/>
                                        <p:tgtEl>
                                          <p:spTgt spid="53258"/>
                                        </p:tgtEl>
                                        <p:attrNameLst>
                                          <p:attrName>ppt_c</p:attrName>
                                        </p:attrNameLst>
                                      </p:cBhvr>
                                      <p:to>
                                        <a:srgbClr val="0000FF"/>
                                      </p:to>
                                    </p:animClr>
                                  </p:subTnLst>
                                </p:cTn>
                              </p:par>
                            </p:childTnLst>
                          </p:cTn>
                        </p:par>
                      </p:childTnLst>
                    </p:cTn>
                  </p:par>
                  <p:par>
                    <p:cTn id="28" fill="hold">
                      <p:stCondLst>
                        <p:cond delay="indefinite"/>
                      </p:stCondLst>
                      <p:childTnLst>
                        <p:par>
                          <p:cTn id="29" fill="hold">
                            <p:stCondLst>
                              <p:cond delay="0"/>
                            </p:stCondLst>
                            <p:childTnLst>
                              <p:par>
                                <p:cTn id="30" presetID="2" presetClass="entr" presetSubtype="1" fill="hold" grpId="0" nodeType="clickEffect">
                                  <p:stCondLst>
                                    <p:cond delay="0"/>
                                  </p:stCondLst>
                                  <p:childTnLst>
                                    <p:set>
                                      <p:cBhvr>
                                        <p:cTn id="31" dur="1" fill="hold">
                                          <p:stCondLst>
                                            <p:cond delay="0"/>
                                          </p:stCondLst>
                                        </p:cTn>
                                        <p:tgtEl>
                                          <p:spTgt spid="53259"/>
                                        </p:tgtEl>
                                        <p:attrNameLst>
                                          <p:attrName>style.visibility</p:attrName>
                                        </p:attrNameLst>
                                      </p:cBhvr>
                                      <p:to>
                                        <p:strVal val="visible"/>
                                      </p:to>
                                    </p:set>
                                    <p:anim calcmode="lin" valueType="num">
                                      <p:cBhvr additive="base">
                                        <p:cTn id="32" dur="500" fill="hold"/>
                                        <p:tgtEl>
                                          <p:spTgt spid="53259"/>
                                        </p:tgtEl>
                                        <p:attrNameLst>
                                          <p:attrName>ppt_x</p:attrName>
                                        </p:attrNameLst>
                                      </p:cBhvr>
                                      <p:tavLst>
                                        <p:tav tm="0">
                                          <p:val>
                                            <p:strVal val="#ppt_x"/>
                                          </p:val>
                                        </p:tav>
                                        <p:tav tm="100000">
                                          <p:val>
                                            <p:strVal val="#ppt_x"/>
                                          </p:val>
                                        </p:tav>
                                      </p:tavLst>
                                    </p:anim>
                                    <p:anim calcmode="lin" valueType="num">
                                      <p:cBhvr additive="base">
                                        <p:cTn id="33" dur="500" fill="hold"/>
                                        <p:tgtEl>
                                          <p:spTgt spid="53259"/>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53259"/>
                                        </p:tgtEl>
                                        <p:attrNameLst>
                                          <p:attrName>ppt_c</p:attrName>
                                        </p:attrNameLst>
                                      </p:cBhvr>
                                      <p:to>
                                        <a:srgbClr val="0000FF"/>
                                      </p:to>
                                    </p:animClr>
                                  </p:sub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53257"/>
                                        </p:tgtEl>
                                        <p:attrNameLst>
                                          <p:attrName>style.visibility</p:attrName>
                                        </p:attrNameLst>
                                      </p:cBhvr>
                                      <p:to>
                                        <p:strVal val="visible"/>
                                      </p:to>
                                    </p:set>
                                    <p:animEffect transition="in" filter="box(in)">
                                      <p:cBhvr>
                                        <p:cTn id="38" dur="500"/>
                                        <p:tgtEl>
                                          <p:spTgt spid="53257"/>
                                        </p:tgtEl>
                                      </p:cBhvr>
                                    </p:animEffect>
                                  </p:childTnLst>
                                  <p:subTnLst>
                                    <p:animClr clrSpc="rgb" dir="cw">
                                      <p:cBhvr override="childStyle">
                                        <p:cTn dur="1" fill="hold" display="0" masterRel="nextClick" afterEffect="1"/>
                                        <p:tgtEl>
                                          <p:spTgt spid="53257"/>
                                        </p:tgtEl>
                                        <p:attrNameLst>
                                          <p:attrName>ppt_c</p:attrName>
                                        </p:attrNameLst>
                                      </p:cBhvr>
                                      <p:to>
                                        <a:srgbClr val="0000FF"/>
                                      </p:to>
                                    </p:animClr>
                                  </p:subTnLst>
                                </p:cTn>
                              </p:par>
                            </p:childTnLst>
                          </p:cTn>
                        </p:par>
                      </p:childTnLst>
                    </p:cTn>
                  </p:par>
                  <p:par>
                    <p:cTn id="39" fill="hold">
                      <p:stCondLst>
                        <p:cond delay="indefinite"/>
                      </p:stCondLst>
                      <p:childTnLst>
                        <p:par>
                          <p:cTn id="40" fill="hold">
                            <p:stCondLst>
                              <p:cond delay="0"/>
                            </p:stCondLst>
                            <p:childTnLst>
                              <p:par>
                                <p:cTn id="41" presetID="2" presetClass="entr" presetSubtype="12" fill="hold" grpId="0" nodeType="clickEffect">
                                  <p:stCondLst>
                                    <p:cond delay="0"/>
                                  </p:stCondLst>
                                  <p:childTnLst>
                                    <p:set>
                                      <p:cBhvr>
                                        <p:cTn id="42" dur="1" fill="hold">
                                          <p:stCondLst>
                                            <p:cond delay="0"/>
                                          </p:stCondLst>
                                        </p:cTn>
                                        <p:tgtEl>
                                          <p:spTgt spid="53263"/>
                                        </p:tgtEl>
                                        <p:attrNameLst>
                                          <p:attrName>style.visibility</p:attrName>
                                        </p:attrNameLst>
                                      </p:cBhvr>
                                      <p:to>
                                        <p:strVal val="visible"/>
                                      </p:to>
                                    </p:set>
                                    <p:anim calcmode="lin" valueType="num">
                                      <p:cBhvr additive="base">
                                        <p:cTn id="43" dur="500" fill="hold"/>
                                        <p:tgtEl>
                                          <p:spTgt spid="53263"/>
                                        </p:tgtEl>
                                        <p:attrNameLst>
                                          <p:attrName>ppt_x</p:attrName>
                                        </p:attrNameLst>
                                      </p:cBhvr>
                                      <p:tavLst>
                                        <p:tav tm="0">
                                          <p:val>
                                            <p:strVal val="0-#ppt_w/2"/>
                                          </p:val>
                                        </p:tav>
                                        <p:tav tm="100000">
                                          <p:val>
                                            <p:strVal val="#ppt_x"/>
                                          </p:val>
                                        </p:tav>
                                      </p:tavLst>
                                    </p:anim>
                                    <p:anim calcmode="lin" valueType="num">
                                      <p:cBhvr additive="base">
                                        <p:cTn id="44" dur="500" fill="hold"/>
                                        <p:tgtEl>
                                          <p:spTgt spid="53263"/>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3263"/>
                                        </p:tgtEl>
                                        <p:attrNameLst>
                                          <p:attrName>ppt_c</p:attrName>
                                        </p:attrNameLst>
                                      </p:cBhvr>
                                      <p:to>
                                        <a:srgbClr val="0000FF"/>
                                      </p:to>
                                    </p:animClr>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3264"/>
                                        </p:tgtEl>
                                        <p:attrNameLst>
                                          <p:attrName>style.visibility</p:attrName>
                                        </p:attrNameLst>
                                      </p:cBhvr>
                                      <p:to>
                                        <p:strVal val="visible"/>
                                      </p:to>
                                    </p:set>
                                    <p:anim calcmode="lin" valueType="num">
                                      <p:cBhvr additive="base">
                                        <p:cTn id="49" dur="500" fill="hold"/>
                                        <p:tgtEl>
                                          <p:spTgt spid="53264"/>
                                        </p:tgtEl>
                                        <p:attrNameLst>
                                          <p:attrName>ppt_x</p:attrName>
                                        </p:attrNameLst>
                                      </p:cBhvr>
                                      <p:tavLst>
                                        <p:tav tm="0">
                                          <p:val>
                                            <p:strVal val="0-#ppt_w/2"/>
                                          </p:val>
                                        </p:tav>
                                        <p:tav tm="100000">
                                          <p:val>
                                            <p:strVal val="#ppt_x"/>
                                          </p:val>
                                        </p:tav>
                                      </p:tavLst>
                                    </p:anim>
                                    <p:anim calcmode="lin" valueType="num">
                                      <p:cBhvr additive="base">
                                        <p:cTn id="50" dur="500" fill="hold"/>
                                        <p:tgtEl>
                                          <p:spTgt spid="53264"/>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3264"/>
                                        </p:tgtEl>
                                        <p:attrNameLst>
                                          <p:attrName>ppt_c</p:attrName>
                                        </p:attrNameLst>
                                      </p:cBhvr>
                                      <p:to>
                                        <a:srgbClr val="0000FF"/>
                                      </p:to>
                                    </p:animClr>
                                  </p:sub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53267"/>
                                        </p:tgtEl>
                                        <p:attrNameLst>
                                          <p:attrName>style.visibility</p:attrName>
                                        </p:attrNameLst>
                                      </p:cBhvr>
                                      <p:to>
                                        <p:strVal val="visible"/>
                                      </p:to>
                                    </p:set>
                                    <p:animEffect transition="in" filter="box(in)">
                                      <p:cBhvr>
                                        <p:cTn id="55" dur="500"/>
                                        <p:tgtEl>
                                          <p:spTgt spid="53267"/>
                                        </p:tgtEl>
                                      </p:cBhvr>
                                    </p:animEffect>
                                  </p:childTnLst>
                                  <p:subTnLst>
                                    <p:animClr clrSpc="rgb" dir="cw">
                                      <p:cBhvr override="childStyle">
                                        <p:cTn dur="1" fill="hold" display="0" masterRel="nextClick" afterEffect="1"/>
                                        <p:tgtEl>
                                          <p:spTgt spid="53267"/>
                                        </p:tgtEl>
                                        <p:attrNameLst>
                                          <p:attrName>ppt_c</p:attrName>
                                        </p:attrNameLst>
                                      </p:cBhvr>
                                      <p:to>
                                        <a:srgbClr val="0000FF"/>
                                      </p:to>
                                    </p:animClr>
                                  </p:subTnLst>
                                </p:cTn>
                              </p:par>
                            </p:childTnLst>
                          </p:cTn>
                        </p:par>
                      </p:childTnLst>
                    </p:cTn>
                  </p:par>
                  <p:par>
                    <p:cTn id="56" fill="hold">
                      <p:stCondLst>
                        <p:cond delay="indefinite"/>
                      </p:stCondLst>
                      <p:childTnLst>
                        <p:par>
                          <p:cTn id="57" fill="hold">
                            <p:stCondLst>
                              <p:cond delay="0"/>
                            </p:stCondLst>
                            <p:childTnLst>
                              <p:par>
                                <p:cTn id="58" presetID="2" presetClass="entr" presetSubtype="8" fill="hold" nodeType="clickEffect">
                                  <p:stCondLst>
                                    <p:cond delay="0"/>
                                  </p:stCondLst>
                                  <p:childTnLst>
                                    <p:set>
                                      <p:cBhvr>
                                        <p:cTn id="59" dur="1" fill="hold">
                                          <p:stCondLst>
                                            <p:cond delay="0"/>
                                          </p:stCondLst>
                                        </p:cTn>
                                        <p:tgtEl>
                                          <p:spTgt spid="53269"/>
                                        </p:tgtEl>
                                        <p:attrNameLst>
                                          <p:attrName>style.visibility</p:attrName>
                                        </p:attrNameLst>
                                      </p:cBhvr>
                                      <p:to>
                                        <p:strVal val="visible"/>
                                      </p:to>
                                    </p:set>
                                    <p:anim calcmode="lin" valueType="num">
                                      <p:cBhvr additive="base">
                                        <p:cTn id="60" dur="500" fill="hold"/>
                                        <p:tgtEl>
                                          <p:spTgt spid="53269"/>
                                        </p:tgtEl>
                                        <p:attrNameLst>
                                          <p:attrName>ppt_x</p:attrName>
                                        </p:attrNameLst>
                                      </p:cBhvr>
                                      <p:tavLst>
                                        <p:tav tm="0">
                                          <p:val>
                                            <p:strVal val="0-#ppt_w/2"/>
                                          </p:val>
                                        </p:tav>
                                        <p:tav tm="100000">
                                          <p:val>
                                            <p:strVal val="#ppt_x"/>
                                          </p:val>
                                        </p:tav>
                                      </p:tavLst>
                                    </p:anim>
                                    <p:anim calcmode="lin" valueType="num">
                                      <p:cBhvr additive="base">
                                        <p:cTn id="61" dur="500" fill="hold"/>
                                        <p:tgtEl>
                                          <p:spTgt spid="53269"/>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53269"/>
                                        </p:tgtEl>
                                        <p:attrNameLst>
                                          <p:attrName>ppt_c</p:attrName>
                                        </p:attrNameLst>
                                      </p:cBhvr>
                                      <p:to>
                                        <a:srgbClr val="0000FF"/>
                                      </p:to>
                                    </p:animClr>
                                  </p:sub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53274"/>
                                        </p:tgtEl>
                                        <p:attrNameLst>
                                          <p:attrName>style.visibility</p:attrName>
                                        </p:attrNameLst>
                                      </p:cBhvr>
                                      <p:to>
                                        <p:strVal val="visible"/>
                                      </p:to>
                                    </p:set>
                                    <p:anim calcmode="lin" valueType="num">
                                      <p:cBhvr additive="base">
                                        <p:cTn id="66" dur="500" fill="hold"/>
                                        <p:tgtEl>
                                          <p:spTgt spid="53274"/>
                                        </p:tgtEl>
                                        <p:attrNameLst>
                                          <p:attrName>ppt_x</p:attrName>
                                        </p:attrNameLst>
                                      </p:cBhvr>
                                      <p:tavLst>
                                        <p:tav tm="0">
                                          <p:val>
                                            <p:strVal val="0-#ppt_w/2"/>
                                          </p:val>
                                        </p:tav>
                                        <p:tav tm="100000">
                                          <p:val>
                                            <p:strVal val="#ppt_x"/>
                                          </p:val>
                                        </p:tav>
                                      </p:tavLst>
                                    </p:anim>
                                    <p:anim calcmode="lin" valueType="num">
                                      <p:cBhvr additive="base">
                                        <p:cTn id="67" dur="500" fill="hold"/>
                                        <p:tgtEl>
                                          <p:spTgt spid="53274"/>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nodeType="clickEffect">
                                  <p:stCondLst>
                                    <p:cond delay="0"/>
                                  </p:stCondLst>
                                  <p:childTnLst>
                                    <p:set>
                                      <p:cBhvr>
                                        <p:cTn id="71" dur="1" fill="hold">
                                          <p:stCondLst>
                                            <p:cond delay="0"/>
                                          </p:stCondLst>
                                        </p:cTn>
                                        <p:tgtEl>
                                          <p:spTgt spid="53293"/>
                                        </p:tgtEl>
                                        <p:attrNameLst>
                                          <p:attrName>style.visibility</p:attrName>
                                        </p:attrNameLst>
                                      </p:cBhvr>
                                      <p:to>
                                        <p:strVal val="visible"/>
                                      </p:to>
                                    </p:set>
                                    <p:animEffect transition="in" filter="box(in)">
                                      <p:cBhvr>
                                        <p:cTn id="72" dur="500"/>
                                        <p:tgtEl>
                                          <p:spTgt spid="53293"/>
                                        </p:tgtEl>
                                      </p:cBhvr>
                                    </p:animEffect>
                                  </p:childTnLst>
                                  <p:subTnLst>
                                    <p:animClr clrSpc="rgb" dir="cw">
                                      <p:cBhvr override="childStyle">
                                        <p:cTn dur="1" fill="hold" display="0" masterRel="nextClick" afterEffect="1"/>
                                        <p:tgtEl>
                                          <p:spTgt spid="53293"/>
                                        </p:tgtEl>
                                        <p:attrNameLst>
                                          <p:attrName>ppt_c</p:attrName>
                                        </p:attrNameLst>
                                      </p:cBhvr>
                                      <p:to>
                                        <a:srgbClr val="0000FF"/>
                                      </p:to>
                                    </p:animClr>
                                  </p:subTnLst>
                                </p:cTn>
                              </p:par>
                            </p:childTnLst>
                          </p:cTn>
                        </p:par>
                      </p:childTnLst>
                    </p:cTn>
                  </p:par>
                  <p:par>
                    <p:cTn id="73" fill="hold">
                      <p:stCondLst>
                        <p:cond delay="indefinite"/>
                      </p:stCondLst>
                      <p:childTnLst>
                        <p:par>
                          <p:cTn id="74" fill="hold">
                            <p:stCondLst>
                              <p:cond delay="0"/>
                            </p:stCondLst>
                            <p:childTnLst>
                              <p:par>
                                <p:cTn id="75" presetID="4" presetClass="entr" presetSubtype="16" fill="hold" nodeType="clickEffect">
                                  <p:stCondLst>
                                    <p:cond delay="0"/>
                                  </p:stCondLst>
                                  <p:childTnLst>
                                    <p:set>
                                      <p:cBhvr>
                                        <p:cTn id="76" dur="1" fill="hold">
                                          <p:stCondLst>
                                            <p:cond delay="0"/>
                                          </p:stCondLst>
                                        </p:cTn>
                                        <p:tgtEl>
                                          <p:spTgt spid="53291"/>
                                        </p:tgtEl>
                                        <p:attrNameLst>
                                          <p:attrName>style.visibility</p:attrName>
                                        </p:attrNameLst>
                                      </p:cBhvr>
                                      <p:to>
                                        <p:strVal val="visible"/>
                                      </p:to>
                                    </p:set>
                                    <p:animEffect transition="in" filter="box(in)">
                                      <p:cBhvr>
                                        <p:cTn id="77" dur="500"/>
                                        <p:tgtEl>
                                          <p:spTgt spid="53291"/>
                                        </p:tgtEl>
                                      </p:cBhvr>
                                    </p:animEffect>
                                  </p:childTnLst>
                                  <p:subTnLst>
                                    <p:animClr clrSpc="rgb" dir="cw">
                                      <p:cBhvr override="childStyle">
                                        <p:cTn dur="1" fill="hold" display="0" masterRel="nextClick" afterEffect="1"/>
                                        <p:tgtEl>
                                          <p:spTgt spid="53291"/>
                                        </p:tgtEl>
                                        <p:attrNameLst>
                                          <p:attrName>ppt_c</p:attrName>
                                        </p:attrNameLst>
                                      </p:cBhvr>
                                      <p:to>
                                        <a:srgbClr val="0000FF"/>
                                      </p:to>
                                    </p:animClr>
                                  </p:subTnLst>
                                </p:cTn>
                              </p:par>
                            </p:childTnLst>
                          </p:cTn>
                        </p:par>
                      </p:childTnLst>
                    </p:cTn>
                  </p:par>
                  <p:par>
                    <p:cTn id="78" fill="hold">
                      <p:stCondLst>
                        <p:cond delay="indefinite"/>
                      </p:stCondLst>
                      <p:childTnLst>
                        <p:par>
                          <p:cTn id="79" fill="hold">
                            <p:stCondLst>
                              <p:cond delay="0"/>
                            </p:stCondLst>
                            <p:childTnLst>
                              <p:par>
                                <p:cTn id="80" presetID="4" presetClass="entr" presetSubtype="16" fill="hold" nodeType="clickEffect">
                                  <p:stCondLst>
                                    <p:cond delay="0"/>
                                  </p:stCondLst>
                                  <p:childTnLst>
                                    <p:set>
                                      <p:cBhvr>
                                        <p:cTn id="81" dur="1" fill="hold">
                                          <p:stCondLst>
                                            <p:cond delay="0"/>
                                          </p:stCondLst>
                                        </p:cTn>
                                        <p:tgtEl>
                                          <p:spTgt spid="53292"/>
                                        </p:tgtEl>
                                        <p:attrNameLst>
                                          <p:attrName>style.visibility</p:attrName>
                                        </p:attrNameLst>
                                      </p:cBhvr>
                                      <p:to>
                                        <p:strVal val="visible"/>
                                      </p:to>
                                    </p:set>
                                    <p:animEffect transition="in" filter="box(in)">
                                      <p:cBhvr>
                                        <p:cTn id="82" dur="500"/>
                                        <p:tgtEl>
                                          <p:spTgt spid="53292"/>
                                        </p:tgtEl>
                                      </p:cBhvr>
                                    </p:animEffect>
                                  </p:childTnLst>
                                  <p:subTnLst>
                                    <p:animClr clrSpc="rgb" dir="cw">
                                      <p:cBhvr override="childStyle">
                                        <p:cTn dur="1" fill="hold" display="0" masterRel="nextClick" afterEffect="1"/>
                                        <p:tgtEl>
                                          <p:spTgt spid="53292"/>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7" grpId="0" animBg="1"/>
      <p:bldP spid="53258" grpId="0" animBg="1"/>
      <p:bldP spid="53259" grpId="0" animBg="1"/>
      <p:bldP spid="53263" grpId="0" animBg="1"/>
      <p:bldP spid="53264" grpId="0" animBg="1"/>
      <p:bldP spid="53267"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第七章   假设检验</a:t>
            </a:r>
          </a:p>
        </p:txBody>
      </p:sp>
      <p:sp>
        <p:nvSpPr>
          <p:cNvPr id="75779"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75780"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75781"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75782" name="Rectangle 6"/>
          <p:cNvSpPr>
            <a:spLocks noGrp="1" noChangeArrowheads="1"/>
          </p:cNvSpPr>
          <p:nvPr>
            <p:ph type="subTitle" idx="1"/>
          </p:nvPr>
        </p:nvSpPr>
        <p:spPr>
          <a:xfrm>
            <a:off x="228600" y="1219200"/>
            <a:ext cx="8686800" cy="5410200"/>
          </a:xfrm>
        </p:spPr>
        <p:txBody>
          <a:bodyPr/>
          <a:lstStyle/>
          <a:p>
            <a:pPr algn="l"/>
            <a:r>
              <a:rPr lang="zh-CN" altLang="en-US" sz="2400" dirty="0">
                <a:ea typeface="楷体" pitchFamily="49" charset="-122"/>
              </a:rPr>
              <a:t>小概率事件原理：发生概率在</a:t>
            </a:r>
            <a:r>
              <a:rPr lang="en-US" altLang="zh-CN" sz="2400" dirty="0">
                <a:ea typeface="楷体" pitchFamily="49" charset="-122"/>
              </a:rPr>
              <a:t>5%</a:t>
            </a:r>
            <a:r>
              <a:rPr lang="zh-CN" altLang="en-US" sz="2400" dirty="0">
                <a:ea typeface="楷体" pitchFamily="49" charset="-122"/>
              </a:rPr>
              <a:t>及以下的事件，在一次试验中几乎不发生</a:t>
            </a:r>
            <a:r>
              <a:rPr lang="zh-CN" altLang="en-US" sz="2400" dirty="0" smtClean="0">
                <a:ea typeface="楷体" pitchFamily="49" charset="-122"/>
              </a:rPr>
              <a:t>。</a:t>
            </a:r>
            <a:endParaRPr lang="en-US" altLang="zh-CN" sz="2400" dirty="0" smtClean="0">
              <a:ea typeface="楷体" pitchFamily="49" charset="-122"/>
            </a:endParaRPr>
          </a:p>
          <a:p>
            <a:pPr algn="l"/>
            <a:r>
              <a:rPr lang="zh-CN" altLang="en-US" sz="2400" dirty="0" smtClean="0">
                <a:solidFill>
                  <a:schemeClr val="tx2"/>
                </a:solidFill>
              </a:rPr>
              <a:t>若</a:t>
            </a:r>
            <a:r>
              <a:rPr lang="en-US" altLang="zh-CN" sz="2400" b="1" dirty="0" smtClean="0">
                <a:solidFill>
                  <a:schemeClr val="tx2"/>
                </a:solidFill>
                <a:sym typeface="Symbol" pitchFamily="18" charset="2"/>
              </a:rPr>
              <a:t>H</a:t>
            </a:r>
            <a:r>
              <a:rPr lang="en-US" altLang="zh-CN" sz="2400" b="1" baseline="-25000" dirty="0" smtClean="0">
                <a:solidFill>
                  <a:schemeClr val="tx2"/>
                </a:solidFill>
                <a:sym typeface="Symbol" pitchFamily="18" charset="2"/>
              </a:rPr>
              <a:t>0</a:t>
            </a:r>
            <a:r>
              <a:rPr lang="zh-CN" altLang="en-US" sz="2400" b="1" dirty="0" smtClean="0">
                <a:solidFill>
                  <a:schemeClr val="tx2"/>
                </a:solidFill>
                <a:sym typeface="Symbol" pitchFamily="18" charset="2"/>
              </a:rPr>
              <a:t>：</a:t>
            </a:r>
            <a:r>
              <a:rPr lang="en-US" altLang="zh-CN" sz="2400" b="1" dirty="0" smtClean="0">
                <a:solidFill>
                  <a:schemeClr val="tx2"/>
                </a:solidFill>
                <a:sym typeface="Symbol" pitchFamily="18" charset="2"/>
              </a:rPr>
              <a:t>=750</a:t>
            </a:r>
            <a:r>
              <a:rPr lang="en-US" altLang="zh-CN" sz="2400" dirty="0" smtClean="0">
                <a:solidFill>
                  <a:schemeClr val="tx2"/>
                </a:solidFill>
                <a:sym typeface="Symbol" pitchFamily="18" charset="2"/>
              </a:rPr>
              <a:t> </a:t>
            </a:r>
            <a:r>
              <a:rPr lang="zh-CN" altLang="en-US" sz="2400" dirty="0" smtClean="0">
                <a:solidFill>
                  <a:schemeClr val="tx2"/>
                </a:solidFill>
                <a:sym typeface="Symbol" pitchFamily="18" charset="2"/>
              </a:rPr>
              <a:t>为真</a:t>
            </a:r>
            <a:endParaRPr lang="zh-CN" altLang="en-US" sz="2400" dirty="0">
              <a:solidFill>
                <a:schemeClr val="tx2"/>
              </a:solidFill>
            </a:endParaRPr>
          </a:p>
        </p:txBody>
      </p:sp>
      <p:sp>
        <p:nvSpPr>
          <p:cNvPr id="75783" name="Line 7"/>
          <p:cNvSpPr>
            <a:spLocks noChangeShapeType="1"/>
          </p:cNvSpPr>
          <p:nvPr/>
        </p:nvSpPr>
        <p:spPr bwMode="auto">
          <a:xfrm>
            <a:off x="457200" y="6324600"/>
            <a:ext cx="3276600" cy="0"/>
          </a:xfrm>
          <a:prstGeom prst="line">
            <a:avLst/>
          </a:prstGeom>
          <a:noFill/>
          <a:ln w="9525">
            <a:solidFill>
              <a:srgbClr val="0000FF"/>
            </a:solidFill>
            <a:round/>
            <a:headEnd/>
            <a:tailEnd type="triangle" w="med" len="med"/>
          </a:ln>
          <a:effectLst/>
        </p:spPr>
        <p:txBody>
          <a:bodyPr wrap="none" anchor="ctr"/>
          <a:lstStyle/>
          <a:p>
            <a:endParaRPr lang="zh-CN" altLang="en-US"/>
          </a:p>
        </p:txBody>
      </p:sp>
      <p:sp>
        <p:nvSpPr>
          <p:cNvPr id="75784" name="Line 8"/>
          <p:cNvSpPr>
            <a:spLocks noChangeShapeType="1"/>
          </p:cNvSpPr>
          <p:nvPr/>
        </p:nvSpPr>
        <p:spPr bwMode="auto">
          <a:xfrm flipV="1">
            <a:off x="457200" y="4221088"/>
            <a:ext cx="10344" cy="2103512"/>
          </a:xfrm>
          <a:prstGeom prst="line">
            <a:avLst/>
          </a:prstGeom>
          <a:noFill/>
          <a:ln w="9525">
            <a:solidFill>
              <a:srgbClr val="0000FF"/>
            </a:solidFill>
            <a:round/>
            <a:headEnd/>
            <a:tailEnd type="triangle" w="med" len="med"/>
          </a:ln>
          <a:effectLst/>
        </p:spPr>
        <p:txBody>
          <a:bodyPr wrap="none" anchor="ctr"/>
          <a:lstStyle/>
          <a:p>
            <a:endParaRPr lang="zh-CN" altLang="en-US"/>
          </a:p>
        </p:txBody>
      </p:sp>
      <p:sp>
        <p:nvSpPr>
          <p:cNvPr id="75785" name="Freeform 9"/>
          <p:cNvSpPr>
            <a:spLocks/>
          </p:cNvSpPr>
          <p:nvPr/>
        </p:nvSpPr>
        <p:spPr bwMode="auto">
          <a:xfrm>
            <a:off x="5638800" y="4419600"/>
            <a:ext cx="2514600" cy="1625600"/>
          </a:xfrm>
          <a:custGeom>
            <a:avLst/>
            <a:gdLst/>
            <a:ahLst/>
            <a:cxnLst>
              <a:cxn ang="0">
                <a:pos x="0" y="1360"/>
              </a:cxn>
              <a:cxn ang="0">
                <a:pos x="288" y="1024"/>
              </a:cxn>
              <a:cxn ang="0">
                <a:pos x="768" y="16"/>
              </a:cxn>
              <a:cxn ang="0">
                <a:pos x="1296" y="1120"/>
              </a:cxn>
              <a:cxn ang="0">
                <a:pos x="1584" y="1408"/>
              </a:cxn>
            </a:cxnLst>
            <a:rect l="0" t="0" r="r" b="b"/>
            <a:pathLst>
              <a:path w="1584" h="1408">
                <a:moveTo>
                  <a:pt x="0" y="1360"/>
                </a:moveTo>
                <a:cubicBezTo>
                  <a:pt x="80" y="1304"/>
                  <a:pt x="160" y="1248"/>
                  <a:pt x="288" y="1024"/>
                </a:cubicBezTo>
                <a:cubicBezTo>
                  <a:pt x="416" y="800"/>
                  <a:pt x="600" y="0"/>
                  <a:pt x="768" y="16"/>
                </a:cubicBezTo>
                <a:cubicBezTo>
                  <a:pt x="936" y="32"/>
                  <a:pt x="1160" y="888"/>
                  <a:pt x="1296" y="1120"/>
                </a:cubicBezTo>
                <a:cubicBezTo>
                  <a:pt x="1432" y="1352"/>
                  <a:pt x="1508" y="1380"/>
                  <a:pt x="1584" y="1408"/>
                </a:cubicBezTo>
              </a:path>
            </a:pathLst>
          </a:custGeom>
          <a:noFill/>
          <a:ln w="9525" cap="flat" cmpd="sng">
            <a:solidFill>
              <a:srgbClr val="0000FF"/>
            </a:solidFill>
            <a:prstDash val="solid"/>
            <a:round/>
            <a:headEnd/>
            <a:tailEnd/>
          </a:ln>
          <a:effectLst/>
        </p:spPr>
        <p:txBody>
          <a:bodyPr wrap="none" anchor="ctr"/>
          <a:lstStyle/>
          <a:p>
            <a:endParaRPr lang="zh-CN" altLang="en-US"/>
          </a:p>
        </p:txBody>
      </p:sp>
      <p:sp>
        <p:nvSpPr>
          <p:cNvPr id="75786" name="Line 10"/>
          <p:cNvSpPr>
            <a:spLocks noChangeShapeType="1"/>
          </p:cNvSpPr>
          <p:nvPr/>
        </p:nvSpPr>
        <p:spPr bwMode="auto">
          <a:xfrm>
            <a:off x="5181600" y="6248400"/>
            <a:ext cx="3352800" cy="0"/>
          </a:xfrm>
          <a:prstGeom prst="line">
            <a:avLst/>
          </a:prstGeom>
          <a:noFill/>
          <a:ln w="9525">
            <a:solidFill>
              <a:srgbClr val="0000FF"/>
            </a:solidFill>
            <a:round/>
            <a:headEnd/>
            <a:tailEnd type="triangle" w="med" len="med"/>
          </a:ln>
          <a:effectLst/>
        </p:spPr>
        <p:txBody>
          <a:bodyPr wrap="none" anchor="ctr"/>
          <a:lstStyle/>
          <a:p>
            <a:endParaRPr lang="zh-CN" altLang="en-US"/>
          </a:p>
        </p:txBody>
      </p:sp>
      <p:sp>
        <p:nvSpPr>
          <p:cNvPr id="75787" name="Line 11"/>
          <p:cNvSpPr>
            <a:spLocks noChangeShapeType="1"/>
          </p:cNvSpPr>
          <p:nvPr/>
        </p:nvSpPr>
        <p:spPr bwMode="auto">
          <a:xfrm flipV="1">
            <a:off x="6858000" y="4191000"/>
            <a:ext cx="0" cy="2057400"/>
          </a:xfrm>
          <a:prstGeom prst="line">
            <a:avLst/>
          </a:prstGeom>
          <a:noFill/>
          <a:ln w="9525">
            <a:solidFill>
              <a:srgbClr val="0000FF"/>
            </a:solidFill>
            <a:round/>
            <a:headEnd/>
            <a:tailEnd type="triangle" w="med" len="med"/>
          </a:ln>
          <a:effectLst/>
        </p:spPr>
        <p:txBody>
          <a:bodyPr wrap="none" anchor="ctr"/>
          <a:lstStyle/>
          <a:p>
            <a:endParaRPr lang="zh-CN" altLang="en-US"/>
          </a:p>
        </p:txBody>
      </p:sp>
      <p:sp>
        <p:nvSpPr>
          <p:cNvPr id="75788" name="Freeform 12"/>
          <p:cNvSpPr>
            <a:spLocks/>
          </p:cNvSpPr>
          <p:nvPr/>
        </p:nvSpPr>
        <p:spPr bwMode="auto">
          <a:xfrm>
            <a:off x="609600" y="4267200"/>
            <a:ext cx="2895600" cy="1828800"/>
          </a:xfrm>
          <a:custGeom>
            <a:avLst/>
            <a:gdLst/>
            <a:ahLst/>
            <a:cxnLst>
              <a:cxn ang="0">
                <a:pos x="0" y="1304"/>
              </a:cxn>
              <a:cxn ang="0">
                <a:pos x="288" y="1064"/>
              </a:cxn>
              <a:cxn ang="0">
                <a:pos x="672" y="8"/>
              </a:cxn>
              <a:cxn ang="0">
                <a:pos x="1056" y="1016"/>
              </a:cxn>
              <a:cxn ang="0">
                <a:pos x="1344" y="1304"/>
              </a:cxn>
            </a:cxnLst>
            <a:rect l="0" t="0" r="r" b="b"/>
            <a:pathLst>
              <a:path w="1344" h="1304">
                <a:moveTo>
                  <a:pt x="0" y="1304"/>
                </a:moveTo>
                <a:cubicBezTo>
                  <a:pt x="88" y="1292"/>
                  <a:pt x="176" y="1280"/>
                  <a:pt x="288" y="1064"/>
                </a:cubicBezTo>
                <a:cubicBezTo>
                  <a:pt x="400" y="848"/>
                  <a:pt x="544" y="16"/>
                  <a:pt x="672" y="8"/>
                </a:cubicBezTo>
                <a:cubicBezTo>
                  <a:pt x="800" y="0"/>
                  <a:pt x="944" y="800"/>
                  <a:pt x="1056" y="1016"/>
                </a:cubicBezTo>
                <a:cubicBezTo>
                  <a:pt x="1168" y="1232"/>
                  <a:pt x="1296" y="1256"/>
                  <a:pt x="1344" y="1304"/>
                </a:cubicBezTo>
              </a:path>
            </a:pathLst>
          </a:custGeom>
          <a:noFill/>
          <a:ln w="9525" cap="flat" cmpd="sng">
            <a:solidFill>
              <a:srgbClr val="0000FF"/>
            </a:solidFill>
            <a:prstDash val="solid"/>
            <a:round/>
            <a:headEnd/>
            <a:tailEnd/>
          </a:ln>
          <a:effectLst/>
        </p:spPr>
        <p:txBody>
          <a:bodyPr wrap="none" anchor="ctr"/>
          <a:lstStyle/>
          <a:p>
            <a:endParaRPr lang="zh-CN" altLang="en-US"/>
          </a:p>
        </p:txBody>
      </p:sp>
      <p:sp>
        <p:nvSpPr>
          <p:cNvPr id="75789" name="Line 13"/>
          <p:cNvSpPr>
            <a:spLocks noChangeShapeType="1"/>
          </p:cNvSpPr>
          <p:nvPr/>
        </p:nvSpPr>
        <p:spPr bwMode="auto">
          <a:xfrm>
            <a:off x="1066800" y="5943600"/>
            <a:ext cx="0" cy="381000"/>
          </a:xfrm>
          <a:prstGeom prst="line">
            <a:avLst/>
          </a:prstGeom>
          <a:noFill/>
          <a:ln w="9525" cap="rnd">
            <a:solidFill>
              <a:srgbClr val="0000FF"/>
            </a:solidFill>
            <a:prstDash val="sysDot"/>
            <a:round/>
            <a:headEnd/>
            <a:tailEnd/>
          </a:ln>
          <a:effectLst/>
        </p:spPr>
        <p:txBody>
          <a:bodyPr wrap="none" anchor="ctr"/>
          <a:lstStyle/>
          <a:p>
            <a:endParaRPr lang="zh-CN" altLang="en-US"/>
          </a:p>
        </p:txBody>
      </p:sp>
      <p:sp>
        <p:nvSpPr>
          <p:cNvPr id="75790" name="Line 14"/>
          <p:cNvSpPr>
            <a:spLocks noChangeShapeType="1"/>
          </p:cNvSpPr>
          <p:nvPr/>
        </p:nvSpPr>
        <p:spPr bwMode="auto">
          <a:xfrm>
            <a:off x="3048000" y="5867400"/>
            <a:ext cx="0" cy="457200"/>
          </a:xfrm>
          <a:prstGeom prst="line">
            <a:avLst/>
          </a:prstGeom>
          <a:noFill/>
          <a:ln w="9525" cap="rnd">
            <a:solidFill>
              <a:srgbClr val="0000FF"/>
            </a:solidFill>
            <a:prstDash val="sysDot"/>
            <a:round/>
            <a:headEnd/>
            <a:tailEnd/>
          </a:ln>
          <a:effectLst/>
        </p:spPr>
        <p:txBody>
          <a:bodyPr wrap="none" anchor="ctr"/>
          <a:lstStyle/>
          <a:p>
            <a:endParaRPr lang="zh-CN" altLang="en-US"/>
          </a:p>
        </p:txBody>
      </p:sp>
      <p:sp>
        <p:nvSpPr>
          <p:cNvPr id="75791" name="Line 15"/>
          <p:cNvSpPr>
            <a:spLocks noChangeShapeType="1"/>
          </p:cNvSpPr>
          <p:nvPr/>
        </p:nvSpPr>
        <p:spPr bwMode="auto">
          <a:xfrm>
            <a:off x="5943600" y="5791200"/>
            <a:ext cx="0" cy="457200"/>
          </a:xfrm>
          <a:prstGeom prst="line">
            <a:avLst/>
          </a:prstGeom>
          <a:noFill/>
          <a:ln w="9525" cap="rnd">
            <a:solidFill>
              <a:srgbClr val="0000FF"/>
            </a:solidFill>
            <a:prstDash val="sysDot"/>
            <a:round/>
            <a:headEnd/>
            <a:tailEnd/>
          </a:ln>
          <a:effectLst/>
        </p:spPr>
        <p:txBody>
          <a:bodyPr wrap="none" anchor="ctr"/>
          <a:lstStyle/>
          <a:p>
            <a:endParaRPr lang="zh-CN" altLang="en-US"/>
          </a:p>
        </p:txBody>
      </p:sp>
      <p:sp>
        <p:nvSpPr>
          <p:cNvPr id="75792" name="Line 16"/>
          <p:cNvSpPr>
            <a:spLocks noChangeShapeType="1"/>
          </p:cNvSpPr>
          <p:nvPr/>
        </p:nvSpPr>
        <p:spPr bwMode="auto">
          <a:xfrm>
            <a:off x="7696200" y="5791200"/>
            <a:ext cx="0" cy="457200"/>
          </a:xfrm>
          <a:prstGeom prst="line">
            <a:avLst/>
          </a:prstGeom>
          <a:noFill/>
          <a:ln w="9525" cap="rnd">
            <a:solidFill>
              <a:srgbClr val="0000FF"/>
            </a:solidFill>
            <a:prstDash val="sysDot"/>
            <a:round/>
            <a:headEnd/>
            <a:tailEnd/>
          </a:ln>
          <a:effectLst/>
        </p:spPr>
        <p:txBody>
          <a:bodyPr wrap="none" anchor="ctr"/>
          <a:lstStyle/>
          <a:p>
            <a:endParaRPr lang="zh-CN" altLang="en-US"/>
          </a:p>
        </p:txBody>
      </p:sp>
      <p:sp>
        <p:nvSpPr>
          <p:cNvPr id="75793" name="Line 17"/>
          <p:cNvSpPr>
            <a:spLocks noChangeShapeType="1"/>
          </p:cNvSpPr>
          <p:nvPr/>
        </p:nvSpPr>
        <p:spPr bwMode="auto">
          <a:xfrm>
            <a:off x="2057400" y="4267200"/>
            <a:ext cx="0" cy="2057400"/>
          </a:xfrm>
          <a:prstGeom prst="line">
            <a:avLst/>
          </a:prstGeom>
          <a:noFill/>
          <a:ln w="9525" cap="rnd">
            <a:solidFill>
              <a:srgbClr val="0000FF"/>
            </a:solidFill>
            <a:prstDash val="sysDot"/>
            <a:round/>
            <a:headEnd/>
            <a:tailEnd/>
          </a:ln>
          <a:effectLst/>
        </p:spPr>
        <p:txBody>
          <a:bodyPr wrap="none" anchor="ctr"/>
          <a:lstStyle/>
          <a:p>
            <a:endParaRPr lang="zh-CN" altLang="en-US"/>
          </a:p>
        </p:txBody>
      </p:sp>
      <p:sp>
        <p:nvSpPr>
          <p:cNvPr id="75794" name="Text Box 18"/>
          <p:cNvSpPr txBox="1">
            <a:spLocks noChangeArrowheads="1"/>
          </p:cNvSpPr>
          <p:nvPr/>
        </p:nvSpPr>
        <p:spPr bwMode="auto">
          <a:xfrm>
            <a:off x="533400" y="6232525"/>
            <a:ext cx="3041650" cy="488950"/>
          </a:xfrm>
          <a:prstGeom prst="rect">
            <a:avLst/>
          </a:prstGeom>
          <a:noFill/>
          <a:ln w="9525">
            <a:noFill/>
            <a:miter lim="800000"/>
            <a:headEnd/>
            <a:tailEnd/>
          </a:ln>
          <a:effectLst/>
        </p:spPr>
        <p:txBody>
          <a:bodyPr wrap="none" anchor="ctr">
            <a:spAutoFit/>
          </a:bodyPr>
          <a:lstStyle/>
          <a:p>
            <a:pPr>
              <a:spcBef>
                <a:spcPct val="50000"/>
              </a:spcBef>
            </a:pPr>
            <a:r>
              <a:rPr lang="en-US" altLang="zh-CN" sz="1400">
                <a:solidFill>
                  <a:schemeClr val="tx2"/>
                </a:solidFill>
                <a:ea typeface="金桥简标宋" pitchFamily="2" charset="-122"/>
              </a:rPr>
              <a:t>   </a:t>
            </a:r>
            <a:r>
              <a:rPr lang="en-US" altLang="zh-CN" sz="2600" b="1">
                <a:solidFill>
                  <a:srgbClr val="0000FF"/>
                </a:solidFill>
                <a:effectLst>
                  <a:outerShdw blurRad="38100" dist="38100" dir="2700000" algn="tl">
                    <a:srgbClr val="C0C0C0"/>
                  </a:outerShdw>
                </a:effectLst>
                <a:ea typeface="金桥简标宋" pitchFamily="2" charset="-122"/>
              </a:rPr>
              <a:t>720.6   750</a:t>
            </a:r>
            <a:r>
              <a:rPr lang="en-US" altLang="zh-CN" sz="2600" b="1">
                <a:solidFill>
                  <a:srgbClr val="0000FF"/>
                </a:solidFill>
                <a:effectLst>
                  <a:outerShdw blurRad="38100" dist="38100" dir="2700000" algn="tl">
                    <a:srgbClr val="C0C0C0"/>
                  </a:outerShdw>
                </a:effectLst>
                <a:ea typeface="金桥简标宋" pitchFamily="2" charset="-122"/>
                <a:sym typeface="Symbol" pitchFamily="18" charset="2"/>
              </a:rPr>
              <a:t>      </a:t>
            </a:r>
            <a:r>
              <a:rPr lang="en-US" altLang="zh-CN" sz="2600" b="1">
                <a:solidFill>
                  <a:srgbClr val="0000FF"/>
                </a:solidFill>
                <a:effectLst>
                  <a:outerShdw blurRad="38100" dist="38100" dir="2700000" algn="tl">
                    <a:srgbClr val="C0C0C0"/>
                  </a:outerShdw>
                </a:effectLst>
                <a:ea typeface="金桥简标宋" pitchFamily="2" charset="-122"/>
              </a:rPr>
              <a:t>779.4</a:t>
            </a:r>
            <a:endParaRPr lang="en-US" altLang="zh-CN" sz="2600">
              <a:solidFill>
                <a:srgbClr val="0000FF"/>
              </a:solidFill>
              <a:ea typeface="金桥简标宋" pitchFamily="2" charset="-122"/>
            </a:endParaRPr>
          </a:p>
        </p:txBody>
      </p:sp>
      <p:sp>
        <p:nvSpPr>
          <p:cNvPr id="75795" name="Text Box 19"/>
          <p:cNvSpPr txBox="1">
            <a:spLocks noChangeArrowheads="1"/>
          </p:cNvSpPr>
          <p:nvPr/>
        </p:nvSpPr>
        <p:spPr bwMode="auto">
          <a:xfrm>
            <a:off x="5486400" y="6194425"/>
            <a:ext cx="3276600" cy="488950"/>
          </a:xfrm>
          <a:prstGeom prst="rect">
            <a:avLst/>
          </a:prstGeom>
          <a:noFill/>
          <a:ln w="9525">
            <a:noFill/>
            <a:miter lim="800000"/>
            <a:headEnd/>
            <a:tailEnd/>
          </a:ln>
          <a:effectLst/>
        </p:spPr>
        <p:txBody>
          <a:bodyPr anchor="ctr">
            <a:spAutoFit/>
          </a:bodyPr>
          <a:lstStyle/>
          <a:p>
            <a:pPr>
              <a:spcBef>
                <a:spcPct val="50000"/>
              </a:spcBef>
            </a:pPr>
            <a:r>
              <a:rPr lang="en-US" altLang="zh-CN" sz="2000" b="1">
                <a:solidFill>
                  <a:schemeClr val="tx2"/>
                </a:solidFill>
                <a:effectLst>
                  <a:outerShdw blurRad="38100" dist="38100" dir="2700000" algn="tl">
                    <a:srgbClr val="C0C0C0"/>
                  </a:outerShdw>
                </a:effectLst>
                <a:ea typeface="金桥简标宋" pitchFamily="2" charset="-122"/>
              </a:rPr>
              <a:t> </a:t>
            </a:r>
            <a:r>
              <a:rPr lang="en-US" altLang="zh-CN" sz="2600" b="1">
                <a:solidFill>
                  <a:srgbClr val="0000FF"/>
                </a:solidFill>
                <a:effectLst>
                  <a:outerShdw blurRad="38100" dist="38100" dir="2700000" algn="tl">
                    <a:srgbClr val="C0C0C0"/>
                  </a:outerShdw>
                </a:effectLst>
                <a:ea typeface="金桥简标宋" pitchFamily="2" charset="-122"/>
              </a:rPr>
              <a:t>-1.96     0       1.96</a:t>
            </a:r>
          </a:p>
        </p:txBody>
      </p:sp>
      <p:graphicFrame>
        <p:nvGraphicFramePr>
          <p:cNvPr id="75801" name="Object 25"/>
          <p:cNvGraphicFramePr>
            <a:graphicFrameLocks noChangeAspect="1"/>
          </p:cNvGraphicFramePr>
          <p:nvPr/>
        </p:nvGraphicFramePr>
        <p:xfrm>
          <a:off x="1524000" y="5280025"/>
          <a:ext cx="1074738" cy="914400"/>
        </p:xfrm>
        <a:graphic>
          <a:graphicData uri="http://schemas.openxmlformats.org/presentationml/2006/ole">
            <p:oleObj spid="_x0000_s75801" name="公式" r:id="rId4" imgW="507960" imgH="431640" progId="Equation.3">
              <p:embed/>
            </p:oleObj>
          </a:graphicData>
        </a:graphic>
      </p:graphicFrame>
      <p:graphicFrame>
        <p:nvGraphicFramePr>
          <p:cNvPr id="75802" name="Object 26"/>
          <p:cNvGraphicFramePr>
            <a:graphicFrameLocks noChangeAspect="1"/>
          </p:cNvGraphicFramePr>
          <p:nvPr/>
        </p:nvGraphicFramePr>
        <p:xfrm>
          <a:off x="6324600" y="5280025"/>
          <a:ext cx="1074738" cy="914400"/>
        </p:xfrm>
        <a:graphic>
          <a:graphicData uri="http://schemas.openxmlformats.org/presentationml/2006/ole">
            <p:oleObj spid="_x0000_s75802" name="公式" r:id="rId5" imgW="507960" imgH="431640" progId="Equation.3">
              <p:embed/>
            </p:oleObj>
          </a:graphicData>
        </a:graphic>
      </p:graphicFrame>
      <p:graphicFrame>
        <p:nvGraphicFramePr>
          <p:cNvPr id="75810" name="Object 34"/>
          <p:cNvGraphicFramePr>
            <a:graphicFrameLocks noChangeAspect="1"/>
          </p:cNvGraphicFramePr>
          <p:nvPr/>
        </p:nvGraphicFramePr>
        <p:xfrm>
          <a:off x="3810000" y="6172200"/>
          <a:ext cx="349250" cy="373063"/>
        </p:xfrm>
        <a:graphic>
          <a:graphicData uri="http://schemas.openxmlformats.org/presentationml/2006/ole">
            <p:oleObj spid="_x0000_s75810" name="Equation" r:id="rId6" imgW="198312" imgH="212454" progId="Equation.3">
              <p:embed/>
            </p:oleObj>
          </a:graphicData>
        </a:graphic>
      </p:graphicFrame>
      <p:graphicFrame>
        <p:nvGraphicFramePr>
          <p:cNvPr id="75811" name="Object 35"/>
          <p:cNvGraphicFramePr>
            <a:graphicFrameLocks noChangeAspect="1"/>
          </p:cNvGraphicFramePr>
          <p:nvPr/>
        </p:nvGraphicFramePr>
        <p:xfrm>
          <a:off x="8534400" y="6096000"/>
          <a:ext cx="309563" cy="333375"/>
        </p:xfrm>
        <a:graphic>
          <a:graphicData uri="http://schemas.openxmlformats.org/presentationml/2006/ole">
            <p:oleObj spid="_x0000_s75811" name="Equation" r:id="rId7" imgW="173372" imgH="187794" progId="Equation.3">
              <p:embed/>
            </p:oleObj>
          </a:graphicData>
        </a:graphic>
      </p:graphicFrame>
      <p:sp>
        <p:nvSpPr>
          <p:cNvPr id="75812" name="Text Box 36"/>
          <p:cNvSpPr txBox="1">
            <a:spLocks noChangeArrowheads="1"/>
          </p:cNvSpPr>
          <p:nvPr/>
        </p:nvSpPr>
        <p:spPr bwMode="auto">
          <a:xfrm>
            <a:off x="457200" y="2590800"/>
            <a:ext cx="8077200" cy="457200"/>
          </a:xfrm>
          <a:prstGeom prst="rect">
            <a:avLst/>
          </a:prstGeom>
          <a:noFill/>
          <a:ln w="9525">
            <a:noFill/>
            <a:miter lim="800000"/>
            <a:headEnd/>
            <a:tailEnd/>
          </a:ln>
          <a:effectLst/>
        </p:spPr>
        <p:txBody>
          <a:bodyPr>
            <a:spAutoFit/>
          </a:bodyPr>
          <a:lstStyle/>
          <a:p>
            <a:endParaRPr lang="zh-CN" altLang="zh-CN"/>
          </a:p>
        </p:txBody>
      </p:sp>
      <p:graphicFrame>
        <p:nvGraphicFramePr>
          <p:cNvPr id="75816" name="Object 40"/>
          <p:cNvGraphicFramePr>
            <a:graphicFrameLocks noChangeAspect="1"/>
          </p:cNvGraphicFramePr>
          <p:nvPr/>
        </p:nvGraphicFramePr>
        <p:xfrm>
          <a:off x="827584" y="2636912"/>
          <a:ext cx="6521450" cy="477837"/>
        </p:xfrm>
        <a:graphic>
          <a:graphicData uri="http://schemas.openxmlformats.org/presentationml/2006/ole">
            <p:oleObj spid="_x0000_s75816" name="公式" r:id="rId8" imgW="3022560" imgH="228600" progId="Equation.3">
              <p:embed/>
            </p:oleObj>
          </a:graphicData>
        </a:graphic>
      </p:graphicFrame>
      <p:graphicFrame>
        <p:nvGraphicFramePr>
          <p:cNvPr id="75817" name="Object 41"/>
          <p:cNvGraphicFramePr>
            <a:graphicFrameLocks noChangeAspect="1"/>
          </p:cNvGraphicFramePr>
          <p:nvPr/>
        </p:nvGraphicFramePr>
        <p:xfrm>
          <a:off x="827584" y="3284984"/>
          <a:ext cx="7151688" cy="822325"/>
        </p:xfrm>
        <a:graphic>
          <a:graphicData uri="http://schemas.openxmlformats.org/presentationml/2006/ole">
            <p:oleObj spid="_x0000_s75817" name="公式" r:id="rId9" imgW="3314520" imgH="3934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5782">
                                            <p:txEl>
                                              <p:pRg st="0" end="0"/>
                                            </p:txEl>
                                          </p:spTgt>
                                        </p:tgtEl>
                                        <p:attrNameLst>
                                          <p:attrName>style.visibility</p:attrName>
                                        </p:attrNameLst>
                                      </p:cBhvr>
                                      <p:to>
                                        <p:strVal val="visible"/>
                                      </p:to>
                                    </p:set>
                                    <p:animEffect transition="in" filter="box(in)">
                                      <p:cBhvr>
                                        <p:cTn id="7" dur="500"/>
                                        <p:tgtEl>
                                          <p:spTgt spid="75782">
                                            <p:txEl>
                                              <p:pRg st="0" end="0"/>
                                            </p:txEl>
                                          </p:spTgt>
                                        </p:tgtEl>
                                      </p:cBhvr>
                                    </p:animEffect>
                                  </p:childTnLst>
                                  <p:subTnLst>
                                    <p:animClr clrSpc="rgb" dir="cw">
                                      <p:cBhvr override="childStyle">
                                        <p:cTn dur="1" fill="hold" display="0" masterRel="nextClick" afterEffect="1"/>
                                        <p:tgtEl>
                                          <p:spTgt spid="75782">
                                            <p:txEl>
                                              <p:pRg st="0" end="0"/>
                                            </p:txEl>
                                          </p:spTgt>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5782">
                                            <p:txEl>
                                              <p:pRg st="1" end="1"/>
                                            </p:txEl>
                                          </p:spTgt>
                                        </p:tgtEl>
                                        <p:attrNameLst>
                                          <p:attrName>style.visibility</p:attrName>
                                        </p:attrNameLst>
                                      </p:cBhvr>
                                      <p:to>
                                        <p:strVal val="visible"/>
                                      </p:to>
                                    </p:set>
                                    <p:animEffect transition="in" filter="box(in)">
                                      <p:cBhvr>
                                        <p:cTn id="12" dur="500"/>
                                        <p:tgtEl>
                                          <p:spTgt spid="75782">
                                            <p:txEl>
                                              <p:pRg st="1" end="1"/>
                                            </p:txEl>
                                          </p:spTgt>
                                        </p:tgtEl>
                                      </p:cBhvr>
                                    </p:animEffect>
                                  </p:childTnLst>
                                  <p:subTnLst>
                                    <p:animClr>
                                      <p:cBhvr override="childStyle">
                                        <p:cTn dur="1" fill="hold" display="0" masterRel="nextClick" afterEffect="1"/>
                                        <p:tgtEl>
                                          <p:spTgt spid="75782">
                                            <p:txEl>
                                              <p:pRg st="1" end="1"/>
                                            </p:txEl>
                                          </p:spTgt>
                                        </p:tgtEl>
                                        <p:attrNameLst>
                                          <p:attrName>ppt_c</p:attrName>
                                        </p:attrNameLst>
                                      </p:cBhvr>
                                      <p:to>
                                        <a:srgbClr val="0000FF"/>
                                      </p:to>
                                    </p:animClr>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5816"/>
                                        </p:tgtEl>
                                        <p:attrNameLst>
                                          <p:attrName>style.visibility</p:attrName>
                                        </p:attrNameLst>
                                      </p:cBhvr>
                                      <p:to>
                                        <p:strVal val="visible"/>
                                      </p:to>
                                    </p:set>
                                    <p:animEffect transition="in" filter="box(in)">
                                      <p:cBhvr>
                                        <p:cTn id="17" dur="500"/>
                                        <p:tgtEl>
                                          <p:spTgt spid="75816"/>
                                        </p:tgtEl>
                                      </p:cBhvr>
                                    </p:animEffect>
                                  </p:childTnLst>
                                  <p:subTnLst>
                                    <p:animClr>
                                      <p:cBhvr override="childStyle">
                                        <p:cTn dur="1" fill="hold" display="0" masterRel="nextClick" afterEffect="1"/>
                                        <p:tgtEl>
                                          <p:spTgt spid="75816"/>
                                        </p:tgtEl>
                                        <p:attrNameLst>
                                          <p:attrName>ppt_c</p:attrName>
                                        </p:attrNameLst>
                                      </p:cBhvr>
                                      <p:to>
                                        <a:srgbClr val="0000FF"/>
                                      </p:to>
                                    </p:animClr>
                                  </p:sub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75817"/>
                                        </p:tgtEl>
                                        <p:attrNameLst>
                                          <p:attrName>style.visibility</p:attrName>
                                        </p:attrNameLst>
                                      </p:cBhvr>
                                      <p:to>
                                        <p:strVal val="visible"/>
                                      </p:to>
                                    </p:set>
                                    <p:animEffect transition="in" filter="box(in)">
                                      <p:cBhvr>
                                        <p:cTn id="22" dur="500"/>
                                        <p:tgtEl>
                                          <p:spTgt spid="75817"/>
                                        </p:tgtEl>
                                      </p:cBhvr>
                                    </p:animEffect>
                                  </p:childTnLst>
                                  <p:subTnLst>
                                    <p:animClr>
                                      <p:cBhvr override="childStyle">
                                        <p:cTn dur="1" fill="hold" display="0" masterRel="nextClick" afterEffect="1"/>
                                        <p:tgtEl>
                                          <p:spTgt spid="75817"/>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2"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ctrTitle"/>
          </p:nvPr>
        </p:nvSpPr>
        <p:spPr>
          <a:xfrm>
            <a:off x="457200" y="304800"/>
            <a:ext cx="8001000" cy="609600"/>
          </a:xfrm>
        </p:spPr>
        <p:txBody>
          <a:bodyPr/>
          <a:lstStyle/>
          <a:p>
            <a:r>
              <a:rPr lang="zh-CN" altLang="en-US" sz="3600" b="1">
                <a:effectLst>
                  <a:outerShdw blurRad="38100" dist="38100" dir="2700000" algn="tl">
                    <a:srgbClr val="C0C0C0"/>
                  </a:outerShdw>
                </a:effectLst>
                <a:ea typeface="隶书" pitchFamily="49" charset="-122"/>
              </a:rPr>
              <a:t>第七章   假设检验</a:t>
            </a:r>
          </a:p>
        </p:txBody>
      </p:sp>
      <p:sp>
        <p:nvSpPr>
          <p:cNvPr id="55299" name="Line 3"/>
          <p:cNvSpPr>
            <a:spLocks noChangeShapeType="1"/>
          </p:cNvSpPr>
          <p:nvPr/>
        </p:nvSpPr>
        <p:spPr bwMode="auto">
          <a:xfrm>
            <a:off x="381000" y="10668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55300" name="Line 4"/>
          <p:cNvSpPr>
            <a:spLocks noChangeShapeType="1"/>
          </p:cNvSpPr>
          <p:nvPr/>
        </p:nvSpPr>
        <p:spPr bwMode="auto">
          <a:xfrm>
            <a:off x="381000" y="1143000"/>
            <a:ext cx="8458200" cy="0"/>
          </a:xfrm>
          <a:prstGeom prst="line">
            <a:avLst/>
          </a:prstGeom>
          <a:noFill/>
          <a:ln w="9525">
            <a:solidFill>
              <a:srgbClr val="0000FF"/>
            </a:solidFill>
            <a:round/>
            <a:headEnd/>
            <a:tailEnd/>
          </a:ln>
          <a:effectLst/>
        </p:spPr>
        <p:txBody>
          <a:bodyPr wrap="none" anchor="ctr"/>
          <a:lstStyle/>
          <a:p>
            <a:endParaRPr lang="zh-CN" altLang="en-US"/>
          </a:p>
        </p:txBody>
      </p:sp>
      <p:sp>
        <p:nvSpPr>
          <p:cNvPr id="55301" name="AutoShape 5"/>
          <p:cNvSpPr>
            <a:spLocks noChangeArrowheads="1"/>
          </p:cNvSpPr>
          <p:nvPr/>
        </p:nvSpPr>
        <p:spPr bwMode="auto">
          <a:xfrm>
            <a:off x="8153400" y="152400"/>
            <a:ext cx="762000" cy="762000"/>
          </a:xfrm>
          <a:prstGeom prst="wave">
            <a:avLst>
              <a:gd name="adj1" fmla="val 13005"/>
              <a:gd name="adj2" fmla="val 0"/>
            </a:avLst>
          </a:prstGeom>
          <a:solidFill>
            <a:srgbClr val="CC99FF"/>
          </a:solidFill>
          <a:ln w="9525">
            <a:round/>
            <a:headEnd/>
            <a:tailEnd/>
          </a:ln>
          <a:effectLst/>
          <a:scene3d>
            <a:camera prst="legacyPerspectiveBottomLeft"/>
            <a:lightRig rig="legacyFlat3" dir="t"/>
          </a:scene3d>
          <a:sp3d extrusionH="887400" prstMaterial="legacyMatte">
            <a:bevelT w="13500" h="13500" prst="angle"/>
            <a:bevelB w="13500" h="13500" prst="angle"/>
            <a:extrusionClr>
              <a:srgbClr val="CC99FF"/>
            </a:extrusionClr>
          </a:sp3d>
        </p:spPr>
        <p:txBody>
          <a:bodyPr wrap="none" anchor="ctr">
            <a:flatTx/>
          </a:bodyPr>
          <a:lstStyle/>
          <a:p>
            <a:pPr algn="ctr"/>
            <a:r>
              <a:rPr lang="en-US" altLang="zh-CN" b="1" i="1">
                <a:solidFill>
                  <a:schemeClr val="tx2"/>
                </a:solidFill>
              </a:rPr>
              <a:t>STAT</a:t>
            </a:r>
            <a:endParaRPr lang="en-US" altLang="zh-CN" sz="3600" b="1" i="1">
              <a:solidFill>
                <a:schemeClr val="tx2"/>
              </a:solidFill>
            </a:endParaRPr>
          </a:p>
        </p:txBody>
      </p:sp>
      <p:sp>
        <p:nvSpPr>
          <p:cNvPr id="55302" name="Rectangle 6"/>
          <p:cNvSpPr>
            <a:spLocks noGrp="1" noChangeArrowheads="1"/>
          </p:cNvSpPr>
          <p:nvPr>
            <p:ph type="subTitle" idx="1"/>
          </p:nvPr>
        </p:nvSpPr>
        <p:spPr>
          <a:xfrm>
            <a:off x="228600" y="1219200"/>
            <a:ext cx="8686800" cy="5486400"/>
          </a:xfrm>
        </p:spPr>
        <p:txBody>
          <a:bodyPr/>
          <a:lstStyle/>
          <a:p>
            <a:pPr algn="l"/>
            <a:r>
              <a:rPr lang="zh-CN" altLang="en-US" sz="2600" dirty="0">
                <a:sym typeface="Symbol" pitchFamily="18" charset="2"/>
              </a:rPr>
              <a:t>三、假设检验中的两类错误</a:t>
            </a:r>
          </a:p>
          <a:p>
            <a:pPr algn="l"/>
            <a:r>
              <a:rPr lang="en-US" altLang="zh-CN" sz="2600" dirty="0">
                <a:ea typeface="楷体" pitchFamily="49" charset="-122"/>
                <a:sym typeface="Symbol" pitchFamily="18" charset="2"/>
              </a:rPr>
              <a:t>[</a:t>
            </a:r>
            <a:r>
              <a:rPr lang="zh-CN" altLang="en-US" sz="2600" dirty="0">
                <a:ea typeface="楷体" pitchFamily="49" charset="-122"/>
                <a:sym typeface="Symbol" pitchFamily="18" charset="2"/>
              </a:rPr>
              <a:t>例</a:t>
            </a:r>
            <a:r>
              <a:rPr lang="en-US" altLang="zh-CN" sz="2600" dirty="0">
                <a:ea typeface="楷体" pitchFamily="49" charset="-122"/>
                <a:sym typeface="Symbol" pitchFamily="18" charset="2"/>
              </a:rPr>
              <a:t>]</a:t>
            </a:r>
            <a:r>
              <a:rPr lang="zh-CN" altLang="en-US" sz="2600" dirty="0">
                <a:ea typeface="楷体" pitchFamily="49" charset="-122"/>
                <a:sym typeface="Symbol" pitchFamily="18" charset="2"/>
              </a:rPr>
              <a:t>法官判案过程中的错误</a:t>
            </a:r>
          </a:p>
          <a:p>
            <a:pPr algn="l"/>
            <a:r>
              <a:rPr lang="zh-CN" altLang="en-US" sz="2600" dirty="0">
                <a:ea typeface="楷体" pitchFamily="49" charset="-122"/>
                <a:sym typeface="Symbol" pitchFamily="18" charset="2"/>
              </a:rPr>
              <a:t>              </a:t>
            </a:r>
            <a:r>
              <a:rPr lang="zh-CN" altLang="en-US" sz="2600" b="1" dirty="0">
                <a:ea typeface="楷体" pitchFamily="49" charset="-122"/>
                <a:sym typeface="Symbol" pitchFamily="18" charset="2"/>
              </a:rPr>
              <a:t> </a:t>
            </a:r>
            <a:r>
              <a:rPr lang="en-US" altLang="zh-CN" sz="2600" b="1" dirty="0">
                <a:ea typeface="楷体" pitchFamily="49" charset="-122"/>
                <a:sym typeface="Symbol" pitchFamily="18" charset="2"/>
              </a:rPr>
              <a:t>H</a:t>
            </a:r>
            <a:r>
              <a:rPr lang="en-US" altLang="zh-CN" sz="2600" b="1" baseline="-25000" dirty="0">
                <a:ea typeface="楷体" pitchFamily="49" charset="-122"/>
                <a:sym typeface="Symbol" pitchFamily="18" charset="2"/>
              </a:rPr>
              <a:t>0</a:t>
            </a:r>
            <a:r>
              <a:rPr lang="zh-CN" altLang="en-US" sz="2600" dirty="0">
                <a:ea typeface="楷体" pitchFamily="49" charset="-122"/>
                <a:sym typeface="Symbol" pitchFamily="18" charset="2"/>
              </a:rPr>
              <a:t>：被告是无罪的 </a:t>
            </a:r>
          </a:p>
        </p:txBody>
      </p:sp>
      <p:graphicFrame>
        <p:nvGraphicFramePr>
          <p:cNvPr id="55303" name="Object 7"/>
          <p:cNvGraphicFramePr>
            <a:graphicFrameLocks noChangeAspect="1"/>
          </p:cNvGraphicFramePr>
          <p:nvPr/>
        </p:nvGraphicFramePr>
        <p:xfrm>
          <a:off x="546100" y="2486025"/>
          <a:ext cx="7731125" cy="3016250"/>
        </p:xfrm>
        <a:graphic>
          <a:graphicData uri="http://schemas.openxmlformats.org/presentationml/2006/ole">
            <p:oleObj spid="_x0000_s55303" name="Document" r:id="rId4" imgW="7920849" imgH="3094070" progId="Word.Document.8">
              <p:embed/>
            </p:oleObj>
          </a:graphicData>
        </a:graphic>
      </p:graphicFrame>
      <p:sp>
        <p:nvSpPr>
          <p:cNvPr id="55304" name="Text Box 8"/>
          <p:cNvSpPr txBox="1">
            <a:spLocks noChangeArrowheads="1"/>
          </p:cNvSpPr>
          <p:nvPr/>
        </p:nvSpPr>
        <p:spPr bwMode="auto">
          <a:xfrm>
            <a:off x="107950" y="4724400"/>
            <a:ext cx="8856663" cy="1838325"/>
          </a:xfrm>
          <a:prstGeom prst="rect">
            <a:avLst/>
          </a:prstGeom>
          <a:noFill/>
          <a:ln w="9525">
            <a:noFill/>
            <a:miter lim="800000"/>
            <a:headEnd/>
            <a:tailEnd/>
          </a:ln>
          <a:effectLst/>
        </p:spPr>
        <p:txBody>
          <a:bodyPr>
            <a:spAutoFit/>
          </a:bodyPr>
          <a:lstStyle/>
          <a:p>
            <a:pPr>
              <a:spcBef>
                <a:spcPct val="20000"/>
              </a:spcBef>
            </a:pPr>
            <a:r>
              <a:rPr lang="zh-CN" altLang="en-US" sz="2600" dirty="0">
                <a:effectLst>
                  <a:outerShdw blurRad="38100" dist="38100" dir="2700000" algn="tl">
                    <a:srgbClr val="C0C0C0"/>
                  </a:outerShdw>
                </a:effectLst>
                <a:ea typeface="楷体" pitchFamily="49" charset="-122"/>
                <a:sym typeface="Symbol" pitchFamily="18" charset="2"/>
              </a:rPr>
              <a:t>第一类错误</a:t>
            </a:r>
            <a:r>
              <a:rPr lang="zh-CN" altLang="en-US" sz="2600" dirty="0">
                <a:sym typeface="Symbol" pitchFamily="18" charset="2"/>
              </a:rPr>
              <a:t>：判定一个无罪的人有罪（冤案，屈打成招）；</a:t>
            </a:r>
          </a:p>
          <a:p>
            <a:pPr>
              <a:spcBef>
                <a:spcPct val="20000"/>
              </a:spcBef>
            </a:pPr>
            <a:r>
              <a:rPr lang="zh-CN" altLang="en-US" sz="2600" dirty="0">
                <a:effectLst>
                  <a:outerShdw blurRad="38100" dist="38100" dir="2700000" algn="tl">
                    <a:srgbClr val="C0C0C0"/>
                  </a:outerShdw>
                </a:effectLst>
                <a:ea typeface="楷体" pitchFamily="49" charset="-122"/>
                <a:sym typeface="Symbol" pitchFamily="18" charset="2"/>
              </a:rPr>
              <a:t>第二类错误</a:t>
            </a:r>
            <a:r>
              <a:rPr lang="zh-CN" altLang="en-US" sz="2600" dirty="0">
                <a:sym typeface="Symbol" pitchFamily="18" charset="2"/>
              </a:rPr>
              <a:t>：判定一个有罪的人无罪（错案，逍遥法外）。</a:t>
            </a:r>
          </a:p>
          <a:p>
            <a:pPr>
              <a:spcBef>
                <a:spcPct val="20000"/>
              </a:spcBef>
            </a:pPr>
            <a:r>
              <a:rPr lang="zh-CN" altLang="en-US" sz="2600" dirty="0">
                <a:sym typeface="Symbol" pitchFamily="18" charset="2"/>
              </a:rPr>
              <a:t>        </a:t>
            </a:r>
            <a:r>
              <a:rPr lang="zh-CN" altLang="en-US" sz="2600" dirty="0">
                <a:ea typeface="楷体" pitchFamily="49" charset="-122"/>
                <a:sym typeface="Symbol" pitchFamily="18" charset="2"/>
              </a:rPr>
              <a:t>减小第</a:t>
            </a:r>
            <a:r>
              <a:rPr lang="en-US" altLang="zh-CN" sz="2600" dirty="0">
                <a:ea typeface="楷体" pitchFamily="49" charset="-122"/>
                <a:sym typeface="Symbol" pitchFamily="18" charset="2"/>
              </a:rPr>
              <a:t>1</a:t>
            </a:r>
            <a:r>
              <a:rPr lang="zh-CN" altLang="en-US" sz="2600" dirty="0">
                <a:ea typeface="楷体" pitchFamily="49" charset="-122"/>
                <a:sym typeface="Symbol" pitchFamily="18" charset="2"/>
              </a:rPr>
              <a:t>类错误的发生概率  措施：限制警察获取证词的权力，防止逼、供、信等增大第</a:t>
            </a:r>
            <a:r>
              <a:rPr lang="en-US" altLang="zh-CN" sz="2600" dirty="0">
                <a:ea typeface="楷体" pitchFamily="49" charset="-122"/>
                <a:sym typeface="Symbol" pitchFamily="18" charset="2"/>
              </a:rPr>
              <a:t>2</a:t>
            </a:r>
            <a:r>
              <a:rPr lang="zh-CN" altLang="en-US" sz="2600" dirty="0">
                <a:ea typeface="楷体" pitchFamily="49" charset="-122"/>
                <a:sym typeface="Symbol" pitchFamily="18" charset="2"/>
              </a:rPr>
              <a:t>类错误的发生概率。</a:t>
            </a:r>
            <a:endParaRPr lang="zh-CN" altLang="en-US"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55302">
                                            <p:txEl>
                                              <p:pRg st="0" end="0"/>
                                            </p:txEl>
                                          </p:spTgt>
                                        </p:tgtEl>
                                        <p:attrNameLst>
                                          <p:attrName>style.visibility</p:attrName>
                                        </p:attrNameLst>
                                      </p:cBhvr>
                                      <p:to>
                                        <p:strVal val="visible"/>
                                      </p:to>
                                    </p:set>
                                    <p:anim calcmode="lin" valueType="num">
                                      <p:cBhvr additive="base">
                                        <p:cTn id="7" dur="500" fill="hold"/>
                                        <p:tgtEl>
                                          <p:spTgt spid="5530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5302">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5302">
                                            <p:txEl>
                                              <p:pRg st="0" end="0"/>
                                            </p:txEl>
                                          </p:spTgt>
                                        </p:tgtEl>
                                        <p:attrNameLst>
                                          <p:attrName>ppt_c</p:attrName>
                                        </p:attrNameLst>
                                      </p:cBhvr>
                                      <p:to>
                                        <a:srgbClr val="0000FF"/>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55302">
                                            <p:txEl>
                                              <p:pRg st="1" end="1"/>
                                            </p:txEl>
                                          </p:spTgt>
                                        </p:tgtEl>
                                        <p:attrNameLst>
                                          <p:attrName>style.visibility</p:attrName>
                                        </p:attrNameLst>
                                      </p:cBhvr>
                                      <p:to>
                                        <p:strVal val="visible"/>
                                      </p:to>
                                    </p:set>
                                    <p:anim calcmode="lin" valueType="num">
                                      <p:cBhvr additive="base">
                                        <p:cTn id="13" dur="500" fill="hold"/>
                                        <p:tgtEl>
                                          <p:spTgt spid="5530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5302">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5302">
                                            <p:txEl>
                                              <p:pRg st="1" end="1"/>
                                            </p:txEl>
                                          </p:spTgt>
                                        </p:tgtEl>
                                        <p:attrNameLst>
                                          <p:attrName>ppt_c</p:attrName>
                                        </p:attrNameLst>
                                      </p:cBhvr>
                                      <p:to>
                                        <a:srgbClr val="0000FF"/>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12" fill="hold" grpId="0" nodeType="clickEffect">
                                  <p:stCondLst>
                                    <p:cond delay="0"/>
                                  </p:stCondLst>
                                  <p:childTnLst>
                                    <p:set>
                                      <p:cBhvr>
                                        <p:cTn id="18" dur="1" fill="hold">
                                          <p:stCondLst>
                                            <p:cond delay="0"/>
                                          </p:stCondLst>
                                        </p:cTn>
                                        <p:tgtEl>
                                          <p:spTgt spid="55302">
                                            <p:txEl>
                                              <p:pRg st="2" end="2"/>
                                            </p:txEl>
                                          </p:spTgt>
                                        </p:tgtEl>
                                        <p:attrNameLst>
                                          <p:attrName>style.visibility</p:attrName>
                                        </p:attrNameLst>
                                      </p:cBhvr>
                                      <p:to>
                                        <p:strVal val="visible"/>
                                      </p:to>
                                    </p:set>
                                    <p:anim calcmode="lin" valueType="num">
                                      <p:cBhvr additive="base">
                                        <p:cTn id="19" dur="500" fill="hold"/>
                                        <p:tgtEl>
                                          <p:spTgt spid="5530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5302">
                                            <p:txEl>
                                              <p:pRg st="2" end="2"/>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55302">
                                            <p:txEl>
                                              <p:pRg st="2" end="2"/>
                                            </p:txEl>
                                          </p:spTgt>
                                        </p:tgtEl>
                                        <p:attrNameLst>
                                          <p:attrName>ppt_c</p:attrName>
                                        </p:attrNameLst>
                                      </p:cBhvr>
                                      <p:to>
                                        <a:srgbClr val="0000FF"/>
                                      </p:to>
                                    </p:animClr>
                                  </p:sub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5303"/>
                                        </p:tgtEl>
                                        <p:attrNameLst>
                                          <p:attrName>style.visibility</p:attrName>
                                        </p:attrNameLst>
                                      </p:cBhvr>
                                      <p:to>
                                        <p:strVal val="visible"/>
                                      </p:to>
                                    </p:set>
                                    <p:animEffect transition="in" filter="wipe(left)">
                                      <p:cBhvr>
                                        <p:cTn id="25" dur="500"/>
                                        <p:tgtEl>
                                          <p:spTgt spid="55303"/>
                                        </p:tgtEl>
                                      </p:cBhvr>
                                    </p:animEffect>
                                  </p:childTnLst>
                                  <p:subTnLst>
                                    <p:animClr clrSpc="rgb" dir="cw">
                                      <p:cBhvr override="childStyle">
                                        <p:cTn dur="1" fill="hold" display="0" masterRel="nextClick" afterEffect="1"/>
                                        <p:tgtEl>
                                          <p:spTgt spid="55303"/>
                                        </p:tgtEl>
                                        <p:attrNameLst>
                                          <p:attrName>ppt_c</p:attrName>
                                        </p:attrNameLst>
                                      </p:cBhvr>
                                      <p:to>
                                        <a:srgbClr val="0000FF"/>
                                      </p:to>
                                    </p:animClr>
                                  </p:subTnLst>
                                </p:cTn>
                              </p:par>
                            </p:childTnLst>
                          </p:cTn>
                        </p:par>
                      </p:childTnLst>
                    </p:cTn>
                  </p:par>
                  <p:par>
                    <p:cTn id="26" fill="hold">
                      <p:stCondLst>
                        <p:cond delay="indefinite"/>
                      </p:stCondLst>
                      <p:childTnLst>
                        <p:par>
                          <p:cTn id="27" fill="hold">
                            <p:stCondLst>
                              <p:cond delay="0"/>
                            </p:stCondLst>
                            <p:childTnLst>
                              <p:par>
                                <p:cTn id="28" presetID="2" presetClass="entr" presetSubtype="1" fill="hold" grpId="0" nodeType="clickEffect">
                                  <p:stCondLst>
                                    <p:cond delay="0"/>
                                  </p:stCondLst>
                                  <p:childTnLst>
                                    <p:set>
                                      <p:cBhvr>
                                        <p:cTn id="29" dur="1" fill="hold">
                                          <p:stCondLst>
                                            <p:cond delay="0"/>
                                          </p:stCondLst>
                                        </p:cTn>
                                        <p:tgtEl>
                                          <p:spTgt spid="55304">
                                            <p:txEl>
                                              <p:pRg st="0" end="0"/>
                                            </p:txEl>
                                          </p:spTgt>
                                        </p:tgtEl>
                                        <p:attrNameLst>
                                          <p:attrName>style.visibility</p:attrName>
                                        </p:attrNameLst>
                                      </p:cBhvr>
                                      <p:to>
                                        <p:strVal val="visible"/>
                                      </p:to>
                                    </p:set>
                                    <p:anim calcmode="lin" valueType="num">
                                      <p:cBhvr additive="base">
                                        <p:cTn id="30" dur="500" fill="hold"/>
                                        <p:tgtEl>
                                          <p:spTgt spid="55304">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5304">
                                            <p:txEl>
                                              <p:pRg st="0" end="0"/>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55304">
                                            <p:txEl>
                                              <p:pRg st="0" end="0"/>
                                            </p:txEl>
                                          </p:spTgt>
                                        </p:tgtEl>
                                        <p:attrNameLst>
                                          <p:attrName>ppt_c</p:attrName>
                                        </p:attrNameLst>
                                      </p:cBhvr>
                                      <p:to>
                                        <a:srgbClr val="0000FF"/>
                                      </p:to>
                                    </p:animClr>
                                  </p:subTnLst>
                                </p:cTn>
                              </p:par>
                            </p:childTnLst>
                          </p:cTn>
                        </p:par>
                      </p:childTnLst>
                    </p:cTn>
                  </p:par>
                  <p:par>
                    <p:cTn id="32" fill="hold">
                      <p:stCondLst>
                        <p:cond delay="indefinite"/>
                      </p:stCondLst>
                      <p:childTnLst>
                        <p:par>
                          <p:cTn id="33" fill="hold">
                            <p:stCondLst>
                              <p:cond delay="0"/>
                            </p:stCondLst>
                            <p:childTnLst>
                              <p:par>
                                <p:cTn id="34" presetID="2" presetClass="entr" presetSubtype="1" fill="hold" grpId="0" nodeType="clickEffect">
                                  <p:stCondLst>
                                    <p:cond delay="0"/>
                                  </p:stCondLst>
                                  <p:childTnLst>
                                    <p:set>
                                      <p:cBhvr>
                                        <p:cTn id="35" dur="1" fill="hold">
                                          <p:stCondLst>
                                            <p:cond delay="0"/>
                                          </p:stCondLst>
                                        </p:cTn>
                                        <p:tgtEl>
                                          <p:spTgt spid="55304">
                                            <p:txEl>
                                              <p:pRg st="1" end="1"/>
                                            </p:txEl>
                                          </p:spTgt>
                                        </p:tgtEl>
                                        <p:attrNameLst>
                                          <p:attrName>style.visibility</p:attrName>
                                        </p:attrNameLst>
                                      </p:cBhvr>
                                      <p:to>
                                        <p:strVal val="visible"/>
                                      </p:to>
                                    </p:set>
                                    <p:anim calcmode="lin" valueType="num">
                                      <p:cBhvr additive="base">
                                        <p:cTn id="36" dur="500" fill="hold"/>
                                        <p:tgtEl>
                                          <p:spTgt spid="55304">
                                            <p:txEl>
                                              <p:pRg st="1" end="1"/>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5304">
                                            <p:txEl>
                                              <p:pRg st="1" end="1"/>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55304">
                                            <p:txEl>
                                              <p:pRg st="1" end="1"/>
                                            </p:txEl>
                                          </p:spTgt>
                                        </p:tgtEl>
                                        <p:attrNameLst>
                                          <p:attrName>ppt_c</p:attrName>
                                        </p:attrNameLst>
                                      </p:cBhvr>
                                      <p:to>
                                        <a:srgbClr val="0000FF"/>
                                      </p:to>
                                    </p:animClr>
                                  </p:subTnLst>
                                </p:cTn>
                              </p:par>
                            </p:childTnLst>
                          </p:cTn>
                        </p:par>
                      </p:childTnLst>
                    </p:cTn>
                  </p:par>
                  <p:par>
                    <p:cTn id="38" fill="hold">
                      <p:stCondLst>
                        <p:cond delay="indefinite"/>
                      </p:stCondLst>
                      <p:childTnLst>
                        <p:par>
                          <p:cTn id="39" fill="hold">
                            <p:stCondLst>
                              <p:cond delay="0"/>
                            </p:stCondLst>
                            <p:childTnLst>
                              <p:par>
                                <p:cTn id="40" presetID="2" presetClass="entr" presetSubtype="1" fill="hold" grpId="0" nodeType="clickEffect">
                                  <p:stCondLst>
                                    <p:cond delay="0"/>
                                  </p:stCondLst>
                                  <p:childTnLst>
                                    <p:set>
                                      <p:cBhvr>
                                        <p:cTn id="41" dur="1" fill="hold">
                                          <p:stCondLst>
                                            <p:cond delay="0"/>
                                          </p:stCondLst>
                                        </p:cTn>
                                        <p:tgtEl>
                                          <p:spTgt spid="55304">
                                            <p:txEl>
                                              <p:pRg st="2" end="2"/>
                                            </p:txEl>
                                          </p:spTgt>
                                        </p:tgtEl>
                                        <p:attrNameLst>
                                          <p:attrName>style.visibility</p:attrName>
                                        </p:attrNameLst>
                                      </p:cBhvr>
                                      <p:to>
                                        <p:strVal val="visible"/>
                                      </p:to>
                                    </p:set>
                                    <p:anim calcmode="lin" valueType="num">
                                      <p:cBhvr additive="base">
                                        <p:cTn id="42" dur="500" fill="hold"/>
                                        <p:tgtEl>
                                          <p:spTgt spid="55304">
                                            <p:txEl>
                                              <p:pRg st="2" end="2"/>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5304">
                                            <p:txEl>
                                              <p:pRg st="2" end="2"/>
                                            </p:txEl>
                                          </p:spTgt>
                                        </p:tgtEl>
                                        <p:attrNameLst>
                                          <p:attrName>ppt_y</p:attrName>
                                        </p:attrNameLst>
                                      </p:cBhvr>
                                      <p:tavLst>
                                        <p:tav tm="0">
                                          <p:val>
                                            <p:strVal val="0-#ppt_h/2"/>
                                          </p:val>
                                        </p:tav>
                                        <p:tav tm="100000">
                                          <p:val>
                                            <p:strVal val="#ppt_y"/>
                                          </p:val>
                                        </p:tav>
                                      </p:tavLst>
                                    </p:anim>
                                  </p:childTnLst>
                                  <p:subTnLst>
                                    <p:animClr clrSpc="rgb" dir="cw">
                                      <p:cBhvr override="childStyle">
                                        <p:cTn dur="1" fill="hold" display="0" masterRel="nextClick" afterEffect="1"/>
                                        <p:tgtEl>
                                          <p:spTgt spid="55304">
                                            <p:txEl>
                                              <p:pRg st="2" end="2"/>
                                            </p:txEl>
                                          </p:spTgt>
                                        </p:tgtEl>
                                        <p:attrNameLst>
                                          <p:attrName>ppt_c</p:attrName>
                                        </p:attrNameLst>
                                      </p:cBhvr>
                                      <p:to>
                                        <a:srgbClr val="0000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2" grpId="0" build="p" autoUpdateAnimBg="0"/>
      <p:bldP spid="55304" grpId="0" build="p" autoUpdateAnimBg="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10873</TotalTime>
  <Words>6905</Words>
  <Application>Microsoft Office PowerPoint</Application>
  <PresentationFormat>全屏显示(4:3)</PresentationFormat>
  <Paragraphs>424</Paragraphs>
  <Slides>41</Slides>
  <Notes>41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4</vt:i4>
      </vt:variant>
      <vt:variant>
        <vt:lpstr>幻灯片标题</vt:lpstr>
      </vt:variant>
      <vt:variant>
        <vt:i4>41</vt:i4>
      </vt:variant>
    </vt:vector>
  </HeadingPairs>
  <TitlesOfParts>
    <vt:vector size="57" baseType="lpstr">
      <vt:lpstr>Arial</vt:lpstr>
      <vt:lpstr>宋体</vt:lpstr>
      <vt:lpstr>Times New Roman</vt:lpstr>
      <vt:lpstr>隶书</vt:lpstr>
      <vt:lpstr>Symbol</vt:lpstr>
      <vt:lpstr>黑体</vt:lpstr>
      <vt:lpstr>楷体</vt:lpstr>
      <vt:lpstr>金桥简标宋</vt:lpstr>
      <vt:lpstr>楷体_GB2312</vt:lpstr>
      <vt:lpstr>华文楷体</vt:lpstr>
      <vt:lpstr>Wingdings</vt:lpstr>
      <vt:lpstr>默认设计模板</vt:lpstr>
      <vt:lpstr>Equation</vt:lpstr>
      <vt:lpstr>公式</vt:lpstr>
      <vt:lpstr>Document</vt:lpstr>
      <vt:lpstr>Microsoft 公式 3.0</vt:lpstr>
      <vt:lpstr>统计实例</vt:lpstr>
      <vt:lpstr>第七章   假设检验</vt:lpstr>
      <vt:lpstr>第七章   假设检验</vt:lpstr>
      <vt:lpstr>第七章   假设检验</vt:lpstr>
      <vt:lpstr>第七章   假设检验</vt:lpstr>
      <vt:lpstr>第七章   假设检验</vt:lpstr>
      <vt:lpstr>第七章   假设检验</vt:lpstr>
      <vt:lpstr>第七章   假设检验</vt:lpstr>
      <vt:lpstr>第七章   假设检验</vt:lpstr>
      <vt:lpstr>第七章   假设检验</vt:lpstr>
      <vt:lpstr>第七章   假设检验</vt:lpstr>
      <vt:lpstr>第七章   假设检验</vt:lpstr>
      <vt:lpstr>第七章   假设检验</vt:lpstr>
      <vt:lpstr>第七章   假设检验</vt:lpstr>
      <vt:lpstr>第七章   假设检验</vt:lpstr>
      <vt:lpstr>第七章   假设检验</vt:lpstr>
      <vt:lpstr>第七章   假设检验</vt:lpstr>
      <vt:lpstr>第七章   假设检验</vt:lpstr>
      <vt:lpstr>第七章   假设检验</vt:lpstr>
      <vt:lpstr>第七章   假设检验</vt:lpstr>
      <vt:lpstr>第七章   假设检验</vt:lpstr>
      <vt:lpstr>第七章   假设检验</vt:lpstr>
      <vt:lpstr>第七章   假设检验</vt:lpstr>
      <vt:lpstr>第七章   假设检验</vt:lpstr>
      <vt:lpstr>第七章   假设检验</vt:lpstr>
      <vt:lpstr>第七章   假设检验</vt:lpstr>
      <vt:lpstr>第七章   假设检验</vt:lpstr>
      <vt:lpstr>第七章   假设检验</vt:lpstr>
      <vt:lpstr>第七章   假设检验</vt:lpstr>
      <vt:lpstr>第七章   假设检验</vt:lpstr>
      <vt:lpstr>第七章   假设检验</vt:lpstr>
      <vt:lpstr>第七章   假设检验</vt:lpstr>
      <vt:lpstr>第七章   假设检验</vt:lpstr>
      <vt:lpstr>第七章   假设检验</vt:lpstr>
      <vt:lpstr>第七章   假设检验</vt:lpstr>
      <vt:lpstr>第七章   假设检验</vt:lpstr>
      <vt:lpstr>第七章   假设检验</vt:lpstr>
      <vt:lpstr>第七章   假设检验</vt:lpstr>
      <vt:lpstr>第七章   假设检验</vt:lpstr>
      <vt:lpstr>第七章   假设检验</vt:lpstr>
      <vt:lpstr>第七章   假设检验</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参数估计与假设检验</dc:title>
  <dc:creator>李海东</dc:creator>
  <cp:lastModifiedBy>LHD</cp:lastModifiedBy>
  <cp:revision>1017</cp:revision>
  <dcterms:created xsi:type="dcterms:W3CDTF">2001-02-03T06:43:44Z</dcterms:created>
  <dcterms:modified xsi:type="dcterms:W3CDTF">2017-05-17T15:21:45Z</dcterms:modified>
</cp:coreProperties>
</file>