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301" r:id="rId2"/>
    <p:sldId id="337" r:id="rId3"/>
    <p:sldId id="335" r:id="rId4"/>
    <p:sldId id="329" r:id="rId5"/>
    <p:sldId id="338" r:id="rId6"/>
    <p:sldId id="350" r:id="rId7"/>
    <p:sldId id="340" r:id="rId8"/>
    <p:sldId id="303" r:id="rId9"/>
    <p:sldId id="345" r:id="rId10"/>
    <p:sldId id="339" r:id="rId11"/>
    <p:sldId id="304" r:id="rId12"/>
    <p:sldId id="306" r:id="rId13"/>
    <p:sldId id="346" r:id="rId14"/>
    <p:sldId id="308" r:id="rId15"/>
    <p:sldId id="312" r:id="rId16"/>
    <p:sldId id="336" r:id="rId17"/>
    <p:sldId id="348" r:id="rId18"/>
    <p:sldId id="349" r:id="rId19"/>
    <p:sldId id="317" r:id="rId20"/>
    <p:sldId id="343" r:id="rId21"/>
    <p:sldId id="319" r:id="rId22"/>
    <p:sldId id="344" r:id="rId23"/>
    <p:sldId id="313" r:id="rId24"/>
    <p:sldId id="342" r:id="rId25"/>
  </p:sldIdLst>
  <p:sldSz cx="9144000" cy="6858000" type="screen4x3"/>
  <p:notesSz cx="6858000" cy="9144000"/>
  <p:embeddedFontLst>
    <p:embeddedFont>
      <p:font typeface="隶书" pitchFamily="49" charset="-122"/>
      <p:regular r:id="rId27"/>
    </p:embeddedFont>
    <p:embeddedFont>
      <p:font typeface="黑体" pitchFamily="49" charset="-122"/>
      <p:regular r:id="rId28"/>
    </p:embeddedFont>
    <p:embeddedFont>
      <p:font typeface="楷体" pitchFamily="49" charset="-122"/>
      <p:regular r:id="rId29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1866" autoAdjust="0"/>
  </p:normalViewPr>
  <p:slideViewPr>
    <p:cSldViewPr>
      <p:cViewPr varScale="1">
        <p:scale>
          <a:sx n="64" d="100"/>
          <a:sy n="64" d="100"/>
        </p:scale>
        <p:origin x="-156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839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DD7D17-DFF0-4687-99F0-FFC354F167F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42AE62-1F68-42AB-875A-90C42B14F156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dirty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Wingdings" pitchFamily="2" charset="2"/>
              </a:rPr>
              <a:t>（</a:t>
            </a:r>
            <a:r>
              <a:rPr lang="en-US" altLang="zh-CN" sz="1300" dirty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Wingdings" pitchFamily="2" charset="2"/>
              </a:rPr>
              <a:t>1</a:t>
            </a:r>
            <a:r>
              <a:rPr lang="zh-CN" altLang="en-US" sz="13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Wingdings" pitchFamily="2" charset="2"/>
              </a:rPr>
              <a:t>）从零售业中抽取了</a:t>
            </a:r>
            <a:r>
              <a:rPr lang="en-US" altLang="zh-CN" sz="13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Wingdings" pitchFamily="2" charset="2"/>
              </a:rPr>
              <a:t>7</a:t>
            </a:r>
            <a:r>
              <a:rPr lang="zh-CN" altLang="en-US" sz="13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Wingdings" pitchFamily="2" charset="2"/>
              </a:rPr>
              <a:t>家企业，其中第一家企业被投诉</a:t>
            </a:r>
            <a:r>
              <a:rPr lang="en-US" altLang="zh-CN" sz="13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Wingdings" pitchFamily="2" charset="2"/>
              </a:rPr>
              <a:t>57</a:t>
            </a:r>
            <a:r>
              <a:rPr lang="zh-CN" altLang="en-US" sz="13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Wingdings" pitchFamily="2" charset="2"/>
              </a:rPr>
              <a:t>次等。（</a:t>
            </a:r>
            <a:r>
              <a:rPr lang="en-US" altLang="zh-CN" sz="13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Wingdings" pitchFamily="2" charset="2"/>
              </a:rPr>
              <a:t>2</a:t>
            </a:r>
            <a:r>
              <a:rPr lang="zh-CN" altLang="en-US" sz="13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Wingdings" pitchFamily="2" charset="2"/>
              </a:rPr>
              <a:t>）如何判断？在没有其他资料的情况下，衡量服务质量只能看平均投诉次数。反之，只要有一类产业的平均投诉次数不同，则服务质量不同。（</a:t>
            </a:r>
            <a:r>
              <a:rPr lang="en-US" altLang="zh-CN" sz="13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Wingdings" pitchFamily="2" charset="2"/>
              </a:rPr>
              <a:t>3</a:t>
            </a:r>
            <a:r>
              <a:rPr lang="zh-CN" altLang="en-US" sz="13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Wingdings" pitchFamily="2" charset="2"/>
              </a:rPr>
              <a:t>）由此可见，若欲衡量四类产业的服务质量是否相同，从统计角度来看事实上是个检验问题。由样本数据来看，研究者更倾向于支持第二个命题，因此原假设为第一个命题，备择假设是第二个命题。（</a:t>
            </a:r>
            <a:r>
              <a:rPr lang="en-US" altLang="zh-CN" sz="13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Wingdings" pitchFamily="2" charset="2"/>
              </a:rPr>
              <a:t>4</a:t>
            </a:r>
            <a:r>
              <a:rPr lang="zh-CN" altLang="en-US" sz="13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Wingdings" pitchFamily="2" charset="2"/>
              </a:rPr>
              <a:t>）和前面刚学的假设检验有何不同？前面的检验最多涉及两个总体，而当前牵涉到四个总体。</a:t>
            </a:r>
            <a:endParaRPr lang="zh-CN" altLang="en-US" sz="1300" dirty="0">
              <a:effectLst>
                <a:outerShdw blurRad="38100" dist="38100" dir="2700000" algn="tl">
                  <a:srgbClr val="C0C0C0"/>
                </a:outerShdw>
              </a:effectLst>
              <a:ea typeface="楷体" pitchFamily="49" charset="-122"/>
              <a:sym typeface="Wingdings" pitchFamily="2" charset="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095F81-4CF1-4857-AD85-C2D2BD4F3DB8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 smtClean="0"/>
              <a:t>）组内误差应该小于组间误差；（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）若均方大于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，说明系统误差出现，均方越大则系统误差越大，说明各组均值差距越来越大</a:t>
            </a:r>
            <a:r>
              <a:rPr lang="zh-CN" altLang="en-US" sz="1200" dirty="0" smtClean="0">
                <a:sym typeface="Symbol" pitchFamily="18" charset="2"/>
              </a:rPr>
              <a:t>。最终只需找出一个临界值，若均方超出这一临界则拒绝原假设。（</a:t>
            </a:r>
            <a:r>
              <a:rPr lang="en-US" altLang="zh-CN" sz="1200" dirty="0" smtClean="0">
                <a:sym typeface="Symbol" pitchFamily="18" charset="2"/>
              </a:rPr>
              <a:t>3</a:t>
            </a:r>
            <a:r>
              <a:rPr lang="zh-CN" altLang="en-US" sz="1200" dirty="0" smtClean="0">
                <a:sym typeface="Symbol" pitchFamily="18" charset="2"/>
              </a:rPr>
              <a:t>）不过，在检验这个命题之前，需做出一些基本假定。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4632FA-D3A1-4B38-84E1-1DEEACD24AD0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）将前述原理归纳：方差分析检验多总体均值相等这一假设，因此，应从各总体随机抽取样本，观察样本均值是否相等。（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）可将零售业看作一个总体，其投诉次数服从正态分布，进而从中随机抽取一个</a:t>
            </a:r>
            <a:r>
              <a:rPr lang="en-US" altLang="zh-CN" dirty="0" smtClean="0"/>
              <a:t>SAS</a:t>
            </a:r>
            <a:r>
              <a:rPr lang="zh-CN" altLang="en-US" dirty="0" smtClean="0"/>
              <a:t>样本；（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baseline="0" dirty="0" smtClean="0"/>
              <a:t>若</a:t>
            </a:r>
            <a:r>
              <a:rPr lang="en-US" altLang="zh-CN" baseline="0" dirty="0" smtClean="0"/>
              <a:t>H</a:t>
            </a:r>
            <a:r>
              <a:rPr lang="en-US" altLang="zh-CN" baseline="-25000" dirty="0" smtClean="0"/>
              <a:t>0</a:t>
            </a:r>
            <a:r>
              <a:rPr lang="zh-CN" altLang="en-US" baseline="0" dirty="0" smtClean="0"/>
              <a:t>为真，则总体均值相同，三个总体无来自同一分布，其样本均值应该非常接近，亦即如果样本均值接近，则应接受</a:t>
            </a:r>
            <a:r>
              <a:rPr lang="en-US" altLang="zh-CN" baseline="0" dirty="0" smtClean="0"/>
              <a:t>H</a:t>
            </a:r>
            <a:r>
              <a:rPr lang="en-US" altLang="zh-CN" baseline="-25000" dirty="0" smtClean="0"/>
              <a:t>0</a:t>
            </a:r>
            <a:r>
              <a:rPr lang="zh-CN" altLang="en-US" baseline="0" dirty="0" smtClean="0"/>
              <a:t>，反之，如果样本均值差异很大，则总体均值同样如此，分别来自三个不同的分布，此时应该拒绝原假设。（</a:t>
            </a:r>
            <a:r>
              <a:rPr lang="en-US" altLang="zh-CN" baseline="0" dirty="0" smtClean="0"/>
              <a:t>4</a:t>
            </a:r>
            <a:r>
              <a:rPr lang="zh-CN" altLang="en-US" baseline="0" dirty="0" smtClean="0"/>
              <a:t>）只有方差相等，则在均值相等的情况下，三个总体才可能来自同一分布，此时才可能接受原假设。否则，方差不等，尽管均值相等，也仍然是三个不同的总体。无法建立两个可以约除的卡方分布，进而建立</a:t>
            </a:r>
            <a:r>
              <a:rPr lang="en-US" altLang="zh-CN" baseline="0" dirty="0" smtClean="0"/>
              <a:t>F</a:t>
            </a:r>
            <a:r>
              <a:rPr lang="zh-CN" altLang="en-US" baseline="0" dirty="0" smtClean="0"/>
              <a:t>分布。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C8EFBB-F6BE-4F2E-9F6E-8EB5989B9D4D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dirty="0" smtClean="0">
                <a:solidFill>
                  <a:srgbClr val="FF3300"/>
                </a:solidFill>
                <a:ea typeface="隶书" pitchFamily="49" charset="-122"/>
                <a:sym typeface="Symbol" pitchFamily="18" charset="2"/>
              </a:rPr>
              <a:t>（</a:t>
            </a:r>
            <a:r>
              <a:rPr lang="en-US" altLang="zh-CN" sz="1000" dirty="0" smtClean="0">
                <a:solidFill>
                  <a:srgbClr val="FF3300"/>
                </a:solidFill>
                <a:ea typeface="隶书" pitchFamily="49" charset="-122"/>
                <a:sym typeface="Symbol" pitchFamily="18" charset="2"/>
              </a:rPr>
              <a:t>1</a:t>
            </a:r>
            <a:r>
              <a:rPr lang="zh-CN" altLang="en-US" sz="1000" dirty="0" smtClean="0">
                <a:solidFill>
                  <a:srgbClr val="FF3300"/>
                </a:solidFill>
                <a:ea typeface="隶书" pitchFamily="49" charset="-122"/>
                <a:sym typeface="Symbol" pitchFamily="18" charset="2"/>
              </a:rPr>
              <a:t>）分析步骤与假设检验相同。（</a:t>
            </a:r>
            <a:r>
              <a:rPr lang="en-US" altLang="zh-CN" sz="1000" dirty="0" smtClean="0">
                <a:solidFill>
                  <a:srgbClr val="FF3300"/>
                </a:solidFill>
                <a:ea typeface="隶书" pitchFamily="49" charset="-122"/>
                <a:sym typeface="Symbol" pitchFamily="18" charset="2"/>
              </a:rPr>
              <a:t>2</a:t>
            </a:r>
            <a:r>
              <a:rPr lang="zh-CN" altLang="en-US" sz="1000" dirty="0" smtClean="0">
                <a:solidFill>
                  <a:srgbClr val="FF3300"/>
                </a:solidFill>
                <a:ea typeface="隶书" pitchFamily="49" charset="-122"/>
                <a:sym typeface="Symbol" pitchFamily="18" charset="2"/>
              </a:rPr>
              <a:t>）第二步构造检验统计量，也就是选择什么样的统计量（指标）来检验原假设？在回答这个问题之前，先回顾一下方差加法定理。同样的道理，方差分析的手段是误差分解，涉及总误差、组间误差和组内误差；（</a:t>
            </a:r>
            <a:r>
              <a:rPr lang="en-US" altLang="zh-CN" sz="1000" dirty="0" smtClean="0">
                <a:solidFill>
                  <a:srgbClr val="FF3300"/>
                </a:solidFill>
                <a:ea typeface="隶书" pitchFamily="49" charset="-122"/>
                <a:sym typeface="Symbol" pitchFamily="18" charset="2"/>
              </a:rPr>
              <a:t>3</a:t>
            </a:r>
            <a:r>
              <a:rPr lang="zh-CN" altLang="en-US" sz="1000" dirty="0" smtClean="0">
                <a:solidFill>
                  <a:srgbClr val="FF3300"/>
                </a:solidFill>
                <a:ea typeface="隶书" pitchFamily="49" charset="-122"/>
                <a:sym typeface="Symbol" pitchFamily="18" charset="2"/>
              </a:rPr>
              <a:t>）不管计算什么误差，首先得计算各种均值，包括总均值和组均值。</a:t>
            </a:r>
            <a:endParaRPr lang="zh-CN" altLang="en-US" sz="1000" dirty="0">
              <a:solidFill>
                <a:srgbClr val="FF3300"/>
              </a:solidFill>
              <a:ea typeface="隶书" pitchFamily="49" charset="-122"/>
              <a:sym typeface="Symbol" pitchFamily="18" charset="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E8CA87-8573-48F7-BA33-B15D91C5EC24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代表水平或者总体，</a:t>
            </a:r>
            <a:r>
              <a:rPr lang="en-US" altLang="zh-CN" dirty="0" smtClean="0"/>
              <a:t>j</a:t>
            </a:r>
            <a:r>
              <a:rPr lang="zh-CN" altLang="en-US" dirty="0" smtClean="0"/>
              <a:t>代表样本容量。（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）各样本均值可称为组均值，总均值又称为全样本均值，总均值有几种计算方法？将总均值简写为</a:t>
            </a:r>
            <a:r>
              <a:rPr lang="en-US" altLang="zh-CN" dirty="0" smtClean="0"/>
              <a:t>47.87</a:t>
            </a:r>
            <a:r>
              <a:rPr lang="zh-CN" altLang="en-US" dirty="0" smtClean="0"/>
              <a:t>以备后面的误差平方和的计算。（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）均值计算之后再计算误差平方和。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ADE24C-B156-4C80-9E24-4695B96775DB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 smtClean="0"/>
              <a:t>）方差有几种，则误差平方和也就有几种。（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）总平方和：先计算各组变量值与总均值的离差平方，最后再加总。（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）总平方和有多少个？组间平方和也是所有变量值与总均值的离差平方和，只不过第一组用</a:t>
            </a:r>
            <a:r>
              <a:rPr lang="en-US" altLang="zh-CN" dirty="0" smtClean="0"/>
              <a:t>49</a:t>
            </a:r>
            <a:r>
              <a:rPr lang="zh-CN" altLang="en-US" dirty="0" smtClean="0"/>
              <a:t>代表其他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个数据计算的，故此要乘上样本单位数。（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）为什么</a:t>
            </a:r>
            <a:r>
              <a:rPr lang="en-US" altLang="zh-CN" dirty="0" smtClean="0"/>
              <a:t>SSA</a:t>
            </a:r>
            <a:r>
              <a:rPr lang="zh-CN" altLang="en-US" dirty="0" smtClean="0"/>
              <a:t>小于</a:t>
            </a:r>
            <a:r>
              <a:rPr lang="en-US" altLang="zh-CN" dirty="0" smtClean="0"/>
              <a:t>SST</a:t>
            </a:r>
            <a:r>
              <a:rPr lang="zh-CN" altLang="en-US" dirty="0" smtClean="0"/>
              <a:t>（总离差与组间离差均为</a:t>
            </a:r>
            <a:r>
              <a:rPr lang="en-US" altLang="zh-CN" dirty="0" smtClean="0"/>
              <a:t>23</a:t>
            </a:r>
            <a:r>
              <a:rPr lang="zh-CN" altLang="en-US" dirty="0" smtClean="0"/>
              <a:t>个）？没有考虑组内离差。列出第一组</a:t>
            </a:r>
            <a:r>
              <a:rPr lang="en-US" altLang="zh-CN" dirty="0" smtClean="0"/>
              <a:t>57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66</a:t>
            </a:r>
            <a:r>
              <a:rPr lang="zh-CN" altLang="en-US" dirty="0" smtClean="0"/>
              <a:t>等数据，如（</a:t>
            </a:r>
            <a:r>
              <a:rPr lang="en-US" altLang="zh-CN" dirty="0" smtClean="0"/>
              <a:t>57-47.87</a:t>
            </a:r>
            <a:r>
              <a:rPr lang="zh-CN" altLang="en-US" dirty="0" smtClean="0"/>
              <a:t>）</a:t>
            </a:r>
            <a:r>
              <a:rPr lang="en-US" altLang="zh-CN" dirty="0" smtClean="0"/>
              <a:t>+(66-47.87)</a:t>
            </a:r>
            <a:r>
              <a:rPr lang="zh-CN" altLang="en-US" dirty="0" smtClean="0"/>
              <a:t>等，再列出</a:t>
            </a:r>
            <a:r>
              <a:rPr lang="en-US" altLang="zh-CN" dirty="0" smtClean="0"/>
              <a:t>49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49</a:t>
            </a:r>
            <a:r>
              <a:rPr lang="zh-CN" altLang="en-US" dirty="0" smtClean="0"/>
              <a:t>代替，如（</a:t>
            </a:r>
            <a:r>
              <a:rPr lang="en-US" altLang="zh-CN" dirty="0" smtClean="0"/>
              <a:t>49-47.87</a:t>
            </a:r>
            <a:r>
              <a:rPr lang="zh-CN" altLang="en-US" dirty="0" smtClean="0"/>
              <a:t>）</a:t>
            </a:r>
            <a:r>
              <a:rPr lang="en-US" altLang="zh-CN" dirty="0" smtClean="0"/>
              <a:t>+(49-47.87)</a:t>
            </a:r>
            <a:r>
              <a:rPr lang="zh-CN" altLang="en-US" dirty="0" smtClean="0"/>
              <a:t>，可知代替之后组内没有离差，或者说忽略了。（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SST</a:t>
            </a:r>
            <a:r>
              <a:rPr lang="zh-CN" altLang="en-US" dirty="0" smtClean="0"/>
              <a:t>－</a:t>
            </a:r>
            <a:r>
              <a:rPr lang="en-US" altLang="zh-CN" dirty="0" smtClean="0"/>
              <a:t>SSA</a:t>
            </a:r>
            <a:r>
              <a:rPr lang="zh-CN" altLang="en-US" dirty="0" smtClean="0"/>
              <a:t>＝？</a:t>
            </a:r>
            <a:endParaRPr lang="zh-CN" altLang="en-US" sz="1300" dirty="0" smtClean="0">
              <a:ea typeface="楷体" pitchFamily="49" charset="-122"/>
              <a:sym typeface="Symbol" pitchFamily="18" charset="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2ABB2B-ED62-4D0A-B2CE-C5BFB65D8DC5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）从离差的全面性考虑，尚需计算组内离差；（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）先计算各组的组内平方和，尔后再加总。注意看清计算公式，（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）证明</a:t>
            </a:r>
            <a:r>
              <a:rPr lang="en-US" altLang="zh-CN" dirty="0" smtClean="0"/>
              <a:t>SST</a:t>
            </a:r>
            <a:r>
              <a:rPr lang="zh-CN" altLang="en-US" dirty="0" smtClean="0"/>
              <a:t>＝</a:t>
            </a:r>
            <a:r>
              <a:rPr lang="en-US" altLang="zh-CN" dirty="0" smtClean="0"/>
              <a:t>SSA+SSE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B58A28-1629-4B2A-9BA3-16098EC6E7FC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）确定各平方和的自由度目的是为了进一步明确各平方和的抽样分布。（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）由于自由度之间也存在等式关系，因此只需确定两个平方和的自由度即可。（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）首先探讨</a:t>
            </a:r>
            <a:r>
              <a:rPr lang="en-US" altLang="zh-CN" dirty="0" smtClean="0"/>
              <a:t>SST</a:t>
            </a:r>
            <a:r>
              <a:rPr lang="zh-CN" altLang="en-US" dirty="0" smtClean="0"/>
              <a:t>的自由度。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6D705B-A2EF-4170-863E-1C4E45256D9B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 smtClean="0"/>
              <a:t>）自由度也存在等式关系。也可理解为，欲算出</a:t>
            </a:r>
            <a:r>
              <a:rPr lang="en-US" altLang="zh-CN" dirty="0" smtClean="0"/>
              <a:t>SSA</a:t>
            </a:r>
            <a:r>
              <a:rPr lang="zh-CN" altLang="en-US" dirty="0" smtClean="0"/>
              <a:t>，需先测算总体均值，推断一个未知参数，所以在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的基础上失去一个自由度。（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）当然，也可换一个角度来确定各平方和的自由度，即从分布入手确定。之后再来明确分布。方差分析的假定为正态总体，同方差。当假设成立，各组变量值均服从同一正态分布。（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6D705B-A2EF-4170-863E-1C4E45256D9B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 smtClean="0"/>
              <a:t>）由于组内平方和的计算是先得出各组的组内平方和，最终再加总，因此，先一组一组地观察。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4BBBFF-E0FC-4993-95E0-2A9DEF99320E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）可理解为离差平方的平均数，消除不同组单位数（样本容量）不同的影响。（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）其中</a:t>
            </a:r>
            <a:r>
              <a:rPr lang="en-US" altLang="zh-CN" dirty="0" smtClean="0"/>
              <a:t>MSA</a:t>
            </a:r>
            <a:r>
              <a:rPr lang="zh-CN" altLang="en-US" dirty="0" smtClean="0"/>
              <a:t>是对组间平方和算平均，称为组间均方。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42AE62-1F68-42AB-875A-90C42B14F156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dirty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Wingdings" pitchFamily="2" charset="2"/>
              </a:rPr>
              <a:t>（</a:t>
            </a:r>
            <a:r>
              <a:rPr lang="en-US" altLang="zh-CN" sz="1300" dirty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Wingdings" pitchFamily="2" charset="2"/>
              </a:rPr>
              <a:t>1</a:t>
            </a:r>
            <a:r>
              <a:rPr lang="zh-CN" altLang="en-US" sz="13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Wingdings" pitchFamily="2" charset="2"/>
              </a:rPr>
              <a:t>）若按以前的方法检验</a:t>
            </a:r>
            <a:r>
              <a:rPr lang="en-US" altLang="zh-CN" sz="13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Wingdings" pitchFamily="2" charset="2"/>
              </a:rPr>
              <a:t>H</a:t>
            </a:r>
            <a:r>
              <a:rPr lang="en-US" altLang="zh-CN" sz="1400" baseline="-25000" dirty="0" smtClean="0">
                <a:sym typeface="Symbol" pitchFamily="18" charset="2"/>
              </a:rPr>
              <a:t>0</a:t>
            </a:r>
            <a:r>
              <a:rPr lang="zh-CN" altLang="en-US" sz="13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Wingdings" pitchFamily="2" charset="2"/>
              </a:rPr>
              <a:t>是否成立，由于之前的检验最多仅涉及两个总体，故需对原假设进行分解。（</a:t>
            </a:r>
            <a:r>
              <a:rPr lang="en-US" altLang="zh-CN" sz="13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Wingdings" pitchFamily="2" charset="2"/>
              </a:rPr>
              <a:t>2</a:t>
            </a:r>
            <a:r>
              <a:rPr lang="zh-CN" altLang="en-US" sz="13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Wingdings" pitchFamily="2" charset="2"/>
              </a:rPr>
              <a:t>）若</a:t>
            </a:r>
            <a:r>
              <a:rPr lang="en-US" altLang="zh-CN" sz="13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Wingdings" pitchFamily="2" charset="2"/>
              </a:rPr>
              <a:t>6</a:t>
            </a:r>
            <a:r>
              <a:rPr lang="zh-CN" altLang="en-US" sz="13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Wingdings" pitchFamily="2" charset="2"/>
              </a:rPr>
              <a:t>次检验全部通过，才能接受原假设。（</a:t>
            </a:r>
            <a:r>
              <a:rPr lang="en-US" altLang="zh-CN" sz="13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Wingdings" pitchFamily="2" charset="2"/>
              </a:rPr>
              <a:t>3</a:t>
            </a:r>
            <a:r>
              <a:rPr lang="zh-CN" altLang="en-US" sz="13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Wingdings" pitchFamily="2" charset="2"/>
              </a:rPr>
              <a:t>）问题：第一，原假设众多，工作量很大（若原假设涉及</a:t>
            </a:r>
            <a:r>
              <a:rPr lang="en-US" altLang="zh-CN" sz="13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Wingdings" pitchFamily="2" charset="2"/>
              </a:rPr>
              <a:t>5</a:t>
            </a:r>
            <a:r>
              <a:rPr lang="zh-CN" altLang="en-US" sz="13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Wingdings" pitchFamily="2" charset="2"/>
              </a:rPr>
              <a:t>个或</a:t>
            </a:r>
            <a:r>
              <a:rPr lang="en-US" altLang="zh-CN" sz="13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Wingdings" pitchFamily="2" charset="2"/>
              </a:rPr>
              <a:t>6</a:t>
            </a:r>
            <a:r>
              <a:rPr lang="zh-CN" altLang="en-US" sz="13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Wingdings" pitchFamily="2" charset="2"/>
              </a:rPr>
              <a:t>个总体）；第二，对单次检验而言，若原假设为真，则判断正确的概率为</a:t>
            </a:r>
            <a:r>
              <a:rPr lang="en-US" altLang="zh-CN" sz="13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Wingdings" pitchFamily="2" charset="2"/>
              </a:rPr>
              <a:t>0.95</a:t>
            </a:r>
            <a:r>
              <a:rPr lang="zh-CN" altLang="en-US" sz="13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Wingdings" pitchFamily="2" charset="2"/>
              </a:rPr>
              <a:t>，犯弃真错误的概率为</a:t>
            </a:r>
            <a:r>
              <a:rPr lang="en-US" altLang="zh-CN" sz="13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Wingdings" pitchFamily="2" charset="2"/>
              </a:rPr>
              <a:t>0.05.</a:t>
            </a:r>
            <a:r>
              <a:rPr lang="zh-CN" altLang="en-US" sz="13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Wingdings" pitchFamily="2" charset="2"/>
              </a:rPr>
              <a:t>（</a:t>
            </a:r>
            <a:r>
              <a:rPr lang="en-US" altLang="zh-CN" sz="13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Wingdings" pitchFamily="2" charset="2"/>
              </a:rPr>
              <a:t>4</a:t>
            </a:r>
            <a:r>
              <a:rPr lang="zh-CN" altLang="en-US" sz="13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Wingdings" pitchFamily="2" charset="2"/>
              </a:rPr>
              <a:t>）传统的检验方法存在许多不足，亦即传统检验在遇到多总体时，会出现工作量大以及弃真错误明显上升的不足，进而导致检验结果不可信，解决的方法就是方差分析。</a:t>
            </a:r>
            <a:endParaRPr lang="zh-CN" altLang="en-US" sz="1300" dirty="0">
              <a:effectLst>
                <a:outerShdw blurRad="38100" dist="38100" dir="2700000" algn="tl">
                  <a:srgbClr val="C0C0C0"/>
                </a:outerShdw>
              </a:effectLst>
              <a:ea typeface="楷体" pitchFamily="49" charset="-122"/>
              <a:sym typeface="Wingdings" pitchFamily="2" charset="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4BBBFF-E0FC-4993-95E0-2A9DEF99320E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）一旦</a:t>
            </a:r>
            <a:r>
              <a:rPr lang="en-US" altLang="zh-CN" dirty="0" smtClean="0"/>
              <a:t>F&gt;1</a:t>
            </a:r>
            <a:r>
              <a:rPr lang="zh-CN" altLang="en-US" dirty="0" smtClean="0"/>
              <a:t>，说明系统误差开始出现，但如果大一点就拒绝并不合理，因为系统误差并不明显，可能是样本的偶然性导致的，反之，如果</a:t>
            </a:r>
            <a:r>
              <a:rPr lang="en-US" altLang="zh-CN" dirty="0" smtClean="0"/>
              <a:t>F</a:t>
            </a:r>
            <a:r>
              <a:rPr lang="zh-CN" altLang="en-US" dirty="0" smtClean="0"/>
              <a:t>的数据越大，越往右边走，说明系统误差越明显，一旦系统误差显著性地超过了随机误差，将认为原假设是不成立的。（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）注意：从原假设来看，似乎是双侧检验，但在方差分析中，是右单侧检验。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9B75B9-BBA7-4E0E-A4B9-9A103370BAD6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rPr>
              <a:t>（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rPr>
              <a:t>1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rPr>
              <a:t>）在方差分析中，一般把计算结果放在表中，即方差分析表。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rPr>
              <a:t>F critical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rPr>
              <a:t>：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rPr>
              <a:t>F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rPr>
              <a:t>临界值。（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rPr>
              <a:t>2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rPr>
              <a:t>）结论：不同于传统检验，属于右尾检验。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B58A28-1629-4B2A-9BA3-16098EC6E7FC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 smtClean="0"/>
              <a:t>）选择</a:t>
            </a:r>
            <a:r>
              <a:rPr lang="en-US" altLang="zh-CN" dirty="0" smtClean="0"/>
              <a:t>57</a:t>
            </a:r>
            <a:r>
              <a:rPr lang="zh-CN" altLang="en-US" dirty="0" smtClean="0"/>
              <a:t>这个数据说明总离差等于组内离差加上组间离差（总均值为</a:t>
            </a:r>
            <a:r>
              <a:rPr lang="en-US" altLang="zh-CN" dirty="0" smtClean="0"/>
              <a:t>47.86</a:t>
            </a:r>
            <a:r>
              <a:rPr lang="zh-CN" altLang="en-US" dirty="0" smtClean="0"/>
              <a:t>）；（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）总平方和等于所有变量值与总均值离差的平方和，是一组一组加总的结果，因此先从第一组加起。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CD2EC3-36B0-4B4B-A663-9C4AA2C0CBE8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 smtClean="0"/>
              <a:t>）</a:t>
            </a:r>
            <a:endParaRPr lang="zh-CN" altLang="en-US" sz="1000" dirty="0">
              <a:ea typeface="黑体" pitchFamily="2" charset="-122"/>
              <a:sym typeface="Symbol" pitchFamily="18" charset="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CD2EC3-36B0-4B4B-A663-9C4AA2C0CBE8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 smtClean="0"/>
              <a:t>）</a:t>
            </a:r>
            <a:endParaRPr lang="zh-CN" altLang="en-US" sz="1000" dirty="0">
              <a:ea typeface="黑体" pitchFamily="2" charset="-122"/>
              <a:sym typeface="Symbol" pitchFamily="18" charset="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D761AB-28A8-4ACF-8297-E54FC107C9CF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 smtClean="0"/>
              <a:t>）与假设检验相同，只需弄清方差分析的基本原理，接下来就是套公式了。（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）方差分析的难点是误差平方和分解，计算比较繁杂。但原理并不难，实质上就是方差加法定理，因此称为方差分析。只要弄懂了原理，计算工作可以交给计算机。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2EFD25-7F16-4FFA-B707-A559E8D6137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 smtClean="0"/>
              <a:t>）什么是方差分析？就是假设检验，只不过检验的是多个总体均值是否相等</a:t>
            </a:r>
            <a:r>
              <a:rPr lang="zh-CN" altLang="en-US" baseline="0" dirty="0" smtClean="0"/>
              <a:t>，而分析手段是方差分解，因此命名为方差分析。（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）不过，在了解这种分析方法之前，首先需掌握四个基本术语。（</a:t>
            </a:r>
            <a:r>
              <a:rPr lang="en-US" altLang="zh-CN" baseline="0" dirty="0" smtClean="0"/>
              <a:t>3</a:t>
            </a:r>
            <a:r>
              <a:rPr lang="zh-CN" altLang="en-US" baseline="0" dirty="0" smtClean="0"/>
              <a:t>）试验结果即调查结果，调查第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个单位投诉次数为</a:t>
            </a:r>
            <a:r>
              <a:rPr lang="en-US" altLang="zh-CN" baseline="0" dirty="0" smtClean="0"/>
              <a:t>57</a:t>
            </a:r>
            <a:r>
              <a:rPr lang="zh-CN" altLang="en-US" baseline="0" dirty="0" smtClean="0"/>
              <a:t>，可理解为第一次试验结果为</a:t>
            </a:r>
            <a:r>
              <a:rPr lang="en-US" altLang="zh-CN" baseline="0" dirty="0" smtClean="0"/>
              <a:t>57</a:t>
            </a:r>
            <a:r>
              <a:rPr lang="zh-CN" altLang="en-US" baseline="0" dirty="0" smtClean="0"/>
              <a:t>。一共做了</a:t>
            </a:r>
            <a:r>
              <a:rPr lang="en-US" altLang="zh-CN" baseline="0" dirty="0" smtClean="0"/>
              <a:t>23</a:t>
            </a:r>
            <a:r>
              <a:rPr lang="zh-CN" altLang="en-US" baseline="0" dirty="0" smtClean="0"/>
              <a:t>次试验，得到了</a:t>
            </a:r>
            <a:r>
              <a:rPr lang="en-US" altLang="zh-CN" baseline="0" dirty="0" smtClean="0"/>
              <a:t>23</a:t>
            </a:r>
            <a:r>
              <a:rPr lang="zh-CN" altLang="en-US" baseline="0" dirty="0" smtClean="0"/>
              <a:t>个试验结果。研究者接下来想了解的是投诉次数的影响因素，有哪些因素影响投诉次数。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2EFD25-7F16-4FFA-B707-A559E8D61372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 smtClean="0"/>
              <a:t>）可控制即可以人为确定，如当把产业控制在零售业时，得到七个试验结果。因此，方差分析实际上是研究产业与投诉次数的相关关系，如产业变化则投诉次数也变，则两者存在相关关系。因素：可能的、潜在的自变量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）水平：自变量的取值。因素的每个水平可视作一个总体，此处一共有四个总体。（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）观测值：因变量的取值。（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）方差分析：一旦通过试验得到结果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，接下来要找寻有哪些影响因素。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2EFD25-7F16-4FFA-B707-A559E8D61372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 smtClean="0"/>
              <a:t>）分析思路：若</a:t>
            </a:r>
            <a:r>
              <a:rPr lang="en-US" altLang="zh-CN" dirty="0" smtClean="0"/>
              <a:t>A</a:t>
            </a:r>
            <a:r>
              <a:rPr lang="zh-CN" altLang="en-US" dirty="0" smtClean="0"/>
              <a:t>变动，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保持不变</a:t>
            </a:r>
            <a:r>
              <a:rPr lang="en-US" altLang="zh-CN" dirty="0" smtClean="0"/>
              <a:t>→</a:t>
            </a:r>
            <a:r>
              <a:rPr lang="zh-CN" altLang="en-US" dirty="0" smtClean="0"/>
              <a:t>两者无关；当产业处于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rPr>
              <a:t>A</a:t>
            </a:r>
            <a:r>
              <a:rPr kumimoji="1" lang="en-US" altLang="zh-CN" sz="1200" kern="1200" baseline="-25000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rPr>
              <a:t>1</a:t>
            </a:r>
            <a:r>
              <a:rPr lang="zh-CN" altLang="en-US" dirty="0" smtClean="0"/>
              <a:t>时，假定平均投诉次数为</a:t>
            </a:r>
            <a:r>
              <a:rPr lang="en-US" altLang="zh-CN" sz="1200" dirty="0" smtClean="0">
                <a:ea typeface="楷体" pitchFamily="49" charset="-122"/>
                <a:sym typeface="Symbol" pitchFamily="18" charset="2"/>
              </a:rPr>
              <a:t>μ</a:t>
            </a:r>
            <a:r>
              <a:rPr lang="en-US" altLang="zh-CN" sz="1200" baseline="-25000" dirty="0" smtClean="0">
                <a:ea typeface="楷体" pitchFamily="49" charset="-122"/>
                <a:sym typeface="Symbol" pitchFamily="18" charset="2"/>
              </a:rPr>
              <a:t>1</a:t>
            </a:r>
            <a:r>
              <a:rPr lang="zh-CN" altLang="en-US" dirty="0" smtClean="0"/>
              <a:t>，当产业变为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rPr>
              <a:t>A</a:t>
            </a:r>
            <a:r>
              <a:rPr kumimoji="1" lang="en-US" altLang="zh-CN" sz="1200" kern="1200" baseline="-25000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rPr>
              <a:t>2</a:t>
            </a:r>
            <a:r>
              <a:rPr lang="zh-CN" altLang="en-US" dirty="0" smtClean="0"/>
              <a:t>时，平均投诉次数为</a:t>
            </a:r>
            <a:r>
              <a:rPr lang="en-US" altLang="zh-CN" sz="1200" dirty="0" smtClean="0">
                <a:ea typeface="楷体" pitchFamily="49" charset="-122"/>
                <a:sym typeface="Symbol" pitchFamily="18" charset="2"/>
              </a:rPr>
              <a:t>μ</a:t>
            </a:r>
            <a:r>
              <a:rPr lang="en-US" altLang="zh-CN" sz="1200" baseline="-25000" dirty="0" smtClean="0">
                <a:ea typeface="楷体" pitchFamily="49" charset="-122"/>
                <a:sym typeface="Symbol" pitchFamily="18" charset="2"/>
              </a:rPr>
              <a:t>2</a:t>
            </a:r>
            <a:r>
              <a:rPr lang="en-US" altLang="zh-CN" sz="1200" dirty="0" smtClean="0">
                <a:ea typeface="楷体" pitchFamily="49" charset="-122"/>
                <a:sym typeface="Symbol" pitchFamily="18" charset="2"/>
              </a:rPr>
              <a:t>=μ</a:t>
            </a:r>
            <a:r>
              <a:rPr lang="en-US" altLang="zh-CN" sz="1200" baseline="-25000" dirty="0" smtClean="0">
                <a:ea typeface="楷体" pitchFamily="49" charset="-122"/>
                <a:sym typeface="Symbol" pitchFamily="18" charset="2"/>
              </a:rPr>
              <a:t>1</a:t>
            </a:r>
            <a:r>
              <a:rPr lang="zh-CN" altLang="en-US" dirty="0" smtClean="0"/>
              <a:t>，当产业变为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rPr>
              <a:t>A</a:t>
            </a:r>
            <a:r>
              <a:rPr kumimoji="1" lang="en-US" altLang="zh-CN" sz="1200" kern="1200" baseline="-25000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rPr>
              <a:t>3</a:t>
            </a:r>
            <a:r>
              <a:rPr lang="zh-CN" altLang="en-US" dirty="0" smtClean="0"/>
              <a:t>时，平均投诉次数为</a:t>
            </a:r>
            <a:r>
              <a:rPr lang="en-US" altLang="zh-CN" sz="1200" dirty="0" smtClean="0">
                <a:ea typeface="楷体" pitchFamily="49" charset="-122"/>
                <a:sym typeface="Symbol" pitchFamily="18" charset="2"/>
              </a:rPr>
              <a:t>μ</a:t>
            </a:r>
            <a:r>
              <a:rPr lang="en-US" altLang="zh-CN" sz="1200" baseline="-25000" dirty="0" smtClean="0">
                <a:ea typeface="楷体" pitchFamily="49" charset="-122"/>
                <a:sym typeface="Symbol" pitchFamily="18" charset="2"/>
              </a:rPr>
              <a:t>3</a:t>
            </a:r>
            <a:r>
              <a:rPr lang="en-US" altLang="zh-CN" sz="1200" dirty="0" smtClean="0">
                <a:ea typeface="楷体" pitchFamily="49" charset="-122"/>
                <a:sym typeface="Symbol" pitchFamily="18" charset="2"/>
              </a:rPr>
              <a:t>=μ</a:t>
            </a:r>
            <a:r>
              <a:rPr lang="en-US" altLang="zh-CN" sz="1200" baseline="-25000" dirty="0" smtClean="0">
                <a:ea typeface="楷体" pitchFamily="49" charset="-122"/>
                <a:sym typeface="Symbol" pitchFamily="18" charset="2"/>
              </a:rPr>
              <a:t>1</a:t>
            </a:r>
            <a:r>
              <a:rPr lang="zh-CN" altLang="en-US" dirty="0" smtClean="0"/>
              <a:t>，因此，当产业发生变化，平均投诉次数不变；反之，当各总体均值相等的假设成立时，意味着两个变量之间无关。当各总体均值不全相等，说明两变量相关。（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）此处所例比较特殊，实际上只要水平变动，均值不变则说明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</a:t>
            </a:r>
            <a:r>
              <a:rPr lang="zh-CN" altLang="en-US" dirty="0" smtClean="0"/>
              <a:t>无关。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1FEA94-E1AC-4F95-8A9D-A335FFD85308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 smtClean="0"/>
              <a:t>）接下来的问题是如何检验这两个命题？由图可知，不同行业的投诉次数存在显著差异。家电业的次数较多，航空业的次数较少，由于行业不同，投诉次数不同，说明行业与投诉次数之间有一定关系。（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）但由图上观察还不能得到“总体均值不全相等”这一结论，也许这种差异是由抽样的随机性导致的，如航空公司中那些投诉次数少的单位多抽了一些。因此，图形分析仅供参考</a:t>
            </a:r>
            <a:r>
              <a:rPr lang="zh-CN" altLang="en-US" dirty="0" smtClean="0"/>
              <a:t>，但还需要</a:t>
            </a:r>
            <a:r>
              <a:rPr lang="zh-CN" altLang="en-US" dirty="0" smtClean="0"/>
              <a:t>更准确的方法进行检验，至少把样本偶然性导致的差异剔除掉，得到更严谨的结论。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095F81-4CF1-4857-AD85-C2D2BD4F3DB8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 smtClean="0"/>
              <a:t>）欲证明均值是否相等，关键要看误差。例如，要证明</a:t>
            </a:r>
            <a:r>
              <a:rPr lang="en-US" altLang="zh-CN" sz="1200" dirty="0" smtClean="0">
                <a:ea typeface="楷体" pitchFamily="49" charset="-122"/>
                <a:sym typeface="Symbol" pitchFamily="18" charset="2"/>
              </a:rPr>
              <a:t>μ</a:t>
            </a:r>
            <a:r>
              <a:rPr lang="en-US" altLang="zh-CN" sz="1200" baseline="-25000" dirty="0" smtClean="0">
                <a:ea typeface="楷体" pitchFamily="49" charset="-122"/>
                <a:sym typeface="Symbol" pitchFamily="18" charset="2"/>
              </a:rPr>
              <a:t>1</a:t>
            </a:r>
            <a:r>
              <a:rPr lang="en-US" altLang="zh-CN" sz="1200" dirty="0" smtClean="0">
                <a:ea typeface="楷体" pitchFamily="49" charset="-122"/>
                <a:sym typeface="Symbol" pitchFamily="18" charset="2"/>
              </a:rPr>
              <a:t>=μ</a:t>
            </a:r>
            <a:r>
              <a:rPr lang="en-US" altLang="zh-CN" sz="1200" baseline="-25000" dirty="0" smtClean="0">
                <a:ea typeface="楷体" pitchFamily="49" charset="-122"/>
                <a:sym typeface="Symbol" pitchFamily="18" charset="2"/>
              </a:rPr>
              <a:t>2</a:t>
            </a:r>
            <a:r>
              <a:rPr lang="zh-CN" altLang="en-US" dirty="0" smtClean="0"/>
              <a:t>，需证明</a:t>
            </a:r>
            <a:r>
              <a:rPr lang="en-US" altLang="zh-CN" sz="1200" dirty="0" smtClean="0">
                <a:ea typeface="楷体" pitchFamily="49" charset="-122"/>
                <a:sym typeface="Symbol" pitchFamily="18" charset="2"/>
              </a:rPr>
              <a:t>μ</a:t>
            </a:r>
            <a:r>
              <a:rPr lang="en-US" altLang="zh-CN" sz="1200" baseline="-25000" dirty="0" smtClean="0">
                <a:ea typeface="楷体" pitchFamily="49" charset="-122"/>
                <a:sym typeface="Symbol" pitchFamily="18" charset="2"/>
              </a:rPr>
              <a:t>1</a:t>
            </a:r>
            <a:r>
              <a:rPr lang="en-US" altLang="zh-CN" sz="1200" dirty="0" smtClean="0">
                <a:ea typeface="楷体" pitchFamily="49" charset="-122"/>
                <a:sym typeface="Symbol" pitchFamily="18" charset="2"/>
              </a:rPr>
              <a:t>-μ</a:t>
            </a:r>
            <a:r>
              <a:rPr lang="en-US" altLang="zh-CN" sz="1200" baseline="-25000" dirty="0" smtClean="0">
                <a:ea typeface="楷体" pitchFamily="49" charset="-122"/>
                <a:sym typeface="Symbol" pitchFamily="18" charset="2"/>
              </a:rPr>
              <a:t>2</a:t>
            </a:r>
            <a:r>
              <a:rPr lang="en-US" altLang="zh-CN" dirty="0" smtClean="0"/>
              <a:t>=0</a:t>
            </a:r>
            <a:r>
              <a:rPr lang="zh-CN" altLang="en-US" dirty="0" smtClean="0"/>
              <a:t>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57</a:t>
            </a:r>
            <a:r>
              <a:rPr lang="zh-CN" altLang="en-US" dirty="0" smtClean="0"/>
              <a:t>＝</a:t>
            </a:r>
            <a:r>
              <a:rPr lang="en-US" altLang="zh-CN" dirty="0" smtClean="0"/>
              <a:t>49+8</a:t>
            </a:r>
            <a:r>
              <a:rPr lang="zh-CN" altLang="en-US" dirty="0" smtClean="0"/>
              <a:t>，说明同一组内的数据围绕着均值上下波动，可理解为“随机因素导致波动”，两者之间的差异</a:t>
            </a:r>
            <a:r>
              <a:rPr lang="en-US" altLang="zh-CN" sz="1200" dirty="0" smtClean="0">
                <a:ea typeface="楷体" pitchFamily="49" charset="-122"/>
                <a:sym typeface="Symbol" pitchFamily="18" charset="2"/>
              </a:rPr>
              <a:t>→</a:t>
            </a:r>
            <a:r>
              <a:rPr lang="zh-CN" altLang="en-US" sz="1200" dirty="0" smtClean="0">
                <a:ea typeface="楷体" pitchFamily="49" charset="-122"/>
                <a:sym typeface="Symbol" pitchFamily="18" charset="2"/>
              </a:rPr>
              <a:t>随机误差</a:t>
            </a:r>
            <a:r>
              <a:rPr lang="zh-CN" altLang="en-US" dirty="0" smtClean="0"/>
              <a:t>，与水平无关。结论：同一水平的数据差异只能是随机误差。（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）组间误差：</a:t>
            </a:r>
            <a:r>
              <a:rPr lang="en-US" altLang="zh-CN" dirty="0" smtClean="0"/>
              <a:t>57</a:t>
            </a:r>
            <a:r>
              <a:rPr lang="zh-CN" altLang="en-US" dirty="0" smtClean="0"/>
              <a:t>－</a:t>
            </a:r>
            <a:r>
              <a:rPr lang="en-US" altLang="zh-CN" dirty="0" smtClean="0"/>
              <a:t>68</a:t>
            </a:r>
            <a:r>
              <a:rPr lang="zh-CN" altLang="en-US" dirty="0" smtClean="0"/>
              <a:t>的波动包涵不同水平的影响（</a:t>
            </a:r>
            <a:r>
              <a:rPr lang="en-US" altLang="zh-CN" dirty="0" smtClean="0"/>
              <a:t>57</a:t>
            </a:r>
            <a:r>
              <a:rPr lang="zh-CN" altLang="en-US" dirty="0" smtClean="0"/>
              <a:t>对应零售业，</a:t>
            </a:r>
            <a:r>
              <a:rPr lang="en-US" altLang="zh-CN" dirty="0" smtClean="0"/>
              <a:t>68</a:t>
            </a:r>
            <a:r>
              <a:rPr lang="zh-CN" altLang="en-US" dirty="0" smtClean="0"/>
              <a:t>对应旅游业，水平不同，数据不同），而</a:t>
            </a:r>
            <a:r>
              <a:rPr lang="en-US" altLang="zh-CN" dirty="0" smtClean="0"/>
              <a:t>49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48</a:t>
            </a:r>
            <a:r>
              <a:rPr lang="zh-CN" altLang="en-US" dirty="0" smtClean="0"/>
              <a:t>分别代表各个水平的规律，两者之间的差异即为系统误差。（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）归纳：随机误差：变换样本导致；系统误差：水平导致。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095F81-4CF1-4857-AD85-C2D2BD4F3DB8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 smtClean="0"/>
              <a:t>）仅关注系统误差。在黑板上表明系统误差为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的情形，选择前两列数据。（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）系统误差为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，说明样本均值或者相等，或者非常接近。此时</a:t>
            </a:r>
            <a:r>
              <a:rPr lang="en-US" altLang="zh-CN" dirty="0" smtClean="0"/>
              <a:t>SSE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SSA</a:t>
            </a:r>
            <a:r>
              <a:rPr lang="zh-CN" altLang="en-US" dirty="0" smtClean="0"/>
              <a:t>均由随机误差组成。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3520E-9E01-4964-BD30-E0BE155E480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DCF1A0-3736-4365-9759-C50AF702A17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36E6AD-CDC7-419E-A18C-A76A316A59C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5FCA3-95B9-4457-B2C0-A22010C8F2F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1E6A72-16D6-4295-9EAC-0072E67D81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D7EF56-ADFE-4F4D-BBC8-C09E5DF11BB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0287BE-5CA8-4B28-81C8-D85A33D9FBB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2F1D97-9B3B-4CF5-ADCD-FDE7E8744FA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DACEFC-836E-425E-888D-C1530F8FDB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83C79F-D166-4458-AA37-03FE1DC79E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C2AF96-EA2C-47AF-AFD9-6154E8E84A6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AE71250-3513-421E-8D73-E47C359B329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9.bin"/><Relationship Id="rId5" Type="http://schemas.openxmlformats.org/officeDocument/2006/relationships/oleObject" Target="../embeddings/oleObject58.bin"/><Relationship Id="rId4" Type="http://schemas.openxmlformats.org/officeDocument/2006/relationships/oleObject" Target="../embeddings/oleObject5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2.bin"/><Relationship Id="rId5" Type="http://schemas.openxmlformats.org/officeDocument/2006/relationships/oleObject" Target="../embeddings/oleObject61.bin"/><Relationship Id="rId4" Type="http://schemas.openxmlformats.org/officeDocument/2006/relationships/oleObject" Target="../embeddings/oleObject60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  <a:sym typeface="Symbol" pitchFamily="18" charset="2"/>
              </a:rPr>
              <a:t>统计实例</a:t>
            </a:r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3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9388" y="1219200"/>
            <a:ext cx="8785225" cy="5449888"/>
          </a:xfrm>
        </p:spPr>
        <p:txBody>
          <a:bodyPr/>
          <a:lstStyle/>
          <a:p>
            <a:pPr algn="l"/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sym typeface="Symbol" pitchFamily="18" charset="2"/>
              </a:rPr>
              <a:t>统计实例（</a:t>
            </a:r>
            <a:r>
              <a:rPr lang="en-US" altLang="zh-CN" sz="28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sym typeface="Symbol" pitchFamily="18" charset="2"/>
              </a:rPr>
              <a:t>Statistics in Practice</a:t>
            </a:r>
            <a:r>
              <a:rPr lang="zh-CN" altLang="en-US" sz="28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sym typeface="Symbol" pitchFamily="18" charset="2"/>
              </a:rPr>
              <a:t>）</a:t>
            </a:r>
          </a:p>
          <a:p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Symbol" pitchFamily="18" charset="2"/>
              </a:rPr>
              <a:t>消费者对四个产业的投诉次数</a:t>
            </a:r>
            <a:endParaRPr lang="en-US" altLang="zh-CN" sz="2400" dirty="0" smtClean="0">
              <a:effectLst>
                <a:outerShdw blurRad="38100" dist="38100" dir="2700000" algn="tl">
                  <a:srgbClr val="C0C0C0"/>
                </a:outerShdw>
              </a:effectLst>
              <a:ea typeface="楷体" pitchFamily="49" charset="-122"/>
              <a:sym typeface="Symbol" pitchFamily="18" charset="2"/>
            </a:endParaRPr>
          </a:p>
          <a:p>
            <a:pPr algn="l"/>
            <a:endParaRPr lang="en-US" altLang="zh-CN" sz="2400" dirty="0" smtClean="0">
              <a:ea typeface="楷体" pitchFamily="49" charset="-122"/>
              <a:sym typeface="Symbol" pitchFamily="18" charset="2"/>
            </a:endParaRPr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1752600" y="3200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1143000" y="5486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1143000" y="4953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>
            <a:off x="1676400" y="59436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23528" y="4653136"/>
            <a:ext cx="8424936" cy="150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zh-CN" altLang="en-US" dirty="0" smtClean="0"/>
              <a:t>问题：四类产业的服务质量是否相同？</a:t>
            </a:r>
            <a:endParaRPr lang="en-US" altLang="zh-CN" dirty="0" smtClean="0"/>
          </a:p>
          <a:p>
            <a:pPr>
              <a:lnSpc>
                <a:spcPts val="3800"/>
              </a:lnSpc>
            </a:pPr>
            <a:r>
              <a:rPr lang="en-US" altLang="zh-CN" dirty="0" smtClean="0"/>
              <a:t>1．</a:t>
            </a:r>
            <a:r>
              <a:rPr lang="en-US" altLang="zh-CN" dirty="0" smtClean="0">
                <a:sym typeface="Symbol" pitchFamily="18" charset="2"/>
              </a:rPr>
              <a:t>μ</a:t>
            </a:r>
            <a:r>
              <a:rPr lang="zh-CN" altLang="en-US" baseline="-25000" dirty="0" smtClean="0">
                <a:sym typeface="Symbol" pitchFamily="18" charset="2"/>
              </a:rPr>
              <a:t>零售</a:t>
            </a:r>
            <a:r>
              <a:rPr lang="en-US" altLang="zh-CN" dirty="0" smtClean="0">
                <a:sym typeface="Symbol" pitchFamily="18" charset="2"/>
              </a:rPr>
              <a:t>=μ</a:t>
            </a:r>
            <a:r>
              <a:rPr lang="zh-CN" altLang="en-US" baseline="-25000" dirty="0" smtClean="0">
                <a:sym typeface="Symbol" pitchFamily="18" charset="2"/>
              </a:rPr>
              <a:t>旅游</a:t>
            </a:r>
            <a:r>
              <a:rPr lang="en-US" altLang="zh-CN" dirty="0" smtClean="0">
                <a:sym typeface="Symbol" pitchFamily="18" charset="2"/>
              </a:rPr>
              <a:t>=μ</a:t>
            </a:r>
            <a:r>
              <a:rPr lang="zh-CN" altLang="en-US" baseline="-25000" dirty="0" smtClean="0">
                <a:sym typeface="Symbol" pitchFamily="18" charset="2"/>
              </a:rPr>
              <a:t>航空</a:t>
            </a:r>
            <a:r>
              <a:rPr lang="en-US" altLang="zh-CN" dirty="0" smtClean="0">
                <a:sym typeface="Symbol" pitchFamily="18" charset="2"/>
              </a:rPr>
              <a:t>=μ</a:t>
            </a:r>
            <a:r>
              <a:rPr lang="zh-CN" altLang="en-US" baseline="-25000" dirty="0" smtClean="0">
                <a:sym typeface="Symbol" pitchFamily="18" charset="2"/>
              </a:rPr>
              <a:t>家电</a:t>
            </a:r>
            <a:r>
              <a:rPr lang="en-US" altLang="zh-CN" dirty="0" smtClean="0">
                <a:sym typeface="Symbol" pitchFamily="18" charset="2"/>
              </a:rPr>
              <a:t>→</a:t>
            </a:r>
            <a:r>
              <a:rPr lang="zh-CN" altLang="en-US" dirty="0" smtClean="0">
                <a:sym typeface="Symbol" pitchFamily="18" charset="2"/>
              </a:rPr>
              <a:t>服务质量相同；</a:t>
            </a:r>
            <a:endParaRPr lang="en-US" altLang="zh-CN" dirty="0" smtClean="0">
              <a:sym typeface="Symbol" pitchFamily="18" charset="2"/>
            </a:endParaRPr>
          </a:p>
          <a:p>
            <a:pPr>
              <a:lnSpc>
                <a:spcPts val="3800"/>
              </a:lnSpc>
            </a:pPr>
            <a:r>
              <a:rPr lang="en-US" altLang="zh-CN" dirty="0" smtClean="0">
                <a:sym typeface="Symbol" pitchFamily="18" charset="2"/>
              </a:rPr>
              <a:t>2</a:t>
            </a:r>
            <a:r>
              <a:rPr lang="en-US" altLang="zh-CN" dirty="0" smtClean="0"/>
              <a:t>．</a:t>
            </a:r>
            <a:r>
              <a:rPr lang="en-US" altLang="zh-CN" dirty="0" smtClean="0">
                <a:sym typeface="Symbol" pitchFamily="18" charset="2"/>
              </a:rPr>
              <a:t>μ</a:t>
            </a:r>
            <a:r>
              <a:rPr lang="zh-CN" altLang="en-US" baseline="-25000" dirty="0" smtClean="0">
                <a:sym typeface="Symbol" pitchFamily="18" charset="2"/>
              </a:rPr>
              <a:t>零售</a:t>
            </a:r>
            <a:r>
              <a:rPr lang="zh-CN" altLang="en-US" dirty="0" smtClean="0">
                <a:sym typeface="Symbol" pitchFamily="18" charset="2"/>
              </a:rPr>
              <a:t>、</a:t>
            </a:r>
            <a:r>
              <a:rPr lang="en-US" altLang="zh-CN" dirty="0" smtClean="0">
                <a:sym typeface="Symbol" pitchFamily="18" charset="2"/>
              </a:rPr>
              <a:t>μ</a:t>
            </a:r>
            <a:r>
              <a:rPr lang="zh-CN" altLang="en-US" baseline="-25000" dirty="0" smtClean="0">
                <a:sym typeface="Symbol" pitchFamily="18" charset="2"/>
              </a:rPr>
              <a:t>旅游</a:t>
            </a:r>
            <a:r>
              <a:rPr lang="zh-CN" altLang="en-US" dirty="0" smtClean="0">
                <a:sym typeface="Symbol" pitchFamily="18" charset="2"/>
              </a:rPr>
              <a:t>、</a:t>
            </a:r>
            <a:r>
              <a:rPr lang="en-US" altLang="zh-CN" dirty="0" smtClean="0">
                <a:sym typeface="Symbol" pitchFamily="18" charset="2"/>
              </a:rPr>
              <a:t>μ</a:t>
            </a:r>
            <a:r>
              <a:rPr lang="zh-CN" altLang="en-US" baseline="-25000" dirty="0" smtClean="0">
                <a:sym typeface="Symbol" pitchFamily="18" charset="2"/>
              </a:rPr>
              <a:t>航空</a:t>
            </a:r>
            <a:r>
              <a:rPr lang="zh-CN" altLang="en-US" dirty="0" smtClean="0">
                <a:sym typeface="Symbol" pitchFamily="18" charset="2"/>
              </a:rPr>
              <a:t>、</a:t>
            </a:r>
            <a:r>
              <a:rPr lang="en-US" altLang="zh-CN" dirty="0" smtClean="0">
                <a:sym typeface="Symbol" pitchFamily="18" charset="2"/>
              </a:rPr>
              <a:t>μ</a:t>
            </a:r>
            <a:r>
              <a:rPr lang="zh-CN" altLang="en-US" baseline="-25000" dirty="0" smtClean="0">
                <a:sym typeface="Symbol" pitchFamily="18" charset="2"/>
              </a:rPr>
              <a:t>家电</a:t>
            </a:r>
            <a:r>
              <a:rPr lang="zh-CN" altLang="en-US" dirty="0" smtClean="0">
                <a:sym typeface="Symbol" pitchFamily="18" charset="2"/>
              </a:rPr>
              <a:t>不全相同</a:t>
            </a:r>
            <a:r>
              <a:rPr lang="en-US" altLang="zh-CN" dirty="0" smtClean="0">
                <a:sym typeface="Symbol" pitchFamily="18" charset="2"/>
              </a:rPr>
              <a:t>→</a:t>
            </a:r>
            <a:r>
              <a:rPr lang="zh-CN" altLang="en-US" dirty="0" smtClean="0">
                <a:sym typeface="Symbol" pitchFamily="18" charset="2"/>
              </a:rPr>
              <a:t>服务质量不同</a:t>
            </a:r>
            <a:endParaRPr lang="zh-CN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95536" y="2276872"/>
          <a:ext cx="820891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4536504"/>
                <a:gridCol w="1872208"/>
              </a:tblGrid>
              <a:tr h="2880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产业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投诉次数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样本均值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零售业</a:t>
                      </a:r>
                      <a:endParaRPr lang="en-US" altLang="zh-CN" sz="2400" dirty="0" smtClean="0">
                        <a:latin typeface="+mn-lt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旅游业</a:t>
                      </a:r>
                      <a:endParaRPr lang="en-US" altLang="zh-CN" sz="2400" dirty="0" smtClean="0">
                        <a:latin typeface="+mn-lt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航空业</a:t>
                      </a:r>
                      <a:endParaRPr lang="en-US" altLang="zh-CN" sz="2400" dirty="0" smtClean="0">
                        <a:latin typeface="+mn-lt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家电业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57,66,49,40,34,53,44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1</a:t>
                      </a:r>
                      <a:r>
                        <a:rPr lang="en-US" altLang="zh-CN" sz="2400" baseline="0" dirty="0" smtClean="0"/>
                        <a:t>=7</a:t>
                      </a:r>
                      <a:r>
                        <a:rPr lang="zh-CN" altLang="en-US" sz="2400" dirty="0" smtClean="0"/>
                        <a:t>）</a:t>
                      </a:r>
                      <a:endParaRPr lang="en-US" altLang="zh-CN" sz="2400" dirty="0" smtClean="0"/>
                    </a:p>
                    <a:p>
                      <a:r>
                        <a:rPr lang="en-US" altLang="zh-CN" sz="2400" dirty="0" smtClean="0"/>
                        <a:t>68,39,29,45,56,51     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2</a:t>
                      </a:r>
                      <a:r>
                        <a:rPr lang="en-US" altLang="zh-CN" sz="2400" baseline="0" dirty="0" smtClean="0"/>
                        <a:t>=6</a:t>
                      </a:r>
                      <a:r>
                        <a:rPr lang="zh-CN" altLang="en-US" sz="2400" dirty="0" smtClean="0"/>
                        <a:t>）</a:t>
                      </a:r>
                      <a:endParaRPr lang="en-US" altLang="zh-CN" sz="2400" dirty="0" smtClean="0"/>
                    </a:p>
                    <a:p>
                      <a:r>
                        <a:rPr lang="en-US" altLang="zh-CN" sz="2400" dirty="0" smtClean="0"/>
                        <a:t>31,49,21,34,40          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3</a:t>
                      </a:r>
                      <a:r>
                        <a:rPr lang="en-US" altLang="zh-CN" sz="2400" baseline="0" dirty="0" smtClean="0"/>
                        <a:t>=5</a:t>
                      </a:r>
                      <a:r>
                        <a:rPr lang="zh-CN" altLang="en-US" sz="2400" dirty="0" smtClean="0"/>
                        <a:t>）</a:t>
                      </a:r>
                      <a:endParaRPr lang="en-US" altLang="zh-CN" sz="2400" dirty="0" smtClean="0"/>
                    </a:p>
                    <a:p>
                      <a:r>
                        <a:rPr lang="en-US" altLang="zh-CN" sz="2400" dirty="0" smtClean="0"/>
                        <a:t>44,51,65,77,58          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4</a:t>
                      </a:r>
                      <a:r>
                        <a:rPr lang="en-US" altLang="zh-CN" sz="2400" baseline="0" dirty="0" smtClean="0"/>
                        <a:t>=5</a:t>
                      </a:r>
                      <a:r>
                        <a:rPr lang="zh-CN" altLang="en-US" sz="2400" dirty="0" smtClean="0"/>
                        <a:t>）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49</a:t>
                      </a:r>
                    </a:p>
                    <a:p>
                      <a:pPr algn="ctr"/>
                      <a:r>
                        <a:rPr lang="en-US" altLang="zh-CN" sz="2400" dirty="0" smtClean="0"/>
                        <a:t>48</a:t>
                      </a:r>
                    </a:p>
                    <a:p>
                      <a:pPr algn="ctr"/>
                      <a:r>
                        <a:rPr lang="en-US" altLang="zh-CN" sz="2400" dirty="0" smtClean="0"/>
                        <a:t>35</a:t>
                      </a:r>
                    </a:p>
                    <a:p>
                      <a:pPr algn="ctr"/>
                      <a:r>
                        <a:rPr lang="en-US" altLang="zh-CN" sz="2400" dirty="0" smtClean="0"/>
                        <a:t>59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 build="p" autoUpdateAnimBg="0"/>
      <p:bldP spid="1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第八章   方差分析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1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49888"/>
          </a:xfrm>
        </p:spPr>
        <p:txBody>
          <a:bodyPr/>
          <a:lstStyle/>
          <a:p>
            <a:pPr algn="l">
              <a:lnSpc>
                <a:spcPts val="3100"/>
              </a:lnSpc>
              <a:spcBef>
                <a:spcPct val="23000"/>
              </a:spcBef>
            </a:pP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原理：组内误差（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SSE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）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=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随机误差；组间误差（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SSA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）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=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随机误差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+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系统误差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→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计算平均组内误差和平均组间误差</a:t>
            </a:r>
            <a:endParaRPr lang="en-US" altLang="zh-CN" sz="2400" dirty="0" smtClean="0">
              <a:ea typeface="楷体" pitchFamily="49" charset="-122"/>
              <a:sym typeface="Symbol" pitchFamily="18" charset="2"/>
            </a:endParaRP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1752600" y="3200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143000" y="5486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143000" y="4953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676400" y="59436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2514" name="Object 2"/>
          <p:cNvGraphicFramePr>
            <a:graphicFrameLocks noChangeAspect="1"/>
          </p:cNvGraphicFramePr>
          <p:nvPr/>
        </p:nvGraphicFramePr>
        <p:xfrm>
          <a:off x="611560" y="2204864"/>
          <a:ext cx="1717675" cy="862012"/>
        </p:xfrm>
        <a:graphic>
          <a:graphicData uri="http://schemas.openxmlformats.org/presentationml/2006/ole">
            <p:oleObj spid="_x0000_s192514" name="公式" r:id="rId4" imgW="812520" imgH="419040" progId="Equation.3">
              <p:embed/>
            </p:oleObj>
          </a:graphicData>
        </a:graphic>
      </p:graphicFrame>
      <p:graphicFrame>
        <p:nvGraphicFramePr>
          <p:cNvPr id="192515" name="Object 3"/>
          <p:cNvGraphicFramePr>
            <a:graphicFrameLocks noChangeAspect="1"/>
          </p:cNvGraphicFramePr>
          <p:nvPr/>
        </p:nvGraphicFramePr>
        <p:xfrm>
          <a:off x="642910" y="3357562"/>
          <a:ext cx="1611312" cy="879475"/>
        </p:xfrm>
        <a:graphic>
          <a:graphicData uri="http://schemas.openxmlformats.org/presentationml/2006/ole">
            <p:oleObj spid="_x0000_s192515" name="公式" r:id="rId5" imgW="749160" imgH="419040" progId="Equation.3">
              <p:embed/>
            </p:oleObj>
          </a:graphicData>
        </a:graphic>
      </p:graphicFrame>
      <p:graphicFrame>
        <p:nvGraphicFramePr>
          <p:cNvPr id="192517" name="Object 5"/>
          <p:cNvGraphicFramePr>
            <a:graphicFrameLocks noChangeAspect="1"/>
          </p:cNvGraphicFramePr>
          <p:nvPr/>
        </p:nvGraphicFramePr>
        <p:xfrm>
          <a:off x="4837113" y="2400300"/>
          <a:ext cx="3876675" cy="479425"/>
        </p:xfrm>
        <a:graphic>
          <a:graphicData uri="http://schemas.openxmlformats.org/presentationml/2006/ole">
            <p:oleObj spid="_x0000_s192517" name="公式" r:id="rId6" imgW="1803240" imgH="228600" progId="Equation.3">
              <p:embed/>
            </p:oleObj>
          </a:graphicData>
        </a:graphic>
      </p:graphicFrame>
      <p:graphicFrame>
        <p:nvGraphicFramePr>
          <p:cNvPr id="192518" name="Object 6"/>
          <p:cNvGraphicFramePr>
            <a:graphicFrameLocks noChangeAspect="1"/>
          </p:cNvGraphicFramePr>
          <p:nvPr/>
        </p:nvGraphicFramePr>
        <p:xfrm>
          <a:off x="2285984" y="2428868"/>
          <a:ext cx="2576512" cy="419100"/>
        </p:xfrm>
        <a:graphic>
          <a:graphicData uri="http://schemas.openxmlformats.org/presentationml/2006/ole">
            <p:oleObj spid="_x0000_s192518" name="公式" r:id="rId7" imgW="1218960" imgH="203040" progId="Equation.3">
              <p:embed/>
            </p:oleObj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39552" y="4509120"/>
          <a:ext cx="820891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4536504"/>
                <a:gridCol w="1872208"/>
              </a:tblGrid>
              <a:tr h="2880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产业（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）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投诉次数（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X</a:t>
                      </a:r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）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样本均值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零售业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en-US" altLang="zh-CN" sz="2400" baseline="-25000" dirty="0" smtClean="0">
                          <a:latin typeface="+mn-lt"/>
                          <a:ea typeface="楷体" pitchFamily="49" charset="-122"/>
                        </a:rPr>
                        <a:t>1</a:t>
                      </a:r>
                      <a:endParaRPr lang="en-US" altLang="zh-CN" sz="2400" dirty="0" smtClean="0">
                        <a:latin typeface="+mn-lt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旅游业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en-US" altLang="zh-CN" sz="2400" baseline="-25000" dirty="0" smtClean="0">
                          <a:latin typeface="+mn-lt"/>
                          <a:ea typeface="楷体" pitchFamily="49" charset="-122"/>
                        </a:rPr>
                        <a:t>2</a:t>
                      </a:r>
                      <a:endParaRPr lang="en-US" altLang="zh-CN" sz="2400" dirty="0" smtClean="0">
                        <a:latin typeface="+mn-lt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航空业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en-US" altLang="zh-CN" sz="2400" baseline="-25000" dirty="0" smtClean="0">
                          <a:latin typeface="+mn-lt"/>
                          <a:ea typeface="楷体" pitchFamily="49" charset="-122"/>
                        </a:rPr>
                        <a:t>3</a:t>
                      </a:r>
                      <a:endParaRPr lang="en-US" altLang="zh-CN" sz="2400" dirty="0" smtClean="0">
                        <a:latin typeface="+mn-lt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家电业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en-US" altLang="zh-CN" sz="2400" baseline="-25000" dirty="0" smtClean="0">
                          <a:latin typeface="+mn-lt"/>
                          <a:ea typeface="楷体" pitchFamily="49" charset="-122"/>
                        </a:rPr>
                        <a:t>4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57,66,49,40,34,53,44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1</a:t>
                      </a:r>
                      <a:r>
                        <a:rPr lang="en-US" altLang="zh-CN" sz="2400" baseline="0" dirty="0" smtClean="0"/>
                        <a:t>=7</a:t>
                      </a:r>
                      <a:r>
                        <a:rPr lang="zh-CN" altLang="en-US" sz="2400" dirty="0" smtClean="0"/>
                        <a:t>）</a:t>
                      </a:r>
                      <a:endParaRPr lang="en-US" altLang="zh-CN" sz="2400" dirty="0" smtClean="0"/>
                    </a:p>
                    <a:p>
                      <a:r>
                        <a:rPr lang="en-US" altLang="zh-CN" sz="2400" dirty="0" smtClean="0"/>
                        <a:t>68,39,29,45,56,51     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2</a:t>
                      </a:r>
                      <a:r>
                        <a:rPr lang="en-US" altLang="zh-CN" sz="2400" baseline="0" dirty="0" smtClean="0"/>
                        <a:t>=6</a:t>
                      </a:r>
                      <a:r>
                        <a:rPr lang="zh-CN" altLang="en-US" sz="2400" dirty="0" smtClean="0"/>
                        <a:t>）</a:t>
                      </a:r>
                      <a:endParaRPr lang="en-US" altLang="zh-CN" sz="2400" dirty="0" smtClean="0"/>
                    </a:p>
                    <a:p>
                      <a:r>
                        <a:rPr lang="en-US" altLang="zh-CN" sz="2400" dirty="0" smtClean="0"/>
                        <a:t>31,49,21,34,40          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3</a:t>
                      </a:r>
                      <a:r>
                        <a:rPr lang="en-US" altLang="zh-CN" sz="2400" baseline="0" dirty="0" smtClean="0"/>
                        <a:t>=5</a:t>
                      </a:r>
                      <a:r>
                        <a:rPr lang="zh-CN" altLang="en-US" sz="2400" dirty="0" smtClean="0"/>
                        <a:t>）</a:t>
                      </a:r>
                      <a:endParaRPr lang="en-US" altLang="zh-CN" sz="2400" dirty="0" smtClean="0"/>
                    </a:p>
                    <a:p>
                      <a:r>
                        <a:rPr lang="en-US" altLang="zh-CN" sz="2400" dirty="0" smtClean="0"/>
                        <a:t>44,51,65,77,58          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4</a:t>
                      </a:r>
                      <a:r>
                        <a:rPr lang="en-US" altLang="zh-CN" sz="2400" baseline="0" dirty="0" smtClean="0"/>
                        <a:t>=5</a:t>
                      </a:r>
                      <a:r>
                        <a:rPr lang="zh-CN" altLang="en-US" sz="2400" dirty="0" smtClean="0"/>
                        <a:t>）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49</a:t>
                      </a:r>
                    </a:p>
                    <a:p>
                      <a:pPr algn="ctr"/>
                      <a:r>
                        <a:rPr lang="en-US" altLang="zh-CN" sz="2400" dirty="0" smtClean="0"/>
                        <a:t>48</a:t>
                      </a:r>
                    </a:p>
                    <a:p>
                      <a:pPr algn="ctr"/>
                      <a:r>
                        <a:rPr lang="en-US" altLang="zh-CN" sz="2400" dirty="0" smtClean="0"/>
                        <a:t>35</a:t>
                      </a:r>
                    </a:p>
                    <a:p>
                      <a:pPr algn="ctr"/>
                      <a:r>
                        <a:rPr lang="en-US" altLang="zh-CN" sz="2400" dirty="0" smtClean="0"/>
                        <a:t>59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2519" name="Object 7"/>
          <p:cNvGraphicFramePr>
            <a:graphicFrameLocks noChangeAspect="1"/>
          </p:cNvGraphicFramePr>
          <p:nvPr/>
        </p:nvGraphicFramePr>
        <p:xfrm>
          <a:off x="2214546" y="3571876"/>
          <a:ext cx="5651500" cy="481013"/>
        </p:xfrm>
        <a:graphic>
          <a:graphicData uri="http://schemas.openxmlformats.org/presentationml/2006/ole">
            <p:oleObj spid="_x0000_s192519" name="公式" r:id="rId8" imgW="262872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第八章   方差分析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51203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5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9388" y="1219200"/>
            <a:ext cx="8785225" cy="5449888"/>
          </a:xfrm>
        </p:spPr>
        <p:txBody>
          <a:bodyPr/>
          <a:lstStyle/>
          <a:p>
            <a:pPr algn="l"/>
            <a:r>
              <a:rPr lang="zh-CN" altLang="en-US" sz="2600" dirty="0" smtClean="0">
                <a:latin typeface="+mn-ea"/>
                <a:sym typeface="Symbol" pitchFamily="18" charset="2"/>
              </a:rPr>
              <a:t>三、基本假定</a:t>
            </a:r>
            <a:endParaRPr lang="en-US" altLang="zh-CN" sz="2600" dirty="0" smtClean="0">
              <a:latin typeface="+mn-ea"/>
              <a:sym typeface="Symbol" pitchFamily="18" charset="2"/>
            </a:endParaRPr>
          </a:p>
          <a:p>
            <a:pPr algn="l"/>
            <a:r>
              <a:rPr lang="zh-CN" altLang="en-US" sz="2400" dirty="0" smtClean="0">
                <a:latin typeface="+mn-ea"/>
                <a:sym typeface="Symbol" pitchFamily="18" charset="2"/>
              </a:rPr>
              <a:t>各总体均服从正态分布；方差相等；观测值独立。</a:t>
            </a:r>
            <a:endParaRPr lang="en-US" altLang="zh-CN" sz="2400" dirty="0">
              <a:latin typeface="+mn-ea"/>
              <a:sym typeface="Symbol" pitchFamily="18" charset="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95536" y="2204864"/>
          <a:ext cx="820891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3744416"/>
                <a:gridCol w="2520280"/>
              </a:tblGrid>
              <a:tr h="2880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水平（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）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观测纪录（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X</a:t>
                      </a:r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）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总体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零售业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en-US" altLang="zh-CN" sz="2400" baseline="-25000" dirty="0" smtClean="0">
                          <a:latin typeface="+mn-lt"/>
                          <a:ea typeface="楷体" pitchFamily="49" charset="-122"/>
                        </a:rPr>
                        <a:t>1</a:t>
                      </a:r>
                      <a:endParaRPr lang="en-US" altLang="zh-CN" sz="2400" dirty="0" smtClean="0">
                        <a:latin typeface="+mn-lt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旅游业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en-US" altLang="zh-CN" sz="2400" baseline="-25000" dirty="0" smtClean="0">
                          <a:latin typeface="+mn-lt"/>
                          <a:ea typeface="楷体" pitchFamily="49" charset="-122"/>
                        </a:rPr>
                        <a:t>2</a:t>
                      </a:r>
                      <a:endParaRPr lang="en-US" altLang="zh-CN" sz="2400" dirty="0" smtClean="0">
                        <a:latin typeface="+mn-lt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航空业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en-US" altLang="zh-CN" sz="2400" baseline="-25000" dirty="0" smtClean="0">
                          <a:latin typeface="+mn-lt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X</a:t>
                      </a:r>
                      <a:r>
                        <a:rPr lang="en-US" altLang="zh-CN" sz="2400" baseline="-25000" dirty="0" smtClean="0"/>
                        <a:t>11</a:t>
                      </a:r>
                      <a:r>
                        <a:rPr lang="en-US" altLang="zh-CN" sz="2400" baseline="0" dirty="0" smtClean="0"/>
                        <a:t>,X</a:t>
                      </a:r>
                      <a:r>
                        <a:rPr lang="en-US" altLang="zh-CN" sz="2400" baseline="-25000" dirty="0" smtClean="0"/>
                        <a:t>12</a:t>
                      </a:r>
                      <a:r>
                        <a:rPr lang="en-US" altLang="zh-CN" sz="2400" baseline="0" dirty="0" smtClean="0"/>
                        <a:t>,…,X</a:t>
                      </a:r>
                      <a:r>
                        <a:rPr lang="en-US" altLang="zh-CN" sz="2400" baseline="-25000" dirty="0" smtClean="0"/>
                        <a:t>1n1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X</a:t>
                      </a:r>
                      <a:r>
                        <a:rPr lang="en-US" altLang="zh-CN" sz="2400" baseline="-25000" dirty="0" smtClean="0"/>
                        <a:t>21</a:t>
                      </a:r>
                      <a:r>
                        <a:rPr lang="en-US" altLang="zh-CN" sz="2400" baseline="0" dirty="0" smtClean="0"/>
                        <a:t>,X</a:t>
                      </a:r>
                      <a:r>
                        <a:rPr lang="en-US" altLang="zh-CN" sz="2400" baseline="-25000" dirty="0" smtClean="0"/>
                        <a:t>22</a:t>
                      </a:r>
                      <a:r>
                        <a:rPr lang="en-US" altLang="zh-CN" sz="2400" baseline="0" dirty="0" smtClean="0"/>
                        <a:t>,…,X</a:t>
                      </a:r>
                      <a:r>
                        <a:rPr lang="en-US" altLang="zh-CN" sz="2400" baseline="-25000" dirty="0" smtClean="0"/>
                        <a:t>2n2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X</a:t>
                      </a:r>
                      <a:r>
                        <a:rPr lang="en-US" altLang="zh-CN" sz="2400" baseline="-25000" dirty="0" smtClean="0"/>
                        <a:t>31</a:t>
                      </a:r>
                      <a:r>
                        <a:rPr lang="en-US" altLang="zh-CN" sz="2400" baseline="0" dirty="0" smtClean="0"/>
                        <a:t>,X</a:t>
                      </a:r>
                      <a:r>
                        <a:rPr lang="en-US" altLang="zh-CN" sz="2400" baseline="-25000" dirty="0" smtClean="0"/>
                        <a:t>32</a:t>
                      </a:r>
                      <a:r>
                        <a:rPr lang="en-US" altLang="zh-CN" sz="2400" baseline="0" dirty="0" smtClean="0"/>
                        <a:t>,…,X</a:t>
                      </a:r>
                      <a:r>
                        <a:rPr lang="en-US" altLang="zh-CN" sz="2400" baseline="-25000" dirty="0" smtClean="0"/>
                        <a:t>3n3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X</a:t>
                      </a:r>
                      <a:r>
                        <a:rPr lang="en-US" altLang="zh-CN" sz="2400" baseline="-25000" dirty="0" smtClean="0"/>
                        <a:t>1</a:t>
                      </a:r>
                      <a:r>
                        <a:rPr lang="en-US" altLang="zh-CN" sz="2400" baseline="0" dirty="0" smtClean="0"/>
                        <a:t>~</a:t>
                      </a:r>
                      <a:r>
                        <a:rPr lang="en-US" altLang="zh-CN" sz="2400" dirty="0" smtClean="0"/>
                        <a:t>N(μ</a:t>
                      </a:r>
                      <a:r>
                        <a:rPr lang="en-US" altLang="zh-CN" sz="2400" baseline="-25000" dirty="0" smtClean="0"/>
                        <a:t>1</a:t>
                      </a:r>
                      <a:r>
                        <a:rPr lang="en-US" altLang="zh-CN" sz="2400" dirty="0" smtClean="0"/>
                        <a:t>,σ</a:t>
                      </a:r>
                      <a:r>
                        <a:rPr lang="en-US" altLang="zh-CN" sz="2400" baseline="30000" dirty="0" smtClean="0"/>
                        <a:t>2</a:t>
                      </a:r>
                      <a:r>
                        <a:rPr lang="en-US" altLang="zh-CN" sz="2400" dirty="0" smtClean="0"/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X</a:t>
                      </a:r>
                      <a:r>
                        <a:rPr lang="en-US" altLang="zh-CN" sz="2400" baseline="-25000" dirty="0" smtClean="0"/>
                        <a:t>2</a:t>
                      </a:r>
                      <a:r>
                        <a:rPr lang="en-US" altLang="zh-CN" sz="2400" baseline="0" dirty="0" smtClean="0"/>
                        <a:t>~</a:t>
                      </a:r>
                      <a:r>
                        <a:rPr lang="en-US" altLang="zh-CN" sz="2400" dirty="0" smtClean="0"/>
                        <a:t>N(μ</a:t>
                      </a:r>
                      <a:r>
                        <a:rPr lang="en-US" altLang="zh-CN" sz="2400" baseline="-25000" dirty="0" smtClean="0"/>
                        <a:t>2</a:t>
                      </a:r>
                      <a:r>
                        <a:rPr lang="en-US" altLang="zh-CN" sz="2400" dirty="0" smtClean="0"/>
                        <a:t>,σ</a:t>
                      </a:r>
                      <a:r>
                        <a:rPr lang="en-US" altLang="zh-CN" sz="2400" baseline="30000" dirty="0" smtClean="0"/>
                        <a:t>2</a:t>
                      </a:r>
                      <a:r>
                        <a:rPr lang="en-US" altLang="zh-CN" sz="2400" dirty="0" smtClean="0"/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X</a:t>
                      </a:r>
                      <a:r>
                        <a:rPr lang="en-US" altLang="zh-CN" sz="2400" baseline="-25000" dirty="0" smtClean="0"/>
                        <a:t>3</a:t>
                      </a:r>
                      <a:r>
                        <a:rPr lang="en-US" altLang="zh-CN" sz="2400" baseline="0" dirty="0" smtClean="0"/>
                        <a:t>~</a:t>
                      </a:r>
                      <a:r>
                        <a:rPr lang="en-US" altLang="zh-CN" sz="2400" dirty="0" smtClean="0"/>
                        <a:t>N(μ</a:t>
                      </a:r>
                      <a:r>
                        <a:rPr lang="en-US" altLang="zh-CN" sz="2400" baseline="-25000" dirty="0" smtClean="0"/>
                        <a:t>3</a:t>
                      </a:r>
                      <a:r>
                        <a:rPr lang="en-US" altLang="zh-CN" sz="2400" dirty="0" smtClean="0"/>
                        <a:t>,σ</a:t>
                      </a:r>
                      <a:r>
                        <a:rPr lang="en-US" altLang="zh-CN" sz="2400" baseline="30000" dirty="0" smtClean="0"/>
                        <a:t>2</a:t>
                      </a:r>
                      <a:r>
                        <a:rPr lang="en-US" altLang="zh-CN" sz="2400" dirty="0" smtClean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Line 7"/>
          <p:cNvSpPr>
            <a:spLocks noChangeShapeType="1"/>
          </p:cNvSpPr>
          <p:nvPr/>
        </p:nvSpPr>
        <p:spPr bwMode="auto">
          <a:xfrm flipV="1">
            <a:off x="457200" y="6309320"/>
            <a:ext cx="8147248" cy="152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457200" y="4149080"/>
            <a:ext cx="10344" cy="21755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>
            <a:off x="3275856" y="4509120"/>
            <a:ext cx="2522240" cy="1684784"/>
          </a:xfrm>
          <a:custGeom>
            <a:avLst/>
            <a:gdLst/>
            <a:ahLst/>
            <a:cxnLst>
              <a:cxn ang="0">
                <a:pos x="0" y="1304"/>
              </a:cxn>
              <a:cxn ang="0">
                <a:pos x="288" y="1064"/>
              </a:cxn>
              <a:cxn ang="0">
                <a:pos x="672" y="8"/>
              </a:cxn>
              <a:cxn ang="0">
                <a:pos x="1056" y="1016"/>
              </a:cxn>
              <a:cxn ang="0">
                <a:pos x="1344" y="1304"/>
              </a:cxn>
            </a:cxnLst>
            <a:rect l="0" t="0" r="r" b="b"/>
            <a:pathLst>
              <a:path w="1344" h="1304">
                <a:moveTo>
                  <a:pt x="0" y="1304"/>
                </a:moveTo>
                <a:cubicBezTo>
                  <a:pt x="88" y="1292"/>
                  <a:pt x="176" y="1280"/>
                  <a:pt x="288" y="1064"/>
                </a:cubicBezTo>
                <a:cubicBezTo>
                  <a:pt x="400" y="848"/>
                  <a:pt x="544" y="16"/>
                  <a:pt x="672" y="8"/>
                </a:cubicBezTo>
                <a:cubicBezTo>
                  <a:pt x="800" y="0"/>
                  <a:pt x="944" y="800"/>
                  <a:pt x="1056" y="1016"/>
                </a:cubicBezTo>
                <a:cubicBezTo>
                  <a:pt x="1168" y="1232"/>
                  <a:pt x="1296" y="1256"/>
                  <a:pt x="1344" y="130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Freeform 12"/>
          <p:cNvSpPr>
            <a:spLocks/>
          </p:cNvSpPr>
          <p:nvPr/>
        </p:nvSpPr>
        <p:spPr bwMode="auto">
          <a:xfrm>
            <a:off x="611560" y="4509120"/>
            <a:ext cx="2522240" cy="1739280"/>
          </a:xfrm>
          <a:custGeom>
            <a:avLst/>
            <a:gdLst/>
            <a:ahLst/>
            <a:cxnLst>
              <a:cxn ang="0">
                <a:pos x="0" y="1304"/>
              </a:cxn>
              <a:cxn ang="0">
                <a:pos x="288" y="1064"/>
              </a:cxn>
              <a:cxn ang="0">
                <a:pos x="672" y="8"/>
              </a:cxn>
              <a:cxn ang="0">
                <a:pos x="1056" y="1016"/>
              </a:cxn>
              <a:cxn ang="0">
                <a:pos x="1344" y="1304"/>
              </a:cxn>
            </a:cxnLst>
            <a:rect l="0" t="0" r="r" b="b"/>
            <a:pathLst>
              <a:path w="1344" h="1304">
                <a:moveTo>
                  <a:pt x="0" y="1304"/>
                </a:moveTo>
                <a:cubicBezTo>
                  <a:pt x="88" y="1292"/>
                  <a:pt x="176" y="1280"/>
                  <a:pt x="288" y="1064"/>
                </a:cubicBezTo>
                <a:cubicBezTo>
                  <a:pt x="400" y="848"/>
                  <a:pt x="544" y="16"/>
                  <a:pt x="672" y="8"/>
                </a:cubicBezTo>
                <a:cubicBezTo>
                  <a:pt x="800" y="0"/>
                  <a:pt x="944" y="800"/>
                  <a:pt x="1056" y="1016"/>
                </a:cubicBezTo>
                <a:cubicBezTo>
                  <a:pt x="1168" y="1232"/>
                  <a:pt x="1296" y="1256"/>
                  <a:pt x="1344" y="130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Freeform 12"/>
          <p:cNvSpPr>
            <a:spLocks/>
          </p:cNvSpPr>
          <p:nvPr/>
        </p:nvSpPr>
        <p:spPr bwMode="auto">
          <a:xfrm>
            <a:off x="6012160" y="4437112"/>
            <a:ext cx="2522240" cy="1756792"/>
          </a:xfrm>
          <a:custGeom>
            <a:avLst/>
            <a:gdLst/>
            <a:ahLst/>
            <a:cxnLst>
              <a:cxn ang="0">
                <a:pos x="0" y="1304"/>
              </a:cxn>
              <a:cxn ang="0">
                <a:pos x="288" y="1064"/>
              </a:cxn>
              <a:cxn ang="0">
                <a:pos x="672" y="8"/>
              </a:cxn>
              <a:cxn ang="0">
                <a:pos x="1056" y="1016"/>
              </a:cxn>
              <a:cxn ang="0">
                <a:pos x="1344" y="1304"/>
              </a:cxn>
            </a:cxnLst>
            <a:rect l="0" t="0" r="r" b="b"/>
            <a:pathLst>
              <a:path w="1344" h="1304">
                <a:moveTo>
                  <a:pt x="0" y="1304"/>
                </a:moveTo>
                <a:cubicBezTo>
                  <a:pt x="88" y="1292"/>
                  <a:pt x="176" y="1280"/>
                  <a:pt x="288" y="1064"/>
                </a:cubicBezTo>
                <a:cubicBezTo>
                  <a:pt x="400" y="848"/>
                  <a:pt x="544" y="16"/>
                  <a:pt x="672" y="8"/>
                </a:cubicBezTo>
                <a:cubicBezTo>
                  <a:pt x="800" y="0"/>
                  <a:pt x="944" y="800"/>
                  <a:pt x="1056" y="1016"/>
                </a:cubicBezTo>
                <a:cubicBezTo>
                  <a:pt x="1168" y="1232"/>
                  <a:pt x="1296" y="1256"/>
                  <a:pt x="1344" y="130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215" name="Object 15"/>
          <p:cNvGraphicFramePr>
            <a:graphicFrameLocks noChangeAspect="1"/>
          </p:cNvGraphicFramePr>
          <p:nvPr/>
        </p:nvGraphicFramePr>
        <p:xfrm>
          <a:off x="1347788" y="3992563"/>
          <a:ext cx="5783262" cy="503237"/>
        </p:xfrm>
        <a:graphic>
          <a:graphicData uri="http://schemas.openxmlformats.org/presentationml/2006/ole">
            <p:oleObj spid="_x0000_s51215" name="公式" r:id="rId4" imgW="2705040" imgH="241200" progId="Equation.3">
              <p:embed/>
            </p:oleObj>
          </a:graphicData>
        </a:graphic>
      </p:graphicFrame>
      <p:graphicFrame>
        <p:nvGraphicFramePr>
          <p:cNvPr id="51216" name="Object 16"/>
          <p:cNvGraphicFramePr>
            <a:graphicFrameLocks noChangeAspect="1"/>
          </p:cNvGraphicFramePr>
          <p:nvPr/>
        </p:nvGraphicFramePr>
        <p:xfrm>
          <a:off x="8604448" y="6165304"/>
          <a:ext cx="349250" cy="373063"/>
        </p:xfrm>
        <a:graphic>
          <a:graphicData uri="http://schemas.openxmlformats.org/presentationml/2006/ole">
            <p:oleObj spid="_x0000_s51216" name="Equation" r:id="rId5" imgW="198312" imgH="212454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1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 build="p" autoUpdateAnimBg="0"/>
      <p:bldP spid="16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第八章   方差分析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53251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2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3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  <a:sym typeface="Symbol" pitchFamily="18" charset="2"/>
              </a:rPr>
              <a:t>第二节  单因素方差分析</a:t>
            </a:r>
            <a:endParaRPr lang="en-US" altLang="zh-CN" sz="2800" dirty="0" smtClean="0">
              <a:latin typeface="黑体" pitchFamily="49" charset="-122"/>
              <a:ea typeface="黑体" pitchFamily="49" charset="-122"/>
              <a:sym typeface="Symbol" pitchFamily="18" charset="2"/>
            </a:endParaRPr>
          </a:p>
          <a:p>
            <a:pPr algn="l">
              <a:lnSpc>
                <a:spcPts val="3500"/>
              </a:lnSpc>
            </a:pPr>
            <a:r>
              <a:rPr lang="zh-CN" altLang="en-US" sz="2600" dirty="0" smtClean="0">
                <a:latin typeface="+mn-ea"/>
                <a:sym typeface="Symbol" pitchFamily="18" charset="2"/>
              </a:rPr>
              <a:t>一、分析步骤</a:t>
            </a:r>
            <a:endParaRPr lang="en-US" altLang="zh-CN" sz="2600" dirty="0" smtClean="0">
              <a:latin typeface="+mn-ea"/>
              <a:sym typeface="Symbol" pitchFamily="18" charset="2"/>
            </a:endParaRPr>
          </a:p>
          <a:p>
            <a:pPr algn="l">
              <a:lnSpc>
                <a:spcPts val="3500"/>
              </a:lnSpc>
            </a:pPr>
            <a:r>
              <a:rPr lang="zh-CN" altLang="en-US" sz="2400" dirty="0" smtClean="0">
                <a:sym typeface="Symbol" pitchFamily="18" charset="2"/>
              </a:rPr>
              <a:t>（一）提出假设</a:t>
            </a:r>
            <a:endParaRPr lang="en-US" altLang="zh-CN" sz="2400" dirty="0" smtClean="0">
              <a:sym typeface="Symbol" pitchFamily="18" charset="2"/>
            </a:endParaRPr>
          </a:p>
          <a:p>
            <a:pPr algn="l">
              <a:lnSpc>
                <a:spcPts val="3500"/>
              </a:lnSpc>
            </a:pPr>
            <a:r>
              <a:rPr lang="en-US" altLang="zh-CN" sz="2400" dirty="0" smtClean="0">
                <a:sym typeface="Symbol" pitchFamily="18" charset="2"/>
              </a:rPr>
              <a:t>       H</a:t>
            </a:r>
            <a:r>
              <a:rPr lang="en-US" altLang="zh-CN" sz="2400" baseline="-25000" dirty="0" smtClean="0">
                <a:sym typeface="Symbol" pitchFamily="18" charset="2"/>
              </a:rPr>
              <a:t>0</a:t>
            </a:r>
            <a:r>
              <a:rPr lang="zh-CN" altLang="en-US" sz="2400" dirty="0" smtClean="0">
                <a:sym typeface="Symbol" pitchFamily="18" charset="2"/>
              </a:rPr>
              <a:t>：</a:t>
            </a:r>
            <a:r>
              <a:rPr lang="en-US" altLang="zh-CN" sz="2400" dirty="0" smtClean="0">
                <a:sym typeface="Symbol" pitchFamily="18" charset="2"/>
              </a:rPr>
              <a:t>μ</a:t>
            </a:r>
            <a:r>
              <a:rPr lang="en-US" altLang="zh-CN" sz="2400" baseline="-25000" dirty="0" smtClean="0">
                <a:sym typeface="Symbol" pitchFamily="18" charset="2"/>
              </a:rPr>
              <a:t>1</a:t>
            </a:r>
            <a:r>
              <a:rPr lang="en-US" altLang="zh-CN" sz="2400" dirty="0" smtClean="0">
                <a:sym typeface="Symbol" pitchFamily="18" charset="2"/>
              </a:rPr>
              <a:t>=μ</a:t>
            </a:r>
            <a:r>
              <a:rPr lang="en-US" altLang="zh-CN" sz="2400" baseline="-25000" dirty="0" smtClean="0">
                <a:sym typeface="Symbol" pitchFamily="18" charset="2"/>
              </a:rPr>
              <a:t>2</a:t>
            </a:r>
            <a:r>
              <a:rPr lang="en-US" altLang="zh-CN" sz="2400" dirty="0" smtClean="0">
                <a:sym typeface="Symbol" pitchFamily="18" charset="2"/>
              </a:rPr>
              <a:t>=μ</a:t>
            </a:r>
            <a:r>
              <a:rPr lang="en-US" altLang="zh-CN" sz="2400" baseline="-25000" dirty="0" smtClean="0">
                <a:sym typeface="Symbol" pitchFamily="18" charset="2"/>
              </a:rPr>
              <a:t>3</a:t>
            </a:r>
            <a:r>
              <a:rPr lang="en-US" altLang="zh-CN" sz="2400" dirty="0" smtClean="0">
                <a:sym typeface="Symbol" pitchFamily="18" charset="2"/>
              </a:rPr>
              <a:t>=…=</a:t>
            </a:r>
            <a:r>
              <a:rPr lang="en-US" altLang="zh-CN" sz="2400" dirty="0" err="1" smtClean="0">
                <a:sym typeface="Symbol" pitchFamily="18" charset="2"/>
              </a:rPr>
              <a:t>μ</a:t>
            </a:r>
            <a:r>
              <a:rPr lang="en-US" altLang="zh-CN" sz="2400" baseline="-25000" dirty="0" err="1" smtClean="0">
                <a:sym typeface="Symbol" pitchFamily="18" charset="2"/>
              </a:rPr>
              <a:t>k</a:t>
            </a:r>
            <a:endParaRPr lang="en-US" altLang="zh-CN" sz="2400" dirty="0" smtClean="0">
              <a:sym typeface="Symbol" pitchFamily="18" charset="2"/>
            </a:endParaRPr>
          </a:p>
          <a:p>
            <a:pPr algn="l">
              <a:lnSpc>
                <a:spcPts val="3500"/>
              </a:lnSpc>
            </a:pPr>
            <a:r>
              <a:rPr lang="en-US" altLang="zh-CN" sz="2400" dirty="0" smtClean="0">
                <a:sym typeface="Symbol" pitchFamily="18" charset="2"/>
              </a:rPr>
              <a:t>       H</a:t>
            </a:r>
            <a:r>
              <a:rPr lang="en-US" altLang="zh-CN" sz="2400" baseline="-25000" dirty="0" smtClean="0">
                <a:sym typeface="Symbol" pitchFamily="18" charset="2"/>
              </a:rPr>
              <a:t>1</a:t>
            </a:r>
            <a:r>
              <a:rPr lang="zh-CN" altLang="en-US" sz="2400" dirty="0" smtClean="0">
                <a:sym typeface="Symbol" pitchFamily="18" charset="2"/>
              </a:rPr>
              <a:t>：</a:t>
            </a:r>
            <a:r>
              <a:rPr lang="en-US" altLang="zh-CN" sz="2400" dirty="0" smtClean="0">
                <a:sym typeface="Symbol" pitchFamily="18" charset="2"/>
              </a:rPr>
              <a:t>μ</a:t>
            </a:r>
            <a:r>
              <a:rPr lang="en-US" altLang="zh-CN" sz="2400" baseline="-25000" dirty="0" smtClean="0">
                <a:sym typeface="Symbol" pitchFamily="18" charset="2"/>
              </a:rPr>
              <a:t>i</a:t>
            </a:r>
            <a:r>
              <a:rPr lang="zh-CN" altLang="en-US" sz="2400" dirty="0" smtClean="0">
                <a:sym typeface="Symbol" pitchFamily="18" charset="2"/>
              </a:rPr>
              <a:t>（</a:t>
            </a:r>
            <a:r>
              <a:rPr lang="en-US" altLang="zh-CN" sz="2400" dirty="0" err="1" smtClean="0">
                <a:sym typeface="Symbol" pitchFamily="18" charset="2"/>
              </a:rPr>
              <a:t>i</a:t>
            </a:r>
            <a:r>
              <a:rPr lang="en-US" altLang="zh-CN" sz="2400" dirty="0" smtClean="0">
                <a:sym typeface="Symbol" pitchFamily="18" charset="2"/>
              </a:rPr>
              <a:t>=1,2, … ,k</a:t>
            </a:r>
            <a:r>
              <a:rPr lang="zh-CN" altLang="en-US" sz="2400" dirty="0" smtClean="0">
                <a:sym typeface="Symbol" pitchFamily="18" charset="2"/>
              </a:rPr>
              <a:t>）不全相等</a:t>
            </a:r>
            <a:endParaRPr lang="en-US" altLang="zh-CN" sz="2400" dirty="0" smtClean="0">
              <a:sym typeface="Symbol" pitchFamily="18" charset="2"/>
            </a:endParaRPr>
          </a:p>
          <a:p>
            <a:pPr algn="l">
              <a:lnSpc>
                <a:spcPts val="3500"/>
              </a:lnSpc>
            </a:pPr>
            <a:r>
              <a:rPr lang="zh-CN" altLang="en-US" sz="2400" dirty="0" smtClean="0">
                <a:sym typeface="Symbol" pitchFamily="18" charset="2"/>
              </a:rPr>
              <a:t>（二）构造检验统计量</a:t>
            </a:r>
            <a:endParaRPr lang="en-US" altLang="zh-CN" sz="2400" dirty="0" smtClean="0">
              <a:sym typeface="Symbol" pitchFamily="18" charset="2"/>
            </a:endParaRPr>
          </a:p>
          <a:p>
            <a:pPr algn="l">
              <a:lnSpc>
                <a:spcPts val="3500"/>
              </a:lnSpc>
            </a:pPr>
            <a:r>
              <a:rPr lang="zh-CN" altLang="en-US" sz="2400" dirty="0" smtClean="0">
                <a:sym typeface="Symbol" pitchFamily="18" charset="2"/>
              </a:rPr>
              <a:t>  方差加法定理：总方差</a:t>
            </a:r>
            <a:r>
              <a:rPr lang="en-US" altLang="zh-CN" sz="2400" dirty="0" smtClean="0">
                <a:sym typeface="Symbol" pitchFamily="18" charset="2"/>
              </a:rPr>
              <a:t>=</a:t>
            </a:r>
            <a:r>
              <a:rPr lang="zh-CN" altLang="en-US" sz="2400" dirty="0" smtClean="0">
                <a:sym typeface="Symbol" pitchFamily="18" charset="2"/>
              </a:rPr>
              <a:t>组间方差</a:t>
            </a:r>
            <a:r>
              <a:rPr lang="en-US" altLang="zh-CN" sz="2400" dirty="0" smtClean="0">
                <a:sym typeface="Symbol" pitchFamily="18" charset="2"/>
              </a:rPr>
              <a:t>+</a:t>
            </a:r>
            <a:r>
              <a:rPr lang="zh-CN" altLang="en-US" sz="2400" dirty="0" smtClean="0">
                <a:sym typeface="Symbol" pitchFamily="18" charset="2"/>
              </a:rPr>
              <a:t>平均组内方差</a:t>
            </a:r>
            <a:endParaRPr lang="en-US" altLang="zh-CN" sz="2400" dirty="0" smtClean="0">
              <a:sym typeface="Symbol" pitchFamily="18" charset="2"/>
            </a:endParaRPr>
          </a:p>
        </p:txBody>
      </p:sp>
      <p:graphicFrame>
        <p:nvGraphicFramePr>
          <p:cNvPr id="2" name="Object 19"/>
          <p:cNvGraphicFramePr>
            <a:graphicFrameLocks noChangeAspect="1"/>
          </p:cNvGraphicFramePr>
          <p:nvPr/>
        </p:nvGraphicFramePr>
        <p:xfrm>
          <a:off x="899592" y="4941168"/>
          <a:ext cx="4753346" cy="504056"/>
        </p:xfrm>
        <a:graphic>
          <a:graphicData uri="http://schemas.openxmlformats.org/presentationml/2006/ole">
            <p:oleObj spid="_x0000_s221187" name="公式" r:id="rId4" imgW="2260440" imgH="241200" progId="Equation.3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899592" y="5517232"/>
          <a:ext cx="5073650" cy="508000"/>
        </p:xfrm>
        <a:graphic>
          <a:graphicData uri="http://schemas.openxmlformats.org/presentationml/2006/ole">
            <p:oleObj spid="_x0000_s221188" name="公式" r:id="rId5" imgW="2400120" imgH="241200" progId="Equation.3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899592" y="6093296"/>
          <a:ext cx="5544615" cy="508269"/>
        </p:xfrm>
        <a:graphic>
          <a:graphicData uri="http://schemas.openxmlformats.org/presentationml/2006/ole">
            <p:oleObj spid="_x0000_s221189" name="公式" r:id="rId6" imgW="2616120" imgH="241200" progId="Equation.3">
              <p:embed/>
            </p:oleObj>
          </a:graphicData>
        </a:graphic>
      </p:graphicFrame>
      <p:graphicFrame>
        <p:nvGraphicFramePr>
          <p:cNvPr id="90131" name="Object 6"/>
          <p:cNvGraphicFramePr>
            <a:graphicFrameLocks noChangeAspect="1"/>
          </p:cNvGraphicFramePr>
          <p:nvPr/>
        </p:nvGraphicFramePr>
        <p:xfrm>
          <a:off x="6660232" y="4941168"/>
          <a:ext cx="1454150" cy="427038"/>
        </p:xfrm>
        <a:graphic>
          <a:graphicData uri="http://schemas.openxmlformats.org/presentationml/2006/ole">
            <p:oleObj spid="_x0000_s221190" name="公式" r:id="rId7" imgW="685800" imgH="203040" progId="Equation.3">
              <p:embed/>
            </p:oleObj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6660232" y="5517232"/>
          <a:ext cx="1776413" cy="427037"/>
        </p:xfrm>
        <a:graphic>
          <a:graphicData uri="http://schemas.openxmlformats.org/presentationml/2006/ole">
            <p:oleObj spid="_x0000_s221191" name="公式" r:id="rId8" imgW="838080" imgH="203040" progId="Equation.3">
              <p:embed/>
            </p:oleObj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6660232" y="6093296"/>
          <a:ext cx="1778000" cy="427038"/>
        </p:xfrm>
        <a:graphic>
          <a:graphicData uri="http://schemas.openxmlformats.org/presentationml/2006/ole">
            <p:oleObj spid="_x0000_s221192" name="公式" r:id="rId9" imgW="8380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53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53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53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53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53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500"/>
                                        <p:tgtEl>
                                          <p:spTgt spid="53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500"/>
                                        <p:tgtEl>
                                          <p:spTgt spid="53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7" dur="500"/>
                                        <p:tgtEl>
                                          <p:spTgt spid="901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1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第八章   方差分析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75779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0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1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/>
            <a:r>
              <a:rPr lang="en-US" altLang="zh-CN" sz="2400" dirty="0" smtClean="0">
                <a:sym typeface="Symbol" pitchFamily="18" charset="2"/>
              </a:rPr>
              <a:t>1．</a:t>
            </a:r>
            <a:r>
              <a:rPr lang="zh-CN" altLang="en-US" sz="2400" dirty="0" smtClean="0">
                <a:sym typeface="Symbol" pitchFamily="18" charset="2"/>
              </a:rPr>
              <a:t>计算</a:t>
            </a:r>
            <a:r>
              <a:rPr lang="zh-CN" altLang="en-US" sz="2400" dirty="0" smtClean="0">
                <a:latin typeface="+mn-ea"/>
              </a:rPr>
              <a:t>均值</a:t>
            </a:r>
            <a:endParaRPr lang="zh-CN" altLang="en-US" sz="2400" dirty="0">
              <a:latin typeface="+mn-ea"/>
            </a:endParaRPr>
          </a:p>
        </p:txBody>
      </p:sp>
      <p:sp>
        <p:nvSpPr>
          <p:cNvPr id="75812" name="Text Box 36"/>
          <p:cNvSpPr txBox="1">
            <a:spLocks noChangeArrowheads="1"/>
          </p:cNvSpPr>
          <p:nvPr/>
        </p:nvSpPr>
        <p:spPr bwMode="auto">
          <a:xfrm>
            <a:off x="457200" y="25908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zh-CN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539552" y="4509120"/>
          <a:ext cx="820891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4536504"/>
                <a:gridCol w="1872208"/>
              </a:tblGrid>
              <a:tr h="2880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产业（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）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投诉次数（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X</a:t>
                      </a:r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）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样本均值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零售业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en-US" altLang="zh-CN" sz="2400" baseline="-25000" dirty="0" smtClean="0">
                          <a:latin typeface="+mn-lt"/>
                          <a:ea typeface="楷体" pitchFamily="49" charset="-122"/>
                        </a:rPr>
                        <a:t>1</a:t>
                      </a:r>
                      <a:endParaRPr lang="en-US" altLang="zh-CN" sz="2400" dirty="0" smtClean="0">
                        <a:latin typeface="+mn-lt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旅游业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en-US" altLang="zh-CN" sz="2400" baseline="-25000" dirty="0" smtClean="0">
                          <a:latin typeface="+mn-lt"/>
                          <a:ea typeface="楷体" pitchFamily="49" charset="-122"/>
                        </a:rPr>
                        <a:t>2</a:t>
                      </a:r>
                      <a:endParaRPr lang="en-US" altLang="zh-CN" sz="2400" dirty="0" smtClean="0">
                        <a:latin typeface="+mn-lt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航空业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en-US" altLang="zh-CN" sz="2400" baseline="-25000" dirty="0" smtClean="0">
                          <a:latin typeface="+mn-lt"/>
                          <a:ea typeface="楷体" pitchFamily="49" charset="-122"/>
                        </a:rPr>
                        <a:t>3</a:t>
                      </a:r>
                      <a:endParaRPr lang="en-US" altLang="zh-CN" sz="2400" dirty="0" smtClean="0">
                        <a:latin typeface="+mn-lt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家电业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en-US" altLang="zh-CN" sz="2400" baseline="-25000" dirty="0" smtClean="0">
                          <a:latin typeface="+mn-lt"/>
                          <a:ea typeface="楷体" pitchFamily="49" charset="-122"/>
                        </a:rPr>
                        <a:t>4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57,66,49,40,34,53,44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1</a:t>
                      </a:r>
                      <a:r>
                        <a:rPr lang="en-US" altLang="zh-CN" sz="2400" baseline="0" dirty="0" smtClean="0"/>
                        <a:t>=7</a:t>
                      </a:r>
                      <a:r>
                        <a:rPr lang="zh-CN" altLang="en-US" sz="2400" dirty="0" smtClean="0"/>
                        <a:t>）</a:t>
                      </a:r>
                      <a:endParaRPr lang="en-US" altLang="zh-CN" sz="2400" dirty="0" smtClean="0"/>
                    </a:p>
                    <a:p>
                      <a:r>
                        <a:rPr lang="en-US" altLang="zh-CN" sz="2400" dirty="0" smtClean="0"/>
                        <a:t>68,39,29,45,56,51     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2</a:t>
                      </a:r>
                      <a:r>
                        <a:rPr lang="en-US" altLang="zh-CN" sz="2400" baseline="0" dirty="0" smtClean="0"/>
                        <a:t>=6</a:t>
                      </a:r>
                      <a:r>
                        <a:rPr lang="zh-CN" altLang="en-US" sz="2400" dirty="0" smtClean="0"/>
                        <a:t>）</a:t>
                      </a:r>
                      <a:endParaRPr lang="en-US" altLang="zh-CN" sz="2400" dirty="0" smtClean="0"/>
                    </a:p>
                    <a:p>
                      <a:r>
                        <a:rPr lang="en-US" altLang="zh-CN" sz="2400" dirty="0" smtClean="0"/>
                        <a:t>31,49,21,34,40          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3</a:t>
                      </a:r>
                      <a:r>
                        <a:rPr lang="en-US" altLang="zh-CN" sz="2400" baseline="0" dirty="0" smtClean="0"/>
                        <a:t>=5</a:t>
                      </a:r>
                      <a:r>
                        <a:rPr lang="zh-CN" altLang="en-US" sz="2400" dirty="0" smtClean="0"/>
                        <a:t>）</a:t>
                      </a:r>
                      <a:endParaRPr lang="en-US" altLang="zh-CN" sz="2400" dirty="0" smtClean="0"/>
                    </a:p>
                    <a:p>
                      <a:r>
                        <a:rPr lang="en-US" altLang="zh-CN" sz="2400" dirty="0" smtClean="0"/>
                        <a:t>44,51,65,77,58          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4</a:t>
                      </a:r>
                      <a:r>
                        <a:rPr lang="en-US" altLang="zh-CN" sz="2400" baseline="0" dirty="0" smtClean="0"/>
                        <a:t>=5</a:t>
                      </a:r>
                      <a:r>
                        <a:rPr lang="zh-CN" altLang="en-US" sz="2400" dirty="0" smtClean="0"/>
                        <a:t>）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49</a:t>
                      </a:r>
                    </a:p>
                    <a:p>
                      <a:pPr algn="ctr"/>
                      <a:r>
                        <a:rPr lang="en-US" altLang="zh-CN" sz="2400" dirty="0" smtClean="0"/>
                        <a:t>48</a:t>
                      </a:r>
                    </a:p>
                    <a:p>
                      <a:pPr algn="ctr"/>
                      <a:r>
                        <a:rPr lang="en-US" altLang="zh-CN" sz="2400" dirty="0" smtClean="0"/>
                        <a:t>35</a:t>
                      </a:r>
                    </a:p>
                    <a:p>
                      <a:pPr algn="ctr"/>
                      <a:r>
                        <a:rPr lang="en-US" altLang="zh-CN" sz="2400" dirty="0" smtClean="0"/>
                        <a:t>59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5816" name="Object 40"/>
          <p:cNvGraphicFramePr>
            <a:graphicFrameLocks noChangeAspect="1"/>
          </p:cNvGraphicFramePr>
          <p:nvPr/>
        </p:nvGraphicFramePr>
        <p:xfrm>
          <a:off x="539552" y="1412776"/>
          <a:ext cx="5892800" cy="1455737"/>
        </p:xfrm>
        <a:graphic>
          <a:graphicData uri="http://schemas.openxmlformats.org/presentationml/2006/ole">
            <p:oleObj spid="_x0000_s272386" name="公式" r:id="rId4" imgW="2755800" imgH="698400" progId="Equation.3">
              <p:embed/>
            </p:oleObj>
          </a:graphicData>
        </a:graphic>
      </p:graphicFrame>
      <p:graphicFrame>
        <p:nvGraphicFramePr>
          <p:cNvPr id="272388" name="Object 4"/>
          <p:cNvGraphicFramePr>
            <a:graphicFrameLocks noChangeAspect="1"/>
          </p:cNvGraphicFramePr>
          <p:nvPr/>
        </p:nvGraphicFramePr>
        <p:xfrm>
          <a:off x="539552" y="2852936"/>
          <a:ext cx="3259138" cy="1347787"/>
        </p:xfrm>
        <a:graphic>
          <a:graphicData uri="http://schemas.openxmlformats.org/presentationml/2006/ole">
            <p:oleObj spid="_x0000_s272388" name="公式" r:id="rId5" imgW="1523880" imgH="647640" progId="Equation.3">
              <p:embed/>
            </p:oleObj>
          </a:graphicData>
        </a:graphic>
      </p:graphicFrame>
      <p:graphicFrame>
        <p:nvGraphicFramePr>
          <p:cNvPr id="272389" name="Object 5"/>
          <p:cNvGraphicFramePr>
            <a:graphicFrameLocks noChangeAspect="1"/>
          </p:cNvGraphicFramePr>
          <p:nvPr/>
        </p:nvGraphicFramePr>
        <p:xfrm>
          <a:off x="3779912" y="2924944"/>
          <a:ext cx="4724400" cy="1374775"/>
        </p:xfrm>
        <a:graphic>
          <a:graphicData uri="http://schemas.openxmlformats.org/presentationml/2006/ole">
            <p:oleObj spid="_x0000_s272389" name="公式" r:id="rId6" imgW="2209680" imgH="660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58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8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723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723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第八章   方差分析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55299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0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1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 algn="l">
              <a:lnSpc>
                <a:spcPts val="3000"/>
              </a:lnSpc>
            </a:pPr>
            <a:r>
              <a:rPr lang="en-US" altLang="zh-CN" sz="2400" dirty="0" smtClean="0">
                <a:sym typeface="Symbol" pitchFamily="18" charset="2"/>
              </a:rPr>
              <a:t>2．</a:t>
            </a:r>
            <a:r>
              <a:rPr lang="zh-CN" altLang="en-US" sz="2400" dirty="0" smtClean="0">
                <a:sym typeface="Symbol" pitchFamily="18" charset="2"/>
              </a:rPr>
              <a:t>误差平方和的计算</a:t>
            </a:r>
            <a:endParaRPr lang="en-US" altLang="zh-CN" sz="2400" dirty="0" smtClean="0">
              <a:sym typeface="Symbol" pitchFamily="18" charset="2"/>
            </a:endParaRPr>
          </a:p>
          <a:p>
            <a:pPr algn="l">
              <a:lnSpc>
                <a:spcPts val="3000"/>
              </a:lnSpc>
            </a:pPr>
            <a:r>
              <a:rPr lang="zh-CN" altLang="en-US" sz="2400" dirty="0" smtClean="0">
                <a:sym typeface="Symbol" pitchFamily="18" charset="2"/>
              </a:rPr>
              <a:t>（</a:t>
            </a:r>
            <a:r>
              <a:rPr lang="en-US" altLang="zh-CN" sz="2400" dirty="0" smtClean="0">
                <a:sym typeface="Symbol" pitchFamily="18" charset="2"/>
              </a:rPr>
              <a:t>1</a:t>
            </a:r>
            <a:r>
              <a:rPr lang="zh-CN" altLang="en-US" sz="2400" dirty="0" smtClean="0">
                <a:sym typeface="Symbol" pitchFamily="18" charset="2"/>
              </a:rPr>
              <a:t>）总平方和（</a:t>
            </a:r>
            <a:r>
              <a:rPr lang="en-US" altLang="zh-CN" sz="2400" dirty="0" smtClean="0">
                <a:sym typeface="Symbol" pitchFamily="18" charset="2"/>
              </a:rPr>
              <a:t>sum of squares for total</a:t>
            </a:r>
            <a:r>
              <a:rPr lang="zh-CN" altLang="en-US" sz="2400" dirty="0" smtClean="0">
                <a:sym typeface="Symbol" pitchFamily="18" charset="2"/>
              </a:rPr>
              <a:t>，</a:t>
            </a:r>
            <a:r>
              <a:rPr lang="en-US" altLang="zh-CN" sz="2400" dirty="0" smtClean="0">
                <a:sym typeface="Symbol" pitchFamily="18" charset="2"/>
              </a:rPr>
              <a:t>SST</a:t>
            </a:r>
            <a:r>
              <a:rPr lang="zh-CN" altLang="en-US" sz="2400" dirty="0" smtClean="0">
                <a:sym typeface="Symbol" pitchFamily="18" charset="2"/>
              </a:rPr>
              <a:t>）</a:t>
            </a:r>
            <a:endParaRPr lang="zh-CN" altLang="en-US" sz="24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39552" y="4653136"/>
          <a:ext cx="820891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4536504"/>
                <a:gridCol w="1872208"/>
              </a:tblGrid>
              <a:tr h="2880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产业（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）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投诉次数（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X</a:t>
                      </a:r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）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样本均值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零售业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en-US" altLang="zh-CN" sz="2400" baseline="-25000" dirty="0" smtClean="0">
                          <a:latin typeface="+mn-lt"/>
                          <a:ea typeface="楷体" pitchFamily="49" charset="-122"/>
                        </a:rPr>
                        <a:t>1</a:t>
                      </a:r>
                      <a:endParaRPr lang="en-US" altLang="zh-CN" sz="2400" dirty="0" smtClean="0">
                        <a:latin typeface="+mn-lt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旅游业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en-US" altLang="zh-CN" sz="2400" baseline="-25000" dirty="0" smtClean="0">
                          <a:latin typeface="+mn-lt"/>
                          <a:ea typeface="楷体" pitchFamily="49" charset="-122"/>
                        </a:rPr>
                        <a:t>2</a:t>
                      </a:r>
                      <a:endParaRPr lang="en-US" altLang="zh-CN" sz="2400" dirty="0" smtClean="0">
                        <a:latin typeface="+mn-lt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航空业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en-US" altLang="zh-CN" sz="2400" baseline="-25000" dirty="0" smtClean="0">
                          <a:latin typeface="+mn-lt"/>
                          <a:ea typeface="楷体" pitchFamily="49" charset="-122"/>
                        </a:rPr>
                        <a:t>3</a:t>
                      </a:r>
                      <a:endParaRPr lang="en-US" altLang="zh-CN" sz="2400" dirty="0" smtClean="0">
                        <a:latin typeface="+mn-lt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家电业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en-US" altLang="zh-CN" sz="2400" baseline="-25000" dirty="0" smtClean="0">
                          <a:latin typeface="+mn-lt"/>
                          <a:ea typeface="楷体" pitchFamily="49" charset="-122"/>
                        </a:rPr>
                        <a:t>4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57,66,49,40,34,53,44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1</a:t>
                      </a:r>
                      <a:r>
                        <a:rPr lang="en-US" altLang="zh-CN" sz="2400" baseline="0" dirty="0" smtClean="0"/>
                        <a:t>=7</a:t>
                      </a:r>
                      <a:r>
                        <a:rPr lang="zh-CN" altLang="en-US" sz="2400" dirty="0" smtClean="0"/>
                        <a:t>）</a:t>
                      </a:r>
                      <a:endParaRPr lang="en-US" altLang="zh-CN" sz="2400" dirty="0" smtClean="0"/>
                    </a:p>
                    <a:p>
                      <a:r>
                        <a:rPr lang="en-US" altLang="zh-CN" sz="2400" dirty="0" smtClean="0"/>
                        <a:t>68,39,29,45,56,51     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2</a:t>
                      </a:r>
                      <a:r>
                        <a:rPr lang="en-US" altLang="zh-CN" sz="2400" baseline="0" dirty="0" smtClean="0"/>
                        <a:t>=6</a:t>
                      </a:r>
                      <a:r>
                        <a:rPr lang="zh-CN" altLang="en-US" sz="2400" dirty="0" smtClean="0"/>
                        <a:t>）</a:t>
                      </a:r>
                      <a:endParaRPr lang="en-US" altLang="zh-CN" sz="2400" dirty="0" smtClean="0"/>
                    </a:p>
                    <a:p>
                      <a:r>
                        <a:rPr lang="en-US" altLang="zh-CN" sz="2400" dirty="0" smtClean="0"/>
                        <a:t>31,49,21,34,40          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3</a:t>
                      </a:r>
                      <a:r>
                        <a:rPr lang="en-US" altLang="zh-CN" sz="2400" baseline="0" dirty="0" smtClean="0"/>
                        <a:t>=5</a:t>
                      </a:r>
                      <a:r>
                        <a:rPr lang="zh-CN" altLang="en-US" sz="2400" dirty="0" smtClean="0"/>
                        <a:t>）</a:t>
                      </a:r>
                      <a:endParaRPr lang="en-US" altLang="zh-CN" sz="2400" dirty="0" smtClean="0"/>
                    </a:p>
                    <a:p>
                      <a:r>
                        <a:rPr lang="en-US" altLang="zh-CN" sz="2400" dirty="0" smtClean="0"/>
                        <a:t>44,51,65,77,58          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4</a:t>
                      </a:r>
                      <a:r>
                        <a:rPr lang="en-US" altLang="zh-CN" sz="2400" baseline="0" dirty="0" smtClean="0"/>
                        <a:t>=5</a:t>
                      </a:r>
                      <a:r>
                        <a:rPr lang="zh-CN" altLang="en-US" sz="2400" dirty="0" smtClean="0"/>
                        <a:t>）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49</a:t>
                      </a:r>
                    </a:p>
                    <a:p>
                      <a:pPr algn="ctr"/>
                      <a:r>
                        <a:rPr lang="en-US" altLang="zh-CN" sz="2400" dirty="0" smtClean="0"/>
                        <a:t>48</a:t>
                      </a:r>
                    </a:p>
                    <a:p>
                      <a:pPr algn="ctr"/>
                      <a:r>
                        <a:rPr lang="en-US" altLang="zh-CN" sz="2400" dirty="0" smtClean="0"/>
                        <a:t>35</a:t>
                      </a:r>
                    </a:p>
                    <a:p>
                      <a:pPr algn="ctr"/>
                      <a:r>
                        <a:rPr lang="en-US" altLang="zh-CN" sz="2400" dirty="0" smtClean="0"/>
                        <a:t>59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306" name="Object 10"/>
          <p:cNvGraphicFramePr>
            <a:graphicFrameLocks noChangeAspect="1"/>
          </p:cNvGraphicFramePr>
          <p:nvPr/>
        </p:nvGraphicFramePr>
        <p:xfrm>
          <a:off x="899592" y="2132856"/>
          <a:ext cx="5112568" cy="930544"/>
        </p:xfrm>
        <a:graphic>
          <a:graphicData uri="http://schemas.openxmlformats.org/presentationml/2006/ole">
            <p:oleObj spid="_x0000_s55306" name="公式" r:id="rId4" imgW="2514600" imgH="457200" progId="Equation.3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1520" y="3068960"/>
            <a:ext cx="8568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dirty="0" smtClean="0">
                <a:sym typeface="Symbol" pitchFamily="18" charset="2"/>
              </a:rPr>
              <a:t>（</a:t>
            </a:r>
            <a:r>
              <a:rPr lang="en-US" altLang="zh-CN" dirty="0" smtClean="0">
                <a:sym typeface="Symbol" pitchFamily="18" charset="2"/>
              </a:rPr>
              <a:t>2</a:t>
            </a:r>
            <a:r>
              <a:rPr lang="zh-CN" altLang="en-US" dirty="0" smtClean="0">
                <a:sym typeface="Symbol" pitchFamily="18" charset="2"/>
              </a:rPr>
              <a:t>）组间平方和（</a:t>
            </a:r>
            <a:r>
              <a:rPr lang="en-US" altLang="zh-CN" dirty="0" smtClean="0">
                <a:sym typeface="Symbol" pitchFamily="18" charset="2"/>
              </a:rPr>
              <a:t>sum of squares for factor A</a:t>
            </a:r>
            <a:r>
              <a:rPr lang="zh-CN" altLang="en-US" dirty="0" smtClean="0">
                <a:sym typeface="Symbol" pitchFamily="18" charset="2"/>
              </a:rPr>
              <a:t>，</a:t>
            </a:r>
            <a:r>
              <a:rPr lang="en-US" altLang="zh-CN" dirty="0" smtClean="0">
                <a:sym typeface="Symbol" pitchFamily="18" charset="2"/>
              </a:rPr>
              <a:t>SSA</a:t>
            </a:r>
            <a:r>
              <a:rPr lang="zh-CN" altLang="en-US" dirty="0" smtClean="0">
                <a:sym typeface="Symbol" pitchFamily="18" charset="2"/>
              </a:rPr>
              <a:t>）</a:t>
            </a:r>
            <a:endParaRPr lang="zh-CN" altLang="en-US" dirty="0"/>
          </a:p>
        </p:txBody>
      </p:sp>
      <p:graphicFrame>
        <p:nvGraphicFramePr>
          <p:cNvPr id="55309" name="Object 13"/>
          <p:cNvGraphicFramePr>
            <a:graphicFrameLocks noChangeAspect="1"/>
          </p:cNvGraphicFramePr>
          <p:nvPr/>
        </p:nvGraphicFramePr>
        <p:xfrm>
          <a:off x="827584" y="3645024"/>
          <a:ext cx="5256584" cy="941433"/>
        </p:xfrm>
        <a:graphic>
          <a:graphicData uri="http://schemas.openxmlformats.org/presentationml/2006/ole">
            <p:oleObj spid="_x0000_s55309" name="公式" r:id="rId5" imgW="2400120" imgH="431640" progId="Equation.3">
              <p:embed/>
            </p:oleObj>
          </a:graphicData>
        </a:graphic>
      </p:graphicFrame>
      <p:graphicFrame>
        <p:nvGraphicFramePr>
          <p:cNvPr id="55310" name="Object 14"/>
          <p:cNvGraphicFramePr>
            <a:graphicFrameLocks noChangeAspect="1"/>
          </p:cNvGraphicFramePr>
          <p:nvPr/>
        </p:nvGraphicFramePr>
        <p:xfrm>
          <a:off x="6660232" y="3861048"/>
          <a:ext cx="1954213" cy="377825"/>
        </p:xfrm>
        <a:graphic>
          <a:graphicData uri="http://schemas.openxmlformats.org/presentationml/2006/ole">
            <p:oleObj spid="_x0000_s55310" name="公式" r:id="rId6" imgW="91440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30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30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3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 build="p" autoUpdateAnimBg="0"/>
      <p:bldP spid="1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第八章   方差分析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7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>
              <a:spcBef>
                <a:spcPct val="40000"/>
              </a:spcBef>
            </a:pPr>
            <a:r>
              <a:rPr lang="zh-CN" altLang="en-US" sz="2400" dirty="0" smtClean="0">
                <a:sym typeface="Symbol" pitchFamily="18" charset="2"/>
              </a:rPr>
              <a:t>（</a:t>
            </a:r>
            <a:r>
              <a:rPr lang="en-US" altLang="zh-CN" sz="2400" dirty="0" smtClean="0">
                <a:sym typeface="Symbol" pitchFamily="18" charset="2"/>
              </a:rPr>
              <a:t>3</a:t>
            </a:r>
            <a:r>
              <a:rPr lang="zh-CN" altLang="en-US" sz="2400" dirty="0" smtClean="0">
                <a:sym typeface="Symbol" pitchFamily="18" charset="2"/>
              </a:rPr>
              <a:t>）组内平方和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（</a:t>
            </a:r>
            <a:r>
              <a:rPr lang="en-US" altLang="zh-CN" sz="2400" dirty="0" smtClean="0">
                <a:sym typeface="Symbol" pitchFamily="18" charset="2"/>
              </a:rPr>
              <a:t> sum of squares for error</a:t>
            </a:r>
            <a:r>
              <a:rPr lang="zh-CN" altLang="en-US" sz="2400" dirty="0" smtClean="0">
                <a:sym typeface="Symbol" pitchFamily="18" charset="2"/>
              </a:rPr>
              <a:t>，</a:t>
            </a:r>
            <a:r>
              <a:rPr lang="en-US" altLang="zh-CN" sz="2400" dirty="0" smtClean="0">
                <a:sym typeface="Symbol" pitchFamily="18" charset="2"/>
              </a:rPr>
              <a:t>SSE 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）</a:t>
            </a:r>
            <a:endParaRPr lang="zh-CN" altLang="en-US" sz="2400" dirty="0">
              <a:ea typeface="楷体" pitchFamily="49" charset="-122"/>
              <a:sym typeface="Symbol" pitchFamily="18" charset="2"/>
            </a:endParaRPr>
          </a:p>
        </p:txBody>
      </p:sp>
      <p:sp>
        <p:nvSpPr>
          <p:cNvPr id="59407" name="Line 15"/>
          <p:cNvSpPr>
            <a:spLocks noChangeShapeType="1"/>
          </p:cNvSpPr>
          <p:nvPr/>
        </p:nvSpPr>
        <p:spPr bwMode="auto">
          <a:xfrm flipH="1">
            <a:off x="3200400" y="5791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9410" name="Object 18"/>
          <p:cNvGraphicFramePr>
            <a:graphicFrameLocks noChangeAspect="1"/>
          </p:cNvGraphicFramePr>
          <p:nvPr/>
        </p:nvGraphicFramePr>
        <p:xfrm>
          <a:off x="1619672" y="1772816"/>
          <a:ext cx="3168352" cy="942187"/>
        </p:xfrm>
        <a:graphic>
          <a:graphicData uri="http://schemas.openxmlformats.org/presentationml/2006/ole">
            <p:oleObj spid="_x0000_s59410" name="公式" r:id="rId4" imgW="1536480" imgH="457200" progId="Equation.3">
              <p:embed/>
            </p:oleObj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39552" y="4509120"/>
          <a:ext cx="820891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4536504"/>
                <a:gridCol w="1872208"/>
              </a:tblGrid>
              <a:tr h="2880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产业（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）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投诉次数（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X</a:t>
                      </a:r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）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样本均值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零售业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en-US" altLang="zh-CN" sz="2400" baseline="-25000" dirty="0" smtClean="0">
                          <a:latin typeface="+mn-lt"/>
                          <a:ea typeface="楷体" pitchFamily="49" charset="-122"/>
                        </a:rPr>
                        <a:t>1</a:t>
                      </a:r>
                      <a:endParaRPr lang="en-US" altLang="zh-CN" sz="2400" dirty="0" smtClean="0">
                        <a:latin typeface="+mn-lt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旅游业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en-US" altLang="zh-CN" sz="2400" baseline="-25000" dirty="0" smtClean="0">
                          <a:latin typeface="+mn-lt"/>
                          <a:ea typeface="楷体" pitchFamily="49" charset="-122"/>
                        </a:rPr>
                        <a:t>2</a:t>
                      </a:r>
                      <a:endParaRPr lang="en-US" altLang="zh-CN" sz="2400" dirty="0" smtClean="0">
                        <a:latin typeface="+mn-lt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航空业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en-US" altLang="zh-CN" sz="2400" baseline="-25000" dirty="0" smtClean="0">
                          <a:latin typeface="+mn-lt"/>
                          <a:ea typeface="楷体" pitchFamily="49" charset="-122"/>
                        </a:rPr>
                        <a:t>3</a:t>
                      </a:r>
                      <a:endParaRPr lang="en-US" altLang="zh-CN" sz="2400" dirty="0" smtClean="0">
                        <a:latin typeface="+mn-lt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家电业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en-US" altLang="zh-CN" sz="2400" baseline="-25000" dirty="0" smtClean="0">
                          <a:latin typeface="+mn-lt"/>
                          <a:ea typeface="楷体" pitchFamily="49" charset="-122"/>
                        </a:rPr>
                        <a:t>4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57,66,49,40,34,53,44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1</a:t>
                      </a:r>
                      <a:r>
                        <a:rPr lang="en-US" altLang="zh-CN" sz="2400" baseline="0" dirty="0" smtClean="0"/>
                        <a:t>=7</a:t>
                      </a:r>
                      <a:r>
                        <a:rPr lang="zh-CN" altLang="en-US" sz="2400" dirty="0" smtClean="0"/>
                        <a:t>）</a:t>
                      </a:r>
                      <a:endParaRPr lang="en-US" altLang="zh-CN" sz="2400" dirty="0" smtClean="0"/>
                    </a:p>
                    <a:p>
                      <a:r>
                        <a:rPr lang="en-US" altLang="zh-CN" sz="2400" dirty="0" smtClean="0"/>
                        <a:t>68,39,29,45,56,51     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2</a:t>
                      </a:r>
                      <a:r>
                        <a:rPr lang="en-US" altLang="zh-CN" sz="2400" baseline="0" dirty="0" smtClean="0"/>
                        <a:t>=6</a:t>
                      </a:r>
                      <a:r>
                        <a:rPr lang="zh-CN" altLang="en-US" sz="2400" dirty="0" smtClean="0"/>
                        <a:t>）</a:t>
                      </a:r>
                      <a:endParaRPr lang="en-US" altLang="zh-CN" sz="2400" dirty="0" smtClean="0"/>
                    </a:p>
                    <a:p>
                      <a:r>
                        <a:rPr lang="en-US" altLang="zh-CN" sz="2400" dirty="0" smtClean="0"/>
                        <a:t>31,49,21,34,40          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3</a:t>
                      </a:r>
                      <a:r>
                        <a:rPr lang="en-US" altLang="zh-CN" sz="2400" baseline="0" dirty="0" smtClean="0"/>
                        <a:t>=5</a:t>
                      </a:r>
                      <a:r>
                        <a:rPr lang="zh-CN" altLang="en-US" sz="2400" dirty="0" smtClean="0"/>
                        <a:t>）</a:t>
                      </a:r>
                      <a:endParaRPr lang="en-US" altLang="zh-CN" sz="2400" dirty="0" smtClean="0"/>
                    </a:p>
                    <a:p>
                      <a:r>
                        <a:rPr lang="en-US" altLang="zh-CN" sz="2400" dirty="0" smtClean="0"/>
                        <a:t>44,51,65,77,58          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4</a:t>
                      </a:r>
                      <a:r>
                        <a:rPr lang="en-US" altLang="zh-CN" sz="2400" baseline="0" dirty="0" smtClean="0"/>
                        <a:t>=5</a:t>
                      </a:r>
                      <a:r>
                        <a:rPr lang="zh-CN" altLang="en-US" sz="2400" dirty="0" smtClean="0"/>
                        <a:t>）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49</a:t>
                      </a:r>
                    </a:p>
                    <a:p>
                      <a:pPr algn="ctr"/>
                      <a:r>
                        <a:rPr lang="en-US" altLang="zh-CN" sz="2400" dirty="0" smtClean="0"/>
                        <a:t>48</a:t>
                      </a:r>
                    </a:p>
                    <a:p>
                      <a:pPr algn="ctr"/>
                      <a:r>
                        <a:rPr lang="en-US" altLang="zh-CN" sz="2400" dirty="0" smtClean="0"/>
                        <a:t>35</a:t>
                      </a:r>
                    </a:p>
                    <a:p>
                      <a:pPr algn="ctr"/>
                      <a:r>
                        <a:rPr lang="en-US" altLang="zh-CN" sz="2400" dirty="0" smtClean="0"/>
                        <a:t>59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9411" name="Object 19"/>
          <p:cNvGraphicFramePr>
            <a:graphicFrameLocks noChangeAspect="1"/>
          </p:cNvGraphicFramePr>
          <p:nvPr/>
        </p:nvGraphicFramePr>
        <p:xfrm>
          <a:off x="827584" y="2780928"/>
          <a:ext cx="7128792" cy="942995"/>
        </p:xfrm>
        <a:graphic>
          <a:graphicData uri="http://schemas.openxmlformats.org/presentationml/2006/ole">
            <p:oleObj spid="_x0000_s59411" name="公式" r:id="rId5" imgW="3352680" imgH="444240" progId="Equation.3">
              <p:embed/>
            </p:oleObj>
          </a:graphicData>
        </a:graphic>
      </p:graphicFrame>
      <p:graphicFrame>
        <p:nvGraphicFramePr>
          <p:cNvPr id="2" name="Object 20"/>
          <p:cNvGraphicFramePr>
            <a:graphicFrameLocks noChangeAspect="1"/>
          </p:cNvGraphicFramePr>
          <p:nvPr/>
        </p:nvGraphicFramePr>
        <p:xfrm>
          <a:off x="1403648" y="3933057"/>
          <a:ext cx="4896544" cy="383030"/>
        </p:xfrm>
        <a:graphic>
          <a:graphicData uri="http://schemas.openxmlformats.org/presentationml/2006/ole">
            <p:oleObj spid="_x0000_s59412" name="公式" r:id="rId6" imgW="227304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8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第八章   方差分析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118787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88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89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/>
            <a:r>
              <a:rPr lang="zh-CN" altLang="en-US" sz="2400" dirty="0" smtClean="0">
                <a:sym typeface="Symbol" pitchFamily="18" charset="2"/>
              </a:rPr>
              <a:t>（</a:t>
            </a:r>
            <a:r>
              <a:rPr lang="en-US" altLang="zh-CN" sz="2400" dirty="0" smtClean="0">
                <a:sym typeface="Symbol" pitchFamily="18" charset="2"/>
              </a:rPr>
              <a:t>4</a:t>
            </a:r>
            <a:r>
              <a:rPr lang="zh-CN" altLang="en-US" sz="2400" dirty="0" smtClean="0">
                <a:sym typeface="Symbol" pitchFamily="18" charset="2"/>
              </a:rPr>
              <a:t>）三者关系</a:t>
            </a:r>
            <a:endParaRPr lang="en-US" altLang="zh-CN" sz="2400" dirty="0" smtClean="0">
              <a:sym typeface="Symbol" pitchFamily="18" charset="2"/>
            </a:endParaRPr>
          </a:p>
          <a:p>
            <a:r>
              <a:rPr lang="en-US" altLang="zh-CN" sz="2400" dirty="0" smtClean="0">
                <a:sym typeface="Symbol" pitchFamily="18" charset="2"/>
              </a:rPr>
              <a:t>4164.608696</a:t>
            </a:r>
            <a:r>
              <a:rPr lang="zh-CN" altLang="en-US" sz="2400" dirty="0" smtClean="0">
                <a:sym typeface="Symbol" pitchFamily="18" charset="2"/>
              </a:rPr>
              <a:t>（</a:t>
            </a:r>
            <a:r>
              <a:rPr lang="en-US" altLang="zh-CN" sz="2400" dirty="0" smtClean="0">
                <a:sym typeface="Symbol" pitchFamily="18" charset="2"/>
              </a:rPr>
              <a:t>SST</a:t>
            </a:r>
            <a:r>
              <a:rPr lang="zh-CN" altLang="en-US" sz="2400" dirty="0" smtClean="0">
                <a:sym typeface="Symbol" pitchFamily="18" charset="2"/>
              </a:rPr>
              <a:t>）</a:t>
            </a:r>
            <a:r>
              <a:rPr lang="en-US" altLang="zh-CN" sz="2400" dirty="0" smtClean="0">
                <a:sym typeface="Symbol" pitchFamily="18" charset="2"/>
              </a:rPr>
              <a:t>=2708</a:t>
            </a:r>
            <a:r>
              <a:rPr lang="zh-CN" altLang="en-US" sz="2400" dirty="0" smtClean="0">
                <a:sym typeface="Symbol" pitchFamily="18" charset="2"/>
              </a:rPr>
              <a:t>（</a:t>
            </a:r>
            <a:r>
              <a:rPr lang="en-US" altLang="zh-CN" sz="2400" dirty="0" smtClean="0">
                <a:sym typeface="Symbol" pitchFamily="18" charset="2"/>
              </a:rPr>
              <a:t>SSE</a:t>
            </a:r>
            <a:r>
              <a:rPr lang="zh-CN" altLang="en-US" sz="2400" dirty="0" smtClean="0">
                <a:sym typeface="Symbol" pitchFamily="18" charset="2"/>
              </a:rPr>
              <a:t>）</a:t>
            </a:r>
            <a:r>
              <a:rPr lang="en-US" altLang="zh-CN" sz="2400" dirty="0" smtClean="0">
                <a:sym typeface="Symbol" pitchFamily="18" charset="2"/>
              </a:rPr>
              <a:t>+1456.608696</a:t>
            </a:r>
            <a:r>
              <a:rPr lang="zh-CN" altLang="en-US" sz="2400" dirty="0" smtClean="0">
                <a:sym typeface="Symbol" pitchFamily="18" charset="2"/>
              </a:rPr>
              <a:t>（</a:t>
            </a:r>
            <a:r>
              <a:rPr lang="en-US" altLang="zh-CN" sz="2400" dirty="0" smtClean="0">
                <a:sym typeface="Symbol" pitchFamily="18" charset="2"/>
              </a:rPr>
              <a:t>SSA</a:t>
            </a:r>
            <a:r>
              <a:rPr lang="zh-CN" altLang="en-US" sz="2400" dirty="0" smtClean="0">
                <a:sym typeface="Symbol" pitchFamily="18" charset="2"/>
              </a:rPr>
              <a:t>）</a:t>
            </a:r>
            <a:endParaRPr lang="en-US" altLang="zh-CN" sz="2400" dirty="0" smtClean="0">
              <a:sym typeface="Symbol" pitchFamily="18" charset="2"/>
            </a:endParaRPr>
          </a:p>
          <a:p>
            <a:pPr algn="l"/>
            <a:endParaRPr lang="zh-CN" altLang="en-US" sz="2400" dirty="0">
              <a:sym typeface="Symbol" pitchFamily="18" charset="2"/>
            </a:endParaRPr>
          </a:p>
        </p:txBody>
      </p:sp>
      <p:sp>
        <p:nvSpPr>
          <p:cNvPr id="118799" name="Line 15"/>
          <p:cNvSpPr>
            <a:spLocks noChangeShapeType="1"/>
          </p:cNvSpPr>
          <p:nvPr/>
        </p:nvSpPr>
        <p:spPr bwMode="auto">
          <a:xfrm flipH="1">
            <a:off x="3200400" y="5791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8806" name="Object 22"/>
          <p:cNvGraphicFramePr>
            <a:graphicFrameLocks noChangeAspect="1"/>
          </p:cNvGraphicFramePr>
          <p:nvPr/>
        </p:nvGraphicFramePr>
        <p:xfrm>
          <a:off x="899592" y="2204864"/>
          <a:ext cx="2314575" cy="990600"/>
        </p:xfrm>
        <a:graphic>
          <a:graphicData uri="http://schemas.openxmlformats.org/presentationml/2006/ole">
            <p:oleObj spid="_x0000_s118806" name="公式" r:id="rId4" imgW="1066680" imgH="457200" progId="Equation.3">
              <p:embed/>
            </p:oleObj>
          </a:graphicData>
        </a:graphic>
      </p:graphicFrame>
      <p:graphicFrame>
        <p:nvGraphicFramePr>
          <p:cNvPr id="118808" name="Object 24"/>
          <p:cNvGraphicFramePr>
            <a:graphicFrameLocks noChangeAspect="1"/>
          </p:cNvGraphicFramePr>
          <p:nvPr/>
        </p:nvGraphicFramePr>
        <p:xfrm>
          <a:off x="539552" y="3356992"/>
          <a:ext cx="3433762" cy="414337"/>
        </p:xfrm>
        <a:graphic>
          <a:graphicData uri="http://schemas.openxmlformats.org/presentationml/2006/ole">
            <p:oleObj spid="_x0000_s118808" name="公式" r:id="rId5" imgW="1676160" imgH="203040" progId="Equation.3">
              <p:embed/>
            </p:oleObj>
          </a:graphicData>
        </a:graphic>
      </p:graphicFrame>
      <p:graphicFrame>
        <p:nvGraphicFramePr>
          <p:cNvPr id="118809" name="Object 25"/>
          <p:cNvGraphicFramePr>
            <a:graphicFrameLocks noChangeAspect="1"/>
          </p:cNvGraphicFramePr>
          <p:nvPr/>
        </p:nvGraphicFramePr>
        <p:xfrm>
          <a:off x="3131840" y="2204864"/>
          <a:ext cx="2671763" cy="990600"/>
        </p:xfrm>
        <a:graphic>
          <a:graphicData uri="http://schemas.openxmlformats.org/presentationml/2006/ole">
            <p:oleObj spid="_x0000_s118809" name="公式" r:id="rId6" imgW="1231560" imgH="457200" progId="Equation.3">
              <p:embed/>
            </p:oleObj>
          </a:graphicData>
        </a:graphic>
      </p:graphicFrame>
      <p:graphicFrame>
        <p:nvGraphicFramePr>
          <p:cNvPr id="118810" name="Object 26"/>
          <p:cNvGraphicFramePr>
            <a:graphicFrameLocks noChangeAspect="1"/>
          </p:cNvGraphicFramePr>
          <p:nvPr/>
        </p:nvGraphicFramePr>
        <p:xfrm>
          <a:off x="5796136" y="2204864"/>
          <a:ext cx="2397125" cy="936625"/>
        </p:xfrm>
        <a:graphic>
          <a:graphicData uri="http://schemas.openxmlformats.org/presentationml/2006/ole">
            <p:oleObj spid="_x0000_s118810" name="公式" r:id="rId7" imgW="1104840" imgH="431640" progId="Equation.3">
              <p:embed/>
            </p:oleObj>
          </a:graphicData>
        </a:graphic>
      </p:graphicFrame>
      <p:graphicFrame>
        <p:nvGraphicFramePr>
          <p:cNvPr id="118811" name="Object 27"/>
          <p:cNvGraphicFramePr>
            <a:graphicFrameLocks noChangeAspect="1"/>
          </p:cNvGraphicFramePr>
          <p:nvPr/>
        </p:nvGraphicFramePr>
        <p:xfrm>
          <a:off x="971600" y="4005064"/>
          <a:ext cx="6864350" cy="517525"/>
        </p:xfrm>
        <a:graphic>
          <a:graphicData uri="http://schemas.openxmlformats.org/presentationml/2006/ole">
            <p:oleObj spid="_x0000_s118811" name="公式" r:id="rId8" imgW="3352680" imgH="253800" progId="Equation.3">
              <p:embed/>
            </p:oleObj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95536" y="4797152"/>
          <a:ext cx="820891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3744416"/>
                <a:gridCol w="2520280"/>
              </a:tblGrid>
              <a:tr h="2880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水平（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）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观测纪录（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X</a:t>
                      </a:r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）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总体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零售业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en-US" altLang="zh-CN" sz="2400" baseline="-25000" dirty="0" smtClean="0">
                          <a:latin typeface="+mn-lt"/>
                          <a:ea typeface="楷体" pitchFamily="49" charset="-122"/>
                        </a:rPr>
                        <a:t>1</a:t>
                      </a:r>
                      <a:endParaRPr lang="en-US" altLang="zh-CN" sz="2400" dirty="0" smtClean="0">
                        <a:latin typeface="+mn-lt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旅游业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en-US" altLang="zh-CN" sz="2400" baseline="-25000" dirty="0" smtClean="0">
                          <a:latin typeface="+mn-lt"/>
                          <a:ea typeface="楷体" pitchFamily="49" charset="-122"/>
                        </a:rPr>
                        <a:t>2</a:t>
                      </a:r>
                      <a:endParaRPr lang="en-US" altLang="zh-CN" sz="2400" dirty="0" smtClean="0">
                        <a:latin typeface="+mn-lt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航空业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en-US" altLang="zh-CN" sz="2400" baseline="-25000" dirty="0" smtClean="0">
                          <a:latin typeface="+mn-lt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X</a:t>
                      </a:r>
                      <a:r>
                        <a:rPr lang="en-US" altLang="zh-CN" sz="2400" baseline="-25000" dirty="0" smtClean="0"/>
                        <a:t>11</a:t>
                      </a:r>
                      <a:r>
                        <a:rPr lang="en-US" altLang="zh-CN" sz="2400" baseline="0" dirty="0" smtClean="0"/>
                        <a:t>,X</a:t>
                      </a:r>
                      <a:r>
                        <a:rPr lang="en-US" altLang="zh-CN" sz="2400" baseline="-25000" dirty="0" smtClean="0"/>
                        <a:t>12</a:t>
                      </a:r>
                      <a:r>
                        <a:rPr lang="en-US" altLang="zh-CN" sz="2400" baseline="0" dirty="0" smtClean="0"/>
                        <a:t>,…,X</a:t>
                      </a:r>
                      <a:r>
                        <a:rPr lang="en-US" altLang="zh-CN" sz="2400" baseline="-25000" dirty="0" smtClean="0"/>
                        <a:t>1n1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X</a:t>
                      </a:r>
                      <a:r>
                        <a:rPr lang="en-US" altLang="zh-CN" sz="2400" baseline="-25000" dirty="0" smtClean="0"/>
                        <a:t>21</a:t>
                      </a:r>
                      <a:r>
                        <a:rPr lang="en-US" altLang="zh-CN" sz="2400" baseline="0" dirty="0" smtClean="0"/>
                        <a:t>,X</a:t>
                      </a:r>
                      <a:r>
                        <a:rPr lang="en-US" altLang="zh-CN" sz="2400" baseline="-25000" dirty="0" smtClean="0"/>
                        <a:t>22</a:t>
                      </a:r>
                      <a:r>
                        <a:rPr lang="en-US" altLang="zh-CN" sz="2400" baseline="0" dirty="0" smtClean="0"/>
                        <a:t>,…,X</a:t>
                      </a:r>
                      <a:r>
                        <a:rPr lang="en-US" altLang="zh-CN" sz="2400" baseline="-25000" dirty="0" smtClean="0"/>
                        <a:t>2n2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X</a:t>
                      </a:r>
                      <a:r>
                        <a:rPr lang="en-US" altLang="zh-CN" sz="2400" baseline="-25000" dirty="0" smtClean="0"/>
                        <a:t>31</a:t>
                      </a:r>
                      <a:r>
                        <a:rPr lang="en-US" altLang="zh-CN" sz="2400" baseline="0" dirty="0" smtClean="0"/>
                        <a:t>,X</a:t>
                      </a:r>
                      <a:r>
                        <a:rPr lang="en-US" altLang="zh-CN" sz="2400" baseline="-25000" dirty="0" smtClean="0"/>
                        <a:t>32</a:t>
                      </a:r>
                      <a:r>
                        <a:rPr lang="en-US" altLang="zh-CN" sz="2400" baseline="0" dirty="0" smtClean="0"/>
                        <a:t>,…,X</a:t>
                      </a:r>
                      <a:r>
                        <a:rPr lang="en-US" altLang="zh-CN" sz="2400" baseline="-25000" dirty="0" smtClean="0"/>
                        <a:t>3n3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X</a:t>
                      </a:r>
                      <a:r>
                        <a:rPr lang="en-US" altLang="zh-CN" sz="2400" baseline="-25000" dirty="0" smtClean="0"/>
                        <a:t>1</a:t>
                      </a:r>
                      <a:r>
                        <a:rPr lang="en-US" altLang="zh-CN" sz="2400" baseline="0" dirty="0" smtClean="0"/>
                        <a:t>~</a:t>
                      </a:r>
                      <a:r>
                        <a:rPr lang="en-US" altLang="zh-CN" sz="2400" dirty="0" smtClean="0"/>
                        <a:t>N(μ</a:t>
                      </a:r>
                      <a:r>
                        <a:rPr lang="en-US" altLang="zh-CN" sz="2400" baseline="-25000" dirty="0" smtClean="0"/>
                        <a:t>1</a:t>
                      </a:r>
                      <a:r>
                        <a:rPr lang="en-US" altLang="zh-CN" sz="2400" dirty="0" smtClean="0"/>
                        <a:t>,σ</a:t>
                      </a:r>
                      <a:r>
                        <a:rPr lang="en-US" altLang="zh-CN" sz="2400" baseline="30000" dirty="0" smtClean="0"/>
                        <a:t>2</a:t>
                      </a:r>
                      <a:r>
                        <a:rPr lang="en-US" altLang="zh-CN" sz="2400" dirty="0" smtClean="0"/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X</a:t>
                      </a:r>
                      <a:r>
                        <a:rPr lang="en-US" altLang="zh-CN" sz="2400" baseline="-25000" dirty="0" smtClean="0"/>
                        <a:t>2</a:t>
                      </a:r>
                      <a:r>
                        <a:rPr lang="en-US" altLang="zh-CN" sz="2400" baseline="0" dirty="0" smtClean="0"/>
                        <a:t>~</a:t>
                      </a:r>
                      <a:r>
                        <a:rPr lang="en-US" altLang="zh-CN" sz="2400" dirty="0" smtClean="0"/>
                        <a:t>N(μ</a:t>
                      </a:r>
                      <a:r>
                        <a:rPr lang="en-US" altLang="zh-CN" sz="2400" baseline="-25000" dirty="0" smtClean="0"/>
                        <a:t>2</a:t>
                      </a:r>
                      <a:r>
                        <a:rPr lang="en-US" altLang="zh-CN" sz="2400" dirty="0" smtClean="0"/>
                        <a:t>,σ</a:t>
                      </a:r>
                      <a:r>
                        <a:rPr lang="en-US" altLang="zh-CN" sz="2400" baseline="30000" dirty="0" smtClean="0"/>
                        <a:t>2</a:t>
                      </a:r>
                      <a:r>
                        <a:rPr lang="en-US" altLang="zh-CN" sz="2400" dirty="0" smtClean="0"/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X</a:t>
                      </a:r>
                      <a:r>
                        <a:rPr lang="en-US" altLang="zh-CN" sz="2400" baseline="-25000" dirty="0" smtClean="0"/>
                        <a:t>3</a:t>
                      </a:r>
                      <a:r>
                        <a:rPr lang="en-US" altLang="zh-CN" sz="2400" baseline="0" dirty="0" smtClean="0"/>
                        <a:t>~</a:t>
                      </a:r>
                      <a:r>
                        <a:rPr lang="en-US" altLang="zh-CN" sz="2400" dirty="0" smtClean="0"/>
                        <a:t>N(μ</a:t>
                      </a:r>
                      <a:r>
                        <a:rPr lang="en-US" altLang="zh-CN" sz="2400" baseline="-25000" dirty="0" smtClean="0"/>
                        <a:t>3</a:t>
                      </a:r>
                      <a:r>
                        <a:rPr lang="en-US" altLang="zh-CN" sz="2400" dirty="0" smtClean="0"/>
                        <a:t>,σ</a:t>
                      </a:r>
                      <a:r>
                        <a:rPr lang="en-US" altLang="zh-CN" sz="2400" baseline="30000" dirty="0" smtClean="0"/>
                        <a:t>2</a:t>
                      </a:r>
                      <a:r>
                        <a:rPr lang="en-US" altLang="zh-CN" sz="2400" dirty="0" smtClean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7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7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8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88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8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8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188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80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188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8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0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第八章   方差分析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61443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5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pPr algn="l"/>
            <a:r>
              <a:rPr lang="zh-CN" altLang="en-US" sz="2400" dirty="0" smtClean="0">
                <a:sym typeface="Symbol" pitchFamily="18" charset="2"/>
              </a:rPr>
              <a:t>当</a:t>
            </a:r>
            <a:r>
              <a:rPr lang="en-US" altLang="zh-CN" sz="2400" dirty="0" smtClean="0">
                <a:sym typeface="Symbol" pitchFamily="18" charset="2"/>
              </a:rPr>
              <a:t>H</a:t>
            </a:r>
            <a:r>
              <a:rPr lang="en-US" altLang="zh-CN" sz="2400" baseline="-25000" dirty="0" smtClean="0">
                <a:sym typeface="Symbol" pitchFamily="18" charset="2"/>
              </a:rPr>
              <a:t>0</a:t>
            </a:r>
            <a:r>
              <a:rPr lang="zh-CN" altLang="en-US" sz="2400" dirty="0" smtClean="0">
                <a:sym typeface="Symbol" pitchFamily="18" charset="2"/>
              </a:rPr>
              <a:t>成立时，</a:t>
            </a:r>
            <a:r>
              <a:rPr lang="en-US" altLang="zh-CN" sz="2400" dirty="0" smtClean="0">
                <a:sym typeface="Symbol" pitchFamily="18" charset="2"/>
              </a:rPr>
              <a:t>X</a:t>
            </a:r>
            <a:r>
              <a:rPr lang="en-US" altLang="zh-CN" sz="2400" baseline="-25000" dirty="0" smtClean="0">
                <a:sym typeface="Symbol" pitchFamily="18" charset="2"/>
              </a:rPr>
              <a:t>ij</a:t>
            </a:r>
            <a:r>
              <a:rPr lang="en-US" altLang="zh-CN" sz="2400" dirty="0" smtClean="0">
                <a:sym typeface="Symbol" pitchFamily="18" charset="2"/>
              </a:rPr>
              <a:t>~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μ,σ</a:t>
            </a:r>
            <a:r>
              <a:rPr lang="en-US" altLang="zh-CN" sz="2400" baseline="30000" dirty="0" smtClean="0"/>
              <a:t>2</a:t>
            </a:r>
            <a:r>
              <a:rPr lang="zh-CN" altLang="en-US" sz="2400" dirty="0" smtClean="0"/>
              <a:t>）且相互独立</a:t>
            </a:r>
            <a:r>
              <a:rPr lang="en-US" altLang="zh-CN" sz="2600" dirty="0" smtClean="0">
                <a:sym typeface="Symbol" pitchFamily="18" charset="2"/>
              </a:rPr>
              <a:t> </a:t>
            </a:r>
            <a:endParaRPr lang="en-US" altLang="zh-CN" sz="2600" dirty="0">
              <a:sym typeface="Symbol" pitchFamily="18" charset="2"/>
            </a:endParaRPr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1752600" y="3200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>
            <a:off x="1143000" y="5486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>
            <a:off x="1143000" y="4953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1676400" y="59436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7" name="Line 17"/>
          <p:cNvSpPr>
            <a:spLocks noChangeShapeType="1"/>
          </p:cNvSpPr>
          <p:nvPr/>
        </p:nvSpPr>
        <p:spPr bwMode="auto">
          <a:xfrm flipH="1">
            <a:off x="3200400" y="5791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1463" name="Object 23"/>
          <p:cNvGraphicFramePr>
            <a:graphicFrameLocks noChangeAspect="1"/>
          </p:cNvGraphicFramePr>
          <p:nvPr/>
        </p:nvGraphicFramePr>
        <p:xfrm>
          <a:off x="683568" y="2852936"/>
          <a:ext cx="7083425" cy="1096963"/>
        </p:xfrm>
        <a:graphic>
          <a:graphicData uri="http://schemas.openxmlformats.org/presentationml/2006/ole">
            <p:oleObj spid="_x0000_s274434" name="公式" r:id="rId4" imgW="3124080" imgH="507960" progId="Equation.3">
              <p:embed/>
            </p:oleObj>
          </a:graphicData>
        </a:graphic>
      </p:graphicFrame>
      <p:graphicFrame>
        <p:nvGraphicFramePr>
          <p:cNvPr id="61469" name="Object 29"/>
          <p:cNvGraphicFramePr>
            <a:graphicFrameLocks noChangeAspect="1"/>
          </p:cNvGraphicFramePr>
          <p:nvPr/>
        </p:nvGraphicFramePr>
        <p:xfrm>
          <a:off x="1187624" y="1772816"/>
          <a:ext cx="3757612" cy="1000125"/>
        </p:xfrm>
        <a:graphic>
          <a:graphicData uri="http://schemas.openxmlformats.org/presentationml/2006/ole">
            <p:oleObj spid="_x0000_s274436" name="公式" r:id="rId5" imgW="1714320" imgH="457200" progId="Equation.3">
              <p:embed/>
            </p:oleObj>
          </a:graphicData>
        </a:graphic>
      </p:graphicFrame>
      <p:graphicFrame>
        <p:nvGraphicFramePr>
          <p:cNvPr id="274438" name="Object 23"/>
          <p:cNvGraphicFramePr>
            <a:graphicFrameLocks noChangeAspect="1"/>
          </p:cNvGraphicFramePr>
          <p:nvPr/>
        </p:nvGraphicFramePr>
        <p:xfrm>
          <a:off x="899592" y="5373216"/>
          <a:ext cx="6018212" cy="987425"/>
        </p:xfrm>
        <a:graphic>
          <a:graphicData uri="http://schemas.openxmlformats.org/presentationml/2006/ole">
            <p:oleObj spid="_x0000_s274438" name="公式" r:id="rId6" imgW="2654280" imgH="457200" progId="Equation.3">
              <p:embed/>
            </p:oleObj>
          </a:graphicData>
        </a:graphic>
      </p:graphicFrame>
      <p:graphicFrame>
        <p:nvGraphicFramePr>
          <p:cNvPr id="274439" name="Object 23"/>
          <p:cNvGraphicFramePr>
            <a:graphicFrameLocks noChangeAspect="1"/>
          </p:cNvGraphicFramePr>
          <p:nvPr/>
        </p:nvGraphicFramePr>
        <p:xfrm>
          <a:off x="683568" y="4077072"/>
          <a:ext cx="6565900" cy="987425"/>
        </p:xfrm>
        <a:graphic>
          <a:graphicData uri="http://schemas.openxmlformats.org/presentationml/2006/ole">
            <p:oleObj spid="_x0000_s274439" name="公式" r:id="rId7" imgW="289548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4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6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0" dur="500"/>
                                        <p:tgtEl>
                                          <p:spTgt spid="614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5" dur="500"/>
                                        <p:tgtEl>
                                          <p:spTgt spid="2744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0" dur="500"/>
                                        <p:tgtEl>
                                          <p:spTgt spid="2744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第八章   方差分析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61443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5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pPr algn="l"/>
            <a:r>
              <a:rPr lang="en-US" altLang="zh-CN" sz="2400" dirty="0" smtClean="0">
                <a:sym typeface="Symbol" pitchFamily="18" charset="2"/>
              </a:rPr>
              <a:t>SSE</a:t>
            </a:r>
            <a:r>
              <a:rPr lang="zh-CN" altLang="en-US" sz="2400" dirty="0" smtClean="0">
                <a:sym typeface="Symbol" pitchFamily="18" charset="2"/>
              </a:rPr>
              <a:t>和</a:t>
            </a:r>
            <a:r>
              <a:rPr lang="en-US" altLang="zh-CN" sz="2400" dirty="0" smtClean="0">
                <a:sym typeface="Symbol" pitchFamily="18" charset="2"/>
              </a:rPr>
              <a:t>SSA</a:t>
            </a:r>
            <a:r>
              <a:rPr lang="zh-CN" altLang="en-US" sz="2400" dirty="0" smtClean="0">
                <a:sym typeface="Symbol" pitchFamily="18" charset="2"/>
              </a:rPr>
              <a:t>的分布</a:t>
            </a:r>
            <a:r>
              <a:rPr lang="en-US" altLang="zh-CN" sz="2600" dirty="0" smtClean="0">
                <a:sym typeface="Symbol" pitchFamily="18" charset="2"/>
              </a:rPr>
              <a:t> </a:t>
            </a:r>
            <a:endParaRPr lang="en-US" altLang="zh-CN" sz="2600" dirty="0">
              <a:sym typeface="Symbol" pitchFamily="18" charset="2"/>
            </a:endParaRPr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1752600" y="3200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>
            <a:off x="1143000" y="5486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>
            <a:off x="1143000" y="4953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1676400" y="59436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7" name="Line 17"/>
          <p:cNvSpPr>
            <a:spLocks noChangeShapeType="1"/>
          </p:cNvSpPr>
          <p:nvPr/>
        </p:nvSpPr>
        <p:spPr bwMode="auto">
          <a:xfrm flipH="1">
            <a:off x="3200400" y="5791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1463" name="Object 23"/>
          <p:cNvGraphicFramePr>
            <a:graphicFrameLocks noChangeAspect="1"/>
          </p:cNvGraphicFramePr>
          <p:nvPr/>
        </p:nvGraphicFramePr>
        <p:xfrm>
          <a:off x="467544" y="3645024"/>
          <a:ext cx="8002587" cy="908050"/>
        </p:xfrm>
        <a:graphic>
          <a:graphicData uri="http://schemas.openxmlformats.org/presentationml/2006/ole">
            <p:oleObj spid="_x0000_s275458" name="公式" r:id="rId4" imgW="3835080" imgH="457200" progId="Equation.3">
              <p:embed/>
            </p:oleObj>
          </a:graphicData>
        </a:graphic>
      </p:graphicFrame>
      <p:graphicFrame>
        <p:nvGraphicFramePr>
          <p:cNvPr id="61465" name="Object 25"/>
          <p:cNvGraphicFramePr>
            <a:graphicFrameLocks noChangeAspect="1"/>
          </p:cNvGraphicFramePr>
          <p:nvPr/>
        </p:nvGraphicFramePr>
        <p:xfrm>
          <a:off x="822325" y="2060575"/>
          <a:ext cx="7181850" cy="1358900"/>
        </p:xfrm>
        <a:graphic>
          <a:graphicData uri="http://schemas.openxmlformats.org/presentationml/2006/ole">
            <p:oleObj spid="_x0000_s275459" name="公式" r:id="rId5" imgW="3466800" imgH="685800" progId="Equation.3">
              <p:embed/>
            </p:oleObj>
          </a:graphicData>
        </a:graphic>
      </p:graphicFrame>
      <p:graphicFrame>
        <p:nvGraphicFramePr>
          <p:cNvPr id="61469" name="Object 29"/>
          <p:cNvGraphicFramePr>
            <a:graphicFrameLocks noChangeAspect="1"/>
          </p:cNvGraphicFramePr>
          <p:nvPr/>
        </p:nvGraphicFramePr>
        <p:xfrm>
          <a:off x="2987824" y="1196752"/>
          <a:ext cx="3465512" cy="1030287"/>
        </p:xfrm>
        <a:graphic>
          <a:graphicData uri="http://schemas.openxmlformats.org/presentationml/2006/ole">
            <p:oleObj spid="_x0000_s275460" name="公式" r:id="rId6" imgW="1536480" imgH="457200" progId="Equation.3">
              <p:embed/>
            </p:oleObj>
          </a:graphicData>
        </a:graphic>
      </p:graphicFrame>
      <p:graphicFrame>
        <p:nvGraphicFramePr>
          <p:cNvPr id="61470" name="Object 30"/>
          <p:cNvGraphicFramePr>
            <a:graphicFrameLocks noChangeAspect="1"/>
          </p:cNvGraphicFramePr>
          <p:nvPr/>
        </p:nvGraphicFramePr>
        <p:xfrm>
          <a:off x="899592" y="4797152"/>
          <a:ext cx="6661422" cy="843002"/>
        </p:xfrm>
        <a:graphic>
          <a:graphicData uri="http://schemas.openxmlformats.org/presentationml/2006/ole">
            <p:oleObj spid="_x0000_s275461" name="公式" r:id="rId7" imgW="2958840" imgH="393480" progId="Equation.3">
              <p:embed/>
            </p:oleObj>
          </a:graphicData>
        </a:graphic>
      </p:graphicFrame>
      <p:graphicFrame>
        <p:nvGraphicFramePr>
          <p:cNvPr id="275463" name="Object 25"/>
          <p:cNvGraphicFramePr>
            <a:graphicFrameLocks noChangeAspect="1"/>
          </p:cNvGraphicFramePr>
          <p:nvPr/>
        </p:nvGraphicFramePr>
        <p:xfrm>
          <a:off x="1043608" y="5877272"/>
          <a:ext cx="6154737" cy="444500"/>
        </p:xfrm>
        <a:graphic>
          <a:graphicData uri="http://schemas.openxmlformats.org/presentationml/2006/ole">
            <p:oleObj spid="_x0000_s275463" name="公式" r:id="rId8" imgW="270504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614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6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0" dur="500"/>
                                        <p:tgtEl>
                                          <p:spTgt spid="614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5" dur="500"/>
                                        <p:tgtEl>
                                          <p:spTgt spid="614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0" dur="500"/>
                                        <p:tgtEl>
                                          <p:spTgt spid="614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5" dur="500"/>
                                        <p:tgtEl>
                                          <p:spTgt spid="2754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第八章   方差分析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64515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6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7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 algn="l"/>
            <a:r>
              <a:rPr lang="zh-CN" altLang="en-US" sz="2500" dirty="0" smtClean="0">
                <a:sym typeface="Symbol" pitchFamily="18" charset="2"/>
              </a:rPr>
              <a:t>（</a:t>
            </a:r>
            <a:r>
              <a:rPr lang="en-US" altLang="zh-CN" sz="2500" dirty="0" smtClean="0">
                <a:sym typeface="Symbol" pitchFamily="18" charset="2"/>
              </a:rPr>
              <a:t>6</a:t>
            </a:r>
            <a:r>
              <a:rPr lang="zh-CN" altLang="en-US" sz="2500" dirty="0" smtClean="0">
                <a:sym typeface="Symbol" pitchFamily="18" charset="2"/>
              </a:rPr>
              <a:t>）检验统计量</a:t>
            </a:r>
            <a:endParaRPr lang="en-US" altLang="zh-CN" sz="2500" dirty="0" smtClean="0">
              <a:sym typeface="Symbol" pitchFamily="18" charset="2"/>
            </a:endParaRPr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>
            <a:off x="1752600" y="3200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0" name="Line 8"/>
          <p:cNvSpPr>
            <a:spLocks noChangeShapeType="1"/>
          </p:cNvSpPr>
          <p:nvPr/>
        </p:nvSpPr>
        <p:spPr bwMode="auto">
          <a:xfrm>
            <a:off x="1143000" y="5486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1" name="Line 9"/>
          <p:cNvSpPr>
            <a:spLocks noChangeShapeType="1"/>
          </p:cNvSpPr>
          <p:nvPr/>
        </p:nvSpPr>
        <p:spPr bwMode="auto">
          <a:xfrm>
            <a:off x="1143000" y="4953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2" name="Line 10"/>
          <p:cNvSpPr>
            <a:spLocks noChangeShapeType="1"/>
          </p:cNvSpPr>
          <p:nvPr/>
        </p:nvSpPr>
        <p:spPr bwMode="auto">
          <a:xfrm>
            <a:off x="1676400" y="59436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3" name="Line 11"/>
          <p:cNvSpPr>
            <a:spLocks noChangeShapeType="1"/>
          </p:cNvSpPr>
          <p:nvPr/>
        </p:nvSpPr>
        <p:spPr bwMode="auto">
          <a:xfrm flipH="1">
            <a:off x="3200400" y="5791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4539" name="Object 27"/>
          <p:cNvGraphicFramePr>
            <a:graphicFrameLocks noChangeAspect="1"/>
          </p:cNvGraphicFramePr>
          <p:nvPr/>
        </p:nvGraphicFramePr>
        <p:xfrm>
          <a:off x="899592" y="2924944"/>
          <a:ext cx="6684962" cy="1725612"/>
        </p:xfrm>
        <a:graphic>
          <a:graphicData uri="http://schemas.openxmlformats.org/presentationml/2006/ole">
            <p:oleObj spid="_x0000_s64539" name="公式" r:id="rId4" imgW="3047760" imgH="787320" progId="Equation.3">
              <p:embed/>
            </p:oleObj>
          </a:graphicData>
        </a:graphic>
      </p:graphicFrame>
      <p:graphicFrame>
        <p:nvGraphicFramePr>
          <p:cNvPr id="64541" name="Object 29"/>
          <p:cNvGraphicFramePr>
            <a:graphicFrameLocks noChangeAspect="1"/>
          </p:cNvGraphicFramePr>
          <p:nvPr/>
        </p:nvGraphicFramePr>
        <p:xfrm>
          <a:off x="1403648" y="1772816"/>
          <a:ext cx="5797550" cy="858837"/>
        </p:xfrm>
        <a:graphic>
          <a:graphicData uri="http://schemas.openxmlformats.org/presentationml/2006/ole">
            <p:oleObj spid="_x0000_s64541" name="公式" r:id="rId5" imgW="2527200" imgH="393480" progId="Equation.3">
              <p:embed/>
            </p:oleObj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23528" y="4869160"/>
            <a:ext cx="8424936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dirty="0" smtClean="0"/>
              <a:t>MS</a:t>
            </a:r>
            <a:r>
              <a:rPr lang="zh-CN" altLang="en-US" dirty="0" smtClean="0"/>
              <a:t>：</a:t>
            </a:r>
            <a:r>
              <a:rPr lang="en-US" altLang="zh-CN" dirty="0" smtClean="0">
                <a:sym typeface="Symbol" pitchFamily="18" charset="2"/>
              </a:rPr>
              <a:t>mean square→</a:t>
            </a:r>
            <a:r>
              <a:rPr lang="zh-CN" altLang="en-US" dirty="0" smtClean="0">
                <a:sym typeface="Symbol" pitchFamily="18" charset="2"/>
              </a:rPr>
              <a:t>“均方”或者“方差”；</a:t>
            </a:r>
            <a:endParaRPr lang="en-US" altLang="zh-CN" dirty="0" smtClean="0">
              <a:sym typeface="Symbol" pitchFamily="18" charset="2"/>
            </a:endParaRPr>
          </a:p>
          <a:p>
            <a:pPr>
              <a:lnSpc>
                <a:spcPts val="3800"/>
              </a:lnSpc>
            </a:pPr>
            <a:r>
              <a:rPr lang="en-US" altLang="zh-CN" dirty="0" smtClean="0">
                <a:sym typeface="Symbol" pitchFamily="18" charset="2"/>
              </a:rPr>
              <a:t>MSA</a:t>
            </a:r>
            <a:r>
              <a:rPr lang="zh-CN" altLang="en-US" dirty="0" smtClean="0">
                <a:sym typeface="Symbol" pitchFamily="18" charset="2"/>
              </a:rPr>
              <a:t>：组间均方</a:t>
            </a:r>
            <a:r>
              <a:rPr lang="en-US" altLang="zh-CN" dirty="0" smtClean="0">
                <a:sym typeface="Symbol" pitchFamily="18" charset="2"/>
              </a:rPr>
              <a:t>→</a:t>
            </a:r>
            <a:r>
              <a:rPr lang="zh-CN" altLang="en-US" dirty="0" smtClean="0">
                <a:sym typeface="Symbol" pitchFamily="18" charset="2"/>
              </a:rPr>
              <a:t>随机误差与系统误差的平均。</a:t>
            </a:r>
            <a:endParaRPr lang="en-US" altLang="zh-CN" dirty="0" smtClean="0"/>
          </a:p>
          <a:p>
            <a:pPr>
              <a:lnSpc>
                <a:spcPts val="3800"/>
              </a:lnSpc>
            </a:pPr>
            <a:r>
              <a:rPr lang="en-US" altLang="zh-CN" dirty="0" smtClean="0"/>
              <a:t>MSE</a:t>
            </a:r>
            <a:r>
              <a:rPr lang="zh-CN" altLang="en-US" dirty="0" smtClean="0"/>
              <a:t>：组内均方</a:t>
            </a:r>
            <a:r>
              <a:rPr lang="en-US" altLang="zh-CN" dirty="0" smtClean="0">
                <a:sym typeface="Symbol" pitchFamily="18" charset="2"/>
              </a:rPr>
              <a:t>→</a:t>
            </a:r>
            <a:r>
              <a:rPr lang="zh-CN" altLang="en-US" dirty="0" smtClean="0">
                <a:sym typeface="Symbol" pitchFamily="18" charset="2"/>
              </a:rPr>
              <a:t>随机误差的平均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45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5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8" grpId="0" build="p" autoUpdateAnimBg="0"/>
      <p:bldP spid="2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  <a:sym typeface="Symbol" pitchFamily="18" charset="2"/>
              </a:rPr>
              <a:t>统计实例</a:t>
            </a:r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3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9388" y="1219200"/>
            <a:ext cx="8785225" cy="5449888"/>
          </a:xfrm>
        </p:spPr>
        <p:txBody>
          <a:bodyPr/>
          <a:lstStyle/>
          <a:p>
            <a:pPr algn="l">
              <a:lnSpc>
                <a:spcPts val="3600"/>
              </a:lnSpc>
            </a:pPr>
            <a:r>
              <a:rPr lang="en-US" altLang="zh-CN" sz="2400" dirty="0" smtClean="0">
                <a:sym typeface="Symbol" pitchFamily="18" charset="2"/>
              </a:rPr>
              <a:t>4</a:t>
            </a:r>
            <a:r>
              <a:rPr lang="en-US" altLang="zh-CN" sz="2400" dirty="0" smtClean="0"/>
              <a:t>．</a:t>
            </a:r>
            <a:r>
              <a:rPr lang="zh-CN" altLang="en-US" sz="2400" dirty="0" smtClean="0">
                <a:sym typeface="Symbol" pitchFamily="18" charset="2"/>
              </a:rPr>
              <a:t>检验</a:t>
            </a:r>
            <a:r>
              <a:rPr lang="en-US" altLang="zh-CN" sz="2400" dirty="0" smtClean="0">
                <a:sym typeface="Symbol" pitchFamily="18" charset="2"/>
              </a:rPr>
              <a:t>H</a:t>
            </a:r>
            <a:r>
              <a:rPr lang="en-US" altLang="zh-CN" sz="2400" baseline="-25000" dirty="0" smtClean="0">
                <a:sym typeface="Symbol" pitchFamily="18" charset="2"/>
              </a:rPr>
              <a:t>0</a:t>
            </a:r>
            <a:r>
              <a:rPr lang="zh-CN" altLang="en-US" sz="2400" dirty="0" smtClean="0">
                <a:sym typeface="Symbol" pitchFamily="18" charset="2"/>
              </a:rPr>
              <a:t>：</a:t>
            </a:r>
            <a:r>
              <a:rPr lang="en-US" altLang="zh-CN" sz="2400" dirty="0" smtClean="0">
                <a:sym typeface="Symbol" pitchFamily="18" charset="2"/>
              </a:rPr>
              <a:t>μ</a:t>
            </a:r>
            <a:r>
              <a:rPr lang="en-US" altLang="zh-CN" sz="2400" baseline="-25000" dirty="0" smtClean="0">
                <a:sym typeface="Symbol" pitchFamily="18" charset="2"/>
              </a:rPr>
              <a:t>1</a:t>
            </a:r>
            <a:r>
              <a:rPr lang="en-US" altLang="zh-CN" sz="2400" dirty="0" smtClean="0">
                <a:sym typeface="Symbol" pitchFamily="18" charset="2"/>
              </a:rPr>
              <a:t>=μ</a:t>
            </a:r>
            <a:r>
              <a:rPr lang="en-US" altLang="zh-CN" sz="2400" baseline="-25000" dirty="0" smtClean="0">
                <a:sym typeface="Symbol" pitchFamily="18" charset="2"/>
              </a:rPr>
              <a:t>2</a:t>
            </a:r>
            <a:r>
              <a:rPr lang="en-US" altLang="zh-CN" sz="2400" dirty="0" smtClean="0">
                <a:sym typeface="Symbol" pitchFamily="18" charset="2"/>
              </a:rPr>
              <a:t>=μ</a:t>
            </a:r>
            <a:r>
              <a:rPr lang="en-US" altLang="zh-CN" sz="2400" baseline="-25000" dirty="0" smtClean="0">
                <a:sym typeface="Symbol" pitchFamily="18" charset="2"/>
              </a:rPr>
              <a:t>3</a:t>
            </a:r>
            <a:r>
              <a:rPr lang="en-US" altLang="zh-CN" sz="2400" dirty="0" smtClean="0">
                <a:sym typeface="Symbol" pitchFamily="18" charset="2"/>
              </a:rPr>
              <a:t>=μ</a:t>
            </a:r>
            <a:r>
              <a:rPr lang="en-US" altLang="zh-CN" sz="2400" baseline="-25000" dirty="0" smtClean="0">
                <a:sym typeface="Symbol" pitchFamily="18" charset="2"/>
              </a:rPr>
              <a:t>4</a:t>
            </a:r>
          </a:p>
          <a:p>
            <a:pPr algn="l">
              <a:lnSpc>
                <a:spcPts val="3600"/>
              </a:lnSpc>
            </a:pPr>
            <a:r>
              <a:rPr lang="en-US" altLang="zh-CN" sz="2400" dirty="0" smtClean="0">
                <a:sym typeface="Symbol" pitchFamily="18" charset="2"/>
              </a:rPr>
              <a:t>→</a:t>
            </a:r>
            <a:r>
              <a:rPr lang="zh-CN" altLang="en-US" sz="2400" dirty="0" smtClean="0">
                <a:sym typeface="Symbol" pitchFamily="18" charset="2"/>
              </a:rPr>
              <a:t>分解：</a:t>
            </a:r>
            <a:r>
              <a:rPr lang="en-US" altLang="zh-CN" sz="2400" dirty="0" smtClean="0">
                <a:sym typeface="Symbol" pitchFamily="18" charset="2"/>
              </a:rPr>
              <a:t>μ</a:t>
            </a:r>
            <a:r>
              <a:rPr lang="en-US" altLang="zh-CN" sz="2400" baseline="-25000" dirty="0" smtClean="0">
                <a:sym typeface="Symbol" pitchFamily="18" charset="2"/>
              </a:rPr>
              <a:t>1</a:t>
            </a:r>
            <a:r>
              <a:rPr lang="en-US" altLang="zh-CN" sz="2400" dirty="0" smtClean="0">
                <a:sym typeface="Symbol" pitchFamily="18" charset="2"/>
              </a:rPr>
              <a:t>=μ</a:t>
            </a:r>
            <a:r>
              <a:rPr lang="en-US" altLang="zh-CN" sz="2400" baseline="-25000" dirty="0" smtClean="0">
                <a:sym typeface="Symbol" pitchFamily="18" charset="2"/>
              </a:rPr>
              <a:t>2</a:t>
            </a:r>
            <a:r>
              <a:rPr lang="zh-CN" altLang="en-US" sz="2400" dirty="0" smtClean="0">
                <a:sym typeface="Symbol" pitchFamily="18" charset="2"/>
              </a:rPr>
              <a:t>、</a:t>
            </a:r>
            <a:r>
              <a:rPr lang="en-US" altLang="zh-CN" sz="2400" dirty="0" smtClean="0">
                <a:sym typeface="Symbol" pitchFamily="18" charset="2"/>
              </a:rPr>
              <a:t>μ</a:t>
            </a:r>
            <a:r>
              <a:rPr lang="en-US" altLang="zh-CN" sz="2400" baseline="-25000" dirty="0" smtClean="0">
                <a:sym typeface="Symbol" pitchFamily="18" charset="2"/>
              </a:rPr>
              <a:t>1</a:t>
            </a:r>
            <a:r>
              <a:rPr lang="en-US" altLang="zh-CN" sz="2400" dirty="0" smtClean="0">
                <a:sym typeface="Symbol" pitchFamily="18" charset="2"/>
              </a:rPr>
              <a:t>=μ</a:t>
            </a:r>
            <a:r>
              <a:rPr lang="en-US" altLang="zh-CN" sz="2400" baseline="-25000" dirty="0" smtClean="0">
                <a:sym typeface="Symbol" pitchFamily="18" charset="2"/>
              </a:rPr>
              <a:t>3</a:t>
            </a:r>
            <a:r>
              <a:rPr lang="zh-CN" altLang="en-US" sz="2400" dirty="0" smtClean="0">
                <a:sym typeface="Symbol" pitchFamily="18" charset="2"/>
              </a:rPr>
              <a:t>、</a:t>
            </a:r>
            <a:r>
              <a:rPr lang="en-US" altLang="zh-CN" sz="2400" dirty="0" smtClean="0">
                <a:sym typeface="Symbol" pitchFamily="18" charset="2"/>
              </a:rPr>
              <a:t>μ</a:t>
            </a:r>
            <a:r>
              <a:rPr lang="en-US" altLang="zh-CN" sz="2400" baseline="-25000" dirty="0" smtClean="0">
                <a:sym typeface="Symbol" pitchFamily="18" charset="2"/>
              </a:rPr>
              <a:t>1</a:t>
            </a:r>
            <a:r>
              <a:rPr lang="en-US" altLang="zh-CN" sz="2400" dirty="0" smtClean="0">
                <a:sym typeface="Symbol" pitchFamily="18" charset="2"/>
              </a:rPr>
              <a:t>=μ</a:t>
            </a:r>
            <a:r>
              <a:rPr lang="en-US" altLang="zh-CN" sz="2400" baseline="-25000" dirty="0" smtClean="0">
                <a:sym typeface="Symbol" pitchFamily="18" charset="2"/>
              </a:rPr>
              <a:t>4</a:t>
            </a:r>
            <a:r>
              <a:rPr lang="zh-CN" altLang="en-US" sz="2400" dirty="0" smtClean="0">
                <a:sym typeface="Symbol" pitchFamily="18" charset="2"/>
              </a:rPr>
              <a:t>、</a:t>
            </a:r>
            <a:r>
              <a:rPr lang="en-US" altLang="zh-CN" sz="2400" dirty="0" smtClean="0">
                <a:sym typeface="Symbol" pitchFamily="18" charset="2"/>
              </a:rPr>
              <a:t>μ</a:t>
            </a:r>
            <a:r>
              <a:rPr lang="en-US" altLang="zh-CN" sz="2400" baseline="-25000" dirty="0" smtClean="0">
                <a:sym typeface="Symbol" pitchFamily="18" charset="2"/>
              </a:rPr>
              <a:t>2</a:t>
            </a:r>
            <a:r>
              <a:rPr lang="en-US" altLang="zh-CN" sz="2400" dirty="0" smtClean="0">
                <a:sym typeface="Symbol" pitchFamily="18" charset="2"/>
              </a:rPr>
              <a:t>=μ</a:t>
            </a:r>
            <a:r>
              <a:rPr lang="en-US" altLang="zh-CN" sz="2400" baseline="-25000" dirty="0" smtClean="0">
                <a:sym typeface="Symbol" pitchFamily="18" charset="2"/>
              </a:rPr>
              <a:t>3</a:t>
            </a:r>
            <a:r>
              <a:rPr lang="zh-CN" altLang="en-US" sz="2400" dirty="0" smtClean="0">
                <a:sym typeface="Symbol" pitchFamily="18" charset="2"/>
              </a:rPr>
              <a:t>、</a:t>
            </a:r>
            <a:r>
              <a:rPr lang="en-US" altLang="zh-CN" sz="2400" dirty="0" smtClean="0">
                <a:sym typeface="Symbol" pitchFamily="18" charset="2"/>
              </a:rPr>
              <a:t>μ</a:t>
            </a:r>
            <a:r>
              <a:rPr lang="en-US" altLang="zh-CN" sz="2400" baseline="-25000" dirty="0" smtClean="0">
                <a:sym typeface="Symbol" pitchFamily="18" charset="2"/>
              </a:rPr>
              <a:t>2</a:t>
            </a:r>
            <a:r>
              <a:rPr lang="en-US" altLang="zh-CN" sz="2400" dirty="0" smtClean="0">
                <a:sym typeface="Symbol" pitchFamily="18" charset="2"/>
              </a:rPr>
              <a:t>=μ</a:t>
            </a:r>
            <a:r>
              <a:rPr lang="en-US" altLang="zh-CN" sz="2400" baseline="-25000" dirty="0" smtClean="0">
                <a:sym typeface="Symbol" pitchFamily="18" charset="2"/>
              </a:rPr>
              <a:t>4</a:t>
            </a:r>
            <a:r>
              <a:rPr lang="zh-CN" altLang="en-US" sz="2400" dirty="0" smtClean="0">
                <a:sym typeface="Symbol" pitchFamily="18" charset="2"/>
              </a:rPr>
              <a:t>、</a:t>
            </a:r>
            <a:r>
              <a:rPr lang="en-US" altLang="zh-CN" sz="2400" dirty="0" smtClean="0">
                <a:sym typeface="Symbol" pitchFamily="18" charset="2"/>
              </a:rPr>
              <a:t>μ</a:t>
            </a:r>
            <a:r>
              <a:rPr lang="en-US" altLang="zh-CN" sz="2400" baseline="-25000" dirty="0" smtClean="0">
                <a:sym typeface="Symbol" pitchFamily="18" charset="2"/>
              </a:rPr>
              <a:t>3</a:t>
            </a:r>
            <a:r>
              <a:rPr lang="en-US" altLang="zh-CN" sz="2400" dirty="0" smtClean="0">
                <a:sym typeface="Symbol" pitchFamily="18" charset="2"/>
              </a:rPr>
              <a:t>=μ</a:t>
            </a:r>
            <a:r>
              <a:rPr lang="en-US" altLang="zh-CN" sz="2400" baseline="-25000" dirty="0" smtClean="0">
                <a:sym typeface="Symbol" pitchFamily="18" charset="2"/>
              </a:rPr>
              <a:t>4</a:t>
            </a:r>
            <a:r>
              <a:rPr lang="zh-CN" altLang="en-US" sz="2400" dirty="0" smtClean="0">
                <a:sym typeface="Symbol" pitchFamily="18" charset="2"/>
              </a:rPr>
              <a:t>。</a:t>
            </a:r>
            <a:endParaRPr lang="en-US" altLang="zh-CN" sz="2400" dirty="0" smtClean="0">
              <a:sym typeface="Symbol" pitchFamily="18" charset="2"/>
            </a:endParaRPr>
          </a:p>
          <a:p>
            <a:pPr algn="l">
              <a:lnSpc>
                <a:spcPts val="3600"/>
              </a:lnSpc>
            </a:pPr>
            <a:r>
              <a:rPr lang="zh-CN" altLang="en-US" sz="2400" dirty="0" smtClean="0">
                <a:sym typeface="Symbol" pitchFamily="18" charset="2"/>
              </a:rPr>
              <a:t>假定显著性水平</a:t>
            </a:r>
            <a:r>
              <a:rPr lang="en-US" altLang="zh-CN" sz="2400" dirty="0" smtClean="0">
                <a:sym typeface="Symbol" pitchFamily="18" charset="2"/>
              </a:rPr>
              <a:t>α=0.05</a:t>
            </a:r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1752600" y="3200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1143000" y="5486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1143000" y="4953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>
            <a:off x="1676400" y="59436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67544" y="4293096"/>
          <a:ext cx="820891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5976664"/>
              </a:tblGrid>
              <a:tr h="2880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楷体" pitchFamily="49" charset="-122"/>
                          <a:ea typeface="楷体" pitchFamily="49" charset="-122"/>
                        </a:rPr>
                        <a:t>产业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楷体" pitchFamily="49" charset="-122"/>
                          <a:ea typeface="楷体" pitchFamily="49" charset="-122"/>
                        </a:rPr>
                        <a:t>投诉次数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楷体" pitchFamily="49" charset="-122"/>
                          <a:ea typeface="楷体" pitchFamily="49" charset="-122"/>
                        </a:rPr>
                        <a:t>零售业</a:t>
                      </a:r>
                      <a:endParaRPr lang="en-US" altLang="zh-CN" sz="2400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楷体" pitchFamily="49" charset="-122"/>
                          <a:ea typeface="楷体" pitchFamily="49" charset="-122"/>
                        </a:rPr>
                        <a:t>旅游业</a:t>
                      </a:r>
                      <a:endParaRPr lang="en-US" altLang="zh-CN" sz="2400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楷体" pitchFamily="49" charset="-122"/>
                          <a:ea typeface="楷体" pitchFamily="49" charset="-122"/>
                        </a:rPr>
                        <a:t>航空业</a:t>
                      </a:r>
                      <a:endParaRPr lang="en-US" altLang="zh-CN" sz="2400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楷体" pitchFamily="49" charset="-122"/>
                          <a:ea typeface="楷体" pitchFamily="49" charset="-122"/>
                        </a:rPr>
                        <a:t>家电业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57,66,49,40,34,53,44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1</a:t>
                      </a:r>
                      <a:r>
                        <a:rPr lang="en-US" altLang="zh-CN" sz="2400" baseline="0" dirty="0" smtClean="0"/>
                        <a:t>=7</a:t>
                      </a:r>
                      <a:r>
                        <a:rPr lang="zh-CN" altLang="en-US" sz="2400" dirty="0" smtClean="0"/>
                        <a:t>）</a:t>
                      </a:r>
                      <a:endParaRPr lang="en-US" altLang="zh-CN" sz="2400" dirty="0" smtClean="0"/>
                    </a:p>
                    <a:p>
                      <a:r>
                        <a:rPr lang="en-US" altLang="zh-CN" sz="2400" dirty="0" smtClean="0"/>
                        <a:t>68,39,29,45,56,51     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2</a:t>
                      </a:r>
                      <a:r>
                        <a:rPr lang="en-US" altLang="zh-CN" sz="2400" baseline="0" dirty="0" smtClean="0"/>
                        <a:t>=6</a:t>
                      </a:r>
                      <a:r>
                        <a:rPr lang="zh-CN" altLang="en-US" sz="2400" dirty="0" smtClean="0"/>
                        <a:t>）</a:t>
                      </a:r>
                      <a:endParaRPr lang="en-US" altLang="zh-CN" sz="2400" dirty="0" smtClean="0"/>
                    </a:p>
                    <a:p>
                      <a:r>
                        <a:rPr lang="en-US" altLang="zh-CN" sz="2400" dirty="0" smtClean="0"/>
                        <a:t>31,49,21,34,40          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3</a:t>
                      </a:r>
                      <a:r>
                        <a:rPr lang="en-US" altLang="zh-CN" sz="2400" baseline="0" dirty="0" smtClean="0"/>
                        <a:t>=5</a:t>
                      </a:r>
                      <a:r>
                        <a:rPr lang="zh-CN" altLang="en-US" sz="2400" dirty="0" smtClean="0"/>
                        <a:t>）</a:t>
                      </a:r>
                      <a:endParaRPr lang="en-US" altLang="zh-CN" sz="2400" dirty="0" smtClean="0"/>
                    </a:p>
                    <a:p>
                      <a:r>
                        <a:rPr lang="en-US" altLang="zh-CN" sz="2400" dirty="0" smtClean="0"/>
                        <a:t>44,51,65,77,58          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4</a:t>
                      </a:r>
                      <a:r>
                        <a:rPr lang="en-US" altLang="zh-CN" sz="2400" baseline="0" dirty="0" smtClean="0"/>
                        <a:t>=5</a:t>
                      </a:r>
                      <a:r>
                        <a:rPr lang="zh-CN" altLang="en-US" sz="2400" dirty="0" smtClean="0"/>
                        <a:t>）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3364" name="Object 4"/>
          <p:cNvGraphicFramePr>
            <a:graphicFrameLocks noChangeAspect="1"/>
          </p:cNvGraphicFramePr>
          <p:nvPr/>
        </p:nvGraphicFramePr>
        <p:xfrm>
          <a:off x="3923928" y="2852936"/>
          <a:ext cx="4176464" cy="476828"/>
        </p:xfrm>
        <a:graphic>
          <a:graphicData uri="http://schemas.openxmlformats.org/presentationml/2006/ole">
            <p:oleObj spid="_x0000_s143364" name="公式" r:id="rId4" imgW="1917360" imgH="228600" progId="Equation.3">
              <p:embed/>
            </p:oleObj>
          </a:graphicData>
        </a:graphic>
      </p:graphicFrame>
      <p:graphicFrame>
        <p:nvGraphicFramePr>
          <p:cNvPr id="143365" name="Object 5"/>
          <p:cNvGraphicFramePr>
            <a:graphicFrameLocks noChangeAspect="1"/>
          </p:cNvGraphicFramePr>
          <p:nvPr/>
        </p:nvGraphicFramePr>
        <p:xfrm>
          <a:off x="3923928" y="3573016"/>
          <a:ext cx="4320480" cy="421064"/>
        </p:xfrm>
        <a:graphic>
          <a:graphicData uri="http://schemas.openxmlformats.org/presentationml/2006/ole">
            <p:oleObj spid="_x0000_s143365" name="公式" r:id="rId5" imgW="1993680" imgH="203040" progId="Equation.3">
              <p:embed/>
            </p:oleObj>
          </a:graphicData>
        </a:graphic>
      </p:graphicFrame>
      <p:graphicFrame>
        <p:nvGraphicFramePr>
          <p:cNvPr id="143366" name="Object 6"/>
          <p:cNvGraphicFramePr>
            <a:graphicFrameLocks noChangeAspect="1"/>
          </p:cNvGraphicFramePr>
          <p:nvPr/>
        </p:nvGraphicFramePr>
        <p:xfrm>
          <a:off x="467544" y="2996952"/>
          <a:ext cx="2952328" cy="994213"/>
        </p:xfrm>
        <a:graphic>
          <a:graphicData uri="http://schemas.openxmlformats.org/presentationml/2006/ole">
            <p:oleObj spid="_x0000_s143366" name="公式" r:id="rId6" imgW="137160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第八章   方差分析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64515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6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7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 algn="l"/>
            <a:r>
              <a:rPr lang="zh-CN" altLang="en-US" sz="2600" dirty="0" smtClean="0">
                <a:sym typeface="Symbol" pitchFamily="18" charset="2"/>
              </a:rPr>
              <a:t>对于原假设</a:t>
            </a:r>
            <a:r>
              <a:rPr lang="en-US" altLang="zh-CN" sz="2600" dirty="0" smtClean="0">
                <a:sym typeface="Symbol" pitchFamily="18" charset="2"/>
              </a:rPr>
              <a:t>H</a:t>
            </a:r>
            <a:r>
              <a:rPr lang="en-US" altLang="zh-CN" sz="2600" baseline="-25000" dirty="0" smtClean="0">
                <a:sym typeface="Symbol" pitchFamily="18" charset="2"/>
              </a:rPr>
              <a:t>0</a:t>
            </a:r>
            <a:r>
              <a:rPr lang="zh-CN" altLang="en-US" sz="2600" dirty="0" smtClean="0">
                <a:sym typeface="Symbol" pitchFamily="18" charset="2"/>
              </a:rPr>
              <a:t>：</a:t>
            </a:r>
            <a:r>
              <a:rPr lang="en-US" altLang="zh-CN" sz="2600" dirty="0" smtClean="0">
                <a:sym typeface="Symbol" pitchFamily="18" charset="2"/>
              </a:rPr>
              <a:t>μ</a:t>
            </a:r>
            <a:r>
              <a:rPr lang="en-US" altLang="zh-CN" sz="2600" baseline="-25000" dirty="0" smtClean="0">
                <a:sym typeface="Symbol" pitchFamily="18" charset="2"/>
              </a:rPr>
              <a:t>1</a:t>
            </a:r>
            <a:r>
              <a:rPr lang="en-US" altLang="zh-CN" sz="2600" dirty="0" smtClean="0">
                <a:sym typeface="Symbol" pitchFamily="18" charset="2"/>
              </a:rPr>
              <a:t>=μ</a:t>
            </a:r>
            <a:r>
              <a:rPr lang="en-US" altLang="zh-CN" sz="2600" baseline="-25000" dirty="0" smtClean="0">
                <a:sym typeface="Symbol" pitchFamily="18" charset="2"/>
              </a:rPr>
              <a:t>2</a:t>
            </a:r>
            <a:r>
              <a:rPr lang="en-US" altLang="zh-CN" sz="2600" dirty="0" smtClean="0">
                <a:sym typeface="Symbol" pitchFamily="18" charset="2"/>
              </a:rPr>
              <a:t>=μ</a:t>
            </a:r>
            <a:r>
              <a:rPr lang="en-US" altLang="zh-CN" sz="2600" baseline="-25000" dirty="0" smtClean="0">
                <a:sym typeface="Symbol" pitchFamily="18" charset="2"/>
              </a:rPr>
              <a:t>3</a:t>
            </a:r>
            <a:r>
              <a:rPr lang="en-US" altLang="zh-CN" sz="2600" dirty="0" smtClean="0">
                <a:sym typeface="Symbol" pitchFamily="18" charset="2"/>
              </a:rPr>
              <a:t>=μ</a:t>
            </a:r>
            <a:r>
              <a:rPr lang="en-US" altLang="zh-CN" sz="2600" baseline="-25000" dirty="0" smtClean="0">
                <a:sym typeface="Symbol" pitchFamily="18" charset="2"/>
              </a:rPr>
              <a:t>4</a:t>
            </a:r>
            <a:endParaRPr lang="en-US" altLang="zh-CN" sz="2600" dirty="0" smtClean="0">
              <a:sym typeface="Symbol" pitchFamily="18" charset="2"/>
            </a:endParaRPr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>
            <a:off x="1752600" y="3200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0" name="Line 8"/>
          <p:cNvSpPr>
            <a:spLocks noChangeShapeType="1"/>
          </p:cNvSpPr>
          <p:nvPr/>
        </p:nvSpPr>
        <p:spPr bwMode="auto">
          <a:xfrm>
            <a:off x="1143000" y="5486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1" name="Line 9"/>
          <p:cNvSpPr>
            <a:spLocks noChangeShapeType="1"/>
          </p:cNvSpPr>
          <p:nvPr/>
        </p:nvSpPr>
        <p:spPr bwMode="auto">
          <a:xfrm>
            <a:off x="1143000" y="4953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2" name="Line 10"/>
          <p:cNvSpPr>
            <a:spLocks noChangeShapeType="1"/>
          </p:cNvSpPr>
          <p:nvPr/>
        </p:nvSpPr>
        <p:spPr bwMode="auto">
          <a:xfrm>
            <a:off x="1676400" y="59436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3" name="Line 11"/>
          <p:cNvSpPr>
            <a:spLocks noChangeShapeType="1"/>
          </p:cNvSpPr>
          <p:nvPr/>
        </p:nvSpPr>
        <p:spPr bwMode="auto">
          <a:xfrm flipH="1">
            <a:off x="3200400" y="5791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4539" name="Object 27"/>
          <p:cNvGraphicFramePr>
            <a:graphicFrameLocks noChangeAspect="1"/>
          </p:cNvGraphicFramePr>
          <p:nvPr/>
        </p:nvGraphicFramePr>
        <p:xfrm>
          <a:off x="683568" y="1700808"/>
          <a:ext cx="6912768" cy="866903"/>
        </p:xfrm>
        <a:graphic>
          <a:graphicData uri="http://schemas.openxmlformats.org/presentationml/2006/ole">
            <p:oleObj spid="_x0000_s260098" name="公式" r:id="rId4" imgW="3340080" imgH="419040" progId="Equation.3">
              <p:embed/>
            </p:oleObj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39552" y="4509120"/>
          <a:ext cx="820891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4536504"/>
                <a:gridCol w="1872208"/>
              </a:tblGrid>
              <a:tr h="2880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产业（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）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投诉次数（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X</a:t>
                      </a:r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）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样本均值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零售业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en-US" altLang="zh-CN" sz="2400" baseline="-25000" dirty="0" smtClean="0">
                          <a:latin typeface="+mn-lt"/>
                          <a:ea typeface="楷体" pitchFamily="49" charset="-122"/>
                        </a:rPr>
                        <a:t>1</a:t>
                      </a:r>
                      <a:endParaRPr lang="en-US" altLang="zh-CN" sz="2400" dirty="0" smtClean="0">
                        <a:latin typeface="+mn-lt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旅游业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en-US" altLang="zh-CN" sz="2400" baseline="-25000" dirty="0" smtClean="0">
                          <a:latin typeface="+mn-lt"/>
                          <a:ea typeface="楷体" pitchFamily="49" charset="-122"/>
                        </a:rPr>
                        <a:t>2</a:t>
                      </a:r>
                      <a:endParaRPr lang="en-US" altLang="zh-CN" sz="2400" dirty="0" smtClean="0">
                        <a:latin typeface="+mn-lt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航空业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en-US" altLang="zh-CN" sz="2400" baseline="-25000" dirty="0" smtClean="0">
                          <a:latin typeface="+mn-lt"/>
                          <a:ea typeface="楷体" pitchFamily="49" charset="-122"/>
                        </a:rPr>
                        <a:t>3</a:t>
                      </a:r>
                      <a:endParaRPr lang="en-US" altLang="zh-CN" sz="2400" dirty="0" smtClean="0">
                        <a:latin typeface="+mn-lt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家电业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en-US" altLang="zh-CN" sz="2400" baseline="-25000" dirty="0" smtClean="0">
                          <a:latin typeface="+mn-lt"/>
                          <a:ea typeface="楷体" pitchFamily="49" charset="-122"/>
                        </a:rPr>
                        <a:t>4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57,66,49,40,34,53,44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1</a:t>
                      </a:r>
                      <a:r>
                        <a:rPr lang="en-US" altLang="zh-CN" sz="2400" baseline="0" dirty="0" smtClean="0"/>
                        <a:t>=7</a:t>
                      </a:r>
                      <a:r>
                        <a:rPr lang="zh-CN" altLang="en-US" sz="2400" dirty="0" smtClean="0"/>
                        <a:t>）</a:t>
                      </a:r>
                      <a:endParaRPr lang="en-US" altLang="zh-CN" sz="2400" dirty="0" smtClean="0"/>
                    </a:p>
                    <a:p>
                      <a:r>
                        <a:rPr lang="en-US" altLang="zh-CN" sz="2400" dirty="0" smtClean="0"/>
                        <a:t>68,39,29,45,56,51     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2</a:t>
                      </a:r>
                      <a:r>
                        <a:rPr lang="en-US" altLang="zh-CN" sz="2400" baseline="0" dirty="0" smtClean="0"/>
                        <a:t>=6</a:t>
                      </a:r>
                      <a:r>
                        <a:rPr lang="zh-CN" altLang="en-US" sz="2400" dirty="0" smtClean="0"/>
                        <a:t>）</a:t>
                      </a:r>
                      <a:endParaRPr lang="en-US" altLang="zh-CN" sz="2400" dirty="0" smtClean="0"/>
                    </a:p>
                    <a:p>
                      <a:r>
                        <a:rPr lang="en-US" altLang="zh-CN" sz="2400" dirty="0" smtClean="0"/>
                        <a:t>31,49,21,34,40          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3</a:t>
                      </a:r>
                      <a:r>
                        <a:rPr lang="en-US" altLang="zh-CN" sz="2400" baseline="0" dirty="0" smtClean="0"/>
                        <a:t>=5</a:t>
                      </a:r>
                      <a:r>
                        <a:rPr lang="zh-CN" altLang="en-US" sz="2400" dirty="0" smtClean="0"/>
                        <a:t>）</a:t>
                      </a:r>
                      <a:endParaRPr lang="en-US" altLang="zh-CN" sz="2400" dirty="0" smtClean="0"/>
                    </a:p>
                    <a:p>
                      <a:r>
                        <a:rPr lang="en-US" altLang="zh-CN" sz="2400" dirty="0" smtClean="0"/>
                        <a:t>44,51,65,77,58          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4</a:t>
                      </a:r>
                      <a:r>
                        <a:rPr lang="en-US" altLang="zh-CN" sz="2400" baseline="0" dirty="0" smtClean="0"/>
                        <a:t>=5</a:t>
                      </a:r>
                      <a:r>
                        <a:rPr lang="zh-CN" altLang="en-US" sz="2400" dirty="0" smtClean="0"/>
                        <a:t>）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49</a:t>
                      </a:r>
                    </a:p>
                    <a:p>
                      <a:pPr algn="ctr"/>
                      <a:r>
                        <a:rPr lang="en-US" altLang="zh-CN" sz="2400" dirty="0" smtClean="0"/>
                        <a:t>48</a:t>
                      </a:r>
                    </a:p>
                    <a:p>
                      <a:pPr algn="ctr"/>
                      <a:r>
                        <a:rPr lang="en-US" altLang="zh-CN" sz="2400" dirty="0" smtClean="0"/>
                        <a:t>35</a:t>
                      </a:r>
                    </a:p>
                    <a:p>
                      <a:pPr algn="ctr"/>
                      <a:r>
                        <a:rPr lang="en-US" altLang="zh-CN" sz="2400" dirty="0" smtClean="0"/>
                        <a:t>59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0101" name="Object 27"/>
          <p:cNvGraphicFramePr>
            <a:graphicFrameLocks noChangeAspect="1"/>
          </p:cNvGraphicFramePr>
          <p:nvPr/>
        </p:nvGraphicFramePr>
        <p:xfrm>
          <a:off x="899592" y="2708920"/>
          <a:ext cx="5019675" cy="473075"/>
        </p:xfrm>
        <a:graphic>
          <a:graphicData uri="http://schemas.openxmlformats.org/presentationml/2006/ole">
            <p:oleObj spid="_x0000_s260101" name="公式" r:id="rId5" imgW="2425680" imgH="228600" progId="Equation.3">
              <p:embed/>
            </p:oleObj>
          </a:graphicData>
        </a:graphic>
      </p:graphicFrame>
      <p:graphicFrame>
        <p:nvGraphicFramePr>
          <p:cNvPr id="260102" name="Object 27"/>
          <p:cNvGraphicFramePr>
            <a:graphicFrameLocks noChangeAspect="1"/>
          </p:cNvGraphicFramePr>
          <p:nvPr/>
        </p:nvGraphicFramePr>
        <p:xfrm>
          <a:off x="899592" y="3356992"/>
          <a:ext cx="6361113" cy="473075"/>
        </p:xfrm>
        <a:graphic>
          <a:graphicData uri="http://schemas.openxmlformats.org/presentationml/2006/ole">
            <p:oleObj spid="_x0000_s260102" name="公式" r:id="rId6" imgW="3073320" imgH="228600" progId="Equation.3">
              <p:embed/>
            </p:oleObj>
          </a:graphicData>
        </a:graphic>
      </p:graphicFrame>
      <p:graphicFrame>
        <p:nvGraphicFramePr>
          <p:cNvPr id="260103" name="Object 27"/>
          <p:cNvGraphicFramePr>
            <a:graphicFrameLocks noChangeAspect="1"/>
          </p:cNvGraphicFramePr>
          <p:nvPr/>
        </p:nvGraphicFramePr>
        <p:xfrm>
          <a:off x="1403648" y="3933056"/>
          <a:ext cx="4441825" cy="473075"/>
        </p:xfrm>
        <a:graphic>
          <a:graphicData uri="http://schemas.openxmlformats.org/presentationml/2006/ole">
            <p:oleObj spid="_x0000_s260103" name="公式" r:id="rId7" imgW="21459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5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01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01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8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第八章   方差分析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66563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4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5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pPr algn="l"/>
            <a:r>
              <a:rPr lang="zh-CN" altLang="en-US" sz="2600" dirty="0" smtClean="0">
                <a:ea typeface="楷体" pitchFamily="49" charset="-122"/>
                <a:sym typeface="Symbol" pitchFamily="18" charset="2"/>
              </a:rPr>
              <a:t>检验结果：</a:t>
            </a:r>
            <a:endParaRPr lang="en-US" altLang="zh-CN" sz="2600" b="1" dirty="0">
              <a:sym typeface="Symbol" pitchFamily="18" charset="2"/>
            </a:endParaRPr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1752600" y="3200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43000" y="5486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>
            <a:off x="1143000" y="4953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>
            <a:off x="1676400" y="59436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1" name="Line 11"/>
          <p:cNvSpPr>
            <a:spLocks noChangeShapeType="1"/>
          </p:cNvSpPr>
          <p:nvPr/>
        </p:nvSpPr>
        <p:spPr bwMode="auto">
          <a:xfrm flipH="1">
            <a:off x="3200400" y="5791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6589" name="Object 29"/>
          <p:cNvGraphicFramePr>
            <a:graphicFrameLocks noChangeAspect="1"/>
          </p:cNvGraphicFramePr>
          <p:nvPr/>
        </p:nvGraphicFramePr>
        <p:xfrm>
          <a:off x="971600" y="1772816"/>
          <a:ext cx="6815138" cy="858838"/>
        </p:xfrm>
        <a:graphic>
          <a:graphicData uri="http://schemas.openxmlformats.org/presentationml/2006/ole">
            <p:oleObj spid="_x0000_s66589" name="公式" r:id="rId4" imgW="3124080" imgH="393480" progId="Equation.3">
              <p:embed/>
            </p:oleObj>
          </a:graphicData>
        </a:graphic>
      </p:graphicFrame>
      <p:graphicFrame>
        <p:nvGraphicFramePr>
          <p:cNvPr id="66590" name="Object 30"/>
          <p:cNvGraphicFramePr>
            <a:graphicFrameLocks noChangeAspect="1"/>
          </p:cNvGraphicFramePr>
          <p:nvPr/>
        </p:nvGraphicFramePr>
        <p:xfrm>
          <a:off x="1043608" y="2780928"/>
          <a:ext cx="5043487" cy="500063"/>
        </p:xfrm>
        <a:graphic>
          <a:graphicData uri="http://schemas.openxmlformats.org/presentationml/2006/ole">
            <p:oleObj spid="_x0000_s66590" name="公式" r:id="rId5" imgW="2311200" imgH="228600" progId="Equation.3">
              <p:embed/>
            </p:oleObj>
          </a:graphicData>
        </a:graphic>
      </p:graphicFrame>
      <p:graphicFrame>
        <p:nvGraphicFramePr>
          <p:cNvPr id="66591" name="Object 31"/>
          <p:cNvGraphicFramePr>
            <a:graphicFrameLocks noChangeAspect="1"/>
          </p:cNvGraphicFramePr>
          <p:nvPr/>
        </p:nvGraphicFramePr>
        <p:xfrm>
          <a:off x="899592" y="3501008"/>
          <a:ext cx="6594476" cy="500062"/>
        </p:xfrm>
        <a:graphic>
          <a:graphicData uri="http://schemas.openxmlformats.org/presentationml/2006/ole">
            <p:oleObj spid="_x0000_s66591" name="公式" r:id="rId6" imgW="3022560" imgH="228600" progId="Equation.3">
              <p:embed/>
            </p:oleObj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467544" y="4149080"/>
          <a:ext cx="813689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414"/>
                <a:gridCol w="1162414"/>
                <a:gridCol w="1162414"/>
                <a:gridCol w="1162414"/>
                <a:gridCol w="1162414"/>
                <a:gridCol w="1162414"/>
                <a:gridCol w="11624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差异源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SS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latin typeface="+mn-lt"/>
                          <a:ea typeface="楷体" pitchFamily="49" charset="-122"/>
                        </a:rPr>
                        <a:t>Df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MS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F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P</a:t>
                      </a:r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值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F crit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楷体" pitchFamily="49" charset="-122"/>
                          <a:ea typeface="楷体" pitchFamily="49" charset="-122"/>
                        </a:rPr>
                        <a:t>组间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1456.6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K-1=3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485.53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3.4066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0.0388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3.1274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楷体" pitchFamily="49" charset="-122"/>
                          <a:ea typeface="楷体" pitchFamily="49" charset="-122"/>
                        </a:rPr>
                        <a:t>组内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2708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n-k=19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142.52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楷体" pitchFamily="49" charset="-122"/>
                          <a:ea typeface="楷体" pitchFamily="49" charset="-122"/>
                        </a:rPr>
                        <a:t>总计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4164.6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n-1=22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95536" y="6021288"/>
            <a:ext cx="8424936" cy="526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dirty="0" err="1" smtClean="0"/>
              <a:t>Df</a:t>
            </a:r>
            <a:r>
              <a:rPr lang="zh-CN" altLang="en-US" dirty="0" smtClean="0"/>
              <a:t>：</a:t>
            </a:r>
            <a:r>
              <a:rPr lang="en-US" altLang="zh-CN" dirty="0" smtClean="0">
                <a:sym typeface="Symbol" pitchFamily="18" charset="2"/>
              </a:rPr>
              <a:t>Degree Of freedom</a:t>
            </a:r>
            <a:r>
              <a:rPr lang="zh-CN" altLang="en-US" dirty="0" smtClean="0">
                <a:sym typeface="Symbol" pitchFamily="18" charset="2"/>
              </a:rPr>
              <a:t>（自由度）；</a:t>
            </a:r>
            <a:r>
              <a:rPr lang="en-US" altLang="zh-CN" dirty="0" smtClean="0">
                <a:ea typeface="楷体" pitchFamily="49" charset="-122"/>
              </a:rPr>
              <a:t>F critical</a:t>
            </a:r>
            <a:r>
              <a:rPr lang="zh-CN" altLang="en-US" dirty="0" smtClean="0">
                <a:ea typeface="楷体" pitchFamily="49" charset="-122"/>
              </a:rPr>
              <a:t>：</a:t>
            </a:r>
            <a:r>
              <a:rPr lang="en-US" altLang="zh-CN" dirty="0" smtClean="0">
                <a:ea typeface="楷体" pitchFamily="49" charset="-122"/>
              </a:rPr>
              <a:t>F</a:t>
            </a:r>
            <a:r>
              <a:rPr lang="zh-CN" altLang="en-US" dirty="0" smtClean="0">
                <a:latin typeface="+mn-ea"/>
                <a:ea typeface="+mn-ea"/>
              </a:rPr>
              <a:t>临界值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6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5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8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5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9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5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9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6" grpId="0" build="p" autoUpdateAnimBg="0"/>
      <p:bldP spid="1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第八章   方差分析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118787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88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89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/>
            <a:r>
              <a:rPr lang="en-US" altLang="zh-CN" sz="2400" dirty="0" smtClean="0">
                <a:sym typeface="Symbol" pitchFamily="18" charset="2"/>
              </a:rPr>
              <a:t>[</a:t>
            </a:r>
            <a:r>
              <a:rPr lang="zh-CN" altLang="en-US" sz="2400" dirty="0" smtClean="0">
                <a:sym typeface="Symbol" pitchFamily="18" charset="2"/>
              </a:rPr>
              <a:t>附</a:t>
            </a:r>
            <a:r>
              <a:rPr lang="en-US" altLang="zh-CN" sz="2400" dirty="0" smtClean="0">
                <a:sym typeface="Symbol" pitchFamily="18" charset="2"/>
              </a:rPr>
              <a:t>]</a:t>
            </a:r>
            <a:r>
              <a:rPr lang="zh-CN" altLang="en-US" sz="2400" dirty="0" smtClean="0">
                <a:sym typeface="Symbol" pitchFamily="18" charset="2"/>
              </a:rPr>
              <a:t>误差平方和等式关系证明</a:t>
            </a:r>
            <a:endParaRPr lang="en-US" altLang="zh-CN" sz="2400" dirty="0" smtClean="0">
              <a:sym typeface="Symbol" pitchFamily="18" charset="2"/>
            </a:endParaRPr>
          </a:p>
          <a:p>
            <a:r>
              <a:rPr lang="en-US" altLang="zh-CN" sz="2400" dirty="0" smtClean="0">
                <a:sym typeface="Symbol" pitchFamily="18" charset="2"/>
              </a:rPr>
              <a:t>4164.608696</a:t>
            </a:r>
            <a:r>
              <a:rPr lang="zh-CN" altLang="en-US" sz="2400" dirty="0" smtClean="0">
                <a:sym typeface="Symbol" pitchFamily="18" charset="2"/>
              </a:rPr>
              <a:t>（</a:t>
            </a:r>
            <a:r>
              <a:rPr lang="en-US" altLang="zh-CN" sz="2400" dirty="0" smtClean="0">
                <a:sym typeface="Symbol" pitchFamily="18" charset="2"/>
              </a:rPr>
              <a:t>SST</a:t>
            </a:r>
            <a:r>
              <a:rPr lang="zh-CN" altLang="en-US" sz="2400" dirty="0" smtClean="0">
                <a:sym typeface="Symbol" pitchFamily="18" charset="2"/>
              </a:rPr>
              <a:t>）</a:t>
            </a:r>
            <a:r>
              <a:rPr lang="en-US" altLang="zh-CN" sz="2400" dirty="0" smtClean="0">
                <a:sym typeface="Symbol" pitchFamily="18" charset="2"/>
              </a:rPr>
              <a:t>=1456.608696</a:t>
            </a:r>
            <a:r>
              <a:rPr lang="zh-CN" altLang="en-US" sz="2400" dirty="0" smtClean="0">
                <a:sym typeface="Symbol" pitchFamily="18" charset="2"/>
              </a:rPr>
              <a:t>（</a:t>
            </a:r>
            <a:r>
              <a:rPr lang="en-US" altLang="zh-CN" sz="2400" dirty="0" smtClean="0">
                <a:sym typeface="Symbol" pitchFamily="18" charset="2"/>
              </a:rPr>
              <a:t>SSA</a:t>
            </a:r>
            <a:r>
              <a:rPr lang="zh-CN" altLang="en-US" sz="2400" dirty="0" smtClean="0">
                <a:sym typeface="Symbol" pitchFamily="18" charset="2"/>
              </a:rPr>
              <a:t>）</a:t>
            </a:r>
            <a:r>
              <a:rPr lang="en-US" altLang="zh-CN" sz="2400" dirty="0" smtClean="0">
                <a:sym typeface="Symbol" pitchFamily="18" charset="2"/>
              </a:rPr>
              <a:t>+2708</a:t>
            </a:r>
            <a:r>
              <a:rPr lang="zh-CN" altLang="en-US" sz="2400" dirty="0" smtClean="0">
                <a:sym typeface="Symbol" pitchFamily="18" charset="2"/>
              </a:rPr>
              <a:t>（</a:t>
            </a:r>
            <a:r>
              <a:rPr lang="en-US" altLang="zh-CN" sz="2400" dirty="0" smtClean="0">
                <a:sym typeface="Symbol" pitchFamily="18" charset="2"/>
              </a:rPr>
              <a:t>SSE</a:t>
            </a:r>
            <a:r>
              <a:rPr lang="zh-CN" altLang="en-US" sz="2400" dirty="0" smtClean="0">
                <a:sym typeface="Symbol" pitchFamily="18" charset="2"/>
              </a:rPr>
              <a:t>）</a:t>
            </a:r>
            <a:endParaRPr lang="en-US" altLang="zh-CN" sz="2400" dirty="0" smtClean="0">
              <a:sym typeface="Symbol" pitchFamily="18" charset="2"/>
            </a:endParaRPr>
          </a:p>
          <a:p>
            <a:pPr algn="l"/>
            <a:endParaRPr lang="zh-CN" altLang="en-US" sz="2400" dirty="0">
              <a:sym typeface="Symbol" pitchFamily="18" charset="2"/>
            </a:endParaRPr>
          </a:p>
        </p:txBody>
      </p:sp>
      <p:sp>
        <p:nvSpPr>
          <p:cNvPr id="118799" name="Line 15"/>
          <p:cNvSpPr>
            <a:spLocks noChangeShapeType="1"/>
          </p:cNvSpPr>
          <p:nvPr/>
        </p:nvSpPr>
        <p:spPr bwMode="auto">
          <a:xfrm flipH="1">
            <a:off x="3200400" y="5791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8801" name="Object 17"/>
          <p:cNvGraphicFramePr>
            <a:graphicFrameLocks noChangeAspect="1"/>
          </p:cNvGraphicFramePr>
          <p:nvPr/>
        </p:nvGraphicFramePr>
        <p:xfrm>
          <a:off x="1368425" y="2190751"/>
          <a:ext cx="4571727" cy="578304"/>
        </p:xfrm>
        <a:graphic>
          <a:graphicData uri="http://schemas.openxmlformats.org/presentationml/2006/ole">
            <p:oleObj spid="_x0000_s263170" name="公式" r:id="rId4" imgW="2006280" imgH="253800" progId="Equation.3">
              <p:embed/>
            </p:oleObj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539552" y="4509120"/>
          <a:ext cx="820891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4536504"/>
                <a:gridCol w="1872208"/>
              </a:tblGrid>
              <a:tr h="2880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产业（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）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投诉次数（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X</a:t>
                      </a:r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）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样本均值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零售业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en-US" altLang="zh-CN" sz="2400" baseline="-25000" dirty="0" smtClean="0">
                          <a:latin typeface="+mn-lt"/>
                          <a:ea typeface="楷体" pitchFamily="49" charset="-122"/>
                        </a:rPr>
                        <a:t>1</a:t>
                      </a:r>
                      <a:endParaRPr lang="en-US" altLang="zh-CN" sz="2400" dirty="0" smtClean="0">
                        <a:latin typeface="+mn-lt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旅游业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en-US" altLang="zh-CN" sz="2400" baseline="-25000" dirty="0" smtClean="0">
                          <a:latin typeface="+mn-lt"/>
                          <a:ea typeface="楷体" pitchFamily="49" charset="-122"/>
                        </a:rPr>
                        <a:t>2</a:t>
                      </a:r>
                      <a:endParaRPr lang="en-US" altLang="zh-CN" sz="2400" dirty="0" smtClean="0">
                        <a:latin typeface="+mn-lt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航空业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en-US" altLang="zh-CN" sz="2400" baseline="-25000" dirty="0" smtClean="0">
                          <a:latin typeface="+mn-lt"/>
                          <a:ea typeface="楷体" pitchFamily="49" charset="-122"/>
                        </a:rPr>
                        <a:t>3</a:t>
                      </a:r>
                      <a:endParaRPr lang="en-US" altLang="zh-CN" sz="2400" dirty="0" smtClean="0">
                        <a:latin typeface="+mn-lt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家电业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en-US" altLang="zh-CN" sz="2400" baseline="-25000" dirty="0" smtClean="0">
                          <a:latin typeface="+mn-lt"/>
                          <a:ea typeface="楷体" pitchFamily="49" charset="-122"/>
                        </a:rPr>
                        <a:t>4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57,66,49,40,34,53,44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1</a:t>
                      </a:r>
                      <a:r>
                        <a:rPr lang="en-US" altLang="zh-CN" sz="2400" baseline="0" dirty="0" smtClean="0"/>
                        <a:t>=7</a:t>
                      </a:r>
                      <a:r>
                        <a:rPr lang="zh-CN" altLang="en-US" sz="2400" dirty="0" smtClean="0"/>
                        <a:t>）</a:t>
                      </a:r>
                      <a:endParaRPr lang="en-US" altLang="zh-CN" sz="2400" dirty="0" smtClean="0"/>
                    </a:p>
                    <a:p>
                      <a:r>
                        <a:rPr lang="en-US" altLang="zh-CN" sz="2400" dirty="0" smtClean="0"/>
                        <a:t>68,39,29,45,56,51     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2</a:t>
                      </a:r>
                      <a:r>
                        <a:rPr lang="en-US" altLang="zh-CN" sz="2400" baseline="0" dirty="0" smtClean="0"/>
                        <a:t>=6</a:t>
                      </a:r>
                      <a:r>
                        <a:rPr lang="zh-CN" altLang="en-US" sz="2400" dirty="0" smtClean="0"/>
                        <a:t>）</a:t>
                      </a:r>
                      <a:endParaRPr lang="en-US" altLang="zh-CN" sz="2400" dirty="0" smtClean="0"/>
                    </a:p>
                    <a:p>
                      <a:r>
                        <a:rPr lang="en-US" altLang="zh-CN" sz="2400" dirty="0" smtClean="0"/>
                        <a:t>31,49,21,34,40          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3</a:t>
                      </a:r>
                      <a:r>
                        <a:rPr lang="en-US" altLang="zh-CN" sz="2400" baseline="0" dirty="0" smtClean="0"/>
                        <a:t>=5</a:t>
                      </a:r>
                      <a:r>
                        <a:rPr lang="zh-CN" altLang="en-US" sz="2400" dirty="0" smtClean="0"/>
                        <a:t>）</a:t>
                      </a:r>
                      <a:endParaRPr lang="en-US" altLang="zh-CN" sz="2400" dirty="0" smtClean="0"/>
                    </a:p>
                    <a:p>
                      <a:r>
                        <a:rPr lang="en-US" altLang="zh-CN" sz="2400" dirty="0" smtClean="0"/>
                        <a:t>44,51,65,77,58          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4</a:t>
                      </a:r>
                      <a:r>
                        <a:rPr lang="en-US" altLang="zh-CN" sz="2400" baseline="0" dirty="0" smtClean="0"/>
                        <a:t>=5</a:t>
                      </a:r>
                      <a:r>
                        <a:rPr lang="zh-CN" altLang="en-US" sz="2400" dirty="0" smtClean="0"/>
                        <a:t>）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49</a:t>
                      </a:r>
                    </a:p>
                    <a:p>
                      <a:pPr algn="ctr"/>
                      <a:r>
                        <a:rPr lang="en-US" altLang="zh-CN" sz="2400" dirty="0" smtClean="0"/>
                        <a:t>48</a:t>
                      </a:r>
                    </a:p>
                    <a:p>
                      <a:pPr algn="ctr"/>
                      <a:r>
                        <a:rPr lang="en-US" altLang="zh-CN" sz="2400" dirty="0" smtClean="0"/>
                        <a:t>35</a:t>
                      </a:r>
                    </a:p>
                    <a:p>
                      <a:pPr algn="ctr"/>
                      <a:r>
                        <a:rPr lang="en-US" altLang="zh-CN" sz="2400" dirty="0" smtClean="0"/>
                        <a:t>59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8804" name="Object 20"/>
          <p:cNvGraphicFramePr>
            <a:graphicFrameLocks noChangeAspect="1"/>
          </p:cNvGraphicFramePr>
          <p:nvPr/>
        </p:nvGraphicFramePr>
        <p:xfrm>
          <a:off x="395536" y="2852936"/>
          <a:ext cx="8352928" cy="566041"/>
        </p:xfrm>
        <a:graphic>
          <a:graphicData uri="http://schemas.openxmlformats.org/presentationml/2006/ole">
            <p:oleObj spid="_x0000_s263171" name="公式" r:id="rId5" imgW="3746160" imgH="253800" progId="Equation.3">
              <p:embed/>
            </p:oleObj>
          </a:graphicData>
        </a:graphic>
      </p:graphicFrame>
      <p:graphicFrame>
        <p:nvGraphicFramePr>
          <p:cNvPr id="118805" name="Object 21"/>
          <p:cNvGraphicFramePr>
            <a:graphicFrameLocks noChangeAspect="1"/>
          </p:cNvGraphicFramePr>
          <p:nvPr/>
        </p:nvGraphicFramePr>
        <p:xfrm>
          <a:off x="849313" y="3429000"/>
          <a:ext cx="7162800" cy="1001713"/>
        </p:xfrm>
        <a:graphic>
          <a:graphicData uri="http://schemas.openxmlformats.org/presentationml/2006/ole">
            <p:oleObj spid="_x0000_s263172" name="公式" r:id="rId6" imgW="32637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7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7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88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8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80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18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80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0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第八章   方差分析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60419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0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1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 algn="l"/>
            <a:r>
              <a:rPr lang="zh-CN" altLang="en-US" sz="2400" dirty="0" smtClean="0">
                <a:sym typeface="Symbol" pitchFamily="18" charset="2"/>
              </a:rPr>
              <a:t>令</a:t>
            </a:r>
            <a:r>
              <a:rPr lang="en-US" altLang="zh-CN" sz="2400" dirty="0" err="1" smtClean="0">
                <a:sym typeface="Symbol" pitchFamily="18" charset="2"/>
              </a:rPr>
              <a:t>i</a:t>
            </a:r>
            <a:r>
              <a:rPr lang="en-US" altLang="zh-CN" sz="2400" dirty="0" smtClean="0">
                <a:sym typeface="Symbol" pitchFamily="18" charset="2"/>
              </a:rPr>
              <a:t>=1</a:t>
            </a:r>
            <a:r>
              <a:rPr lang="zh-CN" altLang="en-US" sz="2400" dirty="0" smtClean="0">
                <a:sym typeface="Symbol" pitchFamily="18" charset="2"/>
              </a:rPr>
              <a:t>：</a:t>
            </a:r>
            <a:endParaRPr lang="en-US" altLang="zh-CN" sz="2400" dirty="0">
              <a:sym typeface="Symbol" pitchFamily="18" charset="2"/>
            </a:endParaRPr>
          </a:p>
        </p:txBody>
      </p:sp>
      <p:sp>
        <p:nvSpPr>
          <p:cNvPr id="60423" name="Line 7"/>
          <p:cNvSpPr>
            <a:spLocks noChangeShapeType="1"/>
          </p:cNvSpPr>
          <p:nvPr/>
        </p:nvSpPr>
        <p:spPr bwMode="auto">
          <a:xfrm>
            <a:off x="1676400" y="59436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 flipH="1">
            <a:off x="3200400" y="5791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0438" name="Object 22"/>
          <p:cNvGraphicFramePr>
            <a:graphicFrameLocks noChangeAspect="1"/>
          </p:cNvGraphicFramePr>
          <p:nvPr/>
        </p:nvGraphicFramePr>
        <p:xfrm>
          <a:off x="1331640" y="1268760"/>
          <a:ext cx="6530975" cy="968375"/>
        </p:xfrm>
        <a:graphic>
          <a:graphicData uri="http://schemas.openxmlformats.org/presentationml/2006/ole">
            <p:oleObj spid="_x0000_s60438" name="公式" r:id="rId4" imgW="2997000" imgH="444240" progId="Equation.3">
              <p:embed/>
            </p:oleObj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539552" y="4509120"/>
          <a:ext cx="820891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4536504"/>
                <a:gridCol w="1872208"/>
              </a:tblGrid>
              <a:tr h="2880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产业（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）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投诉次数（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X</a:t>
                      </a:r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）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样本均值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零售业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en-US" altLang="zh-CN" sz="2400" baseline="-25000" dirty="0" smtClean="0">
                          <a:latin typeface="+mn-lt"/>
                          <a:ea typeface="楷体" pitchFamily="49" charset="-122"/>
                        </a:rPr>
                        <a:t>1</a:t>
                      </a:r>
                      <a:endParaRPr lang="en-US" altLang="zh-CN" sz="2400" dirty="0" smtClean="0">
                        <a:latin typeface="+mn-lt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旅游业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en-US" altLang="zh-CN" sz="2400" baseline="-25000" dirty="0" smtClean="0">
                          <a:latin typeface="+mn-lt"/>
                          <a:ea typeface="楷体" pitchFamily="49" charset="-122"/>
                        </a:rPr>
                        <a:t>2</a:t>
                      </a:r>
                      <a:endParaRPr lang="en-US" altLang="zh-CN" sz="2400" dirty="0" smtClean="0">
                        <a:latin typeface="+mn-lt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航空业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en-US" altLang="zh-CN" sz="2400" baseline="-25000" dirty="0" smtClean="0">
                          <a:latin typeface="+mn-lt"/>
                          <a:ea typeface="楷体" pitchFamily="49" charset="-122"/>
                        </a:rPr>
                        <a:t>3</a:t>
                      </a:r>
                      <a:endParaRPr lang="en-US" altLang="zh-CN" sz="2400" dirty="0" smtClean="0">
                        <a:latin typeface="+mn-lt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家电业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en-US" altLang="zh-CN" sz="2400" baseline="-25000" dirty="0" smtClean="0">
                          <a:latin typeface="+mn-lt"/>
                          <a:ea typeface="楷体" pitchFamily="49" charset="-122"/>
                        </a:rPr>
                        <a:t>4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57,66,49,40,34,53,44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1</a:t>
                      </a:r>
                      <a:r>
                        <a:rPr lang="en-US" altLang="zh-CN" sz="2400" baseline="0" dirty="0" smtClean="0"/>
                        <a:t>=7</a:t>
                      </a:r>
                      <a:r>
                        <a:rPr lang="zh-CN" altLang="en-US" sz="2400" dirty="0" smtClean="0"/>
                        <a:t>）</a:t>
                      </a:r>
                      <a:endParaRPr lang="en-US" altLang="zh-CN" sz="2400" dirty="0" smtClean="0"/>
                    </a:p>
                    <a:p>
                      <a:r>
                        <a:rPr lang="en-US" altLang="zh-CN" sz="2400" dirty="0" smtClean="0"/>
                        <a:t>68,39,29,45,56,51     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2</a:t>
                      </a:r>
                      <a:r>
                        <a:rPr lang="en-US" altLang="zh-CN" sz="2400" baseline="0" dirty="0" smtClean="0"/>
                        <a:t>=6</a:t>
                      </a:r>
                      <a:r>
                        <a:rPr lang="zh-CN" altLang="en-US" sz="2400" dirty="0" smtClean="0"/>
                        <a:t>）</a:t>
                      </a:r>
                      <a:endParaRPr lang="en-US" altLang="zh-CN" sz="2400" dirty="0" smtClean="0"/>
                    </a:p>
                    <a:p>
                      <a:r>
                        <a:rPr lang="en-US" altLang="zh-CN" sz="2400" dirty="0" smtClean="0"/>
                        <a:t>31,49,21,34,40          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3</a:t>
                      </a:r>
                      <a:r>
                        <a:rPr lang="en-US" altLang="zh-CN" sz="2400" baseline="0" dirty="0" smtClean="0"/>
                        <a:t>=5</a:t>
                      </a:r>
                      <a:r>
                        <a:rPr lang="zh-CN" altLang="en-US" sz="2400" dirty="0" smtClean="0"/>
                        <a:t>）</a:t>
                      </a:r>
                      <a:endParaRPr lang="en-US" altLang="zh-CN" sz="2400" dirty="0" smtClean="0"/>
                    </a:p>
                    <a:p>
                      <a:r>
                        <a:rPr lang="en-US" altLang="zh-CN" sz="2400" dirty="0" smtClean="0"/>
                        <a:t>44,51,65,77,58          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4</a:t>
                      </a:r>
                      <a:r>
                        <a:rPr lang="en-US" altLang="zh-CN" sz="2400" baseline="0" dirty="0" smtClean="0"/>
                        <a:t>=5</a:t>
                      </a:r>
                      <a:r>
                        <a:rPr lang="zh-CN" altLang="en-US" sz="2400" dirty="0" smtClean="0"/>
                        <a:t>）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49</a:t>
                      </a:r>
                    </a:p>
                    <a:p>
                      <a:pPr algn="ctr"/>
                      <a:r>
                        <a:rPr lang="en-US" altLang="zh-CN" sz="2400" dirty="0" smtClean="0"/>
                        <a:t>48</a:t>
                      </a:r>
                    </a:p>
                    <a:p>
                      <a:pPr algn="ctr"/>
                      <a:r>
                        <a:rPr lang="en-US" altLang="zh-CN" sz="2400" dirty="0" smtClean="0"/>
                        <a:t>35</a:t>
                      </a:r>
                    </a:p>
                    <a:p>
                      <a:pPr algn="ctr"/>
                      <a:r>
                        <a:rPr lang="en-US" altLang="zh-CN" sz="2400" dirty="0" smtClean="0"/>
                        <a:t>59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Object 25"/>
          <p:cNvGraphicFramePr>
            <a:graphicFrameLocks noChangeAspect="1"/>
          </p:cNvGraphicFramePr>
          <p:nvPr/>
        </p:nvGraphicFramePr>
        <p:xfrm>
          <a:off x="946150" y="1989138"/>
          <a:ext cx="7394575" cy="1441450"/>
        </p:xfrm>
        <a:graphic>
          <a:graphicData uri="http://schemas.openxmlformats.org/presentationml/2006/ole">
            <p:oleObj spid="_x0000_s60441" name="公式" r:id="rId5" imgW="3454200" imgH="672840" progId="Equation.3">
              <p:embed/>
            </p:oleObj>
          </a:graphicData>
        </a:graphic>
      </p:graphicFrame>
      <p:graphicFrame>
        <p:nvGraphicFramePr>
          <p:cNvPr id="60444" name="Object 28"/>
          <p:cNvGraphicFramePr>
            <a:graphicFrameLocks noChangeAspect="1"/>
          </p:cNvGraphicFramePr>
          <p:nvPr/>
        </p:nvGraphicFramePr>
        <p:xfrm>
          <a:off x="1092200" y="3500438"/>
          <a:ext cx="6726238" cy="996950"/>
        </p:xfrm>
        <a:graphic>
          <a:graphicData uri="http://schemas.openxmlformats.org/presentationml/2006/ole">
            <p:oleObj spid="_x0000_s60444" name="公式" r:id="rId6" imgW="308592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0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04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3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04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第八章   方差分析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60419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0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1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 algn="l"/>
            <a:r>
              <a:rPr lang="zh-CN" altLang="en-US" sz="2400" dirty="0" smtClean="0">
                <a:sym typeface="Symbol" pitchFamily="18" charset="2"/>
              </a:rPr>
              <a:t>由</a:t>
            </a:r>
            <a:endParaRPr lang="en-US" altLang="zh-CN" sz="2400" dirty="0">
              <a:sym typeface="Symbol" pitchFamily="18" charset="2"/>
            </a:endParaRPr>
          </a:p>
        </p:txBody>
      </p:sp>
      <p:sp>
        <p:nvSpPr>
          <p:cNvPr id="60423" name="Line 7"/>
          <p:cNvSpPr>
            <a:spLocks noChangeShapeType="1"/>
          </p:cNvSpPr>
          <p:nvPr/>
        </p:nvSpPr>
        <p:spPr bwMode="auto">
          <a:xfrm>
            <a:off x="1676400" y="59436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 flipH="1">
            <a:off x="3200400" y="5791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539552" y="4509120"/>
          <a:ext cx="820891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4536504"/>
                <a:gridCol w="1872208"/>
              </a:tblGrid>
              <a:tr h="2880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产业（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）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投诉次数（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X</a:t>
                      </a:r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）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样本均值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零售业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en-US" altLang="zh-CN" sz="2400" baseline="-25000" dirty="0" smtClean="0">
                          <a:latin typeface="+mn-lt"/>
                          <a:ea typeface="楷体" pitchFamily="49" charset="-122"/>
                        </a:rPr>
                        <a:t>1</a:t>
                      </a:r>
                      <a:endParaRPr lang="en-US" altLang="zh-CN" sz="2400" dirty="0" smtClean="0">
                        <a:latin typeface="+mn-lt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旅游业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en-US" altLang="zh-CN" sz="2400" baseline="-25000" dirty="0" smtClean="0">
                          <a:latin typeface="+mn-lt"/>
                          <a:ea typeface="楷体" pitchFamily="49" charset="-122"/>
                        </a:rPr>
                        <a:t>2</a:t>
                      </a:r>
                      <a:endParaRPr lang="en-US" altLang="zh-CN" sz="2400" dirty="0" smtClean="0">
                        <a:latin typeface="+mn-lt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航空业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en-US" altLang="zh-CN" sz="2400" baseline="-25000" dirty="0" smtClean="0">
                          <a:latin typeface="+mn-lt"/>
                          <a:ea typeface="楷体" pitchFamily="49" charset="-122"/>
                        </a:rPr>
                        <a:t>3</a:t>
                      </a:r>
                      <a:endParaRPr lang="en-US" altLang="zh-CN" sz="2400" dirty="0" smtClean="0">
                        <a:latin typeface="+mn-lt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家电业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en-US" altLang="zh-CN" sz="2400" baseline="-25000" dirty="0" smtClean="0">
                          <a:latin typeface="+mn-lt"/>
                          <a:ea typeface="楷体" pitchFamily="49" charset="-122"/>
                        </a:rPr>
                        <a:t>4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57,66,49,40,34,53,44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1</a:t>
                      </a:r>
                      <a:r>
                        <a:rPr lang="en-US" altLang="zh-CN" sz="2400" baseline="0" dirty="0" smtClean="0"/>
                        <a:t>=7</a:t>
                      </a:r>
                      <a:r>
                        <a:rPr lang="zh-CN" altLang="en-US" sz="2400" dirty="0" smtClean="0"/>
                        <a:t>）</a:t>
                      </a:r>
                      <a:endParaRPr lang="en-US" altLang="zh-CN" sz="2400" dirty="0" smtClean="0"/>
                    </a:p>
                    <a:p>
                      <a:r>
                        <a:rPr lang="en-US" altLang="zh-CN" sz="2400" dirty="0" smtClean="0"/>
                        <a:t>68,39,29,45,56,51     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2</a:t>
                      </a:r>
                      <a:r>
                        <a:rPr lang="en-US" altLang="zh-CN" sz="2400" baseline="0" dirty="0" smtClean="0"/>
                        <a:t>=6</a:t>
                      </a:r>
                      <a:r>
                        <a:rPr lang="zh-CN" altLang="en-US" sz="2400" dirty="0" smtClean="0"/>
                        <a:t>）</a:t>
                      </a:r>
                      <a:endParaRPr lang="en-US" altLang="zh-CN" sz="2400" dirty="0" smtClean="0"/>
                    </a:p>
                    <a:p>
                      <a:r>
                        <a:rPr lang="en-US" altLang="zh-CN" sz="2400" dirty="0" smtClean="0"/>
                        <a:t>31,49,21,34,40          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3</a:t>
                      </a:r>
                      <a:r>
                        <a:rPr lang="en-US" altLang="zh-CN" sz="2400" baseline="0" dirty="0" smtClean="0"/>
                        <a:t>=5</a:t>
                      </a:r>
                      <a:r>
                        <a:rPr lang="zh-CN" altLang="en-US" sz="2400" dirty="0" smtClean="0"/>
                        <a:t>）</a:t>
                      </a:r>
                      <a:endParaRPr lang="en-US" altLang="zh-CN" sz="2400" dirty="0" smtClean="0"/>
                    </a:p>
                    <a:p>
                      <a:r>
                        <a:rPr lang="en-US" altLang="zh-CN" sz="2400" dirty="0" smtClean="0"/>
                        <a:t>44,51,65,77,58          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4</a:t>
                      </a:r>
                      <a:r>
                        <a:rPr lang="en-US" altLang="zh-CN" sz="2400" baseline="0" dirty="0" smtClean="0"/>
                        <a:t>=5</a:t>
                      </a:r>
                      <a:r>
                        <a:rPr lang="zh-CN" altLang="en-US" sz="2400" dirty="0" smtClean="0"/>
                        <a:t>）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49</a:t>
                      </a:r>
                    </a:p>
                    <a:p>
                      <a:pPr algn="ctr"/>
                      <a:r>
                        <a:rPr lang="en-US" altLang="zh-CN" sz="2400" dirty="0" smtClean="0"/>
                        <a:t>48</a:t>
                      </a:r>
                    </a:p>
                    <a:p>
                      <a:pPr algn="ctr"/>
                      <a:r>
                        <a:rPr lang="en-US" altLang="zh-CN" sz="2400" dirty="0" smtClean="0"/>
                        <a:t>35</a:t>
                      </a:r>
                    </a:p>
                    <a:p>
                      <a:pPr algn="ctr"/>
                      <a:r>
                        <a:rPr lang="en-US" altLang="zh-CN" sz="2400" dirty="0" smtClean="0"/>
                        <a:t>59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3717" name="Object 28"/>
          <p:cNvGraphicFramePr>
            <a:graphicFrameLocks noChangeAspect="1"/>
          </p:cNvGraphicFramePr>
          <p:nvPr/>
        </p:nvGraphicFramePr>
        <p:xfrm>
          <a:off x="1201738" y="2420938"/>
          <a:ext cx="6530975" cy="996950"/>
        </p:xfrm>
        <a:graphic>
          <a:graphicData uri="http://schemas.openxmlformats.org/presentationml/2006/ole">
            <p:oleObj spid="_x0000_s243717" name="公式" r:id="rId4" imgW="2997000" imgH="457200" progId="Equation.3">
              <p:embed/>
            </p:oleObj>
          </a:graphicData>
        </a:graphic>
      </p:graphicFrame>
      <p:graphicFrame>
        <p:nvGraphicFramePr>
          <p:cNvPr id="243718" name="Object 26"/>
          <p:cNvGraphicFramePr>
            <a:graphicFrameLocks noChangeAspect="1"/>
          </p:cNvGraphicFramePr>
          <p:nvPr/>
        </p:nvGraphicFramePr>
        <p:xfrm>
          <a:off x="683568" y="3429000"/>
          <a:ext cx="7910512" cy="1038225"/>
        </p:xfrm>
        <a:graphic>
          <a:graphicData uri="http://schemas.openxmlformats.org/presentationml/2006/ole">
            <p:oleObj spid="_x0000_s243718" name="公式" r:id="rId5" imgW="3479760" imgH="457200" progId="Equation.3">
              <p:embed/>
            </p:oleObj>
          </a:graphicData>
        </a:graphic>
      </p:graphicFrame>
      <p:graphicFrame>
        <p:nvGraphicFramePr>
          <p:cNvPr id="243719" name="Object 7"/>
          <p:cNvGraphicFramePr>
            <a:graphicFrameLocks noChangeAspect="1"/>
          </p:cNvGraphicFramePr>
          <p:nvPr/>
        </p:nvGraphicFramePr>
        <p:xfrm>
          <a:off x="1323975" y="1341438"/>
          <a:ext cx="6310313" cy="996950"/>
        </p:xfrm>
        <a:graphic>
          <a:graphicData uri="http://schemas.openxmlformats.org/presentationml/2006/ole">
            <p:oleObj spid="_x0000_s243719" name="公式" r:id="rId6" imgW="289548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60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37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437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第八章   方差分析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82947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48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49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9388" y="1219200"/>
            <a:ext cx="8785225" cy="5410200"/>
          </a:xfrm>
        </p:spPr>
        <p:txBody>
          <a:bodyPr/>
          <a:lstStyle/>
          <a:p>
            <a:pPr algn="l"/>
            <a:r>
              <a:rPr lang="zh-CN" altLang="en-US" sz="2800" dirty="0">
                <a:solidFill>
                  <a:srgbClr val="FF3300"/>
                </a:solidFill>
                <a:ea typeface="黑体" pitchFamily="2" charset="-122"/>
                <a:sym typeface="Symbol" pitchFamily="18" charset="2"/>
              </a:rPr>
              <a:t>本章重点</a:t>
            </a:r>
          </a:p>
          <a:p>
            <a:pPr algn="l"/>
            <a:r>
              <a:rPr lang="en-US" altLang="zh-CN" sz="2600" b="1" dirty="0" smtClean="0">
                <a:solidFill>
                  <a:srgbClr val="0000FF"/>
                </a:solidFill>
                <a:ea typeface="楷体" pitchFamily="49" charset="-122"/>
                <a:sym typeface="Symbol" pitchFamily="18" charset="2"/>
              </a:rPr>
              <a:t>1</a:t>
            </a:r>
            <a:r>
              <a:rPr lang="zh-CN" altLang="en-US" sz="2600" b="1" dirty="0" smtClean="0">
                <a:solidFill>
                  <a:srgbClr val="0000FF"/>
                </a:solidFill>
                <a:ea typeface="楷体" pitchFamily="49" charset="-122"/>
                <a:sym typeface="Symbol" pitchFamily="18" charset="2"/>
              </a:rPr>
              <a:t>．方差分析的基本原理 （</a:t>
            </a:r>
            <a:r>
              <a:rPr lang="en-US" altLang="zh-CN" sz="2600" b="1" dirty="0" smtClean="0">
                <a:solidFill>
                  <a:srgbClr val="0000FF"/>
                </a:solidFill>
                <a:ea typeface="楷体" pitchFamily="49" charset="-122"/>
                <a:sym typeface="Symbol" pitchFamily="18" charset="2"/>
              </a:rPr>
              <a:t>P215</a:t>
            </a:r>
            <a:r>
              <a:rPr lang="zh-CN" altLang="en-US" sz="2600" b="1" dirty="0" smtClean="0">
                <a:solidFill>
                  <a:srgbClr val="0000FF"/>
                </a:solidFill>
                <a:ea typeface="楷体" pitchFamily="49" charset="-122"/>
                <a:sym typeface="Symbol" pitchFamily="18" charset="2"/>
              </a:rPr>
              <a:t>）</a:t>
            </a:r>
          </a:p>
          <a:p>
            <a:pPr algn="l"/>
            <a:r>
              <a:rPr lang="en-US" altLang="zh-CN" sz="2600" b="1" dirty="0" smtClean="0">
                <a:solidFill>
                  <a:srgbClr val="0000FF"/>
                </a:solidFill>
                <a:ea typeface="楷体" pitchFamily="49" charset="-122"/>
                <a:sym typeface="Symbol" pitchFamily="18" charset="2"/>
              </a:rPr>
              <a:t>2</a:t>
            </a:r>
            <a:r>
              <a:rPr lang="zh-CN" altLang="en-US" sz="2600" b="1" dirty="0" smtClean="0">
                <a:solidFill>
                  <a:srgbClr val="0000FF"/>
                </a:solidFill>
                <a:ea typeface="楷体" pitchFamily="49" charset="-122"/>
                <a:sym typeface="Symbol" pitchFamily="18" charset="2"/>
              </a:rPr>
              <a:t>．单因素方差分析</a:t>
            </a:r>
          </a:p>
          <a:p>
            <a:pPr algn="l"/>
            <a:r>
              <a:rPr lang="en-US" altLang="zh-CN" sz="2600" b="1" dirty="0" smtClean="0">
                <a:solidFill>
                  <a:srgbClr val="0000FF"/>
                </a:solidFill>
                <a:ea typeface="楷体" pitchFamily="49" charset="-122"/>
                <a:sym typeface="Symbol" pitchFamily="18" charset="2"/>
              </a:rPr>
              <a:t>3</a:t>
            </a:r>
            <a:r>
              <a:rPr lang="zh-CN" altLang="en-US" sz="2600" b="1" dirty="0" smtClean="0">
                <a:solidFill>
                  <a:srgbClr val="0000FF"/>
                </a:solidFill>
                <a:ea typeface="楷体" pitchFamily="49" charset="-122"/>
                <a:sym typeface="Symbol" pitchFamily="18" charset="2"/>
              </a:rPr>
              <a:t>．方差分析中的效应检验与多重比较</a:t>
            </a:r>
          </a:p>
          <a:p>
            <a:pPr algn="l"/>
            <a:r>
              <a:rPr lang="en-US" altLang="zh-CN" sz="2600" b="1" dirty="0" smtClean="0">
                <a:solidFill>
                  <a:srgbClr val="0000FF"/>
                </a:solidFill>
                <a:ea typeface="楷体" pitchFamily="49" charset="-122"/>
                <a:sym typeface="Symbol" pitchFamily="18" charset="2"/>
              </a:rPr>
              <a:t>4</a:t>
            </a:r>
            <a:r>
              <a:rPr lang="zh-CN" altLang="en-US" sz="2600" b="1" dirty="0" smtClean="0">
                <a:solidFill>
                  <a:srgbClr val="0000FF"/>
                </a:solidFill>
                <a:ea typeface="楷体" pitchFamily="49" charset="-122"/>
                <a:sym typeface="Symbol" pitchFamily="18" charset="2"/>
              </a:rPr>
              <a:t>．双因素方差分析</a:t>
            </a:r>
          </a:p>
          <a:p>
            <a:pPr algn="l"/>
            <a:r>
              <a:rPr lang="zh-CN" altLang="en-US" sz="2800" dirty="0" smtClean="0">
                <a:solidFill>
                  <a:srgbClr val="FF3300"/>
                </a:solidFill>
                <a:ea typeface="黑体" pitchFamily="2" charset="-122"/>
                <a:sym typeface="Symbol" pitchFamily="18" charset="2"/>
              </a:rPr>
              <a:t>本章难点</a:t>
            </a:r>
          </a:p>
          <a:p>
            <a:pPr algn="l"/>
            <a:r>
              <a:rPr lang="en-US" altLang="zh-CN" sz="2600" b="1" dirty="0" smtClean="0">
                <a:solidFill>
                  <a:srgbClr val="0000FF"/>
                </a:solidFill>
                <a:ea typeface="楷体" pitchFamily="49" charset="-122"/>
                <a:sym typeface="Symbol" pitchFamily="18" charset="2"/>
              </a:rPr>
              <a:t>1</a:t>
            </a:r>
            <a:r>
              <a:rPr lang="zh-CN" altLang="en-US" sz="2600" b="1" dirty="0" smtClean="0">
                <a:solidFill>
                  <a:srgbClr val="0000FF"/>
                </a:solidFill>
                <a:ea typeface="楷体" pitchFamily="49" charset="-122"/>
                <a:sym typeface="Symbol" pitchFamily="18" charset="2"/>
              </a:rPr>
              <a:t>．误差平方和的分解</a:t>
            </a:r>
          </a:p>
          <a:p>
            <a:pPr algn="l"/>
            <a:r>
              <a:rPr lang="zh-CN" altLang="en-US" sz="2800" dirty="0" smtClean="0">
                <a:solidFill>
                  <a:srgbClr val="FF3300"/>
                </a:solidFill>
                <a:ea typeface="黑体" pitchFamily="2" charset="-122"/>
                <a:sym typeface="Symbol" pitchFamily="18" charset="2"/>
              </a:rPr>
              <a:t>参考书目</a:t>
            </a:r>
          </a:p>
          <a:p>
            <a:pPr algn="l"/>
            <a:r>
              <a:rPr lang="en-US" altLang="zh-CN" sz="2600" b="1" dirty="0" smtClean="0">
                <a:solidFill>
                  <a:srgbClr val="0000FF"/>
                </a:solidFill>
                <a:ea typeface="楷体" pitchFamily="49" charset="-122"/>
                <a:sym typeface="Symbol" pitchFamily="18" charset="2"/>
              </a:rPr>
              <a:t>1</a:t>
            </a:r>
            <a:r>
              <a:rPr lang="zh-CN" altLang="en-US" sz="2600" b="1" dirty="0" smtClean="0">
                <a:solidFill>
                  <a:srgbClr val="0000FF"/>
                </a:solidFill>
                <a:ea typeface="楷体" pitchFamily="49" charset="-122"/>
                <a:sym typeface="Symbol" pitchFamily="18" charset="2"/>
              </a:rPr>
              <a:t>．袁卫</a:t>
            </a:r>
            <a:r>
              <a:rPr lang="en-US" altLang="zh-CN" sz="2600" b="1" dirty="0" smtClean="0">
                <a:solidFill>
                  <a:srgbClr val="0000FF"/>
                </a:solidFill>
                <a:ea typeface="楷体" pitchFamily="49" charset="-122"/>
                <a:sym typeface="Symbol" pitchFamily="18" charset="2"/>
              </a:rPr>
              <a:t>:《</a:t>
            </a:r>
            <a:r>
              <a:rPr lang="zh-CN" altLang="en-US" sz="2600" b="1" dirty="0" smtClean="0">
                <a:solidFill>
                  <a:srgbClr val="0000FF"/>
                </a:solidFill>
                <a:ea typeface="楷体" pitchFamily="49" charset="-122"/>
                <a:sym typeface="Symbol" pitchFamily="18" charset="2"/>
              </a:rPr>
              <a:t>统计学</a:t>
            </a:r>
            <a:r>
              <a:rPr lang="en-US" altLang="zh-CN" sz="2600" b="1" dirty="0" smtClean="0">
                <a:solidFill>
                  <a:srgbClr val="0000FF"/>
                </a:solidFill>
                <a:ea typeface="楷体" pitchFamily="49" charset="-122"/>
                <a:sym typeface="Symbol" pitchFamily="18" charset="2"/>
              </a:rPr>
              <a:t>—</a:t>
            </a:r>
            <a:r>
              <a:rPr lang="zh-CN" altLang="en-US" sz="2600" b="1" dirty="0" smtClean="0">
                <a:solidFill>
                  <a:srgbClr val="0000FF"/>
                </a:solidFill>
                <a:ea typeface="楷体" pitchFamily="49" charset="-122"/>
                <a:sym typeface="Symbol" pitchFamily="18" charset="2"/>
              </a:rPr>
              <a:t>思想、方法与应用</a:t>
            </a:r>
            <a:r>
              <a:rPr lang="en-US" altLang="zh-CN" sz="2600" b="1" dirty="0" smtClean="0">
                <a:solidFill>
                  <a:srgbClr val="0000FF"/>
                </a:solidFill>
                <a:ea typeface="楷体" pitchFamily="49" charset="-122"/>
                <a:sym typeface="Symbol" pitchFamily="18" charset="2"/>
              </a:rPr>
              <a:t>》</a:t>
            </a:r>
            <a:r>
              <a:rPr lang="zh-CN" altLang="en-US" sz="2600" b="1" dirty="0" smtClean="0">
                <a:solidFill>
                  <a:srgbClr val="0000FF"/>
                </a:solidFill>
                <a:ea typeface="楷体" pitchFamily="49" charset="-122"/>
                <a:sym typeface="Symbol" pitchFamily="18" charset="2"/>
              </a:rPr>
              <a:t>，中国人民大学出版社</a:t>
            </a:r>
          </a:p>
          <a:p>
            <a:pPr algn="l"/>
            <a:r>
              <a:rPr lang="en-US" altLang="zh-CN" sz="2600" b="1" dirty="0" smtClean="0">
                <a:solidFill>
                  <a:srgbClr val="0000FF"/>
                </a:solidFill>
                <a:ea typeface="楷体" pitchFamily="49" charset="-122"/>
                <a:sym typeface="Symbol" pitchFamily="18" charset="2"/>
              </a:rPr>
              <a:t>2</a:t>
            </a:r>
            <a:r>
              <a:rPr lang="zh-CN" altLang="en-US" sz="2600" b="1" dirty="0" smtClean="0">
                <a:solidFill>
                  <a:srgbClr val="0000FF"/>
                </a:solidFill>
                <a:ea typeface="楷体" pitchFamily="49" charset="-122"/>
                <a:sym typeface="Symbol" pitchFamily="18" charset="2"/>
              </a:rPr>
              <a:t>．魏振军：</a:t>
            </a:r>
            <a:r>
              <a:rPr lang="en-US" altLang="zh-CN" sz="2600" b="1" dirty="0" smtClean="0">
                <a:solidFill>
                  <a:srgbClr val="0000FF"/>
                </a:solidFill>
                <a:ea typeface="楷体" pitchFamily="49" charset="-122"/>
                <a:sym typeface="Symbol" pitchFamily="18" charset="2"/>
              </a:rPr>
              <a:t>《</a:t>
            </a:r>
            <a:r>
              <a:rPr lang="zh-CN" altLang="en-US" sz="2600" b="1" dirty="0" smtClean="0">
                <a:solidFill>
                  <a:srgbClr val="0000FF"/>
                </a:solidFill>
                <a:ea typeface="楷体" pitchFamily="49" charset="-122"/>
                <a:sym typeface="Symbol" pitchFamily="18" charset="2"/>
              </a:rPr>
              <a:t>概率论与数理统计</a:t>
            </a:r>
            <a:r>
              <a:rPr lang="en-US" altLang="zh-CN" sz="2600" b="1" dirty="0" smtClean="0">
                <a:solidFill>
                  <a:srgbClr val="0000FF"/>
                </a:solidFill>
                <a:ea typeface="楷体" pitchFamily="49" charset="-122"/>
                <a:sym typeface="Symbol" pitchFamily="18" charset="2"/>
              </a:rPr>
              <a:t>33</a:t>
            </a:r>
            <a:r>
              <a:rPr lang="zh-CN" altLang="en-US" sz="2600" b="1" dirty="0" smtClean="0">
                <a:solidFill>
                  <a:srgbClr val="0000FF"/>
                </a:solidFill>
                <a:ea typeface="楷体" pitchFamily="49" charset="-122"/>
                <a:sym typeface="Symbol" pitchFamily="18" charset="2"/>
              </a:rPr>
              <a:t>讲</a:t>
            </a:r>
            <a:r>
              <a:rPr lang="en-US" altLang="zh-CN" sz="2600" b="1" dirty="0" smtClean="0">
                <a:solidFill>
                  <a:srgbClr val="0000FF"/>
                </a:solidFill>
                <a:ea typeface="楷体" pitchFamily="49" charset="-122"/>
                <a:sym typeface="Symbol" pitchFamily="18" charset="2"/>
              </a:rPr>
              <a:t>》</a:t>
            </a:r>
            <a:r>
              <a:rPr lang="zh-CN" altLang="en-US" sz="2600" b="1" dirty="0" smtClean="0">
                <a:solidFill>
                  <a:srgbClr val="0000FF"/>
                </a:solidFill>
                <a:ea typeface="楷体" pitchFamily="49" charset="-122"/>
                <a:sym typeface="Symbol" pitchFamily="18" charset="2"/>
              </a:rPr>
              <a:t>，中国统计出版社</a:t>
            </a:r>
            <a:endParaRPr lang="zh-CN" altLang="en-US" sz="2600" b="1" dirty="0">
              <a:solidFill>
                <a:srgbClr val="0000FF"/>
              </a:solidFill>
              <a:ea typeface="楷体" pitchFamily="49" charset="-122"/>
              <a:sym typeface="Symbol" pitchFamily="18" charset="2"/>
            </a:endParaRPr>
          </a:p>
        </p:txBody>
      </p:sp>
      <p:sp>
        <p:nvSpPr>
          <p:cNvPr id="82951" name="Line 7"/>
          <p:cNvSpPr>
            <a:spLocks noChangeShapeType="1"/>
          </p:cNvSpPr>
          <p:nvPr/>
        </p:nvSpPr>
        <p:spPr bwMode="auto">
          <a:xfrm>
            <a:off x="1752600" y="3200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2" name="Line 8"/>
          <p:cNvSpPr>
            <a:spLocks noChangeShapeType="1"/>
          </p:cNvSpPr>
          <p:nvPr/>
        </p:nvSpPr>
        <p:spPr bwMode="auto">
          <a:xfrm>
            <a:off x="1143000" y="5486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3" name="Line 9"/>
          <p:cNvSpPr>
            <a:spLocks noChangeShapeType="1"/>
          </p:cNvSpPr>
          <p:nvPr/>
        </p:nvSpPr>
        <p:spPr bwMode="auto">
          <a:xfrm>
            <a:off x="1143000" y="4953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4" name="Line 10"/>
          <p:cNvSpPr>
            <a:spLocks noChangeShapeType="1"/>
          </p:cNvSpPr>
          <p:nvPr/>
        </p:nvSpPr>
        <p:spPr bwMode="auto">
          <a:xfrm>
            <a:off x="1676400" y="59436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第八章   方差分析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6803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4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5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zh-CN" altLang="en-US" sz="2800" dirty="0">
                <a:ea typeface="黑体" pitchFamily="2" charset="-122"/>
                <a:sym typeface="Symbol" pitchFamily="18" charset="2"/>
              </a:rPr>
              <a:t>第一节  </a:t>
            </a:r>
            <a:r>
              <a:rPr lang="zh-CN" altLang="en-US" sz="2800" dirty="0" smtClean="0">
                <a:ea typeface="黑体" pitchFamily="2" charset="-122"/>
                <a:sym typeface="Symbol" pitchFamily="18" charset="2"/>
              </a:rPr>
              <a:t>方差分析（</a:t>
            </a:r>
            <a:r>
              <a:rPr lang="en-US" altLang="zh-CN" sz="2800" dirty="0" smtClean="0">
                <a:ea typeface="楷体" pitchFamily="49" charset="-122"/>
                <a:sym typeface="Symbol" pitchFamily="18" charset="2"/>
              </a:rPr>
              <a:t>ANOVA</a:t>
            </a:r>
            <a:r>
              <a:rPr lang="zh-CN" altLang="en-US" sz="2800" dirty="0" smtClean="0">
                <a:ea typeface="黑体" pitchFamily="2" charset="-122"/>
                <a:sym typeface="Symbol" pitchFamily="18" charset="2"/>
              </a:rPr>
              <a:t>）的基本原理</a:t>
            </a:r>
            <a:endParaRPr lang="zh-CN" altLang="en-US" sz="2800" dirty="0">
              <a:ea typeface="黑体" pitchFamily="2" charset="-122"/>
              <a:sym typeface="Symbol" pitchFamily="18" charset="2"/>
            </a:endParaRPr>
          </a:p>
          <a:p>
            <a:pPr algn="l">
              <a:lnSpc>
                <a:spcPts val="3600"/>
              </a:lnSpc>
            </a:pPr>
            <a:r>
              <a:rPr lang="zh-CN" altLang="en-US" sz="2600" dirty="0">
                <a:sym typeface="Symbol" pitchFamily="18" charset="2"/>
              </a:rPr>
              <a:t>一</a:t>
            </a:r>
            <a:r>
              <a:rPr lang="zh-CN" altLang="en-US" sz="2600" dirty="0" smtClean="0">
                <a:sym typeface="Symbol" pitchFamily="18" charset="2"/>
              </a:rPr>
              <a:t>、定义与术语（</a:t>
            </a:r>
            <a:r>
              <a:rPr lang="en-US" altLang="zh-CN" sz="2600" dirty="0" smtClean="0">
                <a:sym typeface="Symbol" pitchFamily="18" charset="2"/>
              </a:rPr>
              <a:t>P215</a:t>
            </a:r>
            <a:r>
              <a:rPr lang="zh-CN" altLang="en-US" sz="2600" dirty="0" smtClean="0">
                <a:sym typeface="Symbol" pitchFamily="18" charset="2"/>
              </a:rPr>
              <a:t>）</a:t>
            </a:r>
            <a:endParaRPr lang="zh-CN" altLang="en-US" sz="2600" dirty="0">
              <a:sym typeface="Symbol" pitchFamily="18" charset="2"/>
            </a:endParaRPr>
          </a:p>
          <a:p>
            <a:pPr algn="l">
              <a:lnSpc>
                <a:spcPts val="3600"/>
              </a:lnSpc>
            </a:pPr>
            <a:r>
              <a:rPr lang="zh-CN" altLang="en-US" sz="2400" dirty="0" smtClean="0">
                <a:sym typeface="Symbol" pitchFamily="18" charset="2"/>
              </a:rPr>
              <a:t>（一）方差分析（</a:t>
            </a:r>
            <a:r>
              <a:rPr lang="en-US" altLang="zh-CN" sz="2400" dirty="0" smtClean="0">
                <a:sym typeface="Symbol" pitchFamily="18" charset="2"/>
              </a:rPr>
              <a:t>analysis of variance</a:t>
            </a:r>
            <a:r>
              <a:rPr lang="zh-CN" altLang="en-US" sz="2400" dirty="0" smtClean="0">
                <a:sym typeface="Symbol" pitchFamily="18" charset="2"/>
              </a:rPr>
              <a:t>）：检验多总体均值是否相等。</a:t>
            </a:r>
            <a:endParaRPr lang="en-US" altLang="zh-CN" sz="2400" dirty="0" smtClean="0">
              <a:sym typeface="Symbol" pitchFamily="18" charset="2"/>
            </a:endParaRPr>
          </a:p>
          <a:p>
            <a:pPr algn="l">
              <a:lnSpc>
                <a:spcPts val="3600"/>
              </a:lnSpc>
            </a:pPr>
            <a:r>
              <a:rPr lang="zh-CN" altLang="en-US" sz="2400" dirty="0" smtClean="0">
                <a:sym typeface="Symbol" pitchFamily="18" charset="2"/>
              </a:rPr>
              <a:t>（二）术语</a:t>
            </a:r>
            <a:endParaRPr lang="en-US" altLang="zh-CN" sz="2400" dirty="0" smtClean="0">
              <a:sym typeface="Symbol" pitchFamily="18" charset="2"/>
            </a:endParaRPr>
          </a:p>
          <a:p>
            <a:pPr algn="l">
              <a:lnSpc>
                <a:spcPts val="3600"/>
              </a:lnSpc>
            </a:pPr>
            <a:r>
              <a:rPr lang="en-US" altLang="zh-CN" sz="2400" dirty="0" smtClean="0">
                <a:sym typeface="Symbol" pitchFamily="18" charset="2"/>
              </a:rPr>
              <a:t>1．</a:t>
            </a:r>
            <a:r>
              <a:rPr lang="zh-CN" altLang="en-US" sz="2400" dirty="0" smtClean="0">
                <a:sym typeface="Symbol" pitchFamily="18" charset="2"/>
              </a:rPr>
              <a:t>试验指标（</a:t>
            </a:r>
            <a:r>
              <a:rPr lang="en-US" altLang="zh-CN" sz="2400" dirty="0" smtClean="0">
                <a:sym typeface="Symbol" pitchFamily="18" charset="2"/>
              </a:rPr>
              <a:t>trial index</a:t>
            </a:r>
            <a:r>
              <a:rPr lang="zh-CN" altLang="en-US" sz="2400" dirty="0" smtClean="0">
                <a:sym typeface="Symbol" pitchFamily="18" charset="2"/>
              </a:rPr>
              <a:t>）：试验结果</a:t>
            </a:r>
            <a:r>
              <a:rPr lang="en-US" altLang="zh-CN" sz="2400" dirty="0" smtClean="0">
                <a:sym typeface="Symbol" pitchFamily="18" charset="2"/>
              </a:rPr>
              <a:t>→</a:t>
            </a:r>
            <a:r>
              <a:rPr lang="zh-CN" altLang="en-US" sz="2400" dirty="0" smtClean="0">
                <a:sym typeface="Symbol" pitchFamily="18" charset="2"/>
              </a:rPr>
              <a:t>“投诉次数”（</a:t>
            </a:r>
            <a:r>
              <a:rPr lang="en-US" altLang="zh-CN" sz="2400" dirty="0" smtClean="0">
                <a:sym typeface="Symbol" pitchFamily="18" charset="2"/>
              </a:rPr>
              <a:t>X</a:t>
            </a:r>
            <a:r>
              <a:rPr lang="zh-CN" altLang="en-US" sz="2400" dirty="0" smtClean="0">
                <a:sym typeface="Symbol" pitchFamily="18" charset="2"/>
              </a:rPr>
              <a:t>）。</a:t>
            </a:r>
            <a:endParaRPr lang="zh-CN" altLang="en-US" sz="2400" dirty="0">
              <a:sym typeface="Symbol" pitchFamily="18" charset="2"/>
            </a:endParaRPr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>
            <a:off x="1752600" y="3200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>
            <a:off x="1143000" y="5486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auto">
          <a:xfrm>
            <a:off x="1143000" y="4953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0" name="Line 10"/>
          <p:cNvSpPr>
            <a:spLocks noChangeShapeType="1"/>
          </p:cNvSpPr>
          <p:nvPr/>
        </p:nvSpPr>
        <p:spPr bwMode="auto">
          <a:xfrm>
            <a:off x="1676400" y="59436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39552" y="4509120"/>
          <a:ext cx="820891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5976664"/>
              </a:tblGrid>
              <a:tr h="2880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产业（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）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投诉次数（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X</a:t>
                      </a:r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）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楷体" pitchFamily="49" charset="-122"/>
                          <a:ea typeface="楷体" pitchFamily="49" charset="-122"/>
                        </a:rPr>
                        <a:t>零售业</a:t>
                      </a:r>
                      <a:endParaRPr lang="en-US" altLang="zh-CN" sz="2400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楷体" pitchFamily="49" charset="-122"/>
                          <a:ea typeface="楷体" pitchFamily="49" charset="-122"/>
                        </a:rPr>
                        <a:t>旅游业</a:t>
                      </a:r>
                      <a:endParaRPr lang="en-US" altLang="zh-CN" sz="2400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楷体" pitchFamily="49" charset="-122"/>
                          <a:ea typeface="楷体" pitchFamily="49" charset="-122"/>
                        </a:rPr>
                        <a:t>航空业</a:t>
                      </a:r>
                      <a:endParaRPr lang="en-US" altLang="zh-CN" sz="2400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楷体" pitchFamily="49" charset="-122"/>
                          <a:ea typeface="楷体" pitchFamily="49" charset="-122"/>
                        </a:rPr>
                        <a:t>家电业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57,66,49,40,34,53,44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1</a:t>
                      </a:r>
                      <a:r>
                        <a:rPr lang="en-US" altLang="zh-CN" sz="2400" baseline="0" dirty="0" smtClean="0"/>
                        <a:t>=7</a:t>
                      </a:r>
                      <a:r>
                        <a:rPr lang="zh-CN" altLang="en-US" sz="2400" dirty="0" smtClean="0"/>
                        <a:t>）</a:t>
                      </a:r>
                      <a:endParaRPr lang="en-US" altLang="zh-CN" sz="2400" dirty="0" smtClean="0"/>
                    </a:p>
                    <a:p>
                      <a:r>
                        <a:rPr lang="en-US" altLang="zh-CN" sz="2400" dirty="0" smtClean="0"/>
                        <a:t>68,39,29,45,56,51     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2</a:t>
                      </a:r>
                      <a:r>
                        <a:rPr lang="en-US" altLang="zh-CN" sz="2400" baseline="0" dirty="0" smtClean="0"/>
                        <a:t>=6</a:t>
                      </a:r>
                      <a:r>
                        <a:rPr lang="zh-CN" altLang="en-US" sz="2400" dirty="0" smtClean="0"/>
                        <a:t>）</a:t>
                      </a:r>
                      <a:endParaRPr lang="en-US" altLang="zh-CN" sz="2400" dirty="0" smtClean="0"/>
                    </a:p>
                    <a:p>
                      <a:r>
                        <a:rPr lang="en-US" altLang="zh-CN" sz="2400" dirty="0" smtClean="0"/>
                        <a:t>31,49,21,34,40          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3</a:t>
                      </a:r>
                      <a:r>
                        <a:rPr lang="en-US" altLang="zh-CN" sz="2400" baseline="0" dirty="0" smtClean="0"/>
                        <a:t>=5</a:t>
                      </a:r>
                      <a:r>
                        <a:rPr lang="zh-CN" altLang="en-US" sz="2400" dirty="0" smtClean="0"/>
                        <a:t>）</a:t>
                      </a:r>
                      <a:endParaRPr lang="en-US" altLang="zh-CN" sz="2400" dirty="0" smtClean="0"/>
                    </a:p>
                    <a:p>
                      <a:r>
                        <a:rPr lang="en-US" altLang="zh-CN" sz="2400" dirty="0" smtClean="0"/>
                        <a:t>44,51,65,77,58          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4</a:t>
                      </a:r>
                      <a:r>
                        <a:rPr lang="en-US" altLang="zh-CN" sz="2400" baseline="0" dirty="0" smtClean="0"/>
                        <a:t>=5</a:t>
                      </a:r>
                      <a:r>
                        <a:rPr lang="zh-CN" altLang="en-US" sz="2400" dirty="0" smtClean="0"/>
                        <a:t>）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6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6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8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8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68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68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6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第八章   方差分析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6803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4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5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>
              <a:lnSpc>
                <a:spcPts val="3300"/>
              </a:lnSpc>
            </a:pPr>
            <a:r>
              <a:rPr lang="en-US" altLang="zh-CN" sz="2400" dirty="0" smtClean="0">
                <a:sym typeface="Symbol" pitchFamily="18" charset="2"/>
              </a:rPr>
              <a:t>2．</a:t>
            </a:r>
            <a:r>
              <a:rPr lang="zh-CN" altLang="en-US" sz="2400" dirty="0" smtClean="0">
                <a:sym typeface="Symbol" pitchFamily="18" charset="2"/>
              </a:rPr>
              <a:t>因素（</a:t>
            </a:r>
            <a:r>
              <a:rPr lang="en-US" altLang="zh-CN" sz="2400" dirty="0" smtClean="0">
                <a:sym typeface="Symbol" pitchFamily="18" charset="2"/>
              </a:rPr>
              <a:t>factor</a:t>
            </a:r>
            <a:r>
              <a:rPr lang="zh-CN" altLang="en-US" sz="2400" dirty="0" smtClean="0">
                <a:sym typeface="Symbol" pitchFamily="18" charset="2"/>
              </a:rPr>
              <a:t>，因子）：可控的潜在因素</a:t>
            </a:r>
            <a:r>
              <a:rPr lang="en-US" altLang="zh-CN" sz="2400" dirty="0" smtClean="0">
                <a:sym typeface="Symbol" pitchFamily="18" charset="2"/>
              </a:rPr>
              <a:t>→</a:t>
            </a:r>
            <a:r>
              <a:rPr lang="zh-CN" altLang="en-US" sz="2400" dirty="0" smtClean="0">
                <a:sym typeface="Symbol" pitchFamily="18" charset="2"/>
              </a:rPr>
              <a:t>“产业”（</a:t>
            </a:r>
            <a:r>
              <a:rPr lang="en-US" altLang="zh-CN" sz="2400" dirty="0" smtClean="0">
                <a:sym typeface="Symbol" pitchFamily="18" charset="2"/>
              </a:rPr>
              <a:t>A</a:t>
            </a:r>
            <a:r>
              <a:rPr lang="zh-CN" altLang="en-US" sz="2400" dirty="0" smtClean="0">
                <a:sym typeface="Symbol" pitchFamily="18" charset="2"/>
              </a:rPr>
              <a:t>）</a:t>
            </a:r>
            <a:endParaRPr lang="en-US" altLang="zh-CN" sz="2400" dirty="0" smtClean="0">
              <a:sym typeface="Symbol" pitchFamily="18" charset="2"/>
            </a:endParaRPr>
          </a:p>
          <a:p>
            <a:pPr>
              <a:lnSpc>
                <a:spcPts val="3300"/>
              </a:lnSpc>
            </a:pP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试验指标（因变量）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→X=f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（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A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）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←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因素（自变量）</a:t>
            </a:r>
            <a:endParaRPr lang="en-US" altLang="zh-CN" sz="2400" dirty="0" smtClean="0">
              <a:ea typeface="楷体" pitchFamily="49" charset="-122"/>
              <a:sym typeface="Symbol" pitchFamily="18" charset="2"/>
            </a:endParaRPr>
          </a:p>
          <a:p>
            <a:pPr algn="l">
              <a:lnSpc>
                <a:spcPts val="3300"/>
              </a:lnSpc>
            </a:pPr>
            <a:r>
              <a:rPr lang="en-US" altLang="zh-CN" sz="2400" dirty="0" smtClean="0">
                <a:sym typeface="Symbol" pitchFamily="18" charset="2"/>
              </a:rPr>
              <a:t>3．</a:t>
            </a:r>
            <a:r>
              <a:rPr lang="zh-CN" altLang="en-US" sz="2400" dirty="0" smtClean="0">
                <a:sym typeface="Symbol" pitchFamily="18" charset="2"/>
              </a:rPr>
              <a:t>水平（</a:t>
            </a:r>
            <a:r>
              <a:rPr lang="en-US" altLang="zh-CN" sz="2400" dirty="0" smtClean="0">
                <a:sym typeface="Symbol" pitchFamily="18" charset="2"/>
              </a:rPr>
              <a:t>treatment</a:t>
            </a:r>
            <a:r>
              <a:rPr lang="zh-CN" altLang="en-US" sz="2400" dirty="0" smtClean="0">
                <a:sym typeface="Symbol" pitchFamily="18" charset="2"/>
              </a:rPr>
              <a:t>，处理）：因素的取值（</a:t>
            </a:r>
            <a:r>
              <a:rPr lang="en-US" altLang="zh-CN" sz="2400" dirty="0" smtClean="0">
                <a:sym typeface="Symbol" pitchFamily="18" charset="2"/>
              </a:rPr>
              <a:t>A</a:t>
            </a:r>
            <a:r>
              <a:rPr lang="en-US" altLang="zh-CN" sz="2400" baseline="-25000" dirty="0" smtClean="0">
                <a:sym typeface="Symbol" pitchFamily="18" charset="2"/>
              </a:rPr>
              <a:t>i</a:t>
            </a:r>
            <a:r>
              <a:rPr lang="zh-CN" altLang="en-US" sz="2400" dirty="0" smtClean="0">
                <a:sym typeface="Symbol" pitchFamily="18" charset="2"/>
              </a:rPr>
              <a:t>）。</a:t>
            </a:r>
            <a:endParaRPr lang="en-US" altLang="zh-CN" sz="2400" dirty="0" smtClean="0">
              <a:sym typeface="Symbol" pitchFamily="18" charset="2"/>
            </a:endParaRPr>
          </a:p>
          <a:p>
            <a:pPr algn="l">
              <a:lnSpc>
                <a:spcPts val="3300"/>
              </a:lnSpc>
            </a:pPr>
            <a:r>
              <a:rPr lang="en-US" altLang="zh-CN" sz="2400" dirty="0" smtClean="0">
                <a:sym typeface="Symbol" pitchFamily="18" charset="2"/>
              </a:rPr>
              <a:t>4．</a:t>
            </a:r>
            <a:r>
              <a:rPr lang="zh-CN" altLang="en-US" sz="2400" dirty="0" smtClean="0">
                <a:sym typeface="Symbol" pitchFamily="18" charset="2"/>
              </a:rPr>
              <a:t>观测值：试验指标的取值（</a:t>
            </a:r>
            <a:r>
              <a:rPr lang="en-US" altLang="zh-CN" sz="2400" dirty="0" err="1" smtClean="0">
                <a:sym typeface="Symbol" pitchFamily="18" charset="2"/>
              </a:rPr>
              <a:t>X</a:t>
            </a:r>
            <a:r>
              <a:rPr lang="en-US" altLang="zh-CN" sz="2400" baseline="-25000" dirty="0" err="1" smtClean="0">
                <a:sym typeface="Symbol" pitchFamily="18" charset="2"/>
              </a:rPr>
              <a:t>ij</a:t>
            </a:r>
            <a:r>
              <a:rPr lang="zh-CN" altLang="en-US" sz="2400" dirty="0" smtClean="0">
                <a:sym typeface="Symbol" pitchFamily="18" charset="2"/>
              </a:rPr>
              <a:t>） 。</a:t>
            </a:r>
            <a:endParaRPr lang="en-US" altLang="zh-CN" sz="2400" dirty="0" smtClean="0">
              <a:sym typeface="Symbol" pitchFamily="18" charset="2"/>
            </a:endParaRPr>
          </a:p>
          <a:p>
            <a:pPr algn="l">
              <a:lnSpc>
                <a:spcPts val="3100"/>
              </a:lnSpc>
            </a:pPr>
            <a:endParaRPr lang="zh-CN" altLang="en-US" sz="2400" dirty="0" smtClean="0">
              <a:ea typeface="楷体" pitchFamily="49" charset="-122"/>
              <a:sym typeface="Symbol" pitchFamily="18" charset="2"/>
            </a:endParaRPr>
          </a:p>
          <a:p>
            <a:pPr algn="l">
              <a:lnSpc>
                <a:spcPts val="3300"/>
              </a:lnSpc>
            </a:pPr>
            <a:endParaRPr lang="zh-CN" altLang="en-US" sz="2400" dirty="0">
              <a:ea typeface="楷体" pitchFamily="49" charset="-122"/>
              <a:sym typeface="Symbol" pitchFamily="18" charset="2"/>
            </a:endParaRPr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>
            <a:off x="1752600" y="3200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>
            <a:off x="1143000" y="5486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auto">
          <a:xfrm>
            <a:off x="1143000" y="4953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0" name="Line 10"/>
          <p:cNvSpPr>
            <a:spLocks noChangeShapeType="1"/>
          </p:cNvSpPr>
          <p:nvPr/>
        </p:nvSpPr>
        <p:spPr bwMode="auto">
          <a:xfrm>
            <a:off x="1676400" y="59436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39552" y="4581128"/>
          <a:ext cx="820891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5976664"/>
              </a:tblGrid>
              <a:tr h="2880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产业（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）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投诉次数（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X</a:t>
                      </a:r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）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零售业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en-US" altLang="zh-CN" sz="2400" baseline="-25000" dirty="0" smtClean="0">
                          <a:latin typeface="+mn-lt"/>
                          <a:ea typeface="楷体" pitchFamily="49" charset="-122"/>
                        </a:rPr>
                        <a:t>1</a:t>
                      </a:r>
                      <a:endParaRPr lang="en-US" altLang="zh-CN" sz="2400" dirty="0" smtClean="0">
                        <a:latin typeface="+mn-lt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旅游业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en-US" altLang="zh-CN" sz="2400" baseline="-25000" dirty="0" smtClean="0">
                          <a:latin typeface="+mn-lt"/>
                          <a:ea typeface="楷体" pitchFamily="49" charset="-122"/>
                        </a:rPr>
                        <a:t>2</a:t>
                      </a:r>
                      <a:endParaRPr lang="en-US" altLang="zh-CN" sz="2400" dirty="0" smtClean="0">
                        <a:latin typeface="+mn-lt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航空业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en-US" altLang="zh-CN" sz="2400" baseline="-25000" dirty="0" smtClean="0">
                          <a:latin typeface="+mn-lt"/>
                          <a:ea typeface="楷体" pitchFamily="49" charset="-122"/>
                        </a:rPr>
                        <a:t>3</a:t>
                      </a:r>
                      <a:endParaRPr lang="en-US" altLang="zh-CN" sz="2400" dirty="0" smtClean="0">
                        <a:latin typeface="+mn-lt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家电业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en-US" altLang="zh-CN" sz="2400" baseline="-25000" dirty="0" smtClean="0">
                          <a:latin typeface="+mn-lt"/>
                          <a:ea typeface="楷体" pitchFamily="49" charset="-122"/>
                        </a:rPr>
                        <a:t>4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57,66,49,40,34,53,44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1</a:t>
                      </a:r>
                      <a:r>
                        <a:rPr lang="en-US" altLang="zh-CN" sz="2400" baseline="0" dirty="0" smtClean="0"/>
                        <a:t>=7</a:t>
                      </a:r>
                      <a:r>
                        <a:rPr lang="zh-CN" altLang="en-US" sz="2400" dirty="0" smtClean="0"/>
                        <a:t>）</a:t>
                      </a:r>
                      <a:endParaRPr lang="en-US" altLang="zh-CN" sz="2400" dirty="0" smtClean="0"/>
                    </a:p>
                    <a:p>
                      <a:r>
                        <a:rPr lang="en-US" altLang="zh-CN" sz="2400" dirty="0" smtClean="0"/>
                        <a:t>68,39,29,45,56,51     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2</a:t>
                      </a:r>
                      <a:r>
                        <a:rPr lang="en-US" altLang="zh-CN" sz="2400" baseline="0" dirty="0" smtClean="0"/>
                        <a:t>=6</a:t>
                      </a:r>
                      <a:r>
                        <a:rPr lang="zh-CN" altLang="en-US" sz="2400" dirty="0" smtClean="0"/>
                        <a:t>）</a:t>
                      </a:r>
                      <a:endParaRPr lang="en-US" altLang="zh-CN" sz="2400" dirty="0" smtClean="0"/>
                    </a:p>
                    <a:p>
                      <a:r>
                        <a:rPr lang="en-US" altLang="zh-CN" sz="2400" dirty="0" smtClean="0"/>
                        <a:t>31,49,21,34,40          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3</a:t>
                      </a:r>
                      <a:r>
                        <a:rPr lang="en-US" altLang="zh-CN" sz="2400" baseline="0" dirty="0" smtClean="0"/>
                        <a:t>=5</a:t>
                      </a:r>
                      <a:r>
                        <a:rPr lang="zh-CN" altLang="en-US" sz="2400" dirty="0" smtClean="0"/>
                        <a:t>）</a:t>
                      </a:r>
                      <a:endParaRPr lang="en-US" altLang="zh-CN" sz="2400" dirty="0" smtClean="0"/>
                    </a:p>
                    <a:p>
                      <a:r>
                        <a:rPr lang="en-US" altLang="zh-CN" sz="2400" dirty="0" smtClean="0"/>
                        <a:t>44,51,65,77,58          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4</a:t>
                      </a:r>
                      <a:r>
                        <a:rPr lang="en-US" altLang="zh-CN" sz="2400" baseline="0" dirty="0" smtClean="0"/>
                        <a:t>=5</a:t>
                      </a:r>
                      <a:r>
                        <a:rPr lang="zh-CN" altLang="en-US" sz="2400" dirty="0" smtClean="0"/>
                        <a:t>）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9921" name="Object 1"/>
          <p:cNvGraphicFramePr>
            <a:graphicFrameLocks noChangeAspect="1"/>
          </p:cNvGraphicFramePr>
          <p:nvPr/>
        </p:nvGraphicFramePr>
        <p:xfrm>
          <a:off x="971600" y="3356992"/>
          <a:ext cx="6694487" cy="1004887"/>
        </p:xfrm>
        <a:graphic>
          <a:graphicData uri="http://schemas.openxmlformats.org/presentationml/2006/ole">
            <p:oleObj spid="_x0000_s209921" name="公式" r:id="rId4" imgW="307332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6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6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8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8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099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99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6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第八章   方差分析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6803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4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5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>
              <a:lnSpc>
                <a:spcPts val="3100"/>
              </a:lnSpc>
            </a:pPr>
            <a:r>
              <a:rPr lang="en-US" altLang="zh-CN" sz="2400" dirty="0" smtClean="0">
                <a:sym typeface="Symbol" pitchFamily="18" charset="2"/>
              </a:rPr>
              <a:t>5．</a:t>
            </a:r>
            <a:r>
              <a:rPr lang="zh-CN" altLang="en-US" sz="2400" dirty="0" smtClean="0">
                <a:sym typeface="Symbol" pitchFamily="18" charset="2"/>
              </a:rPr>
              <a:t>单因素方差分析：</a:t>
            </a:r>
            <a:r>
              <a:rPr lang="zh-CN" altLang="en-US" sz="2400" dirty="0" smtClean="0"/>
              <a:t>只有一个因素</a:t>
            </a:r>
            <a:r>
              <a:rPr lang="en-US" altLang="zh-CN" sz="2400" dirty="0" smtClean="0"/>
              <a:t>→</a:t>
            </a:r>
            <a:r>
              <a:rPr lang="zh-CN" altLang="en-US" sz="2400" dirty="0" smtClean="0"/>
              <a:t>单因素四水平的试验</a:t>
            </a:r>
            <a:endParaRPr lang="en-US" altLang="zh-CN" sz="2400" dirty="0" smtClean="0"/>
          </a:p>
          <a:p>
            <a:pPr algn="l">
              <a:lnSpc>
                <a:spcPts val="3100"/>
              </a:lnSpc>
            </a:pP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（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1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）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A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变动，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X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不变：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μ</a:t>
            </a:r>
            <a:r>
              <a:rPr lang="en-US" altLang="zh-CN" sz="2400" baseline="-25000" dirty="0" smtClean="0">
                <a:ea typeface="楷体" pitchFamily="49" charset="-122"/>
                <a:sym typeface="Symbol" pitchFamily="18" charset="2"/>
              </a:rPr>
              <a:t>1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=μ</a:t>
            </a:r>
            <a:r>
              <a:rPr lang="en-US" altLang="zh-CN" sz="2400" baseline="-25000" dirty="0" smtClean="0">
                <a:ea typeface="楷体" pitchFamily="49" charset="-122"/>
                <a:sym typeface="Symbol" pitchFamily="18" charset="2"/>
              </a:rPr>
              <a:t>2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=μ</a:t>
            </a:r>
            <a:r>
              <a:rPr lang="en-US" altLang="zh-CN" sz="2400" baseline="-25000" dirty="0" smtClean="0">
                <a:ea typeface="楷体" pitchFamily="49" charset="-122"/>
                <a:sym typeface="Symbol" pitchFamily="18" charset="2"/>
              </a:rPr>
              <a:t>3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=μ</a:t>
            </a:r>
            <a:r>
              <a:rPr lang="en-US" altLang="zh-CN" sz="2400" baseline="-25000" dirty="0" smtClean="0">
                <a:ea typeface="楷体" pitchFamily="49" charset="-122"/>
                <a:sym typeface="Symbol" pitchFamily="18" charset="2"/>
              </a:rPr>
              <a:t>4</a:t>
            </a:r>
            <a:endParaRPr lang="en-US" altLang="zh-CN" sz="2400" dirty="0" smtClean="0">
              <a:ea typeface="楷体" pitchFamily="49" charset="-122"/>
              <a:sym typeface="Symbol" pitchFamily="18" charset="2"/>
            </a:endParaRPr>
          </a:p>
          <a:p>
            <a:pPr algn="l">
              <a:lnSpc>
                <a:spcPts val="3100"/>
              </a:lnSpc>
            </a:pP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[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例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]</a:t>
            </a:r>
            <a:r>
              <a:rPr lang="en-US" altLang="zh-CN" sz="2400" dirty="0" smtClean="0">
                <a:ea typeface="楷体" pitchFamily="49" charset="-122"/>
              </a:rPr>
              <a:t> A</a:t>
            </a:r>
            <a:r>
              <a:rPr lang="en-US" altLang="zh-CN" sz="2400" baseline="-25000" dirty="0" smtClean="0">
                <a:ea typeface="楷体" pitchFamily="49" charset="-122"/>
              </a:rPr>
              <a:t>1 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：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X</a:t>
            </a:r>
            <a:r>
              <a:rPr lang="en-US" altLang="zh-CN" sz="2400" baseline="-25000" dirty="0" smtClean="0">
                <a:ea typeface="楷体" pitchFamily="49" charset="-122"/>
                <a:sym typeface="Symbol" pitchFamily="18" charset="2"/>
              </a:rPr>
              <a:t>11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，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 X</a:t>
            </a:r>
            <a:r>
              <a:rPr lang="en-US" altLang="zh-CN" sz="2400" baseline="-25000" dirty="0" smtClean="0">
                <a:ea typeface="楷体" pitchFamily="49" charset="-122"/>
                <a:sym typeface="Symbol" pitchFamily="18" charset="2"/>
              </a:rPr>
              <a:t>12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，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 X</a:t>
            </a:r>
            <a:r>
              <a:rPr lang="en-US" altLang="zh-CN" sz="2400" baseline="-25000" dirty="0" smtClean="0">
                <a:ea typeface="楷体" pitchFamily="49" charset="-122"/>
                <a:sym typeface="Symbol" pitchFamily="18" charset="2"/>
              </a:rPr>
              <a:t>13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，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…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，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X</a:t>
            </a:r>
            <a:r>
              <a:rPr lang="en-US" altLang="zh-CN" sz="2400" baseline="-25000" dirty="0" smtClean="0">
                <a:ea typeface="楷体" pitchFamily="49" charset="-122"/>
                <a:sym typeface="Symbol" pitchFamily="18" charset="2"/>
              </a:rPr>
              <a:t>1n</a:t>
            </a:r>
            <a:r>
              <a:rPr lang="en-US" altLang="zh-CN" sz="2400" dirty="0" smtClean="0"/>
              <a:t> →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μ</a:t>
            </a:r>
            <a:r>
              <a:rPr lang="en-US" altLang="zh-CN" sz="2400" baseline="-25000" dirty="0" smtClean="0">
                <a:ea typeface="楷体" pitchFamily="49" charset="-122"/>
                <a:sym typeface="Symbol" pitchFamily="18" charset="2"/>
              </a:rPr>
              <a:t>1</a:t>
            </a:r>
            <a:endParaRPr lang="en-US" altLang="zh-CN" sz="2400" dirty="0" smtClean="0">
              <a:ea typeface="楷体" pitchFamily="49" charset="-122"/>
              <a:sym typeface="Symbol" pitchFamily="18" charset="2"/>
            </a:endParaRPr>
          </a:p>
          <a:p>
            <a:pPr algn="l">
              <a:lnSpc>
                <a:spcPts val="3100"/>
              </a:lnSpc>
            </a:pPr>
            <a:r>
              <a:rPr lang="en-US" altLang="zh-CN" sz="2400" dirty="0" smtClean="0">
                <a:ea typeface="楷体" pitchFamily="49" charset="-122"/>
              </a:rPr>
              <a:t>        A</a:t>
            </a:r>
            <a:r>
              <a:rPr lang="en-US" altLang="zh-CN" sz="2400" baseline="-25000" dirty="0" smtClean="0">
                <a:ea typeface="楷体" pitchFamily="49" charset="-122"/>
              </a:rPr>
              <a:t>2 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：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X</a:t>
            </a:r>
            <a:r>
              <a:rPr lang="en-US" altLang="zh-CN" sz="2400" baseline="-25000" dirty="0" smtClean="0">
                <a:ea typeface="楷体" pitchFamily="49" charset="-122"/>
                <a:sym typeface="Symbol" pitchFamily="18" charset="2"/>
              </a:rPr>
              <a:t>11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，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 X</a:t>
            </a:r>
            <a:r>
              <a:rPr lang="en-US" altLang="zh-CN" sz="2400" baseline="-25000" dirty="0" smtClean="0">
                <a:ea typeface="楷体" pitchFamily="49" charset="-122"/>
                <a:sym typeface="Symbol" pitchFamily="18" charset="2"/>
              </a:rPr>
              <a:t>12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，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 X</a:t>
            </a:r>
            <a:r>
              <a:rPr lang="en-US" altLang="zh-CN" sz="2400" baseline="-25000" dirty="0" smtClean="0">
                <a:ea typeface="楷体" pitchFamily="49" charset="-122"/>
                <a:sym typeface="Symbol" pitchFamily="18" charset="2"/>
              </a:rPr>
              <a:t>13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，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…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，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X</a:t>
            </a:r>
            <a:r>
              <a:rPr lang="en-US" altLang="zh-CN" sz="2400" baseline="-25000" dirty="0" smtClean="0">
                <a:ea typeface="楷体" pitchFamily="49" charset="-122"/>
                <a:sym typeface="Symbol" pitchFamily="18" charset="2"/>
              </a:rPr>
              <a:t>1n</a:t>
            </a:r>
            <a:r>
              <a:rPr lang="en-US" altLang="zh-CN" sz="2400" dirty="0" smtClean="0"/>
              <a:t> →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μ</a:t>
            </a:r>
            <a:r>
              <a:rPr lang="en-US" altLang="zh-CN" sz="2400" baseline="-25000" dirty="0" smtClean="0">
                <a:ea typeface="楷体" pitchFamily="49" charset="-122"/>
                <a:sym typeface="Symbol" pitchFamily="18" charset="2"/>
              </a:rPr>
              <a:t>2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=μ</a:t>
            </a:r>
            <a:r>
              <a:rPr lang="en-US" altLang="zh-CN" sz="2400" baseline="-25000" dirty="0" smtClean="0">
                <a:ea typeface="楷体" pitchFamily="49" charset="-122"/>
                <a:sym typeface="Symbol" pitchFamily="18" charset="2"/>
              </a:rPr>
              <a:t>1</a:t>
            </a:r>
            <a:endParaRPr lang="en-US" altLang="zh-CN" sz="2400" dirty="0" smtClean="0">
              <a:ea typeface="楷体" pitchFamily="49" charset="-122"/>
              <a:sym typeface="Symbol" pitchFamily="18" charset="2"/>
            </a:endParaRPr>
          </a:p>
          <a:p>
            <a:pPr algn="l">
              <a:lnSpc>
                <a:spcPts val="3100"/>
              </a:lnSpc>
            </a:pPr>
            <a:r>
              <a:rPr lang="en-US" altLang="zh-CN" sz="2400" dirty="0" smtClean="0">
                <a:ea typeface="楷体" pitchFamily="49" charset="-122"/>
              </a:rPr>
              <a:t>        A</a:t>
            </a:r>
            <a:r>
              <a:rPr lang="en-US" altLang="zh-CN" sz="2400" baseline="-25000" dirty="0" smtClean="0">
                <a:ea typeface="楷体" pitchFamily="49" charset="-122"/>
              </a:rPr>
              <a:t>3 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：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X</a:t>
            </a:r>
            <a:r>
              <a:rPr lang="en-US" altLang="zh-CN" sz="2400" baseline="-25000" dirty="0" smtClean="0">
                <a:ea typeface="楷体" pitchFamily="49" charset="-122"/>
                <a:sym typeface="Symbol" pitchFamily="18" charset="2"/>
              </a:rPr>
              <a:t>11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，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 X</a:t>
            </a:r>
            <a:r>
              <a:rPr lang="en-US" altLang="zh-CN" sz="2400" baseline="-25000" dirty="0" smtClean="0">
                <a:ea typeface="楷体" pitchFamily="49" charset="-122"/>
                <a:sym typeface="Symbol" pitchFamily="18" charset="2"/>
              </a:rPr>
              <a:t>12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，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 X</a:t>
            </a:r>
            <a:r>
              <a:rPr lang="en-US" altLang="zh-CN" sz="2400" baseline="-25000" dirty="0" smtClean="0">
                <a:ea typeface="楷体" pitchFamily="49" charset="-122"/>
                <a:sym typeface="Symbol" pitchFamily="18" charset="2"/>
              </a:rPr>
              <a:t>13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，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…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，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X</a:t>
            </a:r>
            <a:r>
              <a:rPr lang="en-US" altLang="zh-CN" sz="2400" baseline="-25000" dirty="0" smtClean="0">
                <a:ea typeface="楷体" pitchFamily="49" charset="-122"/>
                <a:sym typeface="Symbol" pitchFamily="18" charset="2"/>
              </a:rPr>
              <a:t>1n</a:t>
            </a:r>
            <a:r>
              <a:rPr lang="en-US" altLang="zh-CN" sz="2400" dirty="0" smtClean="0"/>
              <a:t> →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μ</a:t>
            </a:r>
            <a:r>
              <a:rPr lang="en-US" altLang="zh-CN" sz="2400" baseline="-25000" dirty="0" smtClean="0">
                <a:ea typeface="楷体" pitchFamily="49" charset="-122"/>
                <a:sym typeface="Symbol" pitchFamily="18" charset="2"/>
              </a:rPr>
              <a:t>3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=μ</a:t>
            </a:r>
            <a:r>
              <a:rPr lang="en-US" altLang="zh-CN" sz="2400" baseline="-25000" dirty="0" smtClean="0">
                <a:ea typeface="楷体" pitchFamily="49" charset="-122"/>
                <a:sym typeface="Symbol" pitchFamily="18" charset="2"/>
              </a:rPr>
              <a:t>2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=μ</a:t>
            </a:r>
            <a:r>
              <a:rPr lang="en-US" altLang="zh-CN" sz="2400" baseline="-25000" dirty="0" smtClean="0">
                <a:ea typeface="楷体" pitchFamily="49" charset="-122"/>
                <a:sym typeface="Symbol" pitchFamily="18" charset="2"/>
              </a:rPr>
              <a:t>1</a:t>
            </a:r>
            <a:endParaRPr lang="en-US" altLang="zh-CN" sz="2400" dirty="0" smtClean="0">
              <a:ea typeface="楷体" pitchFamily="49" charset="-122"/>
              <a:sym typeface="Symbol" pitchFamily="18" charset="2"/>
            </a:endParaRPr>
          </a:p>
          <a:p>
            <a:pPr algn="l">
              <a:lnSpc>
                <a:spcPts val="3100"/>
              </a:lnSpc>
            </a:pP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（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2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）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A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变动，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X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变动：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μ</a:t>
            </a:r>
            <a:r>
              <a:rPr lang="en-US" altLang="zh-CN" sz="2400" baseline="-25000" dirty="0" smtClean="0">
                <a:ea typeface="楷体" pitchFamily="49" charset="-122"/>
                <a:sym typeface="Symbol" pitchFamily="18" charset="2"/>
              </a:rPr>
              <a:t>i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不全相等</a:t>
            </a:r>
            <a:endParaRPr lang="en-US" altLang="zh-CN" sz="2400" dirty="0" smtClean="0">
              <a:ea typeface="楷体" pitchFamily="49" charset="-122"/>
              <a:sym typeface="Symbol" pitchFamily="18" charset="2"/>
            </a:endParaRPr>
          </a:p>
          <a:p>
            <a:pPr algn="l">
              <a:lnSpc>
                <a:spcPts val="3100"/>
              </a:lnSpc>
            </a:pP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结论：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 μ</a:t>
            </a:r>
            <a:r>
              <a:rPr lang="en-US" altLang="zh-CN" sz="2400" baseline="-25000" dirty="0" smtClean="0">
                <a:ea typeface="楷体" pitchFamily="49" charset="-122"/>
                <a:sym typeface="Symbol" pitchFamily="18" charset="2"/>
              </a:rPr>
              <a:t>1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=μ</a:t>
            </a:r>
            <a:r>
              <a:rPr lang="en-US" altLang="zh-CN" sz="2400" baseline="-25000" dirty="0" smtClean="0">
                <a:ea typeface="楷体" pitchFamily="49" charset="-122"/>
                <a:sym typeface="Symbol" pitchFamily="18" charset="2"/>
              </a:rPr>
              <a:t>2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=μ</a:t>
            </a:r>
            <a:r>
              <a:rPr lang="en-US" altLang="zh-CN" sz="2400" baseline="-25000" dirty="0" smtClean="0">
                <a:ea typeface="楷体" pitchFamily="49" charset="-122"/>
                <a:sym typeface="Symbol" pitchFamily="18" charset="2"/>
              </a:rPr>
              <a:t>3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=μ</a:t>
            </a:r>
            <a:r>
              <a:rPr lang="en-US" altLang="zh-CN" sz="2400" baseline="-25000" dirty="0" smtClean="0">
                <a:ea typeface="楷体" pitchFamily="49" charset="-122"/>
                <a:sym typeface="Symbol" pitchFamily="18" charset="2"/>
              </a:rPr>
              <a:t>4</a:t>
            </a:r>
            <a:r>
              <a:rPr lang="en-US" altLang="zh-CN" sz="2400" dirty="0" smtClean="0"/>
              <a:t> →A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无关；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 μ</a:t>
            </a:r>
            <a:r>
              <a:rPr lang="en-US" altLang="zh-CN" sz="2400" baseline="-25000" dirty="0" smtClean="0">
                <a:ea typeface="楷体" pitchFamily="49" charset="-122"/>
                <a:sym typeface="Symbol" pitchFamily="18" charset="2"/>
              </a:rPr>
              <a:t>i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不全相等</a:t>
            </a:r>
            <a:r>
              <a:rPr lang="en-US" altLang="zh-CN" sz="2400" dirty="0" smtClean="0"/>
              <a:t>→A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有关。</a:t>
            </a:r>
            <a:endParaRPr lang="zh-CN" altLang="en-US" sz="2400" dirty="0" smtClean="0">
              <a:ea typeface="楷体" pitchFamily="49" charset="-122"/>
              <a:sym typeface="Symbol" pitchFamily="18" charset="2"/>
            </a:endParaRPr>
          </a:p>
          <a:p>
            <a:pPr algn="l">
              <a:lnSpc>
                <a:spcPts val="3300"/>
              </a:lnSpc>
            </a:pPr>
            <a:endParaRPr lang="zh-CN" altLang="en-US" sz="2400" dirty="0">
              <a:ea typeface="楷体" pitchFamily="49" charset="-122"/>
              <a:sym typeface="Symbol" pitchFamily="18" charset="2"/>
            </a:endParaRPr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>
            <a:off x="1752600" y="3200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>
            <a:off x="1143000" y="5486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auto">
          <a:xfrm>
            <a:off x="1143000" y="4953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0" name="Line 10"/>
          <p:cNvSpPr>
            <a:spLocks noChangeShapeType="1"/>
          </p:cNvSpPr>
          <p:nvPr/>
        </p:nvSpPr>
        <p:spPr bwMode="auto">
          <a:xfrm>
            <a:off x="1676400" y="59436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39552" y="4581128"/>
          <a:ext cx="820891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5976664"/>
              </a:tblGrid>
              <a:tr h="2880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产业（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）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投诉次数（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X</a:t>
                      </a:r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）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零售业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en-US" altLang="zh-CN" sz="2400" baseline="-25000" dirty="0" smtClean="0">
                          <a:latin typeface="+mn-lt"/>
                          <a:ea typeface="楷体" pitchFamily="49" charset="-122"/>
                        </a:rPr>
                        <a:t>1</a:t>
                      </a:r>
                      <a:endParaRPr lang="en-US" altLang="zh-CN" sz="2400" dirty="0" smtClean="0">
                        <a:latin typeface="+mn-lt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旅游业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en-US" altLang="zh-CN" sz="2400" baseline="-25000" dirty="0" smtClean="0">
                          <a:latin typeface="+mn-lt"/>
                          <a:ea typeface="楷体" pitchFamily="49" charset="-122"/>
                        </a:rPr>
                        <a:t>2</a:t>
                      </a:r>
                      <a:endParaRPr lang="en-US" altLang="zh-CN" sz="2400" dirty="0" smtClean="0">
                        <a:latin typeface="+mn-lt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航空业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en-US" altLang="zh-CN" sz="2400" baseline="-25000" dirty="0" smtClean="0">
                          <a:latin typeface="+mn-lt"/>
                          <a:ea typeface="楷体" pitchFamily="49" charset="-122"/>
                        </a:rPr>
                        <a:t>3</a:t>
                      </a:r>
                      <a:endParaRPr lang="en-US" altLang="zh-CN" sz="2400" dirty="0" smtClean="0">
                        <a:latin typeface="+mn-lt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家电业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en-US" altLang="zh-CN" sz="2400" baseline="-25000" dirty="0" smtClean="0">
                          <a:latin typeface="+mn-lt"/>
                          <a:ea typeface="楷体" pitchFamily="49" charset="-122"/>
                        </a:rPr>
                        <a:t>4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57,66,49,40,34,53,44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1</a:t>
                      </a:r>
                      <a:r>
                        <a:rPr lang="en-US" altLang="zh-CN" sz="2400" baseline="0" dirty="0" smtClean="0"/>
                        <a:t>=7</a:t>
                      </a:r>
                      <a:r>
                        <a:rPr lang="zh-CN" altLang="en-US" sz="2400" dirty="0" smtClean="0"/>
                        <a:t>）</a:t>
                      </a:r>
                      <a:endParaRPr lang="en-US" altLang="zh-CN" sz="2400" dirty="0" smtClean="0"/>
                    </a:p>
                    <a:p>
                      <a:r>
                        <a:rPr lang="en-US" altLang="zh-CN" sz="2400" dirty="0" smtClean="0"/>
                        <a:t>68,39,29,45,56,51     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2</a:t>
                      </a:r>
                      <a:r>
                        <a:rPr lang="en-US" altLang="zh-CN" sz="2400" baseline="0" dirty="0" smtClean="0"/>
                        <a:t>=6</a:t>
                      </a:r>
                      <a:r>
                        <a:rPr lang="zh-CN" altLang="en-US" sz="2400" dirty="0" smtClean="0"/>
                        <a:t>）</a:t>
                      </a:r>
                      <a:endParaRPr lang="en-US" altLang="zh-CN" sz="2400" dirty="0" smtClean="0"/>
                    </a:p>
                    <a:p>
                      <a:r>
                        <a:rPr lang="en-US" altLang="zh-CN" sz="2400" dirty="0" smtClean="0"/>
                        <a:t>31,49,21,34,40          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3</a:t>
                      </a:r>
                      <a:r>
                        <a:rPr lang="en-US" altLang="zh-CN" sz="2400" baseline="0" dirty="0" smtClean="0"/>
                        <a:t>=5</a:t>
                      </a:r>
                      <a:r>
                        <a:rPr lang="zh-CN" altLang="en-US" sz="2400" dirty="0" smtClean="0"/>
                        <a:t>）</a:t>
                      </a:r>
                      <a:endParaRPr lang="en-US" altLang="zh-CN" sz="2400" dirty="0" smtClean="0"/>
                    </a:p>
                    <a:p>
                      <a:r>
                        <a:rPr lang="en-US" altLang="zh-CN" sz="2400" dirty="0" smtClean="0"/>
                        <a:t>44,51,65,77,58          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4</a:t>
                      </a:r>
                      <a:r>
                        <a:rPr lang="en-US" altLang="zh-CN" sz="2400" baseline="0" dirty="0" smtClean="0"/>
                        <a:t>=5</a:t>
                      </a:r>
                      <a:r>
                        <a:rPr lang="zh-CN" altLang="en-US" sz="2400" dirty="0" smtClean="0"/>
                        <a:t>）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8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8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8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8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68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68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68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68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6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第八章   方差分析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49155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6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7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9388" y="1219200"/>
            <a:ext cx="8785225" cy="5449888"/>
          </a:xfrm>
        </p:spPr>
        <p:txBody>
          <a:bodyPr/>
          <a:lstStyle/>
          <a:p>
            <a:pPr algn="l">
              <a:spcBef>
                <a:spcPct val="32000"/>
              </a:spcBef>
            </a:pPr>
            <a:r>
              <a:rPr lang="zh-CN" altLang="en-US" sz="2600" dirty="0" smtClean="0">
                <a:latin typeface="+mn-ea"/>
                <a:sym typeface="Symbol" pitchFamily="18" charset="2"/>
              </a:rPr>
              <a:t>二、基本思想和原理</a:t>
            </a:r>
            <a:endParaRPr lang="en-US" altLang="zh-CN" sz="2600" dirty="0" smtClean="0">
              <a:latin typeface="+mn-ea"/>
              <a:sym typeface="Symbol" pitchFamily="18" charset="2"/>
            </a:endParaRPr>
          </a:p>
          <a:p>
            <a:pPr algn="l">
              <a:spcBef>
                <a:spcPct val="32000"/>
              </a:spcBef>
            </a:pPr>
            <a:r>
              <a:rPr lang="zh-CN" altLang="en-US" sz="2400" dirty="0" smtClean="0">
                <a:sym typeface="Symbol" pitchFamily="18" charset="2"/>
              </a:rPr>
              <a:t>（一）图形分析</a:t>
            </a:r>
            <a:endParaRPr lang="zh-CN" altLang="en-US" sz="2600" dirty="0">
              <a:sym typeface="Symbol" pitchFamily="18" charset="2"/>
            </a:endParaRPr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>
            <a:off x="1752600" y="3200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1143000" y="5486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1" name="Line 9"/>
          <p:cNvSpPr>
            <a:spLocks noChangeShapeType="1"/>
          </p:cNvSpPr>
          <p:nvPr/>
        </p:nvSpPr>
        <p:spPr bwMode="auto">
          <a:xfrm>
            <a:off x="1143000" y="4953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>
            <a:off x="1676400" y="59436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4" name="图片 13" descr="C:\Users\LHD\AppData\Roaming\Tencent\Users\1831712191\QQ\WinTemp\RichOle\({B}3}%4]]L))%]LL1[I{GV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2204864"/>
            <a:ext cx="7632848" cy="448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7873" name="Object 1"/>
          <p:cNvGraphicFramePr>
            <a:graphicFrameLocks noChangeAspect="1"/>
          </p:cNvGraphicFramePr>
          <p:nvPr/>
        </p:nvGraphicFramePr>
        <p:xfrm>
          <a:off x="2699792" y="1916832"/>
          <a:ext cx="5105400" cy="512762"/>
        </p:xfrm>
        <a:graphic>
          <a:graphicData uri="http://schemas.openxmlformats.org/presentationml/2006/ole">
            <p:oleObj spid="_x0000_s207873" name="公式" r:id="rId5" imgW="23367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7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7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7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7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787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第八章   方差分析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1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49888"/>
          </a:xfrm>
        </p:spPr>
        <p:txBody>
          <a:bodyPr/>
          <a:lstStyle/>
          <a:p>
            <a:pPr algn="l">
              <a:lnSpc>
                <a:spcPts val="3200"/>
              </a:lnSpc>
              <a:spcBef>
                <a:spcPct val="23000"/>
              </a:spcBef>
            </a:pPr>
            <a:r>
              <a:rPr lang="zh-CN" altLang="en-US" sz="2400" dirty="0" smtClean="0">
                <a:sym typeface="Symbol" pitchFamily="18" charset="2"/>
              </a:rPr>
              <a:t>（二）误差（离差）分解</a:t>
            </a:r>
            <a:endParaRPr lang="en-US" altLang="zh-CN" sz="2400" dirty="0" smtClean="0">
              <a:sym typeface="Symbol" pitchFamily="18" charset="2"/>
            </a:endParaRPr>
          </a:p>
          <a:p>
            <a:pPr algn="l">
              <a:lnSpc>
                <a:spcPts val="3200"/>
              </a:lnSpc>
              <a:spcBef>
                <a:spcPct val="23000"/>
              </a:spcBef>
            </a:pPr>
            <a:r>
              <a:rPr lang="en-US" altLang="zh-CN" sz="2400" dirty="0" smtClean="0">
                <a:sym typeface="Symbol" pitchFamily="18" charset="2"/>
              </a:rPr>
              <a:t>1．</a:t>
            </a:r>
            <a:r>
              <a:rPr lang="zh-CN" altLang="en-US" sz="2400" dirty="0" smtClean="0">
                <a:sym typeface="Symbol" pitchFamily="18" charset="2"/>
              </a:rPr>
              <a:t>组内误差（</a:t>
            </a:r>
            <a:r>
              <a:rPr lang="en-US" altLang="zh-CN" sz="2400" dirty="0" smtClean="0">
                <a:sym typeface="Symbol" pitchFamily="18" charset="2"/>
              </a:rPr>
              <a:t>SSE</a:t>
            </a:r>
            <a:r>
              <a:rPr lang="zh-CN" altLang="en-US" sz="2400" dirty="0" smtClean="0">
                <a:sym typeface="Symbol" pitchFamily="18" charset="2"/>
              </a:rPr>
              <a:t>）：同一水平（组）内的数据差异；</a:t>
            </a:r>
            <a:endParaRPr lang="en-US" altLang="zh-CN" sz="2400" dirty="0" smtClean="0">
              <a:sym typeface="Symbol" pitchFamily="18" charset="2"/>
            </a:endParaRPr>
          </a:p>
          <a:p>
            <a:pPr algn="l">
              <a:lnSpc>
                <a:spcPts val="3200"/>
              </a:lnSpc>
              <a:spcBef>
                <a:spcPct val="23000"/>
              </a:spcBef>
            </a:pP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[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例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]A</a:t>
            </a:r>
            <a:r>
              <a:rPr lang="en-US" altLang="zh-CN" sz="2400" baseline="-25000" dirty="0" smtClean="0">
                <a:ea typeface="楷体" pitchFamily="49" charset="-122"/>
                <a:sym typeface="Symbol" pitchFamily="18" charset="2"/>
              </a:rPr>
              <a:t>1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：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57-66=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（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49+8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）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-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（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49+17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）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= -9→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随机误差</a:t>
            </a:r>
            <a:endParaRPr lang="en-US" altLang="zh-CN" sz="2400" dirty="0" smtClean="0">
              <a:ea typeface="楷体" pitchFamily="49" charset="-122"/>
              <a:sym typeface="Symbol" pitchFamily="18" charset="2"/>
            </a:endParaRPr>
          </a:p>
          <a:p>
            <a:pPr algn="l">
              <a:lnSpc>
                <a:spcPts val="3200"/>
              </a:lnSpc>
              <a:spcBef>
                <a:spcPct val="23000"/>
              </a:spcBef>
            </a:pPr>
            <a:r>
              <a:rPr lang="en-US" altLang="zh-CN" sz="2400" dirty="0" smtClean="0">
                <a:sym typeface="Symbol" pitchFamily="18" charset="2"/>
              </a:rPr>
              <a:t>2．</a:t>
            </a:r>
            <a:r>
              <a:rPr lang="zh-CN" altLang="en-US" sz="2400" dirty="0" smtClean="0">
                <a:sym typeface="Symbol" pitchFamily="18" charset="2"/>
              </a:rPr>
              <a:t>组间误差（</a:t>
            </a:r>
            <a:r>
              <a:rPr lang="en-US" altLang="zh-CN" sz="2400" dirty="0" smtClean="0">
                <a:sym typeface="Symbol" pitchFamily="18" charset="2"/>
              </a:rPr>
              <a:t>SSA</a:t>
            </a:r>
            <a:r>
              <a:rPr lang="zh-CN" altLang="en-US" sz="2400" dirty="0" smtClean="0">
                <a:sym typeface="Symbol" pitchFamily="18" charset="2"/>
              </a:rPr>
              <a:t>）：不同水平间的数据差异</a:t>
            </a:r>
            <a:r>
              <a:rPr lang="en-US" altLang="zh-CN" sz="2400" dirty="0" smtClean="0">
                <a:sym typeface="Symbol" pitchFamily="18" charset="2"/>
              </a:rPr>
              <a:t>→</a:t>
            </a:r>
            <a:r>
              <a:rPr lang="zh-CN" altLang="en-US" sz="2400" dirty="0" smtClean="0">
                <a:sym typeface="Symbol" pitchFamily="18" charset="2"/>
              </a:rPr>
              <a:t>随机因素和不同水平导致。</a:t>
            </a:r>
            <a:endParaRPr lang="en-US" altLang="zh-CN" sz="2400" dirty="0" smtClean="0">
              <a:sym typeface="Symbol" pitchFamily="18" charset="2"/>
            </a:endParaRPr>
          </a:p>
          <a:p>
            <a:pPr algn="l">
              <a:lnSpc>
                <a:spcPts val="3200"/>
              </a:lnSpc>
              <a:spcBef>
                <a:spcPct val="23000"/>
              </a:spcBef>
            </a:pP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[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例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]A</a:t>
            </a:r>
            <a:r>
              <a:rPr lang="en-US" altLang="zh-CN" sz="2400" baseline="-25000" dirty="0" smtClean="0">
                <a:ea typeface="楷体" pitchFamily="49" charset="-122"/>
                <a:sym typeface="Symbol" pitchFamily="18" charset="2"/>
              </a:rPr>
              <a:t>1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和</a:t>
            </a:r>
            <a:r>
              <a:rPr lang="en-US" altLang="zh-CN" sz="2400" dirty="0" smtClean="0">
                <a:ea typeface="楷体" pitchFamily="49" charset="-122"/>
              </a:rPr>
              <a:t>A</a:t>
            </a:r>
            <a:r>
              <a:rPr lang="en-US" altLang="zh-CN" sz="2400" baseline="-25000" dirty="0" smtClean="0">
                <a:ea typeface="楷体" pitchFamily="49" charset="-122"/>
              </a:rPr>
              <a:t>2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：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57-68=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（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49+8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）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-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（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48+20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）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=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（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49-48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）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+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（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8-20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）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=1+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（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-12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）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=11→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系统误差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+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随机误差</a:t>
            </a:r>
            <a:endParaRPr lang="en-US" altLang="zh-CN" sz="2400" dirty="0" smtClean="0">
              <a:ea typeface="楷体" pitchFamily="49" charset="-122"/>
              <a:sym typeface="Symbol" pitchFamily="18" charset="2"/>
            </a:endParaRPr>
          </a:p>
          <a:p>
            <a:pPr algn="l">
              <a:lnSpc>
                <a:spcPts val="3200"/>
              </a:lnSpc>
              <a:spcBef>
                <a:spcPct val="23000"/>
              </a:spcBef>
            </a:pP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结论</a:t>
            </a:r>
            <a:r>
              <a:rPr lang="zh-CN" altLang="en-US" sz="2400" dirty="0" smtClean="0">
                <a:ea typeface="楷体" pitchFamily="49" charset="-122"/>
                <a:sym typeface="Wingdings" pitchFamily="2" charset="2"/>
              </a:rPr>
              <a:t>：（</a:t>
            </a:r>
            <a:r>
              <a:rPr lang="en-US" altLang="zh-CN" sz="2400" dirty="0" smtClean="0">
                <a:ea typeface="楷体" pitchFamily="49" charset="-122"/>
                <a:sym typeface="Wingdings" pitchFamily="2" charset="2"/>
              </a:rPr>
              <a:t>1</a:t>
            </a:r>
            <a:r>
              <a:rPr lang="zh-CN" altLang="en-US" sz="2400" dirty="0" smtClean="0">
                <a:ea typeface="楷体" pitchFamily="49" charset="-122"/>
                <a:sym typeface="Wingdings" pitchFamily="2" charset="2"/>
              </a:rPr>
              <a:t>）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SSE=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随机误差；（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2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）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SSA=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随机误差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+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系统误差</a:t>
            </a:r>
            <a:endParaRPr lang="en-US" altLang="zh-CN" sz="2400" dirty="0" smtClean="0">
              <a:ea typeface="楷体" pitchFamily="49" charset="-122"/>
              <a:sym typeface="Symbol" pitchFamily="18" charset="2"/>
            </a:endParaRP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1752600" y="3200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143000" y="5486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143000" y="4953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676400" y="59436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39552" y="5229200"/>
          <a:ext cx="820891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4536504"/>
                <a:gridCol w="1872208"/>
              </a:tblGrid>
              <a:tr h="2880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产业（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）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投诉次数（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X</a:t>
                      </a:r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）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样本均值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零售业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en-US" altLang="zh-CN" sz="2400" baseline="-25000" dirty="0" smtClean="0">
                          <a:latin typeface="+mn-lt"/>
                          <a:ea typeface="楷体" pitchFamily="49" charset="-122"/>
                        </a:rPr>
                        <a:t>1</a:t>
                      </a:r>
                      <a:endParaRPr lang="en-US" altLang="zh-CN" sz="2400" dirty="0" smtClean="0">
                        <a:latin typeface="+mn-lt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旅游业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en-US" altLang="zh-CN" sz="2400" baseline="-25000" dirty="0" smtClean="0">
                          <a:latin typeface="+mn-lt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57,66,49,40,34,53,44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1</a:t>
                      </a:r>
                      <a:r>
                        <a:rPr lang="en-US" altLang="zh-CN" sz="2400" baseline="0" dirty="0" smtClean="0"/>
                        <a:t>=7</a:t>
                      </a:r>
                      <a:r>
                        <a:rPr lang="zh-CN" altLang="en-US" sz="2400" dirty="0" smtClean="0"/>
                        <a:t>）</a:t>
                      </a:r>
                      <a:endParaRPr lang="en-US" altLang="zh-CN" sz="2400" dirty="0" smtClean="0"/>
                    </a:p>
                    <a:p>
                      <a:r>
                        <a:rPr lang="en-US" altLang="zh-CN" sz="2400" dirty="0" smtClean="0"/>
                        <a:t>68,39,29,45,56,51     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2</a:t>
                      </a:r>
                      <a:r>
                        <a:rPr lang="en-US" altLang="zh-CN" sz="2400" baseline="0" dirty="0" smtClean="0"/>
                        <a:t>=6</a:t>
                      </a:r>
                      <a:r>
                        <a:rPr lang="zh-CN" altLang="en-US" sz="2400" dirty="0" smtClean="0"/>
                        <a:t>）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49</a:t>
                      </a:r>
                    </a:p>
                    <a:p>
                      <a:pPr algn="ctr"/>
                      <a:r>
                        <a:rPr lang="en-US" altLang="zh-CN" sz="2400" dirty="0" smtClean="0"/>
                        <a:t>48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5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5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50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0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50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50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50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50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50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50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50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50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第八章   方差分析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1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49888"/>
          </a:xfrm>
        </p:spPr>
        <p:txBody>
          <a:bodyPr/>
          <a:lstStyle/>
          <a:p>
            <a:pPr algn="l">
              <a:lnSpc>
                <a:spcPts val="3100"/>
              </a:lnSpc>
              <a:spcBef>
                <a:spcPct val="23000"/>
              </a:spcBef>
            </a:pP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分析：组间误差（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SSA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）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=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随机误差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+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系统误差</a:t>
            </a:r>
            <a:endParaRPr lang="en-US" altLang="zh-CN" sz="2400" dirty="0" smtClean="0">
              <a:ea typeface="楷体" pitchFamily="49" charset="-122"/>
              <a:sym typeface="Symbol" pitchFamily="18" charset="2"/>
            </a:endParaRPr>
          </a:p>
          <a:p>
            <a:pPr algn="l">
              <a:lnSpc>
                <a:spcPts val="3100"/>
              </a:lnSpc>
              <a:spcBef>
                <a:spcPct val="23000"/>
              </a:spcBef>
            </a:pP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①</a:t>
            </a:r>
            <a:r>
              <a:rPr lang="zh-CN" altLang="en-US" sz="2400" dirty="0" smtClean="0">
                <a:ea typeface="楷体" pitchFamily="49" charset="-122"/>
                <a:sym typeface="Symbol" pitchFamily="18" charset="2"/>
              </a:rPr>
              <a:t>若系统误差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≠0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1752600" y="3200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143000" y="5486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143000" y="4953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676400" y="59436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1362" name="Object 2"/>
          <p:cNvGraphicFramePr>
            <a:graphicFrameLocks noChangeAspect="1"/>
          </p:cNvGraphicFramePr>
          <p:nvPr/>
        </p:nvGraphicFramePr>
        <p:xfrm>
          <a:off x="1043608" y="2276872"/>
          <a:ext cx="3824288" cy="477838"/>
        </p:xfrm>
        <a:graphic>
          <a:graphicData uri="http://schemas.openxmlformats.org/presentationml/2006/ole">
            <p:oleObj spid="_x0000_s271362" name="公式" r:id="rId4" imgW="1879560" imgH="241200" progId="Equation.3">
              <p:embed/>
            </p:oleObj>
          </a:graphicData>
        </a:graphic>
      </p:graphicFrame>
      <p:graphicFrame>
        <p:nvGraphicFramePr>
          <p:cNvPr id="271364" name="Object 4"/>
          <p:cNvGraphicFramePr>
            <a:graphicFrameLocks noChangeAspect="1"/>
          </p:cNvGraphicFramePr>
          <p:nvPr/>
        </p:nvGraphicFramePr>
        <p:xfrm>
          <a:off x="1255713" y="2924175"/>
          <a:ext cx="6146800" cy="477838"/>
        </p:xfrm>
        <a:graphic>
          <a:graphicData uri="http://schemas.openxmlformats.org/presentationml/2006/ole">
            <p:oleObj spid="_x0000_s271364" name="公式" r:id="rId5" imgW="3022560" imgH="241200" progId="Equation.3">
              <p:embed/>
            </p:oleObj>
          </a:graphicData>
        </a:graphic>
      </p:graphicFrame>
      <p:graphicFrame>
        <p:nvGraphicFramePr>
          <p:cNvPr id="271365" name="Object 5"/>
          <p:cNvGraphicFramePr>
            <a:graphicFrameLocks noChangeAspect="1"/>
          </p:cNvGraphicFramePr>
          <p:nvPr/>
        </p:nvGraphicFramePr>
        <p:xfrm>
          <a:off x="357158" y="3500438"/>
          <a:ext cx="6743700" cy="955675"/>
        </p:xfrm>
        <a:graphic>
          <a:graphicData uri="http://schemas.openxmlformats.org/presentationml/2006/ole">
            <p:oleObj spid="_x0000_s271365" name="公式" r:id="rId6" imgW="3314520" imgH="482400" progId="Equation.3">
              <p:embed/>
            </p:oleObj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39552" y="4509120"/>
          <a:ext cx="820891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4536504"/>
                <a:gridCol w="1872208"/>
              </a:tblGrid>
              <a:tr h="2880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产业（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）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投诉次数（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X</a:t>
                      </a:r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）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样本均值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零售业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en-US" altLang="zh-CN" sz="2400" baseline="-25000" dirty="0" smtClean="0">
                          <a:latin typeface="+mn-lt"/>
                          <a:ea typeface="楷体" pitchFamily="49" charset="-122"/>
                        </a:rPr>
                        <a:t>1</a:t>
                      </a:r>
                      <a:endParaRPr lang="en-US" altLang="zh-CN" sz="2400" dirty="0" smtClean="0">
                        <a:latin typeface="+mn-lt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旅游业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en-US" altLang="zh-CN" sz="2400" baseline="-25000" dirty="0" smtClean="0">
                          <a:latin typeface="+mn-lt"/>
                          <a:ea typeface="楷体" pitchFamily="49" charset="-122"/>
                        </a:rPr>
                        <a:t>2</a:t>
                      </a:r>
                      <a:endParaRPr lang="en-US" altLang="zh-CN" sz="2400" dirty="0" smtClean="0">
                        <a:latin typeface="+mn-lt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航空业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en-US" altLang="zh-CN" sz="2400" baseline="-25000" dirty="0" smtClean="0">
                          <a:latin typeface="+mn-lt"/>
                          <a:ea typeface="楷体" pitchFamily="49" charset="-122"/>
                        </a:rPr>
                        <a:t>3</a:t>
                      </a:r>
                      <a:endParaRPr lang="en-US" altLang="zh-CN" sz="2400" dirty="0" smtClean="0">
                        <a:latin typeface="+mn-lt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楷体" pitchFamily="49" charset="-122"/>
                        </a:rPr>
                        <a:t>家电业</a:t>
                      </a:r>
                      <a:r>
                        <a:rPr lang="en-US" altLang="zh-CN" sz="2400" dirty="0" smtClean="0">
                          <a:latin typeface="+mn-lt"/>
                          <a:ea typeface="楷体" pitchFamily="49" charset="-122"/>
                        </a:rPr>
                        <a:t>A</a:t>
                      </a:r>
                      <a:r>
                        <a:rPr lang="en-US" altLang="zh-CN" sz="2400" baseline="-25000" dirty="0" smtClean="0">
                          <a:latin typeface="+mn-lt"/>
                          <a:ea typeface="楷体" pitchFamily="49" charset="-122"/>
                        </a:rPr>
                        <a:t>4</a:t>
                      </a:r>
                      <a:endParaRPr lang="zh-CN" altLang="en-US" sz="2400" dirty="0">
                        <a:latin typeface="+mn-lt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57,66,49,40,34,53,44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1</a:t>
                      </a:r>
                      <a:r>
                        <a:rPr lang="en-US" altLang="zh-CN" sz="2400" baseline="0" dirty="0" smtClean="0"/>
                        <a:t>=7</a:t>
                      </a:r>
                      <a:r>
                        <a:rPr lang="zh-CN" altLang="en-US" sz="2400" dirty="0" smtClean="0"/>
                        <a:t>）</a:t>
                      </a:r>
                      <a:endParaRPr lang="en-US" altLang="zh-CN" sz="2400" dirty="0" smtClean="0"/>
                    </a:p>
                    <a:p>
                      <a:r>
                        <a:rPr lang="en-US" altLang="zh-CN" sz="2400" dirty="0" smtClean="0"/>
                        <a:t>68,39,29,45,56,51     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2</a:t>
                      </a:r>
                      <a:r>
                        <a:rPr lang="en-US" altLang="zh-CN" sz="2400" baseline="0" dirty="0" smtClean="0"/>
                        <a:t>=6</a:t>
                      </a:r>
                      <a:r>
                        <a:rPr lang="zh-CN" altLang="en-US" sz="2400" dirty="0" smtClean="0"/>
                        <a:t>）</a:t>
                      </a:r>
                      <a:endParaRPr lang="en-US" altLang="zh-CN" sz="2400" dirty="0" smtClean="0"/>
                    </a:p>
                    <a:p>
                      <a:r>
                        <a:rPr lang="en-US" altLang="zh-CN" sz="2400" dirty="0" smtClean="0"/>
                        <a:t>31,49,21,34,40          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3</a:t>
                      </a:r>
                      <a:r>
                        <a:rPr lang="en-US" altLang="zh-CN" sz="2400" baseline="0" dirty="0" smtClean="0"/>
                        <a:t>=5</a:t>
                      </a:r>
                      <a:r>
                        <a:rPr lang="zh-CN" altLang="en-US" sz="2400" dirty="0" smtClean="0"/>
                        <a:t>）</a:t>
                      </a:r>
                      <a:endParaRPr lang="en-US" altLang="zh-CN" sz="2400" dirty="0" smtClean="0"/>
                    </a:p>
                    <a:p>
                      <a:r>
                        <a:rPr lang="en-US" altLang="zh-CN" sz="2400" dirty="0" smtClean="0"/>
                        <a:t>44,51,65,77,58                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-25000" dirty="0" smtClean="0"/>
                        <a:t>4</a:t>
                      </a:r>
                      <a:r>
                        <a:rPr lang="en-US" altLang="zh-CN" sz="2400" baseline="0" dirty="0" smtClean="0"/>
                        <a:t>=5</a:t>
                      </a:r>
                      <a:r>
                        <a:rPr lang="zh-CN" altLang="en-US" sz="2400" dirty="0" smtClean="0"/>
                        <a:t>）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49</a:t>
                      </a:r>
                    </a:p>
                    <a:p>
                      <a:pPr algn="ctr"/>
                      <a:r>
                        <a:rPr lang="en-US" altLang="zh-CN" sz="2400" dirty="0" smtClean="0"/>
                        <a:t>48</a:t>
                      </a:r>
                    </a:p>
                    <a:p>
                      <a:pPr algn="ctr"/>
                      <a:r>
                        <a:rPr lang="en-US" altLang="zh-CN" sz="2400" dirty="0" smtClean="0"/>
                        <a:t>35</a:t>
                      </a:r>
                    </a:p>
                    <a:p>
                      <a:pPr algn="ctr"/>
                      <a:r>
                        <a:rPr lang="en-US" altLang="zh-CN" sz="2400" dirty="0" smtClean="0"/>
                        <a:t>59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50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50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1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1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1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1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136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 build="p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12644</TotalTime>
  <Words>3569</Words>
  <Application>Microsoft Office PowerPoint</Application>
  <PresentationFormat>全屏显示(4:3)</PresentationFormat>
  <Paragraphs>414</Paragraphs>
  <Slides>24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宋体</vt:lpstr>
      <vt:lpstr>Times New Roman</vt:lpstr>
      <vt:lpstr>隶书</vt:lpstr>
      <vt:lpstr>Symbol</vt:lpstr>
      <vt:lpstr>黑体</vt:lpstr>
      <vt:lpstr>楷体</vt:lpstr>
      <vt:lpstr>Wingdings</vt:lpstr>
      <vt:lpstr>默认设计模板</vt:lpstr>
      <vt:lpstr>公式</vt:lpstr>
      <vt:lpstr>Equation</vt:lpstr>
      <vt:lpstr>统计实例</vt:lpstr>
      <vt:lpstr>统计实例</vt:lpstr>
      <vt:lpstr>第八章   方差分析</vt:lpstr>
      <vt:lpstr>第八章   方差分析</vt:lpstr>
      <vt:lpstr>第八章   方差分析</vt:lpstr>
      <vt:lpstr>第八章   方差分析</vt:lpstr>
      <vt:lpstr>第八章   方差分析</vt:lpstr>
      <vt:lpstr>第八章   方差分析</vt:lpstr>
      <vt:lpstr>第八章   方差分析</vt:lpstr>
      <vt:lpstr>第八章   方差分析</vt:lpstr>
      <vt:lpstr>第八章   方差分析</vt:lpstr>
      <vt:lpstr>第八章   方差分析</vt:lpstr>
      <vt:lpstr>第八章   方差分析</vt:lpstr>
      <vt:lpstr>第八章   方差分析</vt:lpstr>
      <vt:lpstr>第八章   方差分析</vt:lpstr>
      <vt:lpstr>第八章   方差分析</vt:lpstr>
      <vt:lpstr>第八章   方差分析</vt:lpstr>
      <vt:lpstr>第八章   方差分析</vt:lpstr>
      <vt:lpstr>第八章   方差分析</vt:lpstr>
      <vt:lpstr>第八章   方差分析</vt:lpstr>
      <vt:lpstr>第八章   方差分析</vt:lpstr>
      <vt:lpstr>第八章   方差分析</vt:lpstr>
      <vt:lpstr>第八章   方差分析</vt:lpstr>
      <vt:lpstr>第八章   方差分析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  参数估计与假设检验</dc:title>
  <dc:creator>李海东</dc:creator>
  <cp:lastModifiedBy>LHD</cp:lastModifiedBy>
  <cp:revision>1233</cp:revision>
  <dcterms:created xsi:type="dcterms:W3CDTF">2001-02-03T06:43:44Z</dcterms:created>
  <dcterms:modified xsi:type="dcterms:W3CDTF">2018-12-03T14:20:26Z</dcterms:modified>
</cp:coreProperties>
</file>