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4" r:id="rId30"/>
    <p:sldId id="287" r:id="rId31"/>
    <p:sldId id="285" r:id="rId32"/>
  </p:sldIdLst>
  <p:sldSz cx="12192000" cy="6858000"/>
  <p:notesSz cx="6858000" cy="9144000"/>
  <p:embeddedFontLs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a982b8e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a982b8e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a982b8e2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da982b8e2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da982b8e2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da982b8e2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a982b8e2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a982b8e2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da982b8e2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da982b8e2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da982b8e2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da982b8e2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da982b8e2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da982b8e2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da982b8e2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da982b8e2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a982b8e2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da982b8e2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da982b8e2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da982b8e2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da982b8e2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da982b8e2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a982b8e2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a982b8e2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201021"/>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IN" sz="6000" b="1" i="0" u="none" strike="noStrike">
                <a:latin typeface="Times New Roman"/>
                <a:ea typeface="Times New Roman"/>
                <a:cs typeface="Times New Roman"/>
                <a:sym typeface="Times New Roman"/>
              </a:rPr>
              <a:t>Exploratory Data Analysis on Election</a:t>
            </a:r>
            <a:br>
              <a:rPr lang="en-IN" b="1">
                <a:latin typeface="Times New Roman"/>
                <a:ea typeface="Times New Roman"/>
                <a:cs typeface="Times New Roman"/>
                <a:sym typeface="Times New Roman"/>
              </a:rPr>
            </a:br>
            <a:br>
              <a:rPr lang="en-IN" b="1" i="0" u="none" strike="noStrike">
                <a:latin typeface="Arial"/>
                <a:ea typeface="Arial"/>
                <a:cs typeface="Arial"/>
                <a:sym typeface="Arial"/>
              </a:rPr>
            </a:br>
            <a:r>
              <a:rPr lang="en-IN" sz="3600">
                <a:latin typeface="Arial"/>
                <a:ea typeface="Arial"/>
                <a:cs typeface="Arial"/>
                <a:sym typeface="Arial"/>
              </a:rPr>
              <a:t>P</a:t>
            </a:r>
            <a:r>
              <a:rPr lang="en-IN" sz="3600" b="0" i="0" u="none" strike="noStrike">
                <a:latin typeface="Arial"/>
                <a:ea typeface="Arial"/>
                <a:cs typeface="Arial"/>
                <a:sym typeface="Arial"/>
              </a:rPr>
              <a:t>roject</a:t>
            </a:r>
            <a:br>
              <a:rPr lang="en-IN" sz="3600" b="0" i="0" u="none" strike="noStrike">
                <a:latin typeface="Arial"/>
                <a:ea typeface="Arial"/>
                <a:cs typeface="Arial"/>
                <a:sym typeface="Arial"/>
              </a:rPr>
            </a:br>
            <a:r>
              <a:rPr lang="en-IN" sz="2700" b="0" i="0" u="none" strike="noStrike">
                <a:latin typeface="Arial"/>
                <a:ea typeface="Arial"/>
                <a:cs typeface="Arial"/>
                <a:sym typeface="Arial"/>
              </a:rPr>
              <a:t>by</a:t>
            </a:r>
            <a:br>
              <a:rPr lang="en-IN" sz="2700" b="0" i="0" u="none" strike="noStrike">
                <a:latin typeface="Arial"/>
                <a:ea typeface="Arial"/>
                <a:cs typeface="Arial"/>
                <a:sym typeface="Arial"/>
              </a:rPr>
            </a:br>
            <a:r>
              <a:rPr lang="en-IN" sz="2700" b="0" i="0" u="none" strike="noStrike">
                <a:latin typeface="Arial"/>
                <a:ea typeface="Arial"/>
                <a:cs typeface="Arial"/>
                <a:sym typeface="Arial"/>
              </a:rPr>
              <a:t>Group 11</a:t>
            </a:r>
            <a:endParaRPr/>
          </a:p>
        </p:txBody>
      </p:sp>
      <p:sp>
        <p:nvSpPr>
          <p:cNvPr id="85" name="Google Shape;85;p13"/>
          <p:cNvSpPr txBox="1">
            <a:spLocks noGrp="1"/>
          </p:cNvSpPr>
          <p:nvPr>
            <p:ph type="subTitle" idx="1"/>
          </p:nvPr>
        </p:nvSpPr>
        <p:spPr>
          <a:xfrm>
            <a:off x="1524000" y="4060569"/>
            <a:ext cx="9144000" cy="18191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600"/>
              <a:buNone/>
            </a:pPr>
            <a:r>
              <a:rPr lang="en-IN" sz="1600"/>
              <a:t>Course Code: IT 462</a:t>
            </a:r>
            <a:endParaRPr/>
          </a:p>
          <a:p>
            <a:pPr marL="0" lvl="0" indent="0" algn="ctr" rtl="0">
              <a:lnSpc>
                <a:spcPct val="90000"/>
              </a:lnSpc>
              <a:spcBef>
                <a:spcPts val="1000"/>
              </a:spcBef>
              <a:spcAft>
                <a:spcPts val="0"/>
              </a:spcAft>
              <a:buClr>
                <a:schemeClr val="dk1"/>
              </a:buClr>
              <a:buSzPts val="1600"/>
              <a:buNone/>
            </a:pPr>
            <a:r>
              <a:rPr lang="en-IN" sz="1600"/>
              <a:t>Semester: Winter 2024</a:t>
            </a:r>
            <a:endParaRPr/>
          </a:p>
          <a:p>
            <a:pPr marL="0" lvl="0" indent="0" algn="ctr" rtl="0">
              <a:lnSpc>
                <a:spcPct val="90000"/>
              </a:lnSpc>
              <a:spcBef>
                <a:spcPts val="1000"/>
              </a:spcBef>
              <a:spcAft>
                <a:spcPts val="0"/>
              </a:spcAft>
              <a:buClr>
                <a:schemeClr val="dk1"/>
              </a:buClr>
              <a:buSzPts val="1600"/>
              <a:buNone/>
            </a:pPr>
            <a:r>
              <a:rPr lang="en-IN" sz="1600"/>
              <a:t>Under the guidance of</a:t>
            </a:r>
            <a:endParaRPr/>
          </a:p>
          <a:p>
            <a:pPr marL="0" lvl="0" indent="0" algn="ctr" rtl="0">
              <a:lnSpc>
                <a:spcPct val="90000"/>
              </a:lnSpc>
              <a:spcBef>
                <a:spcPts val="1000"/>
              </a:spcBef>
              <a:spcAft>
                <a:spcPts val="0"/>
              </a:spcAft>
              <a:buClr>
                <a:schemeClr val="dk1"/>
              </a:buClr>
              <a:buSzPts val="1600"/>
              <a:buNone/>
            </a:pPr>
            <a:r>
              <a:rPr lang="en-IN" sz="1600"/>
              <a:t>Dr. Gopinath Panda</a:t>
            </a:r>
            <a:endParaRPr sz="1600"/>
          </a:p>
        </p:txBody>
      </p:sp>
      <p:sp>
        <p:nvSpPr>
          <p:cNvPr id="86" name="Google Shape;86;p13"/>
          <p:cNvSpPr txBox="1"/>
          <p:nvPr/>
        </p:nvSpPr>
        <p:spPr>
          <a:xfrm>
            <a:off x="221226" y="5879690"/>
            <a:ext cx="117495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a:solidFill>
                  <a:schemeClr val="dk1"/>
                </a:solidFill>
                <a:latin typeface="Calibri"/>
                <a:ea typeface="Calibri"/>
                <a:cs typeface="Calibri"/>
                <a:sym typeface="Calibri"/>
              </a:rPr>
              <a:t>Anurag Choudhury                                                                  Aditya Tripathi                                                                      </a:t>
            </a:r>
            <a:r>
              <a:rPr lang="en-IN" sz="1800" b="0" i="0" u="none" strike="noStrike" cap="none" dirty="0" err="1">
                <a:solidFill>
                  <a:schemeClr val="dk1"/>
                </a:solidFill>
                <a:latin typeface="Calibri"/>
                <a:ea typeface="Calibri"/>
                <a:cs typeface="Calibri"/>
                <a:sym typeface="Calibri"/>
              </a:rPr>
              <a:t>KaranSharma</a:t>
            </a:r>
            <a:r>
              <a:rPr lang="en-IN" sz="18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(202318059)                                                                          (202318046)                                                                         (202318018)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body" idx="1"/>
          </p:nvPr>
        </p:nvSpPr>
        <p:spPr>
          <a:xfrm>
            <a:off x="556751" y="629264"/>
            <a:ext cx="11078497" cy="600981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IN" sz="1800" b="0" i="0" u="none" strike="noStrike" dirty="0">
                <a:latin typeface="Arial"/>
                <a:ea typeface="Arial"/>
                <a:cs typeface="Arial"/>
                <a:sym typeface="Arial"/>
              </a:rPr>
              <a:t>The bar graph in green (3.5) shows the total number of seats in each year combing by different states.</a:t>
            </a:r>
            <a:endParaRPr dirty="0"/>
          </a:p>
          <a:p>
            <a:pPr marL="0" lvl="0" indent="0" algn="l" rtl="0">
              <a:lnSpc>
                <a:spcPct val="90000"/>
              </a:lnSpc>
              <a:spcBef>
                <a:spcPts val="1000"/>
              </a:spcBef>
              <a:spcAft>
                <a:spcPts val="0"/>
              </a:spcAft>
              <a:buClr>
                <a:schemeClr val="dk1"/>
              </a:buClr>
              <a:buSzPts val="1800"/>
              <a:buNone/>
            </a:pPr>
            <a:r>
              <a:rPr lang="en-IN" sz="1800" b="0" i="0" u="none" strike="noStrike" dirty="0">
                <a:latin typeface="Arial"/>
                <a:ea typeface="Arial"/>
                <a:cs typeface="Arial"/>
                <a:sym typeface="Arial"/>
              </a:rPr>
              <a:t>     In 2010, 2015, 2020 the number of seats overall were less.</a:t>
            </a:r>
            <a:endParaRPr dirty="0"/>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b="0" i="0" u="none" strike="noStrike" dirty="0">
                <a:latin typeface="Arial"/>
                <a:ea typeface="Arial"/>
                <a:cs typeface="Arial"/>
                <a:sym typeface="Arial"/>
              </a:rPr>
              <a:t>In the 6</a:t>
            </a:r>
            <a:r>
              <a:rPr lang="en-IN" sz="1800" b="0" i="0" u="none" strike="noStrike" baseline="30000" dirty="0">
                <a:latin typeface="Arial"/>
                <a:ea typeface="Arial"/>
                <a:cs typeface="Arial"/>
                <a:sym typeface="Arial"/>
              </a:rPr>
              <a:t>th</a:t>
            </a:r>
            <a:r>
              <a:rPr lang="en-IN" sz="1800" b="0" i="0" u="none" strike="noStrike" dirty="0">
                <a:latin typeface="Arial"/>
                <a:ea typeface="Arial"/>
                <a:cs typeface="Arial"/>
                <a:sym typeface="Arial"/>
              </a:rPr>
              <a:t> figure i.e. the horizontal double bar plot , the blue represents the accepted postal votes and the red represents the rejected postal votes over the years in terms of 5 year difference.</a:t>
            </a:r>
            <a:endParaRPr dirty="0"/>
          </a:p>
          <a:p>
            <a:pPr marL="228600" lvl="0" indent="-11430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dirty="0">
                <a:latin typeface="Arial"/>
                <a:ea typeface="Arial"/>
                <a:cs typeface="Arial"/>
                <a:sym typeface="Arial"/>
              </a:rPr>
              <a:t>The pie chart represents </a:t>
            </a:r>
            <a:r>
              <a:rPr lang="en-IN" sz="1800" b="0" i="0" u="none" strike="noStrike" dirty="0">
                <a:latin typeface="Arial"/>
                <a:ea typeface="Arial"/>
                <a:cs typeface="Arial"/>
                <a:sym typeface="Arial"/>
              </a:rPr>
              <a:t>Percentage of Elected Females in Different States</a:t>
            </a:r>
            <a:endParaRPr dirty="0"/>
          </a:p>
          <a:p>
            <a:pPr marL="228600" lvl="0" indent="-114300" algn="l" rtl="0">
              <a:lnSpc>
                <a:spcPct val="90000"/>
              </a:lnSpc>
              <a:spcBef>
                <a:spcPts val="1000"/>
              </a:spcBef>
              <a:spcAft>
                <a:spcPts val="0"/>
              </a:spcAft>
              <a:buClr>
                <a:schemeClr val="dk1"/>
              </a:buClr>
              <a:buSzPts val="1800"/>
              <a:buNone/>
            </a:pPr>
            <a:endParaRPr sz="1800" b="0" i="0" u="none" strike="noStrike" dirty="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b="0" i="0" u="none" strike="noStrike" dirty="0">
                <a:latin typeface="Arial"/>
                <a:ea typeface="Arial"/>
                <a:cs typeface="Arial"/>
                <a:sym typeface="Arial"/>
              </a:rPr>
              <a:t>Violin Plot represents number of Elected Male and Female Electors</a:t>
            </a:r>
            <a:endParaRPr dirty="0"/>
          </a:p>
          <a:p>
            <a:pPr marL="228600" lvl="0" indent="-114300" algn="l" rtl="0">
              <a:lnSpc>
                <a:spcPct val="90000"/>
              </a:lnSpc>
              <a:spcBef>
                <a:spcPts val="1000"/>
              </a:spcBef>
              <a:spcAft>
                <a:spcPts val="0"/>
              </a:spcAft>
              <a:buClr>
                <a:schemeClr val="dk1"/>
              </a:buClr>
              <a:buSzPts val="1800"/>
              <a:buNone/>
            </a:pPr>
            <a:endParaRPr sz="1800" b="0" i="0" u="none" strike="noStrike" dirty="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b="0" i="0" u="none" strike="noStrike" dirty="0">
                <a:latin typeface="Arial"/>
                <a:ea typeface="Arial"/>
                <a:cs typeface="Arial"/>
                <a:sym typeface="Arial"/>
              </a:rPr>
              <a:t>Figure 4 represents Number of Male and Female Contestants in 10 Different States</a:t>
            </a:r>
            <a:endParaRPr dirty="0"/>
          </a:p>
          <a:p>
            <a:pPr marL="228600" lvl="0" indent="-114300" algn="l" rtl="0">
              <a:lnSpc>
                <a:spcPct val="90000"/>
              </a:lnSpc>
              <a:spcBef>
                <a:spcPts val="1000"/>
              </a:spcBef>
              <a:spcAft>
                <a:spcPts val="0"/>
              </a:spcAft>
              <a:buClr>
                <a:schemeClr val="dk1"/>
              </a:buClr>
              <a:buSzPts val="1800"/>
              <a:buNone/>
            </a:pPr>
            <a:endParaRPr sz="1800" b="0" i="0" u="none" strike="noStrike" dirty="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b="0" i="0" u="none" strike="noStrike" dirty="0">
                <a:latin typeface="Arial"/>
                <a:ea typeface="Arial"/>
                <a:cs typeface="Arial"/>
                <a:sym typeface="Arial"/>
              </a:rPr>
              <a:t>Figure 2 represents the State Poll Percentage of different states</a:t>
            </a:r>
            <a:endParaRPr sz="1800" b="0" i="0" u="none" strike="noStrike" dirty="0">
              <a:latin typeface="Arial"/>
              <a:ea typeface="Arial"/>
              <a:cs typeface="Arial"/>
              <a:sym typeface="Arial"/>
            </a:endParaRPr>
          </a:p>
          <a:p>
            <a:pPr marL="228600" lvl="0" indent="-11430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3"/>
          <p:cNvPicPr preferRelativeResize="0"/>
          <p:nvPr/>
        </p:nvPicPr>
        <p:blipFill rotWithShape="1">
          <a:blip r:embed="rId3">
            <a:alphaModFix/>
          </a:blip>
          <a:srcRect/>
          <a:stretch/>
        </p:blipFill>
        <p:spPr>
          <a:xfrm>
            <a:off x="210512" y="916235"/>
            <a:ext cx="4798044" cy="2862332"/>
          </a:xfrm>
          <a:prstGeom prst="rect">
            <a:avLst/>
          </a:prstGeom>
          <a:noFill/>
          <a:ln>
            <a:noFill/>
          </a:ln>
        </p:spPr>
      </p:pic>
      <p:pic>
        <p:nvPicPr>
          <p:cNvPr id="156" name="Google Shape;156;p23"/>
          <p:cNvPicPr preferRelativeResize="0"/>
          <p:nvPr/>
        </p:nvPicPr>
        <p:blipFill rotWithShape="1">
          <a:blip r:embed="rId4">
            <a:alphaModFix/>
          </a:blip>
          <a:srcRect/>
          <a:stretch/>
        </p:blipFill>
        <p:spPr>
          <a:xfrm>
            <a:off x="5922955" y="538654"/>
            <a:ext cx="4528735" cy="3617493"/>
          </a:xfrm>
          <a:prstGeom prst="rect">
            <a:avLst/>
          </a:prstGeom>
          <a:noFill/>
          <a:ln>
            <a:noFill/>
          </a:ln>
        </p:spPr>
      </p:pic>
      <p:pic>
        <p:nvPicPr>
          <p:cNvPr id="157" name="Google Shape;157;p23"/>
          <p:cNvPicPr preferRelativeResize="0"/>
          <p:nvPr/>
        </p:nvPicPr>
        <p:blipFill rotWithShape="1">
          <a:blip r:embed="rId5">
            <a:alphaModFix/>
          </a:blip>
          <a:srcRect/>
          <a:stretch/>
        </p:blipFill>
        <p:spPr>
          <a:xfrm>
            <a:off x="210512" y="3939641"/>
            <a:ext cx="5368001" cy="2663684"/>
          </a:xfrm>
          <a:prstGeom prst="rect">
            <a:avLst/>
          </a:prstGeom>
          <a:noFill/>
          <a:ln>
            <a:noFill/>
          </a:ln>
        </p:spPr>
      </p:pic>
      <p:sp>
        <p:nvSpPr>
          <p:cNvPr id="158" name="Google Shape;158;p23"/>
          <p:cNvSpPr txBox="1"/>
          <p:nvPr/>
        </p:nvSpPr>
        <p:spPr>
          <a:xfrm>
            <a:off x="5801033" y="4572000"/>
            <a:ext cx="6312310"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The line chart </a:t>
            </a:r>
            <a:r>
              <a:rPr lang="en-IN" sz="1800" b="0" i="0" u="none" strike="noStrike" dirty="0">
                <a:solidFill>
                  <a:schemeClr val="dk1"/>
                </a:solidFill>
                <a:latin typeface="Arial"/>
                <a:ea typeface="Arial"/>
                <a:cs typeface="Arial"/>
                <a:sym typeface="Arial"/>
              </a:rPr>
              <a:t>shows Total NOTA Votes for Each Year</a:t>
            </a:r>
            <a:endParaRPr dirty="0"/>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Arial"/>
                <a:ea typeface="Arial"/>
                <a:cs typeface="Arial"/>
                <a:sym typeface="Arial"/>
              </a:rPr>
              <a:t>The horizontal bar plot shows the average number of constituencies in different states</a:t>
            </a:r>
            <a:endParaRPr dirty="0"/>
          </a:p>
          <a:p>
            <a:pPr marL="285750" marR="0" lvl="0" indent="-285750" algn="l" rtl="0">
              <a:spcBef>
                <a:spcPts val="0"/>
              </a:spcBef>
              <a:spcAft>
                <a:spcPts val="0"/>
              </a:spcAft>
              <a:buClr>
                <a:schemeClr val="dk1"/>
              </a:buClr>
              <a:buSzPts val="1800"/>
              <a:buFont typeface="Arial"/>
              <a:buChar char="•"/>
            </a:pPr>
            <a:r>
              <a:rPr lang="en-IN" sz="1800" b="0" i="0" u="none" strike="noStrike" dirty="0">
                <a:solidFill>
                  <a:schemeClr val="dk1"/>
                </a:solidFill>
                <a:latin typeface="Arial"/>
                <a:ea typeface="Arial"/>
                <a:cs typeface="Arial"/>
                <a:sym typeface="Arial"/>
              </a:rPr>
              <a:t>The double bar</a:t>
            </a:r>
            <a:r>
              <a:rPr lang="en-IN" sz="1800" dirty="0">
                <a:solidFill>
                  <a:schemeClr val="dk1"/>
                </a:solidFill>
                <a:latin typeface="Arial"/>
                <a:ea typeface="Arial"/>
                <a:cs typeface="Arial"/>
                <a:sym typeface="Arial"/>
              </a:rPr>
              <a:t> plot represents male and female voters in each year.</a:t>
            </a:r>
            <a:endParaRPr sz="1800" b="0" i="0" u="none" strike="noStrike" dirty="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b="0" i="0" u="none"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267929" y="-78658"/>
            <a:ext cx="510048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Multivariate Analysis</a:t>
            </a:r>
            <a:endParaRPr/>
          </a:p>
        </p:txBody>
      </p:sp>
      <p:pic>
        <p:nvPicPr>
          <p:cNvPr id="164" name="Google Shape;164;p24"/>
          <p:cNvPicPr preferRelativeResize="0">
            <a:picLocks noGrp="1"/>
          </p:cNvPicPr>
          <p:nvPr>
            <p:ph type="body" idx="1"/>
          </p:nvPr>
        </p:nvPicPr>
        <p:blipFill rotWithShape="1">
          <a:blip r:embed="rId3">
            <a:alphaModFix/>
          </a:blip>
          <a:srcRect/>
          <a:stretch/>
        </p:blipFill>
        <p:spPr>
          <a:xfrm>
            <a:off x="4552335" y="3876674"/>
            <a:ext cx="4414534" cy="2621130"/>
          </a:xfrm>
          <a:prstGeom prst="rect">
            <a:avLst/>
          </a:prstGeom>
          <a:noFill/>
          <a:ln>
            <a:noFill/>
          </a:ln>
        </p:spPr>
      </p:pic>
      <p:pic>
        <p:nvPicPr>
          <p:cNvPr id="165" name="Google Shape;165;p24"/>
          <p:cNvPicPr preferRelativeResize="0"/>
          <p:nvPr/>
        </p:nvPicPr>
        <p:blipFill rotWithShape="1">
          <a:blip r:embed="rId4">
            <a:alphaModFix/>
          </a:blip>
          <a:srcRect/>
          <a:stretch/>
        </p:blipFill>
        <p:spPr>
          <a:xfrm>
            <a:off x="179011" y="1134118"/>
            <a:ext cx="4069209" cy="2426442"/>
          </a:xfrm>
          <a:prstGeom prst="rect">
            <a:avLst/>
          </a:prstGeom>
          <a:noFill/>
          <a:ln>
            <a:noFill/>
          </a:ln>
        </p:spPr>
      </p:pic>
      <p:pic>
        <p:nvPicPr>
          <p:cNvPr id="166" name="Google Shape;166;p24"/>
          <p:cNvPicPr preferRelativeResize="0"/>
          <p:nvPr/>
        </p:nvPicPr>
        <p:blipFill rotWithShape="1">
          <a:blip r:embed="rId5">
            <a:alphaModFix/>
          </a:blip>
          <a:srcRect/>
          <a:stretch/>
        </p:blipFill>
        <p:spPr>
          <a:xfrm>
            <a:off x="5368412" y="0"/>
            <a:ext cx="3879426" cy="3746090"/>
          </a:xfrm>
          <a:prstGeom prst="rect">
            <a:avLst/>
          </a:prstGeom>
          <a:noFill/>
          <a:ln>
            <a:noFill/>
          </a:ln>
        </p:spPr>
      </p:pic>
      <p:pic>
        <p:nvPicPr>
          <p:cNvPr id="167" name="Google Shape;167;p24"/>
          <p:cNvPicPr preferRelativeResize="0"/>
          <p:nvPr/>
        </p:nvPicPr>
        <p:blipFill rotWithShape="1">
          <a:blip r:embed="rId6">
            <a:alphaModFix/>
          </a:blip>
          <a:srcRect/>
          <a:stretch/>
        </p:blipFill>
        <p:spPr>
          <a:xfrm>
            <a:off x="0" y="3654070"/>
            <a:ext cx="4248220" cy="30733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571500" y="796413"/>
            <a:ext cx="11049000" cy="594098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a:t>The red scatter plot represents the relationship between the number of polling stations and the number of votes polled</a:t>
            </a:r>
            <a:endParaRPr/>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IN" sz="2000"/>
              <a:t>The joint plot represents the relationship between total number of electors and total number of votes polled</a:t>
            </a:r>
            <a:endParaRPr/>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IN" sz="2000"/>
              <a:t>The heatmap represents relation between No of Polling Stations and Average Number of Electors per PS</a:t>
            </a:r>
            <a:endParaRPr/>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IN" sz="2000"/>
              <a:t>The blue scatter plot represents the relationship between the number of forfeited deposits and the number of votes polled</a:t>
            </a:r>
            <a:endParaRPr/>
          </a:p>
          <a:p>
            <a:pPr marL="0" lvl="0" indent="0" algn="l" rtl="0">
              <a:lnSpc>
                <a:spcPct val="90000"/>
              </a:lnSpc>
              <a:spcBef>
                <a:spcPts val="10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1800"/>
              <a:buNone/>
            </a:pPr>
            <a:r>
              <a:rPr lang="en-IN" sz="1800"/>
              <a:t>After observing the graphs we found out that most of the plots have strong positive correlation indicating a strong      relation between the variables.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6"/>
          <p:cNvPicPr preferRelativeResize="0"/>
          <p:nvPr/>
        </p:nvPicPr>
        <p:blipFill rotWithShape="1">
          <a:blip r:embed="rId3">
            <a:alphaModFix/>
          </a:blip>
          <a:srcRect/>
          <a:stretch/>
        </p:blipFill>
        <p:spPr>
          <a:xfrm>
            <a:off x="216160" y="535102"/>
            <a:ext cx="3785961" cy="3024175"/>
          </a:xfrm>
          <a:prstGeom prst="rect">
            <a:avLst/>
          </a:prstGeom>
          <a:noFill/>
          <a:ln>
            <a:noFill/>
          </a:ln>
        </p:spPr>
      </p:pic>
      <p:pic>
        <p:nvPicPr>
          <p:cNvPr id="178" name="Google Shape;178;p26"/>
          <p:cNvPicPr preferRelativeResize="0"/>
          <p:nvPr/>
        </p:nvPicPr>
        <p:blipFill rotWithShape="1">
          <a:blip r:embed="rId4">
            <a:alphaModFix/>
          </a:blip>
          <a:srcRect/>
          <a:stretch/>
        </p:blipFill>
        <p:spPr>
          <a:xfrm>
            <a:off x="4228585" y="262539"/>
            <a:ext cx="3695826" cy="3727414"/>
          </a:xfrm>
          <a:prstGeom prst="rect">
            <a:avLst/>
          </a:prstGeom>
          <a:noFill/>
          <a:ln>
            <a:noFill/>
          </a:ln>
        </p:spPr>
      </p:pic>
      <p:pic>
        <p:nvPicPr>
          <p:cNvPr id="179" name="Google Shape;179;p26"/>
          <p:cNvPicPr preferRelativeResize="0"/>
          <p:nvPr/>
        </p:nvPicPr>
        <p:blipFill rotWithShape="1">
          <a:blip r:embed="rId5">
            <a:alphaModFix/>
          </a:blip>
          <a:srcRect/>
          <a:stretch/>
        </p:blipFill>
        <p:spPr>
          <a:xfrm>
            <a:off x="8017071" y="353206"/>
            <a:ext cx="3958769" cy="3636747"/>
          </a:xfrm>
          <a:prstGeom prst="rect">
            <a:avLst/>
          </a:prstGeom>
          <a:noFill/>
          <a:ln>
            <a:noFill/>
          </a:ln>
        </p:spPr>
      </p:pic>
      <p:sp>
        <p:nvSpPr>
          <p:cNvPr id="180" name="Google Shape;180;p26"/>
          <p:cNvSpPr txBox="1"/>
          <p:nvPr/>
        </p:nvSpPr>
        <p:spPr>
          <a:xfrm>
            <a:off x="393140" y="4211179"/>
            <a:ext cx="11641544"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The scatter plot represents the relation between </a:t>
            </a:r>
            <a:r>
              <a:rPr lang="en-IN" sz="1800" b="0" i="0" u="none" strike="noStrike" dirty="0">
                <a:solidFill>
                  <a:schemeClr val="dk1"/>
                </a:solidFill>
                <a:latin typeface="Arial"/>
                <a:ea typeface="Arial"/>
                <a:cs typeface="Arial"/>
                <a:sym typeface="Arial"/>
              </a:rPr>
              <a:t>Total Deposits and Total number of Candidates</a:t>
            </a:r>
            <a:endParaRPr dirty="0"/>
          </a:p>
          <a:p>
            <a:pPr marL="285750" marR="0" lvl="0" indent="-171450" algn="l" rtl="0">
              <a:spcBef>
                <a:spcPts val="0"/>
              </a:spcBef>
              <a:spcAft>
                <a:spcPts val="0"/>
              </a:spcAft>
              <a:buClr>
                <a:schemeClr val="dk1"/>
              </a:buClr>
              <a:buSzPts val="1800"/>
              <a:buFont typeface="Arial"/>
              <a:buNone/>
            </a:pPr>
            <a:endParaRPr sz="1800" b="1" i="0" u="none" strike="noStrike"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IN" sz="1800" b="0" i="0" u="none" strike="noStrike" dirty="0">
                <a:solidFill>
                  <a:schemeClr val="dk1"/>
                </a:solidFill>
                <a:latin typeface="Arial"/>
                <a:ea typeface="Arial"/>
                <a:cs typeface="Arial"/>
                <a:sym typeface="Arial"/>
              </a:rPr>
              <a:t>The Joint plot </a:t>
            </a:r>
            <a:r>
              <a:rPr lang="en-IN" sz="1800" dirty="0">
                <a:solidFill>
                  <a:schemeClr val="dk1"/>
                </a:solidFill>
                <a:latin typeface="Calibri"/>
                <a:ea typeface="Calibri"/>
                <a:cs typeface="Calibri"/>
                <a:sym typeface="Calibri"/>
              </a:rPr>
              <a:t>represents the relation</a:t>
            </a:r>
            <a:r>
              <a:rPr lang="en-IN" sz="1800" b="0" i="0" u="none" strike="noStrike" dirty="0">
                <a:solidFill>
                  <a:schemeClr val="dk1"/>
                </a:solidFill>
                <a:latin typeface="Arial"/>
                <a:ea typeface="Arial"/>
                <a:cs typeface="Arial"/>
                <a:sym typeface="Arial"/>
              </a:rPr>
              <a:t> between SC and ST seats.</a:t>
            </a:r>
            <a:endParaRPr dirty="0"/>
          </a:p>
          <a:p>
            <a:pPr marL="285750" marR="0" lvl="0" indent="-171450" algn="l" rtl="0">
              <a:spcBef>
                <a:spcPts val="0"/>
              </a:spcBef>
              <a:spcAft>
                <a:spcPts val="0"/>
              </a:spcAft>
              <a:buClr>
                <a:schemeClr val="dk1"/>
              </a:buClr>
              <a:buSzPts val="1800"/>
              <a:buFont typeface="Arial"/>
              <a:buNone/>
            </a:pPr>
            <a:endParaRPr sz="1800" b="0" i="0" u="none" strike="noStrike"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IN" sz="1800" b="0" i="0" u="none" strike="noStrike" dirty="0">
                <a:solidFill>
                  <a:schemeClr val="dk1"/>
                </a:solidFill>
                <a:latin typeface="Arial"/>
                <a:ea typeface="Arial"/>
                <a:cs typeface="Arial"/>
                <a:sym typeface="Arial"/>
              </a:rPr>
              <a:t>The Heatmap </a:t>
            </a:r>
            <a:r>
              <a:rPr lang="en-IN" sz="1800" dirty="0">
                <a:solidFill>
                  <a:schemeClr val="dk1"/>
                </a:solidFill>
                <a:latin typeface="Calibri"/>
                <a:ea typeface="Calibri"/>
                <a:cs typeface="Calibri"/>
                <a:sym typeface="Calibri"/>
              </a:rPr>
              <a:t>represents the relation</a:t>
            </a:r>
            <a:r>
              <a:rPr lang="en-IN" sz="1800" b="0" i="0" u="none" strike="noStrike" dirty="0">
                <a:solidFill>
                  <a:schemeClr val="dk1"/>
                </a:solidFill>
                <a:latin typeface="Arial"/>
                <a:ea typeface="Arial"/>
                <a:cs typeface="Arial"/>
                <a:sym typeface="Arial"/>
              </a:rPr>
              <a:t> between Male and Female Polling Percentage (Excluding Postal Ballots)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IN" sz="1800" dirty="0">
                <a:solidFill>
                  <a:schemeClr val="dk1"/>
                </a:solidFill>
                <a:latin typeface="Arial"/>
                <a:ea typeface="Arial"/>
                <a:cs typeface="Arial"/>
                <a:sym typeface="Arial"/>
              </a:rPr>
              <a:t>Here the 1</a:t>
            </a:r>
            <a:r>
              <a:rPr lang="en-IN" sz="1800" baseline="30000" dirty="0">
                <a:solidFill>
                  <a:schemeClr val="dk1"/>
                </a:solidFill>
                <a:latin typeface="Arial"/>
                <a:ea typeface="Arial"/>
                <a:cs typeface="Arial"/>
                <a:sym typeface="Arial"/>
              </a:rPr>
              <a:t>st</a:t>
            </a:r>
            <a:r>
              <a:rPr lang="en-IN" sz="1800" dirty="0">
                <a:solidFill>
                  <a:schemeClr val="dk1"/>
                </a:solidFill>
                <a:latin typeface="Arial"/>
                <a:ea typeface="Arial"/>
                <a:cs typeface="Arial"/>
                <a:sym typeface="Arial"/>
              </a:rPr>
              <a:t> and 2</a:t>
            </a:r>
            <a:r>
              <a:rPr lang="en-IN" sz="1800" baseline="30000" dirty="0">
                <a:solidFill>
                  <a:schemeClr val="dk1"/>
                </a:solidFill>
                <a:latin typeface="Arial"/>
                <a:ea typeface="Arial"/>
                <a:cs typeface="Arial"/>
                <a:sym typeface="Arial"/>
              </a:rPr>
              <a:t>nd</a:t>
            </a:r>
            <a:r>
              <a:rPr lang="en-IN" sz="1800" dirty="0">
                <a:solidFill>
                  <a:schemeClr val="dk1"/>
                </a:solidFill>
                <a:latin typeface="Arial"/>
                <a:ea typeface="Arial"/>
                <a:cs typeface="Arial"/>
                <a:sym typeface="Arial"/>
              </a:rPr>
              <a:t> plot shows a weak correlation between the variables and the 3</a:t>
            </a:r>
            <a:r>
              <a:rPr lang="en-IN" sz="1800" baseline="30000" dirty="0">
                <a:solidFill>
                  <a:schemeClr val="dk1"/>
                </a:solidFill>
                <a:latin typeface="Arial"/>
                <a:ea typeface="Arial"/>
                <a:cs typeface="Arial"/>
                <a:sym typeface="Arial"/>
              </a:rPr>
              <a:t>rd</a:t>
            </a:r>
            <a:r>
              <a:rPr lang="en-IN" sz="1800" dirty="0">
                <a:solidFill>
                  <a:schemeClr val="dk1"/>
                </a:solidFill>
                <a:latin typeface="Arial"/>
                <a:ea typeface="Arial"/>
                <a:cs typeface="Arial"/>
                <a:sym typeface="Arial"/>
              </a:rPr>
              <a:t> plot shows a strong correlation between male and female polling percentage</a:t>
            </a:r>
            <a:endParaRPr sz="18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Model Training</a:t>
            </a:r>
            <a:endParaRPr/>
          </a:p>
        </p:txBody>
      </p:sp>
      <p:sp>
        <p:nvSpPr>
          <p:cNvPr id="186" name="Google Shape;186;p27"/>
          <p:cNvSpPr txBox="1">
            <a:spLocks noGrp="1"/>
          </p:cNvSpPr>
          <p:nvPr>
            <p:ph type="body" idx="1"/>
          </p:nvPr>
        </p:nvSpPr>
        <p:spPr>
          <a:xfrm>
            <a:off x="838200" y="1383515"/>
            <a:ext cx="10974000" cy="4813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40000"/>
              </a:lnSpc>
              <a:spcBef>
                <a:spcPts val="1400"/>
              </a:spcBef>
              <a:spcAft>
                <a:spcPts val="0"/>
              </a:spcAft>
              <a:buClr>
                <a:schemeClr val="dk1"/>
              </a:buClr>
              <a:buSzPts val="523"/>
              <a:buNone/>
            </a:pPr>
            <a:endParaRPr sz="1000" dirty="0">
              <a:solidFill>
                <a:srgbClr val="ECECEC"/>
              </a:solidFill>
              <a:highlight>
                <a:schemeClr val="dk1"/>
              </a:highlight>
              <a:latin typeface="Roboto"/>
              <a:ea typeface="Roboto"/>
              <a:cs typeface="Roboto"/>
              <a:sym typeface="Roboto"/>
            </a:endParaRPr>
          </a:p>
          <a:p>
            <a:pPr marL="0" lvl="0" indent="0" algn="l" rtl="0">
              <a:lnSpc>
                <a:spcPct val="160000"/>
              </a:lnSpc>
              <a:spcBef>
                <a:spcPts val="1400"/>
              </a:spcBef>
              <a:spcAft>
                <a:spcPts val="0"/>
              </a:spcAft>
              <a:buClr>
                <a:schemeClr val="dk1"/>
              </a:buClr>
              <a:buSzPts val="1100"/>
              <a:buNone/>
            </a:pPr>
            <a:r>
              <a:rPr lang="en-IN" sz="2000" b="1" dirty="0">
                <a:highlight>
                  <a:schemeClr val="lt1"/>
                </a:highlight>
                <a:latin typeface="Roboto"/>
                <a:ea typeface="Roboto"/>
                <a:cs typeface="Roboto"/>
                <a:sym typeface="Roboto"/>
              </a:rPr>
              <a:t>Machine Learning Algorithm 1: Gradient Boosting Regressor</a:t>
            </a:r>
            <a:endParaRPr sz="2000" b="1" dirty="0">
              <a:highlight>
                <a:schemeClr val="lt1"/>
              </a:highlight>
              <a:latin typeface="Roboto"/>
              <a:ea typeface="Roboto"/>
              <a:cs typeface="Roboto"/>
              <a:sym typeface="Roboto"/>
            </a:endParaRPr>
          </a:p>
          <a:p>
            <a:pPr marL="342900">
              <a:lnSpc>
                <a:spcPct val="160000"/>
              </a:lnSpc>
              <a:spcBef>
                <a:spcPts val="1400"/>
              </a:spcBef>
              <a:buSzPts val="1100"/>
            </a:pPr>
            <a:r>
              <a:rPr lang="en-IN" sz="1800" dirty="0">
                <a:highlight>
                  <a:schemeClr val="lt1"/>
                </a:highlight>
                <a:latin typeface="Roboto"/>
                <a:ea typeface="Roboto"/>
                <a:cs typeface="Roboto"/>
                <a:sym typeface="Roboto"/>
              </a:rPr>
              <a:t>No scaling was necessary as Gradient Boosting Machines are less sensitive to the scale of the data.</a:t>
            </a:r>
            <a:endParaRPr sz="1800" dirty="0">
              <a:highlight>
                <a:schemeClr val="lt1"/>
              </a:highlight>
              <a:latin typeface="Roboto"/>
              <a:ea typeface="Roboto"/>
              <a:cs typeface="Roboto"/>
              <a:sym typeface="Roboto"/>
            </a:endParaRPr>
          </a:p>
          <a:p>
            <a:pPr marL="342900">
              <a:lnSpc>
                <a:spcPct val="160000"/>
              </a:lnSpc>
              <a:spcBef>
                <a:spcPts val="1400"/>
              </a:spcBef>
              <a:buSzPts val="1100"/>
            </a:pPr>
            <a:r>
              <a:rPr lang="en-IN" sz="1800" dirty="0" err="1">
                <a:highlight>
                  <a:schemeClr val="lt1"/>
                </a:highlight>
                <a:latin typeface="Roboto"/>
                <a:ea typeface="Roboto"/>
                <a:cs typeface="Roboto"/>
                <a:sym typeface="Roboto"/>
              </a:rPr>
              <a:t>OneHotEncoder</a:t>
            </a:r>
            <a:r>
              <a:rPr lang="en-IN" sz="1800" dirty="0">
                <a:highlight>
                  <a:schemeClr val="lt1"/>
                </a:highlight>
                <a:latin typeface="Roboto"/>
                <a:ea typeface="Roboto"/>
                <a:cs typeface="Roboto"/>
                <a:sym typeface="Roboto"/>
              </a:rPr>
              <a:t>: Used to convert categorical variables into a machine-readable form </a:t>
            </a:r>
            <a:r>
              <a:rPr lang="en-IN" sz="1800" dirty="0" err="1">
                <a:highlight>
                  <a:schemeClr val="lt1"/>
                </a:highlight>
                <a:latin typeface="Roboto"/>
                <a:ea typeface="Roboto"/>
                <a:cs typeface="Roboto"/>
                <a:sym typeface="Roboto"/>
              </a:rPr>
              <a:t>i.e</a:t>
            </a:r>
            <a:r>
              <a:rPr lang="en-IN" sz="1800" dirty="0">
                <a:highlight>
                  <a:schemeClr val="lt1"/>
                </a:highlight>
                <a:latin typeface="Roboto"/>
                <a:ea typeface="Roboto"/>
                <a:cs typeface="Roboto"/>
                <a:sym typeface="Roboto"/>
              </a:rPr>
              <a:t> in binary form.</a:t>
            </a:r>
            <a:endParaRPr sz="1800" dirty="0">
              <a:highlight>
                <a:schemeClr val="lt1"/>
              </a:highlight>
              <a:latin typeface="Roboto"/>
              <a:ea typeface="Roboto"/>
              <a:cs typeface="Roboto"/>
              <a:sym typeface="Roboto"/>
            </a:endParaRPr>
          </a:p>
          <a:p>
            <a:pPr marL="342900">
              <a:lnSpc>
                <a:spcPct val="160000"/>
              </a:lnSpc>
              <a:spcBef>
                <a:spcPts val="1400"/>
              </a:spcBef>
              <a:buSzPts val="1100"/>
            </a:pPr>
            <a:r>
              <a:rPr lang="en-IN" sz="1800" dirty="0">
                <a:highlight>
                  <a:schemeClr val="lt1"/>
                </a:highlight>
                <a:latin typeface="Roboto"/>
                <a:ea typeface="Roboto"/>
                <a:cs typeface="Roboto"/>
                <a:sym typeface="Roboto"/>
              </a:rPr>
              <a:t>All selected features were used in the initial model training.</a:t>
            </a:r>
            <a:endParaRPr sz="1800" dirty="0">
              <a:highlight>
                <a:schemeClr val="lt1"/>
              </a:highlight>
              <a:latin typeface="Roboto"/>
              <a:ea typeface="Roboto"/>
              <a:cs typeface="Roboto"/>
              <a:sym typeface="Roboto"/>
            </a:endParaRPr>
          </a:p>
          <a:p>
            <a:pPr marL="0" lvl="0" indent="0" algn="l" rtl="0">
              <a:lnSpc>
                <a:spcPct val="160000"/>
              </a:lnSpc>
              <a:spcBef>
                <a:spcPts val="1400"/>
              </a:spcBef>
              <a:spcAft>
                <a:spcPts val="0"/>
              </a:spcAft>
              <a:buClr>
                <a:schemeClr val="dk1"/>
              </a:buClr>
              <a:buSzPts val="1100"/>
              <a:buNone/>
            </a:pPr>
            <a:endParaRPr sz="2050" dirty="0">
              <a:highlight>
                <a:schemeClr val="lt1"/>
              </a:highlight>
              <a:latin typeface="Roboto"/>
              <a:ea typeface="Roboto"/>
              <a:cs typeface="Roboto"/>
              <a:sym typeface="Roboto"/>
            </a:endParaRPr>
          </a:p>
          <a:p>
            <a:pPr marL="0" lvl="0" indent="0" algn="l" rtl="0">
              <a:lnSpc>
                <a:spcPct val="160000"/>
              </a:lnSpc>
              <a:spcBef>
                <a:spcPts val="1400"/>
              </a:spcBef>
              <a:spcAft>
                <a:spcPts val="0"/>
              </a:spcAft>
              <a:buClr>
                <a:schemeClr val="dk1"/>
              </a:buClr>
              <a:buSzPts val="1100"/>
              <a:buFont typeface="Arial"/>
              <a:buNone/>
            </a:pPr>
            <a:endParaRPr sz="1650" dirty="0">
              <a:highlight>
                <a:schemeClr val="lt1"/>
              </a:highlight>
              <a:latin typeface="Roboto"/>
              <a:ea typeface="Roboto"/>
              <a:cs typeface="Roboto"/>
              <a:sym typeface="Roboto"/>
            </a:endParaRPr>
          </a:p>
          <a:p>
            <a:pPr marL="0" lvl="0" indent="0" algn="l" rtl="0">
              <a:lnSpc>
                <a:spcPct val="140000"/>
              </a:lnSpc>
              <a:spcBef>
                <a:spcPts val="1400"/>
              </a:spcBef>
              <a:spcAft>
                <a:spcPts val="400"/>
              </a:spcAft>
              <a:buClr>
                <a:schemeClr val="dk1"/>
              </a:buClr>
              <a:buSzPts val="523"/>
              <a:buNone/>
            </a:pPr>
            <a:endParaRPr sz="1083" dirty="0">
              <a:solidFill>
                <a:srgbClr val="ECECEC"/>
              </a:solidFill>
              <a:highlight>
                <a:schemeClr val="dk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IN" sz="2800" b="1"/>
              <a:t>Parameters:</a:t>
            </a:r>
            <a:endParaRPr/>
          </a:p>
        </p:txBody>
      </p:sp>
      <p:sp>
        <p:nvSpPr>
          <p:cNvPr id="192" name="Google Shape;192;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indent="-457200"/>
            <a:r>
              <a:rPr lang="en-IN" sz="1800" b="1" dirty="0" err="1"/>
              <a:t>n_estimators</a:t>
            </a:r>
            <a:r>
              <a:rPr lang="en-IN" sz="1800" b="1" dirty="0"/>
              <a:t>=100: </a:t>
            </a:r>
            <a:r>
              <a:rPr lang="en-IN" sz="1800" dirty="0"/>
              <a:t>The number of boosting stages to be run.</a:t>
            </a:r>
            <a:endParaRPr sz="1800" dirty="0"/>
          </a:p>
          <a:p>
            <a:pPr indent="-457200"/>
            <a:r>
              <a:rPr lang="en-IN" sz="1800" b="1" dirty="0" err="1"/>
              <a:t>learning_rate</a:t>
            </a:r>
            <a:r>
              <a:rPr lang="en-IN" sz="1800" b="1" dirty="0"/>
              <a:t>=0.1: </a:t>
            </a:r>
            <a:r>
              <a:rPr lang="en-IN" sz="1800" dirty="0"/>
              <a:t>Controls the contribution of each tree to the outcome.</a:t>
            </a:r>
            <a:endParaRPr sz="1800" dirty="0"/>
          </a:p>
          <a:p>
            <a:pPr indent="-457200"/>
            <a:r>
              <a:rPr lang="en-IN" sz="1800" b="1" dirty="0" err="1"/>
              <a:t>max_depth</a:t>
            </a:r>
            <a:r>
              <a:rPr lang="en-IN" sz="1800" b="1" dirty="0"/>
              <a:t>=3:</a:t>
            </a:r>
            <a:r>
              <a:rPr lang="en-IN" sz="1800" dirty="0"/>
              <a:t> Limits the number of nodes in the tree.</a:t>
            </a:r>
            <a:endParaRPr sz="1800" dirty="0"/>
          </a:p>
          <a:p>
            <a:pPr marL="0" lvl="0" indent="0" algn="l" rtl="0">
              <a:spcBef>
                <a:spcPts val="1000"/>
              </a:spcBef>
              <a:spcAft>
                <a:spcPts val="0"/>
              </a:spcAft>
              <a:buNone/>
            </a:pPr>
            <a:endParaRPr lang="en-IN" sz="1800" dirty="0"/>
          </a:p>
          <a:p>
            <a:pPr marL="0" lvl="0" indent="0" algn="l" rtl="0">
              <a:spcBef>
                <a:spcPts val="1000"/>
              </a:spcBef>
              <a:spcAft>
                <a:spcPts val="0"/>
              </a:spcAft>
              <a:buNone/>
            </a:pPr>
            <a:r>
              <a:rPr lang="en-IN" sz="1800" dirty="0"/>
              <a:t>We have used 20 percent of the data for testing and rest 80 percent for training</a:t>
            </a: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938229" y="-42862"/>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IN" sz="2800" b="1" dirty="0"/>
              <a:t>Model Evaluation:</a:t>
            </a:r>
            <a:endParaRPr dirty="0"/>
          </a:p>
        </p:txBody>
      </p:sp>
      <p:sp>
        <p:nvSpPr>
          <p:cNvPr id="198" name="Google Shape;198;p29"/>
          <p:cNvSpPr txBox="1">
            <a:spLocks noGrp="1"/>
          </p:cNvSpPr>
          <p:nvPr>
            <p:ph type="body" idx="1"/>
          </p:nvPr>
        </p:nvSpPr>
        <p:spPr>
          <a:xfrm>
            <a:off x="838200" y="250680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r>
              <a:rPr lang="en-IN" sz="2000" b="1" dirty="0"/>
              <a:t>RMSE (Root Mean Squared Error): </a:t>
            </a:r>
            <a:r>
              <a:rPr lang="en-IN" sz="2000" dirty="0"/>
              <a:t>Measures the average magnitude of the errors between predicted and actual values, giving an absolute measure of fit.</a:t>
            </a:r>
          </a:p>
          <a:p>
            <a:pPr marL="0" lvl="0" indent="0" algn="l" rtl="0">
              <a:spcBef>
                <a:spcPts val="1000"/>
              </a:spcBef>
              <a:spcAft>
                <a:spcPts val="0"/>
              </a:spcAft>
              <a:buNone/>
            </a:pPr>
            <a:endParaRPr sz="2000" dirty="0"/>
          </a:p>
          <a:p>
            <a:pPr marL="0" lvl="0" indent="0" algn="l" rtl="0">
              <a:spcBef>
                <a:spcPts val="1000"/>
              </a:spcBef>
              <a:spcAft>
                <a:spcPts val="0"/>
              </a:spcAft>
              <a:buNone/>
            </a:pPr>
            <a:r>
              <a:rPr lang="en-IN" sz="2000" b="1" dirty="0"/>
              <a:t>R-squared:</a:t>
            </a:r>
            <a:r>
              <a:rPr lang="en-IN" sz="2000" dirty="0"/>
              <a:t> Indicates the proportion of variance in the dependent variable that is predictable from the independent variables, offering insight into the goodness of fit. </a:t>
            </a:r>
            <a:endParaRPr sz="2000" dirty="0"/>
          </a:p>
        </p:txBody>
      </p:sp>
      <p:pic>
        <p:nvPicPr>
          <p:cNvPr id="199" name="Google Shape;199;p29"/>
          <p:cNvPicPr preferRelativeResize="0"/>
          <p:nvPr/>
        </p:nvPicPr>
        <p:blipFill rotWithShape="1">
          <a:blip r:embed="rId3">
            <a:alphaModFix/>
          </a:blip>
          <a:srcRect/>
          <a:stretch/>
        </p:blipFill>
        <p:spPr>
          <a:xfrm>
            <a:off x="938229" y="1690825"/>
            <a:ext cx="5416675" cy="84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6" name="Google Shape;206;p30"/>
          <p:cNvPicPr preferRelativeResize="0"/>
          <p:nvPr/>
        </p:nvPicPr>
        <p:blipFill rotWithShape="1">
          <a:blip r:embed="rId3">
            <a:alphaModFix/>
          </a:blip>
          <a:srcRect/>
          <a:stretch/>
        </p:blipFill>
        <p:spPr>
          <a:xfrm>
            <a:off x="2872527" y="365125"/>
            <a:ext cx="6806173" cy="567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Observation</a:t>
            </a:r>
            <a:endParaRPr/>
          </a:p>
        </p:txBody>
      </p:sp>
      <p:sp>
        <p:nvSpPr>
          <p:cNvPr id="212" name="Google Shape;212;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lvl="0" indent="-457200" algn="l" rtl="0">
              <a:spcBef>
                <a:spcPts val="1000"/>
              </a:spcBef>
              <a:spcAft>
                <a:spcPts val="0"/>
              </a:spcAft>
              <a:buClr>
                <a:schemeClr val="dk1"/>
              </a:buClr>
              <a:buSzPts val="1100"/>
              <a:buFont typeface="Wingdings" panose="05000000000000000000" pitchFamily="2" charset="2"/>
              <a:buChar char="§"/>
            </a:pPr>
            <a:r>
              <a:rPr lang="en-IN" sz="1800" dirty="0"/>
              <a:t>With an RMSE value of 4.33, the model’s predictions are close to the real outcomes, meaning it is effective at forecasting the number of female candidates elected within an acceptable error margin.</a:t>
            </a:r>
          </a:p>
          <a:p>
            <a:pPr marL="0" lvl="0" indent="0" algn="l" rtl="0">
              <a:spcBef>
                <a:spcPts val="1000"/>
              </a:spcBef>
              <a:spcAft>
                <a:spcPts val="0"/>
              </a:spcAft>
              <a:buClr>
                <a:schemeClr val="dk1"/>
              </a:buClr>
              <a:buSzPts val="1100"/>
              <a:buNone/>
            </a:pPr>
            <a:endParaRPr sz="1800" dirty="0"/>
          </a:p>
          <a:p>
            <a:pPr indent="-457200">
              <a:buSzPts val="1100"/>
            </a:pPr>
            <a:r>
              <a:rPr lang="en-IN" sz="1800" dirty="0"/>
              <a:t>An R-squared of 0.773 suggests a strong model that explains a substantial portion of the variation in the election results concerning female candidates</a:t>
            </a:r>
            <a:endParaRPr sz="1800" dirty="0"/>
          </a:p>
          <a:p>
            <a:pPr marL="0" lvl="0" indent="0" algn="l" rtl="0">
              <a:spcBef>
                <a:spcPts val="100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IN" sz="6000"/>
              <a:t>Purpose</a:t>
            </a:r>
            <a:endParaRPr/>
          </a:p>
        </p:txBody>
      </p:sp>
      <p:sp>
        <p:nvSpPr>
          <p:cNvPr id="92" name="Google Shape;92;p14"/>
          <p:cNvSpPr txBox="1">
            <a:spLocks noGrp="1"/>
          </p:cNvSpPr>
          <p:nvPr>
            <p:ph type="body" idx="1"/>
          </p:nvPr>
        </p:nvSpPr>
        <p:spPr>
          <a:xfrm>
            <a:off x="759542" y="196327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1800" dirty="0"/>
              <a:t>The purpose of this project is to analyse voting patterns, vote share among different genders and to know about the voting infrastructure  of different states in each year. </a:t>
            </a:r>
            <a:endParaRPr sz="2000" dirty="0"/>
          </a:p>
          <a:p>
            <a:pPr marL="228600" lvl="0" indent="-228600" algn="l" rtl="0">
              <a:lnSpc>
                <a:spcPct val="90000"/>
              </a:lnSpc>
              <a:spcBef>
                <a:spcPts val="1000"/>
              </a:spcBef>
              <a:spcAft>
                <a:spcPts val="0"/>
              </a:spcAft>
              <a:buClr>
                <a:schemeClr val="dk1"/>
              </a:buClr>
              <a:buSzPts val="2400"/>
              <a:buChar char="•"/>
            </a:pPr>
            <a:r>
              <a:rPr lang="en-IN" sz="1800" dirty="0"/>
              <a:t>We have analysed the data of each Indian states and union territories in every year from 2008 to 2023 about their legislative assembly election that holds every 5 years.</a:t>
            </a:r>
            <a:endParaRPr sz="2000" dirty="0"/>
          </a:p>
          <a:p>
            <a:pPr marL="228600" lvl="0" indent="-228600" algn="l" rtl="0">
              <a:lnSpc>
                <a:spcPct val="90000"/>
              </a:lnSpc>
              <a:spcBef>
                <a:spcPts val="1000"/>
              </a:spcBef>
              <a:spcAft>
                <a:spcPts val="0"/>
              </a:spcAft>
              <a:buClr>
                <a:schemeClr val="dk1"/>
              </a:buClr>
              <a:buSzPts val="2400"/>
              <a:buChar char="•"/>
            </a:pPr>
            <a:r>
              <a:rPr lang="en-US" sz="1800" dirty="0"/>
              <a:t>By doing this we can predict the reason of dissatisfaction from the nota numbers and we can also somewhat predict the impact of female candidates through other information.</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32"/>
          <p:cNvSpPr txBox="1">
            <a:spLocks noGrp="1"/>
          </p:cNvSpPr>
          <p:nvPr>
            <p:ph type="body" idx="1"/>
          </p:nvPr>
        </p:nvSpPr>
        <p:spPr>
          <a:xfrm>
            <a:off x="838200" y="980051"/>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b="1" dirty="0"/>
              <a:t>Machine Learning Algorithm 2:    Random Forest Classifier</a:t>
            </a:r>
            <a:endParaRPr b="1" dirty="0"/>
          </a:p>
          <a:p>
            <a:pPr marL="0" lvl="0" indent="0" algn="l" rtl="0">
              <a:spcBef>
                <a:spcPts val="1000"/>
              </a:spcBef>
              <a:spcAft>
                <a:spcPts val="0"/>
              </a:spcAft>
              <a:buNone/>
            </a:pPr>
            <a:endParaRPr sz="1800" dirty="0"/>
          </a:p>
          <a:p>
            <a:pPr indent="-457200"/>
            <a:r>
              <a:rPr lang="en-IN" sz="1800" dirty="0"/>
              <a:t>No scaling was applied as Random Forest algorithms do not require feature scaling to perform effectively.</a:t>
            </a:r>
            <a:endParaRPr sz="1800" dirty="0"/>
          </a:p>
          <a:p>
            <a:pPr indent="-457200"/>
            <a:r>
              <a:rPr lang="en-IN" sz="1800" b="1" dirty="0" err="1"/>
              <a:t>OneHotEncoder</a:t>
            </a:r>
            <a:r>
              <a:rPr lang="en-IN" sz="1800" b="1" dirty="0"/>
              <a:t>: </a:t>
            </a:r>
            <a:r>
              <a:rPr lang="en-IN" sz="1800" dirty="0"/>
              <a:t>Applied to categorical variables to transform them into a format that could be used in the model (binary variables for each category).</a:t>
            </a:r>
            <a:endParaRPr sz="1800" dirty="0"/>
          </a:p>
          <a:p>
            <a:pPr indent="-457200"/>
            <a:r>
              <a:rPr lang="en-IN" sz="1800" b="1" dirty="0"/>
              <a:t>Intrinsic Random Forest Feature Importances: </a:t>
            </a:r>
            <a:r>
              <a:rPr lang="en-IN" sz="1800" dirty="0"/>
              <a:t>After the initial model fit, the top 10 most important features were identified using the feature importances attribute of the </a:t>
            </a:r>
            <a:r>
              <a:rPr lang="en-IN" sz="1800" dirty="0" err="1"/>
              <a:t>RandomForestClassifier</a:t>
            </a:r>
            <a:r>
              <a:rPr lang="en-IN" sz="1800" dirty="0"/>
              <a:t>.</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Parameters</a:t>
            </a:r>
            <a:endParaRPr/>
          </a:p>
        </p:txBody>
      </p:sp>
      <p:sp>
        <p:nvSpPr>
          <p:cNvPr id="224" name="Google Shape;224;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indent="-457200"/>
            <a:r>
              <a:rPr lang="en-IN" sz="2000" dirty="0" err="1"/>
              <a:t>n_estimators</a:t>
            </a:r>
            <a:r>
              <a:rPr lang="en-IN" sz="2000" dirty="0"/>
              <a:t>=100: The number of trees in the forest.</a:t>
            </a:r>
            <a:endParaRPr sz="2000" dirty="0"/>
          </a:p>
          <a:p>
            <a:pPr indent="-457200">
              <a:buSzPts val="1100"/>
            </a:pPr>
            <a:r>
              <a:rPr lang="en-IN" sz="2000" dirty="0"/>
              <a:t>We have used 20 percent of the data for testing and rest 80 percent for training</a:t>
            </a:r>
            <a:endParaRPr sz="2000" dirty="0"/>
          </a:p>
          <a:p>
            <a:pPr marL="0" lvl="0" indent="0" algn="l" rtl="0">
              <a:spcBef>
                <a:spcPts val="100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916858" y="2145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t>Model Evaluation</a:t>
            </a:r>
            <a:endParaRPr dirty="0"/>
          </a:p>
        </p:txBody>
      </p:sp>
      <p:sp>
        <p:nvSpPr>
          <p:cNvPr id="230" name="Google Shape;230;p34"/>
          <p:cNvSpPr txBox="1">
            <a:spLocks noGrp="1"/>
          </p:cNvSpPr>
          <p:nvPr>
            <p:ph type="body" idx="1"/>
          </p:nvPr>
        </p:nvSpPr>
        <p:spPr>
          <a:xfrm>
            <a:off x="838200" y="1481496"/>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IN" sz="1800" dirty="0"/>
              <a:t>After fitting the Random Forest model, intrinsic feature importances were obtained, which reflect how valuable each feature was in constructing the forest by measuring how much each feature decreases the weighted impurity in a tree.</a:t>
            </a:r>
            <a:endParaRPr sz="1800" dirty="0"/>
          </a:p>
          <a:p>
            <a:pPr marL="0" lvl="0" indent="0" algn="l" rtl="0">
              <a:spcBef>
                <a:spcPts val="1000"/>
              </a:spcBef>
              <a:spcAft>
                <a:spcPts val="0"/>
              </a:spcAft>
              <a:buNone/>
            </a:pPr>
            <a:endParaRPr dirty="0"/>
          </a:p>
        </p:txBody>
      </p:sp>
      <p:pic>
        <p:nvPicPr>
          <p:cNvPr id="231" name="Google Shape;231;p34"/>
          <p:cNvPicPr preferRelativeResize="0"/>
          <p:nvPr/>
        </p:nvPicPr>
        <p:blipFill rotWithShape="1">
          <a:blip r:embed="rId3">
            <a:alphaModFix/>
          </a:blip>
          <a:srcRect/>
          <a:stretch/>
        </p:blipFill>
        <p:spPr>
          <a:xfrm>
            <a:off x="1115153" y="3560875"/>
            <a:ext cx="7680149" cy="308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5"/>
          <p:cNvSpPr txBox="1">
            <a:spLocks noGrp="1"/>
          </p:cNvSpPr>
          <p:nvPr>
            <p:ph type="body" idx="1"/>
          </p:nvPr>
        </p:nvSpPr>
        <p:spPr>
          <a:xfrm>
            <a:off x="907026" y="629942"/>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IN" sz="2000" b="1" dirty="0"/>
              <a:t>Accuracy</a:t>
            </a:r>
            <a:r>
              <a:rPr lang="en-IN" sz="2000" dirty="0"/>
              <a:t>: Measured the proportion of correct predictions.</a:t>
            </a:r>
            <a:endParaRPr sz="2000" dirty="0"/>
          </a:p>
          <a:p>
            <a:pPr marL="0" lvl="0" indent="0" algn="l" rtl="0">
              <a:spcBef>
                <a:spcPts val="1000"/>
              </a:spcBef>
              <a:spcAft>
                <a:spcPts val="0"/>
              </a:spcAft>
              <a:buNone/>
            </a:pPr>
            <a:r>
              <a:rPr lang="en-IN" sz="2000" dirty="0"/>
              <a:t>Classification Report: Provided precision, recall, and F1-score for each</a:t>
            </a:r>
            <a:endParaRPr sz="2000" dirty="0"/>
          </a:p>
          <a:p>
            <a:pPr marL="0" lvl="0" indent="0" algn="l" rtl="0">
              <a:spcBef>
                <a:spcPts val="1000"/>
              </a:spcBef>
              <a:spcAft>
                <a:spcPts val="0"/>
              </a:spcAft>
              <a:buClr>
                <a:schemeClr val="dk1"/>
              </a:buClr>
              <a:buSzPts val="1100"/>
              <a:buFont typeface="Arial"/>
              <a:buNone/>
            </a:pPr>
            <a:endParaRPr dirty="0"/>
          </a:p>
        </p:txBody>
      </p:sp>
      <p:pic>
        <p:nvPicPr>
          <p:cNvPr id="238" name="Google Shape;238;p35"/>
          <p:cNvPicPr preferRelativeResize="0"/>
          <p:nvPr/>
        </p:nvPicPr>
        <p:blipFill rotWithShape="1">
          <a:blip r:embed="rId3">
            <a:alphaModFix/>
          </a:blip>
          <a:srcRect/>
          <a:stretch/>
        </p:blipFill>
        <p:spPr>
          <a:xfrm>
            <a:off x="545876" y="2201163"/>
            <a:ext cx="4407475" cy="3767010"/>
          </a:xfrm>
          <a:prstGeom prst="rect">
            <a:avLst/>
          </a:prstGeom>
          <a:noFill/>
          <a:ln>
            <a:noFill/>
          </a:ln>
        </p:spPr>
      </p:pic>
      <p:pic>
        <p:nvPicPr>
          <p:cNvPr id="239" name="Google Shape;239;p35"/>
          <p:cNvPicPr preferRelativeResize="0"/>
          <p:nvPr/>
        </p:nvPicPr>
        <p:blipFill rotWithShape="1">
          <a:blip r:embed="rId4">
            <a:alphaModFix/>
          </a:blip>
          <a:srcRect/>
          <a:stretch/>
        </p:blipFill>
        <p:spPr>
          <a:xfrm>
            <a:off x="5457483" y="2346917"/>
            <a:ext cx="5213274" cy="3475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Observation</a:t>
            </a:r>
            <a:endParaRPr/>
          </a:p>
        </p:txBody>
      </p:sp>
      <p:sp>
        <p:nvSpPr>
          <p:cNvPr id="245" name="Google Shape;245;p3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indent="-457200">
              <a:buSzPts val="1100"/>
            </a:pPr>
            <a:r>
              <a:rPr lang="en-IN" sz="1800" dirty="0"/>
              <a:t>The feature ’Female Polling Percentage Excluding Postal Ballots’ being a top influencer indicates that the engagement level of female voters is a significant predictor of NOTA votes. </a:t>
            </a:r>
            <a:endParaRPr sz="1800" dirty="0"/>
          </a:p>
          <a:p>
            <a:pPr marL="0" lvl="0" indent="0" algn="l" rtl="0">
              <a:spcBef>
                <a:spcPts val="1000"/>
              </a:spcBef>
              <a:spcAft>
                <a:spcPts val="0"/>
              </a:spcAft>
              <a:buNone/>
            </a:pPr>
            <a:endParaRPr sz="1800" dirty="0"/>
          </a:p>
          <a:p>
            <a:pPr indent="-457200">
              <a:buSzPts val="1100"/>
            </a:pPr>
            <a:r>
              <a:rPr lang="en-IN" sz="1800" dirty="0"/>
              <a:t> ’Elected Male Candidates’ also appears as a key factor</a:t>
            </a:r>
            <a:endParaRPr sz="1800" dirty="0"/>
          </a:p>
          <a:p>
            <a:pPr marL="0" lvl="0" indent="0" algn="l" rtl="0">
              <a:spcBef>
                <a:spcPts val="1000"/>
              </a:spcBef>
              <a:spcAft>
                <a:spcPts val="0"/>
              </a:spcAft>
              <a:buNone/>
            </a:pPr>
            <a:endParaRPr sz="1800" dirty="0"/>
          </a:p>
          <a:p>
            <a:pPr indent="-457200">
              <a:buSzPts val="1100"/>
            </a:pPr>
            <a:r>
              <a:rPr lang="en-IN" sz="1800" dirty="0"/>
              <a:t>State Poll perc’, reflecting overall voter turnout, suggests that general voter engagement in </a:t>
            </a:r>
            <a:r>
              <a:rPr lang="en-IN" sz="1800" dirty="0" err="1"/>
              <a:t>anelection</a:t>
            </a:r>
            <a:r>
              <a:rPr lang="en-IN" sz="1800" dirty="0"/>
              <a:t> can be a bellwether for NOTA votes</a:t>
            </a:r>
            <a:endParaRPr sz="1800" dirty="0"/>
          </a:p>
          <a:p>
            <a:pPr marL="0" lvl="0" indent="0" algn="l" rtl="0">
              <a:spcBef>
                <a:spcPts val="1000"/>
              </a:spcBef>
              <a:spcAft>
                <a:spcPts val="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37"/>
          <p:cNvSpPr txBox="1">
            <a:spLocks noGrp="1"/>
          </p:cNvSpPr>
          <p:nvPr>
            <p:ph type="body" idx="1"/>
          </p:nvPr>
        </p:nvSpPr>
        <p:spPr>
          <a:xfrm>
            <a:off x="838200" y="1078374"/>
            <a:ext cx="10515600" cy="4351200"/>
          </a:xfrm>
          <a:prstGeom prst="rect">
            <a:avLst/>
          </a:prstGeom>
        </p:spPr>
        <p:txBody>
          <a:bodyPr spcFirstLastPara="1" wrap="square" lIns="91425" tIns="45700" rIns="91425" bIns="45700" anchor="t" anchorCtr="0">
            <a:normAutofit/>
          </a:bodyPr>
          <a:lstStyle/>
          <a:p>
            <a:pPr indent="-457200"/>
            <a:r>
              <a:rPr lang="en-IN" sz="1900" dirty="0"/>
              <a:t>Top-left quadrant (True Negative): The number 5 indicates that there are five instances where the model correctly predicted the negative class (’Low NOTA’). </a:t>
            </a:r>
          </a:p>
          <a:p>
            <a:pPr indent="-457200"/>
            <a:endParaRPr sz="1900" dirty="0"/>
          </a:p>
          <a:p>
            <a:pPr indent="-457200">
              <a:buSzPts val="1100"/>
            </a:pPr>
            <a:r>
              <a:rPr lang="en-IN" sz="1900" dirty="0"/>
              <a:t>Top-right quadrant (False Positive): The number 2 shows that the model incorrectly predicted the positive class (’High NOTA’) two times when it was actually the negative class.</a:t>
            </a:r>
          </a:p>
          <a:p>
            <a:pPr marL="0" indent="0">
              <a:buSzPts val="1100"/>
              <a:buNone/>
            </a:pPr>
            <a:r>
              <a:rPr lang="en-IN" sz="1900" dirty="0"/>
              <a:t> </a:t>
            </a:r>
            <a:endParaRPr sz="1900" dirty="0"/>
          </a:p>
          <a:p>
            <a:pPr indent="-457200"/>
            <a:r>
              <a:rPr lang="en-IN" sz="1900" dirty="0"/>
              <a:t>Bottom-left quadrant (False Negative): The number 0 indicates that there are no instances where the model predicted the negative class when it was actually the positive class. </a:t>
            </a:r>
          </a:p>
          <a:p>
            <a:pPr indent="-457200"/>
            <a:endParaRPr sz="1900" dirty="0"/>
          </a:p>
          <a:p>
            <a:pPr indent="-457200"/>
            <a:r>
              <a:rPr lang="en-IN" sz="1900" dirty="0"/>
              <a:t>Bottom-right quadrant (True Positive): The number 13 signifies that the model correctly predicted the positive class 13 times.</a:t>
            </a:r>
            <a:endParaRPr sz="1900" dirty="0"/>
          </a:p>
          <a:p>
            <a:pPr marL="0" lvl="0" indent="0" algn="l" rtl="0">
              <a:spcBef>
                <a:spcPts val="100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p:nvPr/>
        </p:nvSpPr>
        <p:spPr>
          <a:xfrm>
            <a:off x="555522" y="1573162"/>
            <a:ext cx="11081100" cy="3694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dirty="0">
              <a:solidFill>
                <a:schemeClr val="dk1"/>
              </a:solidFill>
            </a:endParaRPr>
          </a:p>
          <a:p>
            <a:pPr marL="0" marR="0" lvl="0" indent="0" algn="just" rtl="0">
              <a:spcBef>
                <a:spcPts val="0"/>
              </a:spcBef>
              <a:spcAft>
                <a:spcPts val="0"/>
              </a:spcAft>
              <a:buNone/>
            </a:pPr>
            <a:r>
              <a:rPr lang="en-IN" sz="1800" b="1" dirty="0">
                <a:solidFill>
                  <a:schemeClr val="dk1"/>
                </a:solidFill>
              </a:rPr>
              <a:t>From the Eda</a:t>
            </a:r>
            <a:endParaRPr sz="1800" b="1" dirty="0">
              <a:solidFill>
                <a:schemeClr val="dk1"/>
              </a:solidFill>
            </a:endParaRPr>
          </a:p>
          <a:p>
            <a:pPr marL="0" marR="0" lvl="0" indent="0" algn="just" rtl="0">
              <a:spcBef>
                <a:spcPts val="0"/>
              </a:spcBef>
              <a:spcAft>
                <a:spcPts val="0"/>
              </a:spcAft>
              <a:buNone/>
            </a:pPr>
            <a:endParaRPr sz="1800" dirty="0">
              <a:solidFill>
                <a:schemeClr val="dk1"/>
              </a:solidFill>
            </a:endParaRPr>
          </a:p>
          <a:p>
            <a:pPr marL="0" marR="0" lvl="0" indent="0" algn="just" rtl="0">
              <a:spcBef>
                <a:spcPts val="0"/>
              </a:spcBef>
              <a:spcAft>
                <a:spcPts val="0"/>
              </a:spcAft>
              <a:buNone/>
            </a:pPr>
            <a:r>
              <a:rPr lang="en-IN" sz="1800" b="0" i="0" u="none" strike="noStrike" dirty="0">
                <a:solidFill>
                  <a:schemeClr val="dk1"/>
                </a:solidFill>
                <a:latin typeface="Arial"/>
                <a:ea typeface="Arial"/>
                <a:cs typeface="Arial"/>
                <a:sym typeface="Arial"/>
              </a:rPr>
              <a:t>Furthermore, in regards to the distribution of elected male and female candidates. Notably, it reveals a concerning trend of fewer female candidates being elected compared to their male counterparts. This observation underscores potential disparities in political representation and highlights areas for further investigation and action to promote gender equality in elected offices.</a:t>
            </a:r>
            <a:endParaRPr dirty="0"/>
          </a:p>
          <a:p>
            <a:pPr marL="0" marR="0" lvl="0" indent="0" algn="just" rtl="0">
              <a:spcBef>
                <a:spcPts val="0"/>
              </a:spcBef>
              <a:spcAft>
                <a:spcPts val="0"/>
              </a:spcAft>
              <a:buNone/>
            </a:pPr>
            <a:endParaRPr sz="1800" b="0" i="0" u="none" strike="noStrike" dirty="0">
              <a:solidFill>
                <a:schemeClr val="dk1"/>
              </a:solidFill>
              <a:latin typeface="Arial"/>
              <a:ea typeface="Arial"/>
              <a:cs typeface="Arial"/>
              <a:sym typeface="Arial"/>
            </a:endParaRPr>
          </a:p>
          <a:p>
            <a:pPr marL="0" marR="0" lvl="0" indent="0" algn="just" rtl="0">
              <a:spcBef>
                <a:spcPts val="0"/>
              </a:spcBef>
              <a:spcAft>
                <a:spcPts val="0"/>
              </a:spcAft>
              <a:buNone/>
            </a:pPr>
            <a:r>
              <a:rPr lang="en-IN" sz="1800" b="0" i="0" u="none" strike="noStrike" dirty="0">
                <a:solidFill>
                  <a:schemeClr val="dk1"/>
                </a:solidFill>
                <a:latin typeface="Arial"/>
                <a:ea typeface="Arial"/>
                <a:cs typeface="Arial"/>
                <a:sym typeface="Arial"/>
              </a:rPr>
              <a:t>Also we have studied about the relationship between different variables like number of votes, forfeited deposits, polling stations and number of electors. From the plots we have found that there is a linear relationship in most of the cases with various degrees of correlation. It means that if there are more polling stations, then there will be more number of electors and voters and vice versa. So it signifies the importance of good infrastructure in different locations over time.</a:t>
            </a:r>
            <a:endParaRPr sz="1800" dirty="0">
              <a:solidFill>
                <a:schemeClr val="dk1"/>
              </a:solidFill>
              <a:latin typeface="Calibri"/>
              <a:ea typeface="Calibri"/>
              <a:cs typeface="Calibri"/>
              <a:sym typeface="Calibri"/>
            </a:endParaRPr>
          </a:p>
        </p:txBody>
      </p:sp>
      <p:sp>
        <p:nvSpPr>
          <p:cNvPr id="257" name="Google Shape;257;p38"/>
          <p:cNvSpPr txBox="1"/>
          <p:nvPr/>
        </p:nvSpPr>
        <p:spPr>
          <a:xfrm>
            <a:off x="511277" y="412954"/>
            <a:ext cx="1168072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a:solidFill>
                  <a:schemeClr val="dk1"/>
                </a:solidFill>
                <a:latin typeface="Calibri"/>
                <a:ea typeface="Calibri"/>
                <a:cs typeface="Calibri"/>
                <a:sym typeface="Calibri"/>
              </a:rPr>
              <a:t>Conclusion</a:t>
            </a:r>
            <a:endParaRPr sz="3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b="1" dirty="0"/>
              <a:t>From the ML:</a:t>
            </a:r>
            <a:br>
              <a:rPr lang="en-IN" b="1" dirty="0"/>
            </a:br>
            <a:endParaRPr b="1" dirty="0"/>
          </a:p>
          <a:p>
            <a:pPr marL="0" lvl="0" indent="0" algn="l" rtl="0">
              <a:spcBef>
                <a:spcPts val="1000"/>
              </a:spcBef>
              <a:spcAft>
                <a:spcPts val="0"/>
              </a:spcAft>
              <a:buNone/>
            </a:pPr>
            <a:r>
              <a:rPr lang="en-IN" sz="2000" b="1" dirty="0"/>
              <a:t>Gradient Boosting Regressor</a:t>
            </a:r>
            <a:r>
              <a:rPr lang="en-IN" sz="2000" dirty="0"/>
              <a:t> tells a story about the factors contributing to the success of female candidates in elections. By focusing on the predictors of the number of elected female candidates, we gain insights into the elements that might enhance or impede their political victories.</a:t>
            </a:r>
            <a:endParaRPr sz="2000" dirty="0"/>
          </a:p>
          <a:p>
            <a:pPr marL="0" lvl="0" indent="0" algn="l" rtl="0">
              <a:spcBef>
                <a:spcPts val="100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7D24-AD91-1C65-61A7-298AAA5D3E0F}"/>
              </a:ext>
            </a:extLst>
          </p:cNvPr>
          <p:cNvSpPr>
            <a:spLocks noGrp="1"/>
          </p:cNvSpPr>
          <p:nvPr>
            <p:ph type="title"/>
          </p:nvPr>
        </p:nvSpPr>
        <p:spPr/>
        <p:txBody>
          <a:bodyPr/>
          <a:lstStyle/>
          <a:p>
            <a:r>
              <a:rPr lang="en-IN" dirty="0"/>
              <a:t>Random Forest</a:t>
            </a:r>
          </a:p>
        </p:txBody>
      </p:sp>
      <p:sp>
        <p:nvSpPr>
          <p:cNvPr id="3" name="Text Placeholder 2">
            <a:extLst>
              <a:ext uri="{FF2B5EF4-FFF2-40B4-BE49-F238E27FC236}">
                <a16:creationId xmlns:a16="http://schemas.microsoft.com/office/drawing/2014/main" id="{A61F279C-FB74-4327-0E48-40786B09384E}"/>
              </a:ext>
            </a:extLst>
          </p:cNvPr>
          <p:cNvSpPr>
            <a:spLocks noGrp="1"/>
          </p:cNvSpPr>
          <p:nvPr>
            <p:ph type="body" idx="1"/>
          </p:nvPr>
        </p:nvSpPr>
        <p:spPr>
          <a:xfrm>
            <a:off x="690716" y="1481496"/>
            <a:ext cx="10515600" cy="4351338"/>
          </a:xfrm>
        </p:spPr>
        <p:txBody>
          <a:bodyPr>
            <a:noAutofit/>
          </a:bodyPr>
          <a:lstStyle/>
          <a:p>
            <a:pPr marL="114300" indent="0">
              <a:buNone/>
            </a:pPr>
            <a:endParaRPr lang="en-US" sz="1600" dirty="0"/>
          </a:p>
          <a:p>
            <a:r>
              <a:rPr lang="en-US" sz="1600" dirty="0"/>
              <a:t>The feature ’female polling percentage excluding postal ballots’ being a top influencer indicates That the engagement level of female voters is a significant predictor of NOTA votes. </a:t>
            </a:r>
          </a:p>
          <a:p>
            <a:pPr marL="114300" indent="0">
              <a:buNone/>
            </a:pPr>
            <a:endParaRPr lang="en-US" sz="1600" dirty="0"/>
          </a:p>
          <a:p>
            <a:r>
              <a:rPr lang="en-US" sz="1600" dirty="0"/>
              <a:t>This may suggest that when female voter turnout is higher, there is a higher likelihood of nota votes being utilized, ‘elected Male candidates’ also appears as a key factor, which might imply that the number of male candidates Elected (and, by extension, potentially the number of male candidates running) has a correlation with NOTA votes. </a:t>
            </a:r>
          </a:p>
          <a:p>
            <a:pPr marL="114300" indent="0">
              <a:buNone/>
            </a:pPr>
            <a:endParaRPr lang="en-US" sz="1600" dirty="0"/>
          </a:p>
          <a:p>
            <a:r>
              <a:rPr lang="en-US" sz="1600" dirty="0"/>
              <a:t>This could be interpreted as a proxy for gender representation in politics; when voters Perceive a gender imbalance, they might resort to NOTA as a form of protest.</a:t>
            </a:r>
          </a:p>
          <a:p>
            <a:pPr marL="114300" indent="0">
              <a:buNone/>
            </a:pPr>
            <a:endParaRPr lang="en-US" sz="1600" dirty="0"/>
          </a:p>
          <a:p>
            <a:r>
              <a:rPr lang="en-US" sz="1600" dirty="0"/>
              <a:t>’State poll perc’, reflecting overall voter turnout, suggests that general voter engagement in an Election can be a bellwether for NOTA votes. </a:t>
            </a:r>
          </a:p>
          <a:p>
            <a:pPr marL="114300" indent="0">
              <a:buNone/>
            </a:pPr>
            <a:endParaRPr lang="en-US" sz="1600" dirty="0"/>
          </a:p>
          <a:p>
            <a:r>
              <a:rPr lang="en-US" sz="1600" dirty="0"/>
              <a:t>This implies that higher voter turnout doesn’t necessarily  translate into fewer NOTA votes; rather, it might indicate that a more politically active electorate feels the need to express dissatisfaction through NOTA.</a:t>
            </a:r>
          </a:p>
          <a:p>
            <a:pPr marL="114300" indent="0">
              <a:buNone/>
            </a:pPr>
            <a:endParaRPr lang="en-IN" sz="1600" dirty="0"/>
          </a:p>
        </p:txBody>
      </p:sp>
    </p:spTree>
    <p:extLst>
      <p:ext uri="{BB962C8B-B14F-4D97-AF65-F5344CB8AC3E}">
        <p14:creationId xmlns:p14="http://schemas.microsoft.com/office/powerpoint/2010/main" val="1376479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41"/>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indent="-457200">
              <a:buSzPct val="49000"/>
            </a:pPr>
            <a:r>
              <a:rPr lang="en-IN" sz="1800" dirty="0"/>
              <a:t>To predict high NOTA voting instances, the model demonstrated a high degree of accuracy, with an overall correct classification rate of 90 percent.</a:t>
            </a:r>
          </a:p>
          <a:p>
            <a:pPr marL="0" indent="0">
              <a:buSzPct val="49000"/>
              <a:buNone/>
            </a:pPr>
            <a:endParaRPr sz="1800" dirty="0"/>
          </a:p>
          <a:p>
            <a:pPr indent="-457200">
              <a:buSzPct val="49000"/>
            </a:pPr>
            <a:r>
              <a:rPr lang="en-IN" sz="1800" dirty="0"/>
              <a:t>It performed exceptionally well in identifying instances of low NOTA votes, with perfect precision.</a:t>
            </a:r>
          </a:p>
          <a:p>
            <a:pPr indent="-457200">
              <a:buSzPct val="49000"/>
            </a:pPr>
            <a:endParaRPr sz="1800" dirty="0"/>
          </a:p>
          <a:p>
            <a:pPr indent="-457200">
              <a:buSzPct val="49000"/>
            </a:pPr>
            <a:r>
              <a:rPr lang="en-IN" sz="1800" dirty="0"/>
              <a:t>However, it was slightly less precise but still very accurate in classifying high NOTA votes. The high recall for high NOTA votes indicates a strong sensitivity to detecting cases of voter dissatisfaction.</a:t>
            </a:r>
          </a:p>
          <a:p>
            <a:pPr indent="-457200">
              <a:buSzPct val="49000"/>
            </a:pPr>
            <a:endParaRPr sz="1800" dirty="0"/>
          </a:p>
          <a:p>
            <a:pPr indent="-457200">
              <a:buSzPct val="49000"/>
            </a:pPr>
            <a:r>
              <a:rPr lang="en-IN" sz="1800" dirty="0"/>
              <a:t>The F1-scores were also high, particularly for high NOTA votes, suggesting a well-balanced model that is reliable for both classes</a:t>
            </a:r>
            <a:endParaRPr sz="1800" dirty="0"/>
          </a:p>
          <a:p>
            <a:pPr marL="0" lvl="0" indent="0" algn="l" rtl="0">
              <a:spcBef>
                <a:spcPts val="10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Dataset</a:t>
            </a:r>
            <a:endParaRPr/>
          </a:p>
        </p:txBody>
      </p:sp>
      <p:sp>
        <p:nvSpPr>
          <p:cNvPr id="98" name="Google Shape;9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1800" dirty="0"/>
              <a:t>We have taken a dataset from Election Commission of India website which comprises of 100 rows and 33 columns</a:t>
            </a:r>
            <a:endParaRPr sz="2000" dirty="0"/>
          </a:p>
          <a:p>
            <a:pPr marL="228600" lvl="0" indent="-228600" algn="l" rtl="0">
              <a:lnSpc>
                <a:spcPct val="90000"/>
              </a:lnSpc>
              <a:spcBef>
                <a:spcPts val="1000"/>
              </a:spcBef>
              <a:spcAft>
                <a:spcPts val="0"/>
              </a:spcAft>
              <a:buClr>
                <a:schemeClr val="dk1"/>
              </a:buClr>
              <a:buSzPts val="2400"/>
              <a:buChar char="•"/>
            </a:pPr>
            <a:r>
              <a:rPr lang="en-IN" sz="1800" dirty="0"/>
              <a:t>In the dataset we have columns such as Reserved SC/ST Seats, Male Voters, Female Voters, State and Union Territory names and respective years, etc.</a:t>
            </a:r>
            <a:endParaRP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64D0-F1A9-1474-FD27-4B80EC6F66C4}"/>
              </a:ext>
            </a:extLst>
          </p:cNvPr>
          <p:cNvSpPr>
            <a:spLocks noGrp="1"/>
          </p:cNvSpPr>
          <p:nvPr>
            <p:ph type="title"/>
          </p:nvPr>
        </p:nvSpPr>
        <p:spPr/>
        <p:txBody>
          <a:bodyPr/>
          <a:lstStyle/>
          <a:p>
            <a:r>
              <a:rPr lang="en-IN" dirty="0"/>
              <a:t>Contribution</a:t>
            </a:r>
          </a:p>
        </p:txBody>
      </p:sp>
      <p:sp>
        <p:nvSpPr>
          <p:cNvPr id="3" name="Text Placeholder 2">
            <a:extLst>
              <a:ext uri="{FF2B5EF4-FFF2-40B4-BE49-F238E27FC236}">
                <a16:creationId xmlns:a16="http://schemas.microsoft.com/office/drawing/2014/main" id="{77164E32-F5C5-1822-83DC-3D6E605A1BD2}"/>
              </a:ext>
            </a:extLst>
          </p:cNvPr>
          <p:cNvSpPr>
            <a:spLocks noGrp="1"/>
          </p:cNvSpPr>
          <p:nvPr>
            <p:ph type="body" idx="1"/>
          </p:nvPr>
        </p:nvSpPr>
        <p:spPr/>
        <p:txBody>
          <a:bodyPr>
            <a:noAutofit/>
          </a:bodyPr>
          <a:lstStyle/>
          <a:p>
            <a:pPr marL="114300" indent="0">
              <a:buNone/>
            </a:pPr>
            <a:r>
              <a:rPr lang="en-US" sz="1600" b="1" dirty="0"/>
              <a:t>Member 1 (202318059)</a:t>
            </a:r>
          </a:p>
          <a:p>
            <a:r>
              <a:rPr lang="en-US" sz="1600" dirty="0"/>
              <a:t>Downloaded and finalized the dataset and made it usable for analysis  </a:t>
            </a:r>
          </a:p>
          <a:p>
            <a:r>
              <a:rPr lang="en-US" sz="1600" dirty="0"/>
              <a:t>Done data preprocessing and analyzed the data and constructed plots</a:t>
            </a:r>
          </a:p>
          <a:p>
            <a:r>
              <a:rPr lang="en-US" sz="1600" dirty="0"/>
              <a:t>Report Making and finding insights</a:t>
            </a:r>
          </a:p>
          <a:p>
            <a:pPr marL="114300" indent="0">
              <a:buNone/>
            </a:pPr>
            <a:r>
              <a:rPr lang="en-US" sz="1600" b="1" dirty="0"/>
              <a:t>Member 2 (202318046)</a:t>
            </a:r>
          </a:p>
          <a:p>
            <a:r>
              <a:rPr lang="en-US" sz="1600" dirty="0"/>
              <a:t>Did feature engineering and made the data usable for applying ML algorithms. </a:t>
            </a:r>
          </a:p>
          <a:p>
            <a:r>
              <a:rPr lang="en-US" sz="1600" dirty="0"/>
              <a:t>Applied Machine learning models and tested accuracy, recall, precession and f1 score. </a:t>
            </a:r>
          </a:p>
          <a:p>
            <a:r>
              <a:rPr lang="en-US" sz="1600" dirty="0"/>
              <a:t>Aided in Report making and finalizing it.</a:t>
            </a:r>
          </a:p>
          <a:p>
            <a:pPr marL="114300" indent="0">
              <a:buNone/>
            </a:pPr>
            <a:r>
              <a:rPr lang="en-US" sz="1600" b="1" dirty="0"/>
              <a:t>Member 3 (202318018)</a:t>
            </a:r>
          </a:p>
          <a:p>
            <a:r>
              <a:rPr lang="en-US" sz="1600" dirty="0"/>
              <a:t>Presented ideas about the model to use and report making </a:t>
            </a:r>
          </a:p>
          <a:p>
            <a:r>
              <a:rPr lang="en-US" sz="1600" dirty="0"/>
              <a:t>Provided resources regarding datasets</a:t>
            </a:r>
          </a:p>
        </p:txBody>
      </p:sp>
    </p:spTree>
    <p:extLst>
      <p:ext uri="{BB962C8B-B14F-4D97-AF65-F5344CB8AC3E}">
        <p14:creationId xmlns:p14="http://schemas.microsoft.com/office/powerpoint/2010/main" val="136859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References</a:t>
            </a:r>
            <a:endParaRPr/>
          </a:p>
        </p:txBody>
      </p:sp>
      <p:sp>
        <p:nvSpPr>
          <p:cNvPr id="281" name="Google Shape;281;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sz="2000" dirty="0"/>
              <a:t>https://old.eci.gov.in/files/file/15617-year-wise-information-on-important-parameters-of-general-election-to-state-legislative-assembly-sla-held-during-the-years-2008-to-2023/</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Data Cleaning</a:t>
            </a:r>
            <a:endParaRPr/>
          </a:p>
        </p:txBody>
      </p:sp>
      <p:sp>
        <p:nvSpPr>
          <p:cNvPr id="104" name="Google Shape;10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1800" dirty="0"/>
              <a:t>We have used </a:t>
            </a:r>
            <a:r>
              <a:rPr lang="en-IN" sz="1800" dirty="0" err="1"/>
              <a:t>missingno</a:t>
            </a:r>
            <a:r>
              <a:rPr lang="en-IN" sz="1800" dirty="0"/>
              <a:t> package for </a:t>
            </a:r>
            <a:r>
              <a:rPr lang="en-IN" sz="1800" dirty="0" err="1"/>
              <a:t>analyzing</a:t>
            </a:r>
            <a:r>
              <a:rPr lang="en-IN" sz="1800" dirty="0"/>
              <a:t> missing values in the dataset.</a:t>
            </a:r>
            <a:endParaRPr sz="2000" dirty="0"/>
          </a:p>
          <a:p>
            <a:pPr marL="228600" lvl="0" indent="-228600" algn="l" rtl="0">
              <a:lnSpc>
                <a:spcPct val="90000"/>
              </a:lnSpc>
              <a:spcBef>
                <a:spcPts val="1000"/>
              </a:spcBef>
              <a:spcAft>
                <a:spcPts val="0"/>
              </a:spcAft>
              <a:buClr>
                <a:schemeClr val="dk1"/>
              </a:buClr>
              <a:buSzPts val="2400"/>
              <a:buChar char="•"/>
            </a:pPr>
            <a:r>
              <a:rPr lang="en-IN" sz="1800" dirty="0"/>
              <a:t>We also have used simple Imputer for imputing missing values in 4 numeric columns by their median as it is giving the correct estimate.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7"/>
          <p:cNvPicPr preferRelativeResize="0">
            <a:picLocks noGrp="1"/>
          </p:cNvPicPr>
          <p:nvPr>
            <p:ph type="body" idx="1"/>
          </p:nvPr>
        </p:nvPicPr>
        <p:blipFill rotWithShape="1">
          <a:blip r:embed="rId3">
            <a:alphaModFix/>
          </a:blip>
          <a:srcRect/>
          <a:stretch/>
        </p:blipFill>
        <p:spPr>
          <a:xfrm>
            <a:off x="683025" y="3846154"/>
            <a:ext cx="3923702" cy="2766040"/>
          </a:xfrm>
          <a:prstGeom prst="rect">
            <a:avLst/>
          </a:prstGeom>
          <a:noFill/>
          <a:ln>
            <a:noFill/>
          </a:ln>
        </p:spPr>
      </p:pic>
      <p:pic>
        <p:nvPicPr>
          <p:cNvPr id="110" name="Google Shape;110;p17"/>
          <p:cNvPicPr preferRelativeResize="0"/>
          <p:nvPr/>
        </p:nvPicPr>
        <p:blipFill rotWithShape="1">
          <a:blip r:embed="rId4">
            <a:alphaModFix/>
          </a:blip>
          <a:srcRect/>
          <a:stretch/>
        </p:blipFill>
        <p:spPr>
          <a:xfrm>
            <a:off x="365094" y="1151805"/>
            <a:ext cx="4559565" cy="2277195"/>
          </a:xfrm>
          <a:prstGeom prst="rect">
            <a:avLst/>
          </a:prstGeom>
          <a:noFill/>
          <a:ln>
            <a:noFill/>
          </a:ln>
        </p:spPr>
      </p:pic>
      <p:pic>
        <p:nvPicPr>
          <p:cNvPr id="111" name="Google Shape;111;p17"/>
          <p:cNvPicPr preferRelativeResize="0"/>
          <p:nvPr/>
        </p:nvPicPr>
        <p:blipFill rotWithShape="1">
          <a:blip r:embed="rId5">
            <a:alphaModFix/>
          </a:blip>
          <a:srcRect/>
          <a:stretch/>
        </p:blipFill>
        <p:spPr>
          <a:xfrm>
            <a:off x="5083277" y="1151805"/>
            <a:ext cx="3354802" cy="3265599"/>
          </a:xfrm>
          <a:prstGeom prst="rect">
            <a:avLst/>
          </a:prstGeom>
          <a:noFill/>
          <a:ln>
            <a:noFill/>
          </a:ln>
        </p:spPr>
      </p:pic>
      <p:sp>
        <p:nvSpPr>
          <p:cNvPr id="112" name="Google Shape;112;p17"/>
          <p:cNvSpPr txBox="1"/>
          <p:nvPr/>
        </p:nvSpPr>
        <p:spPr>
          <a:xfrm>
            <a:off x="206477" y="245806"/>
            <a:ext cx="4876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a:solidFill>
                  <a:schemeClr val="dk1"/>
                </a:solidFill>
                <a:latin typeface="Calibri"/>
                <a:ea typeface="Calibri"/>
                <a:cs typeface="Calibri"/>
                <a:sym typeface="Calibri"/>
              </a:rPr>
              <a:t>Missing Value Analysis</a:t>
            </a:r>
            <a:endParaRPr/>
          </a:p>
        </p:txBody>
      </p:sp>
      <p:sp>
        <p:nvSpPr>
          <p:cNvPr id="113" name="Google Shape;113;p17"/>
          <p:cNvSpPr txBox="1"/>
          <p:nvPr/>
        </p:nvSpPr>
        <p:spPr>
          <a:xfrm>
            <a:off x="5201264" y="4642464"/>
            <a:ext cx="6990736" cy="1969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dirty="0">
                <a:solidFill>
                  <a:schemeClr val="dk1"/>
                </a:solidFill>
                <a:latin typeface="Arial"/>
                <a:ea typeface="Arial"/>
                <a:cs typeface="Arial"/>
                <a:sym typeface="Arial"/>
              </a:rPr>
              <a:t>After conducting a thorough analysis of our dataset, we identified missing values in four key columns:</a:t>
            </a:r>
          </a:p>
          <a:p>
            <a:pPr marL="0" marR="0" lvl="0" indent="0" algn="l" rtl="0">
              <a:spcBef>
                <a:spcPts val="0"/>
              </a:spcBef>
              <a:spcAft>
                <a:spcPts val="0"/>
              </a:spcAft>
              <a:buNone/>
            </a:pPr>
            <a:endParaRPr dirty="0"/>
          </a:p>
          <a:p>
            <a:pPr marL="0" marR="0" lvl="0" indent="0" algn="l" rtl="0">
              <a:spcBef>
                <a:spcPts val="0"/>
              </a:spcBef>
              <a:spcAft>
                <a:spcPts val="0"/>
              </a:spcAft>
              <a:buNone/>
            </a:pPr>
            <a:r>
              <a:rPr lang="en-IN" sz="1800" b="0" i="0" u="none" strike="noStrike" dirty="0">
                <a:solidFill>
                  <a:schemeClr val="dk1"/>
                </a:solidFill>
                <a:latin typeface="Arial"/>
                <a:ea typeface="Arial"/>
                <a:cs typeface="Arial"/>
                <a:sym typeface="Arial"/>
              </a:rPr>
              <a:t>1. No. Of Transgender Contestants</a:t>
            </a:r>
            <a:endParaRPr dirty="0"/>
          </a:p>
          <a:p>
            <a:pPr marL="0" marR="0" lvl="0" indent="0" algn="l" rtl="0">
              <a:spcBef>
                <a:spcPts val="0"/>
              </a:spcBef>
              <a:spcAft>
                <a:spcPts val="0"/>
              </a:spcAft>
              <a:buNone/>
            </a:pPr>
            <a:r>
              <a:rPr lang="en-IN" sz="1800" b="0" i="0" u="none" strike="noStrike" dirty="0">
                <a:solidFill>
                  <a:schemeClr val="dk1"/>
                </a:solidFill>
                <a:latin typeface="Arial"/>
                <a:ea typeface="Arial"/>
                <a:cs typeface="Arial"/>
                <a:sym typeface="Arial"/>
              </a:rPr>
              <a:t>2. Transgender Candidates</a:t>
            </a:r>
            <a:endParaRPr dirty="0"/>
          </a:p>
          <a:p>
            <a:pPr marL="0" marR="0" lvl="0" indent="0" algn="l" rtl="0">
              <a:spcBef>
                <a:spcPts val="0"/>
              </a:spcBef>
              <a:spcAft>
                <a:spcPts val="0"/>
              </a:spcAft>
              <a:buNone/>
            </a:pPr>
            <a:r>
              <a:rPr lang="en-IN" sz="1800" b="0" i="0" u="none" strike="noStrike" dirty="0">
                <a:solidFill>
                  <a:schemeClr val="dk1"/>
                </a:solidFill>
                <a:latin typeface="Arial"/>
                <a:ea typeface="Arial"/>
                <a:cs typeface="Arial"/>
                <a:sym typeface="Arial"/>
              </a:rPr>
              <a:t>3. Deposits Transgender</a:t>
            </a:r>
            <a:endParaRPr dirty="0"/>
          </a:p>
          <a:p>
            <a:pPr marL="0" marR="0" lvl="0" indent="0" algn="l" rtl="0">
              <a:spcBef>
                <a:spcPts val="0"/>
              </a:spcBef>
              <a:spcAft>
                <a:spcPts val="0"/>
              </a:spcAft>
              <a:buNone/>
            </a:pPr>
            <a:r>
              <a:rPr lang="en-IN" sz="1800" b="0" i="0" u="none" strike="noStrike" dirty="0">
                <a:solidFill>
                  <a:schemeClr val="dk1"/>
                </a:solidFill>
                <a:latin typeface="Arial"/>
                <a:ea typeface="Arial"/>
                <a:cs typeface="Arial"/>
                <a:sym typeface="Arial"/>
              </a:rPr>
              <a:t>4. NOTA (None of the Above)</a:t>
            </a: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Observations</a:t>
            </a:r>
            <a:endParaRPr/>
          </a:p>
        </p:txBody>
      </p:sp>
      <p:sp>
        <p:nvSpPr>
          <p:cNvPr id="119" name="Google Shape;1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dirty="0"/>
              <a:t>The 1</a:t>
            </a:r>
            <a:r>
              <a:rPr lang="en-IN" sz="2000" baseline="30000" dirty="0"/>
              <a:t>st</a:t>
            </a:r>
            <a:r>
              <a:rPr lang="en-IN" sz="2000" dirty="0"/>
              <a:t> graph represents a </a:t>
            </a:r>
            <a:r>
              <a:rPr lang="en-IN" sz="2000" dirty="0" err="1"/>
              <a:t>msno</a:t>
            </a:r>
            <a:r>
              <a:rPr lang="en-IN" sz="2000" dirty="0"/>
              <a:t> matrix depicting the missing values.</a:t>
            </a:r>
            <a:endParaRPr dirty="0"/>
          </a:p>
          <a:p>
            <a:pPr marL="228600" lvl="0" indent="-228600" algn="l" rtl="0">
              <a:lnSpc>
                <a:spcPct val="90000"/>
              </a:lnSpc>
              <a:spcBef>
                <a:spcPts val="1000"/>
              </a:spcBef>
              <a:spcAft>
                <a:spcPts val="0"/>
              </a:spcAft>
              <a:buClr>
                <a:schemeClr val="dk1"/>
              </a:buClr>
              <a:buSzPts val="2000"/>
              <a:buChar char="•"/>
            </a:pPr>
            <a:r>
              <a:rPr lang="en-IN" sz="2000" dirty="0"/>
              <a:t>The 2</a:t>
            </a:r>
            <a:r>
              <a:rPr lang="en-IN" sz="2000" baseline="30000" dirty="0"/>
              <a:t>nd</a:t>
            </a:r>
            <a:r>
              <a:rPr lang="en-IN" sz="2000" dirty="0"/>
              <a:t> graph represents a bar plot depicting the missing values.</a:t>
            </a:r>
            <a:endParaRPr dirty="0"/>
          </a:p>
          <a:p>
            <a:pPr marL="228600" lvl="0" indent="-228600" algn="l" rtl="0">
              <a:lnSpc>
                <a:spcPct val="90000"/>
              </a:lnSpc>
              <a:spcBef>
                <a:spcPts val="1000"/>
              </a:spcBef>
              <a:spcAft>
                <a:spcPts val="0"/>
              </a:spcAft>
              <a:buClr>
                <a:schemeClr val="dk1"/>
              </a:buClr>
              <a:buSzPts val="2000"/>
              <a:buChar char="•"/>
            </a:pPr>
            <a:r>
              <a:rPr lang="en-IN" sz="2000" dirty="0"/>
              <a:t>The 3</a:t>
            </a:r>
            <a:r>
              <a:rPr lang="en-IN" sz="2000" baseline="30000" dirty="0"/>
              <a:t>rd</a:t>
            </a:r>
            <a:r>
              <a:rPr lang="en-IN" sz="2000" dirty="0"/>
              <a:t> graph represents a </a:t>
            </a:r>
            <a:r>
              <a:rPr lang="en-IN" sz="2000" dirty="0" err="1"/>
              <a:t>msno</a:t>
            </a:r>
            <a:r>
              <a:rPr lang="en-IN" sz="2000" dirty="0"/>
              <a:t> </a:t>
            </a:r>
            <a:r>
              <a:rPr lang="en-IN" sz="2000" dirty="0" err="1"/>
              <a:t>barplot</a:t>
            </a:r>
            <a:r>
              <a:rPr lang="en-IN" sz="2000" dirty="0"/>
              <a:t> depicting the missing values.</a:t>
            </a:r>
            <a:endParaRPr dirty="0"/>
          </a:p>
          <a:p>
            <a:pPr marL="0" lvl="0" indent="0" algn="l" rtl="0">
              <a:lnSpc>
                <a:spcPct val="90000"/>
              </a:lnSpc>
              <a:spcBef>
                <a:spcPts val="1000"/>
              </a:spcBef>
              <a:spcAft>
                <a:spcPts val="0"/>
              </a:spcAft>
              <a:buClr>
                <a:schemeClr val="dk1"/>
              </a:buClr>
              <a:buSzPts val="2000"/>
              <a:buNone/>
            </a:pPr>
            <a:endParaRPr sz="2000" dirty="0"/>
          </a:p>
          <a:p>
            <a:pPr marL="0" lvl="0" indent="0" algn="l" rtl="0">
              <a:lnSpc>
                <a:spcPct val="90000"/>
              </a:lnSpc>
              <a:spcBef>
                <a:spcPts val="1000"/>
              </a:spcBef>
              <a:spcAft>
                <a:spcPts val="0"/>
              </a:spcAft>
              <a:buClr>
                <a:schemeClr val="dk1"/>
              </a:buClr>
              <a:buSzPts val="2000"/>
              <a:buNone/>
            </a:pPr>
            <a:r>
              <a:rPr lang="en-IN" sz="2000" dirty="0"/>
              <a:t>Upon careful examination, it became evident that the column </a:t>
            </a:r>
            <a:r>
              <a:rPr lang="en-IN" sz="2000" dirty="0" err="1"/>
              <a:t>labeled</a:t>
            </a:r>
            <a:r>
              <a:rPr lang="en-IN" sz="2000" dirty="0"/>
              <a:t> ’NOTA’ exhibited the highest</a:t>
            </a:r>
            <a:endParaRPr dirty="0"/>
          </a:p>
          <a:p>
            <a:pPr marL="0" lvl="0" indent="0" algn="l" rtl="0">
              <a:lnSpc>
                <a:spcPct val="90000"/>
              </a:lnSpc>
              <a:spcBef>
                <a:spcPts val="1000"/>
              </a:spcBef>
              <a:spcAft>
                <a:spcPts val="0"/>
              </a:spcAft>
              <a:buClr>
                <a:schemeClr val="dk1"/>
              </a:buClr>
              <a:buSzPts val="2000"/>
              <a:buNone/>
            </a:pPr>
            <a:r>
              <a:rPr lang="en-IN" sz="2000" dirty="0"/>
              <a:t>count of missing values compared to the other three columns.</a:t>
            </a:r>
            <a:endParaRPr sz="2000" dirty="0"/>
          </a:p>
          <a:p>
            <a:pPr marL="228600" lvl="0" indent="-101600" algn="l" rtl="0">
              <a:lnSpc>
                <a:spcPct val="90000"/>
              </a:lnSpc>
              <a:spcBef>
                <a:spcPts val="1000"/>
              </a:spcBef>
              <a:spcAft>
                <a:spcPts val="0"/>
              </a:spcAft>
              <a:buClr>
                <a:schemeClr val="dk1"/>
              </a:buClr>
              <a:buSzPts val="2000"/>
              <a:buNone/>
            </a:pPr>
            <a:endParaRPr sz="2000" dirty="0"/>
          </a:p>
          <a:p>
            <a:pPr marL="228600" lvl="0" indent="-101600" algn="l" rtl="0">
              <a:lnSpc>
                <a:spcPct val="90000"/>
              </a:lnSpc>
              <a:spcBef>
                <a:spcPts val="1000"/>
              </a:spcBef>
              <a:spcAft>
                <a:spcPts val="0"/>
              </a:spcAft>
              <a:buClr>
                <a:schemeClr val="dk1"/>
              </a:buClr>
              <a:buSzPts val="2000"/>
              <a:buNone/>
            </a:pPr>
            <a:endParaRPr sz="2000" dirty="0"/>
          </a:p>
          <a:p>
            <a:pPr marL="228600" lvl="0" indent="-101600" algn="l" rtl="0">
              <a:lnSpc>
                <a:spcPct val="90000"/>
              </a:lnSpc>
              <a:spcBef>
                <a:spcPts val="1000"/>
              </a:spcBef>
              <a:spcAft>
                <a:spcPts val="0"/>
              </a:spcAft>
              <a:buClr>
                <a:schemeClr val="dk1"/>
              </a:buClr>
              <a:buSzPts val="2000"/>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491393" y="-9440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Univariate Analysis</a:t>
            </a:r>
            <a:endParaRPr/>
          </a:p>
        </p:txBody>
      </p:sp>
      <p:pic>
        <p:nvPicPr>
          <p:cNvPr id="125" name="Google Shape;125;p19"/>
          <p:cNvPicPr preferRelativeResize="0"/>
          <p:nvPr/>
        </p:nvPicPr>
        <p:blipFill rotWithShape="1">
          <a:blip r:embed="rId3">
            <a:alphaModFix/>
          </a:blip>
          <a:srcRect/>
          <a:stretch/>
        </p:blipFill>
        <p:spPr>
          <a:xfrm>
            <a:off x="3894811" y="1131970"/>
            <a:ext cx="3558527" cy="2146037"/>
          </a:xfrm>
          <a:prstGeom prst="rect">
            <a:avLst/>
          </a:prstGeom>
          <a:noFill/>
          <a:ln>
            <a:noFill/>
          </a:ln>
        </p:spPr>
      </p:pic>
      <p:pic>
        <p:nvPicPr>
          <p:cNvPr id="126" name="Google Shape;126;p19"/>
          <p:cNvPicPr preferRelativeResize="0"/>
          <p:nvPr/>
        </p:nvPicPr>
        <p:blipFill rotWithShape="1">
          <a:blip r:embed="rId4">
            <a:alphaModFix/>
          </a:blip>
          <a:srcRect/>
          <a:stretch/>
        </p:blipFill>
        <p:spPr>
          <a:xfrm>
            <a:off x="224125" y="1138979"/>
            <a:ext cx="3470086" cy="2146036"/>
          </a:xfrm>
          <a:prstGeom prst="rect">
            <a:avLst/>
          </a:prstGeom>
          <a:noFill/>
          <a:ln>
            <a:noFill/>
          </a:ln>
        </p:spPr>
      </p:pic>
      <p:pic>
        <p:nvPicPr>
          <p:cNvPr id="127" name="Google Shape;127;p19"/>
          <p:cNvPicPr preferRelativeResize="0"/>
          <p:nvPr/>
        </p:nvPicPr>
        <p:blipFill rotWithShape="1">
          <a:blip r:embed="rId5">
            <a:alphaModFix/>
          </a:blip>
          <a:srcRect/>
          <a:stretch/>
        </p:blipFill>
        <p:spPr>
          <a:xfrm>
            <a:off x="88271" y="3333135"/>
            <a:ext cx="3736038" cy="2293707"/>
          </a:xfrm>
          <a:prstGeom prst="rect">
            <a:avLst/>
          </a:prstGeom>
          <a:noFill/>
          <a:ln>
            <a:noFill/>
          </a:ln>
        </p:spPr>
      </p:pic>
      <p:pic>
        <p:nvPicPr>
          <p:cNvPr id="128" name="Google Shape;128;p19"/>
          <p:cNvPicPr preferRelativeResize="0"/>
          <p:nvPr/>
        </p:nvPicPr>
        <p:blipFill rotWithShape="1">
          <a:blip r:embed="rId6">
            <a:alphaModFix/>
          </a:blip>
          <a:srcRect/>
          <a:stretch/>
        </p:blipFill>
        <p:spPr>
          <a:xfrm>
            <a:off x="7653938" y="207173"/>
            <a:ext cx="3470086" cy="2158224"/>
          </a:xfrm>
          <a:prstGeom prst="rect">
            <a:avLst/>
          </a:prstGeom>
          <a:noFill/>
          <a:ln>
            <a:noFill/>
          </a:ln>
        </p:spPr>
      </p:pic>
      <p:pic>
        <p:nvPicPr>
          <p:cNvPr id="129" name="Google Shape;129;p19"/>
          <p:cNvPicPr preferRelativeResize="0">
            <a:picLocks noGrp="1"/>
          </p:cNvPicPr>
          <p:nvPr>
            <p:ph type="body" idx="1"/>
          </p:nvPr>
        </p:nvPicPr>
        <p:blipFill rotWithShape="1">
          <a:blip r:embed="rId7">
            <a:alphaModFix/>
          </a:blip>
          <a:srcRect/>
          <a:stretch/>
        </p:blipFill>
        <p:spPr>
          <a:xfrm>
            <a:off x="4073082" y="3333134"/>
            <a:ext cx="3841494" cy="2293707"/>
          </a:xfrm>
          <a:prstGeom prst="rect">
            <a:avLst/>
          </a:prstGeom>
          <a:noFill/>
          <a:ln>
            <a:noFill/>
          </a:ln>
        </p:spPr>
      </p:pic>
      <p:pic>
        <p:nvPicPr>
          <p:cNvPr id="130" name="Google Shape;130;p19"/>
          <p:cNvPicPr preferRelativeResize="0"/>
          <p:nvPr/>
        </p:nvPicPr>
        <p:blipFill rotWithShape="1">
          <a:blip r:embed="rId8">
            <a:alphaModFix/>
          </a:blip>
          <a:srcRect/>
          <a:stretch/>
        </p:blipFill>
        <p:spPr>
          <a:xfrm>
            <a:off x="8010764" y="2597910"/>
            <a:ext cx="3394655" cy="270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body" idx="1"/>
          </p:nvPr>
        </p:nvSpPr>
        <p:spPr>
          <a:xfrm>
            <a:off x="766917" y="877682"/>
            <a:ext cx="11176819" cy="59803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IN" sz="1800" b="0" i="0" u="none" strike="noStrike" dirty="0">
                <a:latin typeface="Arial"/>
                <a:ea typeface="Arial"/>
                <a:cs typeface="Arial"/>
                <a:sym typeface="Arial"/>
              </a:rPr>
              <a:t>The bar graphs in blue give the idea about the female vote share across different states in</a:t>
            </a:r>
            <a:endParaRPr dirty="0"/>
          </a:p>
          <a:p>
            <a:pPr marL="0" lvl="0" indent="0" algn="l" rtl="0">
              <a:lnSpc>
                <a:spcPct val="90000"/>
              </a:lnSpc>
              <a:spcBef>
                <a:spcPts val="1000"/>
              </a:spcBef>
              <a:spcAft>
                <a:spcPts val="0"/>
              </a:spcAft>
              <a:buClr>
                <a:schemeClr val="dk1"/>
              </a:buClr>
              <a:buSzPts val="1800"/>
              <a:buNone/>
            </a:pPr>
            <a:r>
              <a:rPr lang="en-IN" sz="1800" b="0" i="0" u="none" strike="noStrike" dirty="0">
                <a:latin typeface="Arial"/>
                <a:ea typeface="Arial"/>
                <a:cs typeface="Arial"/>
                <a:sym typeface="Arial"/>
              </a:rPr>
              <a:t>the years 2008, 2013, 2018, 2023. some union territories did not voted before and for the remaining</a:t>
            </a:r>
            <a:endParaRPr dirty="0"/>
          </a:p>
          <a:p>
            <a:pPr marL="0" lvl="0" indent="0" algn="l" rtl="0">
              <a:lnSpc>
                <a:spcPct val="90000"/>
              </a:lnSpc>
              <a:spcBef>
                <a:spcPts val="1000"/>
              </a:spcBef>
              <a:spcAft>
                <a:spcPts val="0"/>
              </a:spcAft>
              <a:buClr>
                <a:schemeClr val="dk1"/>
              </a:buClr>
              <a:buSzPts val="1800"/>
              <a:buNone/>
            </a:pPr>
            <a:r>
              <a:rPr lang="en-IN" sz="1800" b="0" i="0" u="none" strike="noStrike" dirty="0">
                <a:latin typeface="Arial"/>
                <a:ea typeface="Arial"/>
                <a:cs typeface="Arial"/>
                <a:sym typeface="Arial"/>
              </a:rPr>
              <a:t>states the pattern is almost identical.</a:t>
            </a:r>
            <a:endParaRPr dirty="0"/>
          </a:p>
          <a:p>
            <a:pPr marL="0" lvl="0" indent="0" algn="l" rtl="0">
              <a:lnSpc>
                <a:spcPct val="90000"/>
              </a:lnSpc>
              <a:spcBef>
                <a:spcPts val="1000"/>
              </a:spcBef>
              <a:spcAft>
                <a:spcPts val="0"/>
              </a:spcAft>
              <a:buClr>
                <a:schemeClr val="dk1"/>
              </a:buClr>
              <a:buSzPts val="1800"/>
              <a:buNone/>
            </a:pPr>
            <a:endParaRPr sz="1800" b="0" i="0" u="none" strike="noStrike" dirty="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b="0" i="0" u="none" strike="noStrike" dirty="0">
                <a:latin typeface="Arial"/>
                <a:ea typeface="Arial"/>
                <a:cs typeface="Arial"/>
                <a:sym typeface="Arial"/>
              </a:rPr>
              <a:t>The line chart gives the total votes polled in a year combining different states in a particular</a:t>
            </a:r>
            <a:endParaRPr dirty="0"/>
          </a:p>
          <a:p>
            <a:pPr marL="0" lvl="0" indent="0" algn="l" rtl="0">
              <a:lnSpc>
                <a:spcPct val="90000"/>
              </a:lnSpc>
              <a:spcBef>
                <a:spcPts val="1000"/>
              </a:spcBef>
              <a:spcAft>
                <a:spcPts val="0"/>
              </a:spcAft>
              <a:buClr>
                <a:schemeClr val="dk1"/>
              </a:buClr>
              <a:buSzPts val="1800"/>
              <a:buNone/>
            </a:pPr>
            <a:r>
              <a:rPr lang="en-IN" sz="1800" b="0" i="0" u="none" strike="noStrike" dirty="0">
                <a:latin typeface="Arial"/>
                <a:ea typeface="Arial"/>
                <a:cs typeface="Arial"/>
                <a:sym typeface="Arial"/>
              </a:rPr>
              <a:t>year. The pattern is similar to the number of seats in a year. As the number of seats were less the no.</a:t>
            </a:r>
            <a:endParaRPr dirty="0"/>
          </a:p>
          <a:p>
            <a:pPr marL="0" lvl="0" indent="0" algn="l" rtl="0">
              <a:lnSpc>
                <a:spcPct val="90000"/>
              </a:lnSpc>
              <a:spcBef>
                <a:spcPts val="1000"/>
              </a:spcBef>
              <a:spcAft>
                <a:spcPts val="0"/>
              </a:spcAft>
              <a:buClr>
                <a:schemeClr val="dk1"/>
              </a:buClr>
              <a:buSzPts val="1800"/>
              <a:buNone/>
            </a:pPr>
            <a:r>
              <a:rPr lang="en-IN" sz="1800" b="0" i="0" u="none" strike="noStrike" dirty="0">
                <a:latin typeface="Arial"/>
                <a:ea typeface="Arial"/>
                <a:cs typeface="Arial"/>
                <a:sym typeface="Arial"/>
              </a:rPr>
              <a:t>of polled votes were also less.</a:t>
            </a:r>
            <a:endParaRPr dirty="0"/>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b="0" i="0" u="none" strike="noStrike" dirty="0">
                <a:latin typeface="Arial"/>
                <a:ea typeface="Arial"/>
                <a:cs typeface="Arial"/>
                <a:sym typeface="Arial"/>
              </a:rPr>
              <a:t>The box plot gives the number of</a:t>
            </a:r>
            <a:endParaRPr dirty="0"/>
          </a:p>
          <a:p>
            <a:pPr marL="0" lvl="0" indent="0" algn="l" rtl="0">
              <a:lnSpc>
                <a:spcPct val="90000"/>
              </a:lnSpc>
              <a:spcBef>
                <a:spcPts val="1000"/>
              </a:spcBef>
              <a:spcAft>
                <a:spcPts val="0"/>
              </a:spcAft>
              <a:buClr>
                <a:schemeClr val="dk1"/>
              </a:buClr>
              <a:buSzPts val="1800"/>
              <a:buNone/>
            </a:pPr>
            <a:r>
              <a:rPr lang="en-IN" sz="1800" b="0" i="0" u="none" strike="noStrike" dirty="0">
                <a:latin typeface="Arial"/>
                <a:ea typeface="Arial"/>
                <a:cs typeface="Arial"/>
                <a:sym typeface="Arial"/>
              </a:rPr>
              <a:t>elected male and elected females. From the plot we can say that there are less number of female</a:t>
            </a:r>
            <a:endParaRPr dirty="0"/>
          </a:p>
          <a:p>
            <a:pPr marL="0" lvl="0" indent="0" algn="l" rtl="0">
              <a:lnSpc>
                <a:spcPct val="90000"/>
              </a:lnSpc>
              <a:spcBef>
                <a:spcPts val="1000"/>
              </a:spcBef>
              <a:spcAft>
                <a:spcPts val="0"/>
              </a:spcAft>
              <a:buClr>
                <a:schemeClr val="dk1"/>
              </a:buClr>
              <a:buSzPts val="1800"/>
              <a:buNone/>
            </a:pPr>
            <a:r>
              <a:rPr lang="en-IN" sz="1800" b="0" i="0" u="none" strike="noStrike" dirty="0">
                <a:latin typeface="Arial"/>
                <a:ea typeface="Arial"/>
                <a:cs typeface="Arial"/>
                <a:sym typeface="Arial"/>
              </a:rPr>
              <a:t>candidates who got elected.</a:t>
            </a:r>
            <a:endParaRPr dirty="0"/>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b="0" i="0" u="none" strike="noStrike"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1"/>
          <p:cNvPicPr preferRelativeResize="0"/>
          <p:nvPr/>
        </p:nvPicPr>
        <p:blipFill rotWithShape="1">
          <a:blip r:embed="rId3">
            <a:alphaModFix/>
          </a:blip>
          <a:srcRect/>
          <a:stretch/>
        </p:blipFill>
        <p:spPr>
          <a:xfrm>
            <a:off x="265840" y="116695"/>
            <a:ext cx="3748548" cy="2249129"/>
          </a:xfrm>
          <a:prstGeom prst="rect">
            <a:avLst/>
          </a:prstGeom>
          <a:noFill/>
          <a:ln>
            <a:noFill/>
          </a:ln>
        </p:spPr>
      </p:pic>
      <p:pic>
        <p:nvPicPr>
          <p:cNvPr id="141" name="Google Shape;141;p21"/>
          <p:cNvPicPr preferRelativeResize="0"/>
          <p:nvPr/>
        </p:nvPicPr>
        <p:blipFill rotWithShape="1">
          <a:blip r:embed="rId4">
            <a:alphaModFix/>
          </a:blip>
          <a:srcRect/>
          <a:stretch/>
        </p:blipFill>
        <p:spPr>
          <a:xfrm>
            <a:off x="4172813" y="0"/>
            <a:ext cx="3624167" cy="2894936"/>
          </a:xfrm>
          <a:prstGeom prst="rect">
            <a:avLst/>
          </a:prstGeom>
          <a:noFill/>
          <a:ln>
            <a:noFill/>
          </a:ln>
        </p:spPr>
      </p:pic>
      <p:pic>
        <p:nvPicPr>
          <p:cNvPr id="142" name="Google Shape;142;p21"/>
          <p:cNvPicPr preferRelativeResize="0"/>
          <p:nvPr/>
        </p:nvPicPr>
        <p:blipFill rotWithShape="1">
          <a:blip r:embed="rId5">
            <a:alphaModFix/>
          </a:blip>
          <a:srcRect/>
          <a:stretch/>
        </p:blipFill>
        <p:spPr>
          <a:xfrm>
            <a:off x="58240" y="2993428"/>
            <a:ext cx="4236582" cy="2527385"/>
          </a:xfrm>
          <a:prstGeom prst="rect">
            <a:avLst/>
          </a:prstGeom>
          <a:noFill/>
          <a:ln>
            <a:noFill/>
          </a:ln>
        </p:spPr>
      </p:pic>
      <p:pic>
        <p:nvPicPr>
          <p:cNvPr id="143" name="Google Shape;143;p21"/>
          <p:cNvPicPr preferRelativeResize="0"/>
          <p:nvPr/>
        </p:nvPicPr>
        <p:blipFill rotWithShape="1">
          <a:blip r:embed="rId6">
            <a:alphaModFix/>
          </a:blip>
          <a:srcRect/>
          <a:stretch/>
        </p:blipFill>
        <p:spPr>
          <a:xfrm>
            <a:off x="7956159" y="0"/>
            <a:ext cx="3820282" cy="2930847"/>
          </a:xfrm>
          <a:prstGeom prst="rect">
            <a:avLst/>
          </a:prstGeom>
          <a:noFill/>
          <a:ln>
            <a:noFill/>
          </a:ln>
        </p:spPr>
      </p:pic>
      <p:pic>
        <p:nvPicPr>
          <p:cNvPr id="144" name="Google Shape;144;p21"/>
          <p:cNvPicPr preferRelativeResize="0"/>
          <p:nvPr/>
        </p:nvPicPr>
        <p:blipFill rotWithShape="1">
          <a:blip r:embed="rId7">
            <a:alphaModFix/>
          </a:blip>
          <a:srcRect/>
          <a:stretch/>
        </p:blipFill>
        <p:spPr>
          <a:xfrm>
            <a:off x="8685820" y="3150007"/>
            <a:ext cx="3506180" cy="2800690"/>
          </a:xfrm>
          <a:prstGeom prst="rect">
            <a:avLst/>
          </a:prstGeom>
          <a:noFill/>
          <a:ln>
            <a:noFill/>
          </a:ln>
        </p:spPr>
      </p:pic>
      <p:pic>
        <p:nvPicPr>
          <p:cNvPr id="145" name="Google Shape;145;p21"/>
          <p:cNvPicPr preferRelativeResize="0"/>
          <p:nvPr/>
        </p:nvPicPr>
        <p:blipFill rotWithShape="1">
          <a:blip r:embed="rId8">
            <a:alphaModFix/>
          </a:blip>
          <a:srcRect/>
          <a:stretch/>
        </p:blipFill>
        <p:spPr>
          <a:xfrm>
            <a:off x="4294822" y="3219400"/>
            <a:ext cx="4092489" cy="33108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1961</Words>
  <Application>Microsoft Office PowerPoint</Application>
  <PresentationFormat>Widescreen</PresentationFormat>
  <Paragraphs>167</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Times New Roman</vt:lpstr>
      <vt:lpstr>Wingdings</vt:lpstr>
      <vt:lpstr>Arial</vt:lpstr>
      <vt:lpstr>Roboto</vt:lpstr>
      <vt:lpstr>Office Theme</vt:lpstr>
      <vt:lpstr>Exploratory Data Analysis on Election  Project by Group 11</vt:lpstr>
      <vt:lpstr>Purpose</vt:lpstr>
      <vt:lpstr>Dataset</vt:lpstr>
      <vt:lpstr>Data Cleaning</vt:lpstr>
      <vt:lpstr>PowerPoint Presentation</vt:lpstr>
      <vt:lpstr>Observations</vt:lpstr>
      <vt:lpstr>Univariate Analysis</vt:lpstr>
      <vt:lpstr>PowerPoint Presentation</vt:lpstr>
      <vt:lpstr>PowerPoint Presentation</vt:lpstr>
      <vt:lpstr>PowerPoint Presentation</vt:lpstr>
      <vt:lpstr>PowerPoint Presentation</vt:lpstr>
      <vt:lpstr>Multivariate Analysis</vt:lpstr>
      <vt:lpstr>PowerPoint Presentation</vt:lpstr>
      <vt:lpstr>PowerPoint Presentation</vt:lpstr>
      <vt:lpstr>Model Training</vt:lpstr>
      <vt:lpstr>Parameters:</vt:lpstr>
      <vt:lpstr>Model Evaluation:</vt:lpstr>
      <vt:lpstr>PowerPoint Presentation</vt:lpstr>
      <vt:lpstr>Observation</vt:lpstr>
      <vt:lpstr>PowerPoint Presentation</vt:lpstr>
      <vt:lpstr>Parameters</vt:lpstr>
      <vt:lpstr>Model Evaluation</vt:lpstr>
      <vt:lpstr>PowerPoint Presentation</vt:lpstr>
      <vt:lpstr>Observation</vt:lpstr>
      <vt:lpstr>PowerPoint Presentation</vt:lpstr>
      <vt:lpstr>PowerPoint Presentation</vt:lpstr>
      <vt:lpstr>PowerPoint Presentation</vt:lpstr>
      <vt:lpstr>Random Forest</vt:lpstr>
      <vt:lpstr>PowerPoint Presentation</vt:lpstr>
      <vt:lpstr>Contribution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Election  Project by Group 11</dc:title>
  <cp:lastModifiedBy>Anurag Choudhury</cp:lastModifiedBy>
  <cp:revision>3</cp:revision>
  <dcterms:modified xsi:type="dcterms:W3CDTF">2024-05-08T18:09:09Z</dcterms:modified>
</cp:coreProperties>
</file>