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9" r:id="rId12"/>
    <p:sldId id="268" r:id="rId13"/>
    <p:sldId id="270" r:id="rId14"/>
    <p:sldId id="271" r:id="rId15"/>
    <p:sldId id="272" r:id="rId16"/>
    <p:sldId id="273" r:id="rId17"/>
    <p:sldId id="26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28kayak/CS166_Final_Project.gi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SAN Jose state university </a:t>
            </a:r>
          </a:p>
          <a:p>
            <a:pPr algn="r"/>
            <a:r>
              <a:rPr lang="en-US" dirty="0"/>
              <a:t>Cs166 spring 2017 </a:t>
            </a:r>
          </a:p>
          <a:p>
            <a:pPr algn="r"/>
            <a:r>
              <a:rPr lang="en-US" dirty="0"/>
              <a:t>Kaya </a:t>
            </a:r>
            <a:r>
              <a:rPr lang="en-US" dirty="0" err="1"/>
              <a:t>ota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5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 – Cross site Scripting –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17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xss</a:t>
            </a:r>
            <a:r>
              <a:rPr lang="en-US" dirty="0"/>
              <a:t> – overview –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type of injection attack</a:t>
            </a:r>
          </a:p>
          <a:p>
            <a:r>
              <a:rPr lang="en-US" dirty="0"/>
              <a:t>Injects malicious script into benign and trusted website. </a:t>
            </a:r>
          </a:p>
          <a:p>
            <a:r>
              <a:rPr lang="en-US" dirty="0"/>
              <a:t>Occurs when an attacker users a web application to send malicious code </a:t>
            </a:r>
          </a:p>
          <a:p>
            <a:r>
              <a:rPr lang="en-US" dirty="0"/>
              <a:t>Generally in the form of a browser side script to different end user.</a:t>
            </a:r>
          </a:p>
        </p:txBody>
      </p:sp>
    </p:spTree>
    <p:extLst>
      <p:ext uri="{BB962C8B-B14F-4D97-AF65-F5344CB8AC3E}">
        <p14:creationId xmlns:p14="http://schemas.microsoft.com/office/powerpoint/2010/main" val="3044677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xss</a:t>
            </a:r>
            <a:r>
              <a:rPr lang="en-US" dirty="0"/>
              <a:t> – thread modeling –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XSS lets attackers do the followings </a:t>
            </a:r>
          </a:p>
          <a:p>
            <a:pPr lvl="1"/>
            <a:r>
              <a:rPr lang="en-US" dirty="0"/>
              <a:t>Identity Thrift (fraud) </a:t>
            </a:r>
          </a:p>
          <a:p>
            <a:pPr lvl="1"/>
            <a:r>
              <a:rPr lang="en-US" dirty="0"/>
              <a:t>Redirect traffic by altering URL </a:t>
            </a:r>
          </a:p>
          <a:p>
            <a:pPr lvl="1"/>
            <a:r>
              <a:rPr lang="en-US" dirty="0"/>
              <a:t>Session Hijacking </a:t>
            </a:r>
          </a:p>
          <a:p>
            <a:pPr lvl="1"/>
            <a:r>
              <a:rPr lang="en-US" dirty="0"/>
              <a:t>Storing sensitive information in JavaScript variables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16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xss</a:t>
            </a:r>
            <a:r>
              <a:rPr lang="en-US" dirty="0"/>
              <a:t> – Prevention –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Never accepts to insert untrusted data except in allowed location </a:t>
            </a:r>
          </a:p>
          <a:p>
            <a:pPr lvl="1"/>
            <a:r>
              <a:rPr lang="en-US" dirty="0"/>
              <a:t>Deny all – do not put untrusted data into your html document unless it is within one of the slot of defined in rule #1 </a:t>
            </a:r>
          </a:p>
          <a:p>
            <a:pPr lvl="1"/>
            <a:r>
              <a:rPr lang="en-US" sz="2800" dirty="0"/>
              <a:t>Most importantly, never accept actual JavaScript code from an untrusted data and then run it.</a:t>
            </a:r>
          </a:p>
        </p:txBody>
      </p:sp>
    </p:spTree>
    <p:extLst>
      <p:ext uri="{BB962C8B-B14F-4D97-AF65-F5344CB8AC3E}">
        <p14:creationId xmlns:p14="http://schemas.microsoft.com/office/powerpoint/2010/main" val="3949596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xss</a:t>
            </a:r>
            <a:r>
              <a:rPr lang="en-US" dirty="0"/>
              <a:t> –demonstration–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275" y="2249488"/>
            <a:ext cx="9808275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36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source 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987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source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https://github.com/28kayak/CS166_Final_Project.git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192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88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https://www.owasp.org/index.php/SQL_Injection</a:t>
            </a:r>
          </a:p>
        </p:txBody>
      </p:sp>
    </p:spTree>
    <p:extLst>
      <p:ext uri="{BB962C8B-B14F-4D97-AF65-F5344CB8AC3E}">
        <p14:creationId xmlns:p14="http://schemas.microsoft.com/office/powerpoint/2010/main" val="4152786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Injection </a:t>
            </a:r>
          </a:p>
          <a:p>
            <a:r>
              <a:rPr lang="en-US" dirty="0"/>
              <a:t>XSS (Cross Site Scripting)</a:t>
            </a:r>
          </a:p>
          <a:p>
            <a:r>
              <a:rPr lang="en-US" dirty="0"/>
              <a:t>Cookie Stealing</a:t>
            </a:r>
          </a:p>
          <a:p>
            <a:endParaRPr lang="en-US" dirty="0"/>
          </a:p>
          <a:p>
            <a:r>
              <a:rPr lang="en-US" dirty="0"/>
              <a:t>Trojan House </a:t>
            </a:r>
          </a:p>
          <a:p>
            <a:r>
              <a:rPr lang="en-US" dirty="0"/>
              <a:t>APK stealing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95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injection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226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injection – overview –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type of injection attack </a:t>
            </a:r>
          </a:p>
          <a:p>
            <a:r>
              <a:rPr lang="en-US" dirty="0"/>
              <a:t>A SQL injection attack is by “injection” of SQL query via input data from the client to the application. </a:t>
            </a:r>
          </a:p>
          <a:p>
            <a:r>
              <a:rPr lang="en-US" dirty="0"/>
              <a:t>When SQL succeed the followings could happen </a:t>
            </a:r>
          </a:p>
          <a:p>
            <a:pPr lvl="1"/>
            <a:r>
              <a:rPr lang="en-US" dirty="0"/>
              <a:t>Read sensitive data </a:t>
            </a:r>
          </a:p>
          <a:p>
            <a:pPr lvl="1"/>
            <a:r>
              <a:rPr lang="en-US" dirty="0"/>
              <a:t>Modify DB data</a:t>
            </a:r>
          </a:p>
          <a:p>
            <a:pPr lvl="1"/>
            <a:r>
              <a:rPr lang="en-US" dirty="0"/>
              <a:t>Run administrative operation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88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injection – Thread modeling –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7409" y="2097088"/>
            <a:ext cx="10336695" cy="42639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SQL Injection lets attackers to spoof identity, and temper data in database. </a:t>
            </a:r>
          </a:p>
          <a:p>
            <a:r>
              <a:rPr lang="en-US" dirty="0"/>
              <a:t>SQL Injection lets cause repudiation issues </a:t>
            </a:r>
          </a:p>
          <a:p>
            <a:pPr lvl="1"/>
            <a:r>
              <a:rPr lang="en-US" dirty="0"/>
              <a:t>Voiding transaction </a:t>
            </a:r>
          </a:p>
          <a:p>
            <a:pPr lvl="1"/>
            <a:r>
              <a:rPr lang="en-US" dirty="0"/>
              <a:t>Changing balance </a:t>
            </a:r>
          </a:p>
          <a:p>
            <a:r>
              <a:rPr lang="en-US" dirty="0"/>
              <a:t>SQL injection is common with PHP and ASP</a:t>
            </a:r>
          </a:p>
          <a:p>
            <a:pPr lvl="1"/>
            <a:r>
              <a:rPr lang="en-US" dirty="0"/>
              <a:t>Because these older functional interfaces are widely used.</a:t>
            </a:r>
          </a:p>
          <a:p>
            <a:pPr lvl="1"/>
            <a:r>
              <a:rPr lang="en-US" dirty="0"/>
              <a:t>Nature of programmatic interface available  </a:t>
            </a:r>
          </a:p>
          <a:p>
            <a:r>
              <a:rPr lang="en-US" dirty="0"/>
              <a:t>J2EE and ASP.NET application are less likely to have easily exploited SQL injection.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756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injection – Prevention –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75045"/>
            <a:ext cx="9905999" cy="1885191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dirty="0"/>
              <a:t>Use prepared statement / parameterized queries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Prepared statement force the developers to first define all SQL code and then pass the required parameters later to the query. 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This allows DB to distinguish between code and data, independent from user-input. </a:t>
            </a:r>
          </a:p>
          <a:p>
            <a:pPr marL="514350" indent="-514350">
              <a:buFont typeface="+mj-lt"/>
              <a:buAutoNum type="romanUcPeriod"/>
            </a:pPr>
            <a:endParaRPr lang="en-US" dirty="0"/>
          </a:p>
          <a:p>
            <a:pPr marL="971550" lvl="1" indent="-514350">
              <a:buFont typeface="+mj-lt"/>
              <a:buAutoNum type="roman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867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17517"/>
          </a:xfrm>
        </p:spPr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injection – Prevention – </a:t>
            </a:r>
          </a:p>
        </p:txBody>
      </p:sp>
      <p:sp>
        <p:nvSpPr>
          <p:cNvPr id="3" name="Rectangle 2"/>
          <p:cNvSpPr/>
          <p:nvPr/>
        </p:nvSpPr>
        <p:spPr>
          <a:xfrm>
            <a:off x="873055" y="2940495"/>
            <a:ext cx="10416209" cy="92333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String user = </a:t>
            </a:r>
            <a:r>
              <a:rPr lang="en-US" dirty="0" err="1"/>
              <a:t>request.getParameter</a:t>
            </a:r>
            <a:r>
              <a:rPr lang="en-US" dirty="0"/>
              <a:t>( "user" );</a:t>
            </a:r>
          </a:p>
          <a:p>
            <a:r>
              <a:rPr lang="en-US" dirty="0"/>
              <a:t>String pass = </a:t>
            </a:r>
            <a:r>
              <a:rPr lang="en-US" dirty="0" err="1"/>
              <a:t>request.getParameter</a:t>
            </a:r>
            <a:r>
              <a:rPr lang="en-US" dirty="0"/>
              <a:t>( "pass" );</a:t>
            </a:r>
          </a:p>
          <a:p>
            <a:r>
              <a:rPr lang="en-US" dirty="0"/>
              <a:t>String </a:t>
            </a:r>
            <a:r>
              <a:rPr lang="en-US" dirty="0" err="1"/>
              <a:t>sqlStr</a:t>
            </a:r>
            <a:r>
              <a:rPr lang="en-US" dirty="0"/>
              <a:t> = "SELECT </a:t>
            </a:r>
            <a:r>
              <a:rPr lang="en-US" dirty="0" err="1"/>
              <a:t>fullname</a:t>
            </a:r>
            <a:r>
              <a:rPr lang="en-US" dirty="0"/>
              <a:t> FROM login WHERE user='" + user + "' and pass = sha2('"+ pass + "', 256)";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3055" y="4876126"/>
            <a:ext cx="10416210" cy="1477328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String </a:t>
            </a:r>
            <a:r>
              <a:rPr lang="en-US" dirty="0" err="1"/>
              <a:t>sqlStr</a:t>
            </a:r>
            <a:r>
              <a:rPr lang="en-US" dirty="0"/>
              <a:t> = "SELECT count(*) FROM login WHERE user=? and pass = sha2(?, 256)";</a:t>
            </a:r>
          </a:p>
          <a:p>
            <a:r>
              <a:rPr lang="en-US" dirty="0" err="1"/>
              <a:t>PreparedStatement</a:t>
            </a:r>
            <a:r>
              <a:rPr lang="en-US" dirty="0"/>
              <a:t> </a:t>
            </a:r>
            <a:r>
              <a:rPr lang="en-US" dirty="0" err="1"/>
              <a:t>stmt</a:t>
            </a:r>
            <a:r>
              <a:rPr lang="en-US" dirty="0"/>
              <a:t> = </a:t>
            </a:r>
            <a:r>
              <a:rPr lang="en-US" dirty="0" err="1"/>
              <a:t>con.prepareStatement</a:t>
            </a:r>
            <a:r>
              <a:rPr lang="en-US" dirty="0"/>
              <a:t>(</a:t>
            </a:r>
            <a:r>
              <a:rPr lang="en-US" dirty="0" err="1"/>
              <a:t>sqlStr</a:t>
            </a:r>
            <a:r>
              <a:rPr lang="en-US" dirty="0"/>
              <a:t>);</a:t>
            </a:r>
          </a:p>
          <a:p>
            <a:r>
              <a:rPr lang="en-US" dirty="0" err="1"/>
              <a:t>stmt.setString</a:t>
            </a:r>
            <a:r>
              <a:rPr lang="en-US" dirty="0"/>
              <a:t>(1,name);</a:t>
            </a:r>
          </a:p>
          <a:p>
            <a:r>
              <a:rPr lang="en-US" dirty="0" err="1"/>
              <a:t>stmt.setString</a:t>
            </a:r>
            <a:r>
              <a:rPr lang="en-US" dirty="0"/>
              <a:t>(2,pwd);</a:t>
            </a:r>
          </a:p>
          <a:p>
            <a:r>
              <a:rPr lang="en-US" dirty="0" err="1"/>
              <a:t>ResultSet</a:t>
            </a:r>
            <a:r>
              <a:rPr lang="en-US" dirty="0"/>
              <a:t> </a:t>
            </a:r>
            <a:r>
              <a:rPr lang="en-US" dirty="0" err="1"/>
              <a:t>rs</a:t>
            </a:r>
            <a:r>
              <a:rPr lang="en-US" dirty="0"/>
              <a:t> = </a:t>
            </a:r>
            <a:r>
              <a:rPr lang="en-US" dirty="0" err="1"/>
              <a:t>stmt.executeQuery</a:t>
            </a:r>
            <a:r>
              <a:rPr lang="en-US" dirty="0"/>
              <a:t>();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873055" y="2309193"/>
            <a:ext cx="3193774" cy="54185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Use of Prepared Statement 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873055" y="4134750"/>
            <a:ext cx="3193774" cy="54185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Use of Prepared Statement </a:t>
            </a:r>
          </a:p>
        </p:txBody>
      </p:sp>
    </p:spTree>
    <p:extLst>
      <p:ext uri="{BB962C8B-B14F-4D97-AF65-F5344CB8AC3E}">
        <p14:creationId xmlns:p14="http://schemas.microsoft.com/office/powerpoint/2010/main" val="1691380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injection – Prevention –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 startAt="2"/>
            </a:pPr>
            <a:r>
              <a:rPr lang="en-US" dirty="0"/>
              <a:t>Use Stored Procedure 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Not always safe from SQL Injection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Certain Stored Procedures have the similar effect as use of parameterized query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It requires to build SQL query with parameters that are automatically parametrized unless the developer does something out of norm. </a:t>
            </a:r>
          </a:p>
        </p:txBody>
      </p:sp>
    </p:spTree>
    <p:extLst>
      <p:ext uri="{BB962C8B-B14F-4D97-AF65-F5344CB8AC3E}">
        <p14:creationId xmlns:p14="http://schemas.microsoft.com/office/powerpoint/2010/main" val="784620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injection – Demonstration –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Preventing Site</a:t>
            </a:r>
          </a:p>
          <a:p>
            <a:pPr lvl="1"/>
            <a:r>
              <a:rPr lang="en-US" dirty="0"/>
              <a:t>Running here</a:t>
            </a:r>
          </a:p>
          <a:p>
            <a:r>
              <a:rPr lang="en-US" dirty="0"/>
              <a:t>Preventing Site </a:t>
            </a:r>
          </a:p>
          <a:p>
            <a:pPr lvl="1"/>
            <a:r>
              <a:rPr lang="en-US" dirty="0"/>
              <a:t>Running here  </a:t>
            </a:r>
          </a:p>
        </p:txBody>
      </p:sp>
    </p:spTree>
    <p:extLst>
      <p:ext uri="{BB962C8B-B14F-4D97-AF65-F5344CB8AC3E}">
        <p14:creationId xmlns:p14="http://schemas.microsoft.com/office/powerpoint/2010/main" val="20834307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928</TotalTime>
  <Words>494</Words>
  <Application>Microsoft Office PowerPoint</Application>
  <PresentationFormat>Widescreen</PresentationFormat>
  <Paragraphs>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Tw Cen MT</vt:lpstr>
      <vt:lpstr>Circuit</vt:lpstr>
      <vt:lpstr>Final Project</vt:lpstr>
      <vt:lpstr>content</vt:lpstr>
      <vt:lpstr>Sql injection</vt:lpstr>
      <vt:lpstr>Sql injection – overview –  </vt:lpstr>
      <vt:lpstr>Sql injection – Thread modeling – </vt:lpstr>
      <vt:lpstr>Sql injection – Prevention – </vt:lpstr>
      <vt:lpstr>Sql injection – Prevention – </vt:lpstr>
      <vt:lpstr>Sql injection – Prevention – </vt:lpstr>
      <vt:lpstr>Sql injection – Demonstration – </vt:lpstr>
      <vt:lpstr>XSS – Cross site Scripting –</vt:lpstr>
      <vt:lpstr>xss – overview – </vt:lpstr>
      <vt:lpstr>xss – thread modeling – </vt:lpstr>
      <vt:lpstr>xss – Prevention – </vt:lpstr>
      <vt:lpstr>xss –demonstration– </vt:lpstr>
      <vt:lpstr>Project source code</vt:lpstr>
      <vt:lpstr>Project source code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CS166 Final Project</dc:title>
  <dc:creator>Kaya Ota</dc:creator>
  <cp:lastModifiedBy>Kaya Ota</cp:lastModifiedBy>
  <cp:revision>22</cp:revision>
  <dcterms:created xsi:type="dcterms:W3CDTF">2017-05-09T02:08:19Z</dcterms:created>
  <dcterms:modified xsi:type="dcterms:W3CDTF">2017-05-11T00:20:17Z</dcterms:modified>
</cp:coreProperties>
</file>