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8" r:id="rId5"/>
    <p:sldId id="279" r:id="rId6"/>
    <p:sldId id="280" r:id="rId7"/>
    <p:sldId id="281" r:id="rId8"/>
    <p:sldId id="282" r:id="rId9"/>
    <p:sldId id="271" r:id="rId10"/>
    <p:sldId id="273" r:id="rId11"/>
    <p:sldId id="274" r:id="rId12"/>
    <p:sldId id="267" r:id="rId13"/>
    <p:sldId id="289" r:id="rId14"/>
    <p:sldId id="275" r:id="rId15"/>
    <p:sldId id="291" r:id="rId16"/>
    <p:sldId id="26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50F"/>
    <a:srgbClr val="D60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850900" y="2955925"/>
            <a:ext cx="6019165" cy="139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3000"/>
              </a:lnSpc>
            </a:pPr>
            <a:r>
              <a:rPr lang="zh-CN" altLang="en-US" sz="4700" b="1" dirty="0">
                <a:ea typeface="宋体" panose="02010600030101010101" pitchFamily="2" charset="-122"/>
              </a:rPr>
              <a:t>三体团队</a:t>
            </a:r>
            <a:r>
              <a:rPr lang="en-US" altLang="zh-CN" sz="4700" b="1" dirty="0">
                <a:ea typeface="宋体" panose="02010600030101010101" pitchFamily="2" charset="-122"/>
              </a:rPr>
              <a:t>_</a:t>
            </a:r>
            <a:r>
              <a:rPr lang="zh-CN" altLang="en-US" sz="4700" b="1" dirty="0">
                <a:ea typeface="宋体" panose="02010600030101010101" pitchFamily="2" charset="-122"/>
              </a:rPr>
              <a:t>联接世界篇</a:t>
            </a:r>
            <a:endParaRPr lang="en-US" altLang="en-US" sz="47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indent="17145" algn="l" rtl="0" eaLnBrk="0">
              <a:lnSpc>
                <a:spcPct val="93000"/>
              </a:lnSpc>
              <a:spcBef>
                <a:spcPts val="5"/>
              </a:spcBef>
            </a:pPr>
            <a:endParaRPr lang="en-US" altLang="en-US" sz="3900" dirty="0"/>
          </a:p>
        </p:txBody>
      </p:sp>
      <p:grpSp>
        <p:nvGrpSpPr>
          <p:cNvPr id="4" name="group 2"/>
          <p:cNvGrpSpPr/>
          <p:nvPr/>
        </p:nvGrpSpPr>
        <p:grpSpPr>
          <a:xfrm rot="21600000">
            <a:off x="9331630" y="4644568"/>
            <a:ext cx="2228405" cy="682548"/>
            <a:chOff x="0" y="0"/>
            <a:chExt cx="2228405" cy="68254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28405" cy="682548"/>
            </a:xfrm>
            <a:prstGeom prst="rect">
              <a:avLst/>
            </a:prstGeom>
          </p:spPr>
        </p:pic>
        <p:sp>
          <p:nvSpPr>
            <p:cNvPr id="6" name="textbox 4"/>
            <p:cNvSpPr/>
            <p:nvPr/>
          </p:nvSpPr>
          <p:spPr>
            <a:xfrm>
              <a:off x="-12700" y="-12700"/>
              <a:ext cx="2254250" cy="7080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500" dirty="0"/>
            </a:p>
            <a:p>
              <a:pPr indent="11620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</a:t>
              </a:r>
              <a:r>
                <a:rPr sz="1400" spc="-345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1400" spc="0" dirty="0">
                  <a:ln w="3175" cap="flat" cmpd="sng">
                    <a:solidFill>
                      <a:srgbClr val="E7232B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E7232B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500" dirty="0"/>
            </a:p>
            <a:p>
              <a:pPr indent="115570" algn="l" rtl="0" eaLnBrk="0">
                <a:lnSpc>
                  <a:spcPts val="1305"/>
                </a:lnSpc>
                <a:spcBef>
                  <a:spcPts val="5"/>
                </a:spcBef>
              </a:pPr>
              <a:r>
                <a:rPr sz="900" spc="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60" dirty="0">
                  <a:solidFill>
                    <a:srgbClr val="E7232B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</a:t>
              </a:r>
              <a:r>
                <a:rPr sz="900" spc="50" dirty="0">
                  <a:solidFill>
                    <a:srgbClr val="E7232B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力</a:t>
              </a:r>
              <a:endParaRPr lang="en-US" altLang="en-US" sz="900" dirty="0"/>
            </a:p>
          </p:txBody>
        </p:sp>
      </p:grp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65048" y="429768"/>
            <a:ext cx="2977895" cy="461771"/>
          </a:xfrm>
          <a:prstGeom prst="rect">
            <a:avLst/>
          </a:prstGeom>
        </p:spPr>
      </p:pic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3786466" y="4710010"/>
          <a:ext cx="2699384" cy="398779"/>
        </p:xfrm>
        <a:graphic>
          <a:graphicData uri="http://schemas.openxmlformats.org/drawingml/2006/table">
            <a:tbl>
              <a:tblPr/>
              <a:tblGrid>
                <a:gridCol w="2699384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/>
                    </a:p>
                    <a:p>
                      <a:pPr indent="154940" algn="l" rtl="0" eaLnBrk="0">
                        <a:lnSpc>
                          <a:spcPts val="2325"/>
                        </a:lnSpc>
                      </a:pP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汇报时间：</a:t>
                      </a:r>
                      <a:r>
                        <a:rPr sz="1700" spc="-12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-115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22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6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r>
                        <a:rPr 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</a:t>
                      </a:r>
                      <a:r>
                        <a:rPr lang="zh-CN" alt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号</a:t>
                      </a:r>
                      <a:endParaRPr lang="zh-CN" altLang="en-US" sz="1700" spc="0" dirty="0">
                        <a:solidFill>
                          <a:srgbClr val="3B38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4"/>
          <p:cNvGrpSpPr/>
          <p:nvPr/>
        </p:nvGrpSpPr>
        <p:grpSpPr>
          <a:xfrm rot="21600000">
            <a:off x="275322" y="4709795"/>
            <a:ext cx="3256991" cy="424815"/>
            <a:chOff x="-296790" y="0"/>
            <a:chExt cx="2979030" cy="424815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-296545" y="0"/>
              <a:ext cx="2978785" cy="398780"/>
            </a:xfrm>
            <a:prstGeom prst="rect">
              <a:avLst/>
            </a:prstGeom>
          </p:spPr>
        </p:pic>
        <p:sp>
          <p:nvSpPr>
            <p:cNvPr id="11" name="textbox 8"/>
            <p:cNvSpPr/>
            <p:nvPr/>
          </p:nvSpPr>
          <p:spPr>
            <a:xfrm>
              <a:off x="-296790" y="0"/>
              <a:ext cx="2881630" cy="42481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400" dirty="0"/>
            </a:p>
            <a:p>
              <a:pPr indent="167640" algn="l" rtl="0" eaLnBrk="0">
                <a:lnSpc>
                  <a:spcPts val="2325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3B38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汇报人：</a:t>
              </a:r>
              <a:r>
                <a:rPr sz="1700" spc="-110" dirty="0">
                  <a:solidFill>
                    <a:srgbClr val="3B38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sz="1700" spc="-110" dirty="0">
                  <a:solidFill>
                    <a:srgbClr val="3B38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严超，谢伟文，卢桂湖</a:t>
              </a:r>
              <a:endParaRPr lang="zh-CN" sz="1700" spc="-110" dirty="0">
                <a:solidFill>
                  <a:srgbClr val="3B38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2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376916" y="408432"/>
            <a:ext cx="1173480" cy="480059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364723" y="5564123"/>
            <a:ext cx="1187195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23" name="textbox 23"/>
          <p:cNvSpPr/>
          <p:nvPr/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1000"/>
              </a:lnSpc>
            </a:pPr>
            <a:endParaRPr lang="en-US" altLang="en-US" sz="2000" dirty="0"/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27" name="textbox 27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我们的实践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4675" y="1332230"/>
            <a:ext cx="85026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沟通三大原则之一。学会说我们，团结团队大家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有一次两位同事提交代码合并的时候发生了冲突，然后修改后导致代码出现了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bug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领导来问责我们，让我们解决。我当时对他说，我们这次提交应该是合并有覆盖了代码，我们一起看看怎么解决，用对比工具检查一下。然后同事也非常的配合。这里虽然是这两位同事合并出的错，但是我没有直接对他们说你们的代码合并出问题，而是用我们，一起面对解决问题，所以最后非常快的处理好了。但是以前我经常遇到事情总是会用你怎么怎么了。所以非常不好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textbox 3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情景解析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2345" y="756920"/>
            <a:ext cx="5676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案例一：空降领导是控制狂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650" y="2437765"/>
            <a:ext cx="85788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情景分析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我的上级是空降，他不仅事无巨细地问过所有的工作，还想颠覆团队已形成的工作节奏，让所有的人按照他的方式做事，但由于工作性质，他的方法也不一定适合当下的工作。我们应该怎么做？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textbox 3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情景解析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2345" y="756920"/>
            <a:ext cx="5676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我的沟通预案表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59890"/>
            <a:ext cx="85788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分析与准备：由于领导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不仅事无巨细地问过所有的工作，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控制欲太强，但是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他的方法也不一定适合当下的工作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所以我们应该先反客为主给领导提出一些好的建议，先让他有事情做有事情想。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对象：上级领导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谈话开场白：“领导，活我负责，但是我可能要给您添点麻烦，我经验不够丰富，我每天就这个项目给您写份日报，您看行不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谈话目标：缓解领导的控制，让其分清工作的重点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和对方沟通的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个问题：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、多给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领导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反馈，告诉领导他在会上提到的工作方法，对我们很有帮助。”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、让他感受到你是一个值得信任和尊重的工作伙伴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、保持工作的透明度告诉领导我跟目前负责的项目有几个，分别是什么情况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总结：反客为主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textbox 3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情景解析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2345" y="756920"/>
            <a:ext cx="5676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案例二：客户方案确认后还提新需求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3980" y="2672080"/>
            <a:ext cx="8578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情景分析：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我所在的部门负责为客户开发软件系统，我是负责交付的项目经理。我的一个客户非常难缠--项目开发前，我们就方案明明做过正式确认了，后续他还是不断的提出新需求，要如何与客户沟通？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textbox 3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情景解析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9975" y="922020"/>
            <a:ext cx="347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我的沟通预案表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59890"/>
            <a:ext cx="85788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分析与准备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客户明明做过正式确认了，后续他还是不断的提出新需求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关于项目范围蔓延的处理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我们可以把新需求的周期和对目前的影响给客户反馈列出时间节点。</a:t>
            </a:r>
            <a:endParaRPr lang="en-US" alt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对象：客户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谈话开场白：“目前的新需求的加入，我们来讨论一下时间节点还有对当前的需求的影响程度吧。。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谈话目标：让客户了解新需求当前的需求的影响，还有上线时间的影响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和对方沟通的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个问题：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、挖掘客户变更的真实原因”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、评估变更的影响和风险，在不影响公司利益的前提下，如果可行，可以直接答应。如果操作比较困难，先和客户说明情况，然后申请评估后给出回复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、组织团队，讨论变更可行性和方案，同时上报领导，领会领导意图，领导同意，那组织团队进行变更。领导不同意，委婉回绝客户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总结：从合同范围与新需求合理性和迫切性进行分析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3804" y="2069591"/>
            <a:ext cx="6184391" cy="95859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115908" y="3792181"/>
            <a:ext cx="450469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20320" algn="l" rtl="0" eaLnBrk="0">
              <a:lnSpc>
                <a:spcPts val="2770"/>
              </a:lnSpc>
            </a:pP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软通动力信息技术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集团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</a:t>
            </a:r>
            <a:r>
              <a:rPr sz="2000" spc="11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2000" spc="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司</a:t>
            </a:r>
            <a:endParaRPr lang="en-US" altLang="en-US" sz="2000" dirty="0"/>
          </a:p>
          <a:p>
            <a:pPr marL="12700" indent="0" algn="l" rtl="0" eaLnBrk="0">
              <a:lnSpc>
                <a:spcPct val="158000"/>
              </a:lnSpc>
              <a:spcBef>
                <a:spcPts val="325"/>
              </a:spcBef>
            </a:pPr>
            <a:r>
              <a:rPr sz="1500" spc="10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北京市海淀区西北旺东路</a:t>
            </a:r>
            <a:r>
              <a:rPr sz="1500" spc="6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sz="1500" spc="10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号院东区</a:t>
            </a:r>
            <a:r>
              <a:rPr sz="1500" spc="6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sz="1500" spc="10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500" spc="75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  <a:r>
              <a:rPr sz="1500" spc="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500" spc="7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sz="1500" spc="3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.i</a:t>
            </a:r>
            <a:r>
              <a:rPr sz="1500" spc="4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1500" spc="6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3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1500" spc="4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tst</a:t>
            </a:r>
            <a:r>
              <a:rPr sz="1500" spc="6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</a:t>
            </a:r>
            <a:r>
              <a:rPr sz="1500" spc="5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3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5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spc="55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0" dirty="0">
                <a:solidFill>
                  <a:srgbClr val="02020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en-US" sz="1500" dirty="0"/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340608" y="3589019"/>
            <a:ext cx="1586484" cy="15864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0110" y="1263015"/>
            <a:ext cx="78924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1、与陌生人如何展开有效沟通的技巧，关注对方的情绪与诉求，作出针对性的反馈。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2、主动破冰，通过适当的行动表达对别人的尊重与赞美，营造良好的沟通氛围，为进一步沟通创造条件。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、通过求助方式，达到互相认识加深，了解双方的目的！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、如何调解同事中的矛盾，站在中间位置，不能代入各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自角色，这样更有效，同时给互相之间设定下一个小目标，转移矛盾焦点，达到调解目的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主动沟通，了解上级的诉求：树立威望、改进团队工作效率、掌控团队工作节奏等等，扼要概述团队当前工作模式的特点，及形成的主观和客观因素（如：业务特点为、团队成员业务水平、与协作团队的关系等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49475" y="1254125"/>
            <a:ext cx="78924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与陌生人如何展开有效沟通的技巧，关注对方的情绪与诉求，作出针对性的反馈。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提出建议，注重讲话的场合，还有沟通的时间不要选择在太晚，别人都要休息了才找人这样是不好的。俗话说，“近朱者赤，近墨者黑”“物以类聚，人以群分”。所以，一般来说大家都不喜欢和一个衣冠不整的人交流或者交朋友。因此，要想和陌生人沟通的还要做到衣着整洁，温文尔雅，留下很关键的第一印象。对于男人与男人之间，可以聊聊体育赛事、时事政治、商业信息等话题，聊得尽兴，可以上饭店推杯换盏，称兄道弟。对于女人和女人之间，则可以聊聊时尚、美容、健身、瑜伽、美食甚至是衣服、化妆品打折信息等。当聊到兴头上或许可以手挽着手一起逛街、闲庭信步。当愉快的沟通结束时，你要用言语表达：认识你非常高兴，希望有机会再次交流，并成为朋友。要主动将名片(递名片一定要双手奉上)或者自己的联系方式给对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0110" y="1263015"/>
            <a:ext cx="78924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2、主动破冰，通过适当的行动表达对别人的尊重与赞美，营造良好的沟通氛围，为进一步沟通创造条件。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赞美要注意两个细节。赞美行动不要赞美天赋，赞美和别人不一样的东西，看见你的好。轻轻的，深深的。常常的，轻轻的就是要分场合，不能把赞美给对方造成负担，让对方知道就可以了。深深的赞美是说对方的话或者书对你影响很大，改变了你的行动，对你起到了很大帮助，或者你用对方的知识帮助了很多的人。常常的是养成赞美的习惯，要不停的赞美但不是违心的赞美，朋友请吃饭，可是饭菜不好吃，你可以这样赞美吃啥不重要。重要的是和谁吃。夸人的时候可以这样说你今天气色真好，你工作这么忙还能每天都是精力充沛，你是如何做到的？太羡慕嫉妒你了？赞美别人不是为了别人，是为了提高自己的容那度，通过赞美身边的人，自己的生存环境也会变化，利他就是利自己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赞美公式=打追光＋轻轻的＋深深的＋常常的。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0110" y="1263015"/>
            <a:ext cx="78924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、通过求助方式，达到互相认识加深，了解双方的目的！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和人之间的关系，就像两人踩跷跷板一样，和谐相处就要保持双方支出的平衡和对等。你窘迫时求助，其实就是彼此的交换不对等了，那就会像跷跷板一样失衡，相互交情的薄厚便一望而知。当然，有时相互交换的动态失衡也不是一件坏事，没准它会让你变得更好,每件事到最后一定会变成一件好事，只要你能走到最后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0110" y="1263015"/>
            <a:ext cx="78924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、如何调解同事中的矛盾，站在中间位置，不能代入各自角色，这样更有效，同时给互相之间设定下一个小目标，转移矛盾焦点，达到调解目的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论是在生活中，还是职场中，只要是正常人，总会因为情绪激动或是意见不合等原因，与其他人发生争吵和矛盾，更何况是朝夕相处的同事。同事之间除了合作关系，还存在着竞争的关系，长时间的打交道，难免会因为工作上的理念不同，或是性格原因产生冲突。可能本身只是一件无可厚非的事，但如果放任不管，不及时采取妥善的措施来处理，就容易加深矛盾和误解，使问题不断恶化，甚至导致同事之间的关系破裂，最终影响到自己的职业发展。多个朋友多条路，多个冤家多堵墙。”虽然，绝大多数人都很难能和身边的同事成为交心的朋友，但是交情多了，关键时刻总能帮上点忙，而更重要的其实是后半句话，在职场中，如果树敌太多，就很容易遭到孤立排挤，无疑会让自己举步维艰，工作中处处踢到铁板。为了避免这样的情况发生，就要学会如何化解与同事之间的矛盾。主动沟通，率先让步；不予理会，学会忘记；提升自身价值，不卑不亢，便能帮你轻松化解矛盾，避免树敌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/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15" name="textbox 15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我们的收获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0110" y="1263015"/>
            <a:ext cx="78924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主动沟通，了解上级的诉求：树立威望、改进团队工作效率、掌控团队工作节奏等等，扼要概述团队当前工作模式的特点，及形成的主观和客观因素（如：业务特点为、团队成员业务水平、与协作团队的关系等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工作场合中，同事之间意见不合再正常不过，如果单纯是工作上的矛盾，那么，主动地与对方沟通，迈出第一步，尝试着去解决你们之间存在的问题。最关键的就是要就事论事，仔细复盘，充分理解双方的思路和想法，才能找到你们之间真正的矛盾点。在这种情况下，如果双方能各退一步最好，但要是各自有必须坚持的立场，那么就需要站在对方的角度去考虑问题，做出适当的让步，让步并不意味着放弃自己的原则，有时候，因为你的率先让步能够给予对方思考的时间，促成更好的解决方法，这样才能缓和关系，有利于日后的合作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23" name="textbox 23"/>
          <p:cNvSpPr/>
          <p:nvPr/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1000"/>
              </a:lnSpc>
            </a:pPr>
            <a:endParaRPr lang="en-US" altLang="en-US" sz="2000" dirty="0"/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27" name="textbox 27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我们的实践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2475" y="1500505"/>
            <a:ext cx="8502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通过求助方式的沟通方法，达到互相认识加深，了解双方的目的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有一次分发中秋月饼福利礼盒，我因为暂时没在现场办公，然后委托其中一位同事帮忙接收快递，帮忙分发和登记，通过这次求助，我发现了该同事责任心很强，委托的事也很圆满的完成，后来我的team人员扩大，需要有责任心和执行力的同事帮忙管理，第一就想到这位同事，并推举他成为了我的下级TL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23" name="textbox 23"/>
          <p:cNvSpPr/>
          <p:nvPr/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1000"/>
              </a:lnSpc>
            </a:pPr>
            <a:endParaRPr lang="en-US" altLang="en-US" sz="2000" dirty="0"/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415135" y="233794"/>
            <a:ext cx="2169427" cy="523049"/>
            <a:chOff x="0" y="0"/>
            <a:chExt cx="2169427" cy="523049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169427" cy="523049"/>
            </a:xfrm>
            <a:prstGeom prst="rect">
              <a:avLst/>
            </a:prstGeom>
          </p:spPr>
        </p:pic>
        <p:sp>
          <p:nvSpPr>
            <p:cNvPr id="27" name="textbox 27"/>
            <p:cNvSpPr/>
            <p:nvPr/>
          </p:nvSpPr>
          <p:spPr>
            <a:xfrm>
              <a:off x="-12700" y="-12700"/>
              <a:ext cx="2195195" cy="5486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2000"/>
                </a:lnSpc>
              </a:pPr>
              <a:endParaRPr lang="en-US" altLang="en-US" sz="300" dirty="0"/>
            </a:p>
            <a:p>
              <a:pPr indent="7048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保密级别：</a:t>
              </a:r>
              <a:r>
                <a:rPr sz="1400" spc="-26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sz="1400" spc="-255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/>
            </a:p>
            <a:p>
              <a:pPr indent="63500" algn="l" rtl="0" eaLnBrk="0">
                <a:lnSpc>
                  <a:spcPts val="1285"/>
                </a:lnSpc>
                <a:spcBef>
                  <a:spcPts val="245"/>
                </a:spcBef>
              </a:pP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50" dirty="0">
                  <a:solidFill>
                    <a:srgbClr val="D5050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软通动力</a:t>
              </a:r>
              <a:endParaRPr lang="en-US" altLang="en-US" sz="900" dirty="0"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我们的实践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4675" y="1254760"/>
            <a:ext cx="85026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告别张口结舌，克服紧张</a:t>
            </a:r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在汇丰项目组工作的时候，前段时间客户过来了琶洲，召集了我们组的开发还有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TL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一起讲讲本次的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release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进度情况，当时有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人，每个人都要讲，以前遇到这种情况都会紧张张口结舌的，但是从书中学到的如何克服紧张，在发言的时候不可能所有人都对你无动于衷，找到那位对你发言感兴趣的人，她就是我的友军，善意的听你讲，点头给你反馈，变向的变成了一对一的讲解，这样就可以缓解掉了紧张的情绪。让我克服了以前一到在众人面前演讲就紧张的情绪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Q3NjQxYmZmN2ZkODIxYWNiNTEzMzQyMTZmNzQ1Mm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4556</Words>
  <Application>WPS 演示</Application>
  <PresentationFormat/>
  <Paragraphs>203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荣耀</cp:lastModifiedBy>
  <cp:revision>44</cp:revision>
  <dcterms:created xsi:type="dcterms:W3CDTF">2022-05-05T01:43:00Z</dcterms:created>
  <dcterms:modified xsi:type="dcterms:W3CDTF">2022-06-27T12:33:55Z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2022-05-08T08:39:44Z</vt:filetime>
  </property>
  <property fmtid="{D5CDD505-2E9C-101B-9397-08002B2CF9AE}" pid="4" name="ICV">
    <vt:lpwstr>6E188A7F058445289418D30218EFB8F0</vt:lpwstr>
  </property>
  <property fmtid="{D5CDD505-2E9C-101B-9397-08002B2CF9AE}" pid="5" name="KSOProductBuildVer">
    <vt:lpwstr>2052-11.1.0.11830</vt:lpwstr>
  </property>
</Properties>
</file>