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gkYIZNYp+1+rvez45VpGFEmjpc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txBox="1"/>
          <p:nvPr>
            <p:ph type="ctrTitle"/>
          </p:nvPr>
        </p:nvSpPr>
        <p:spPr>
          <a:xfrm>
            <a:off x="3195574" y="2067305"/>
            <a:ext cx="58008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Priya Sakthi A</a:t>
            </a:r>
            <a:endParaRPr/>
          </a:p>
        </p:txBody>
      </p:sp>
      <p:sp>
        <p:nvSpPr>
          <p:cNvPr id="59" name="Google Shape;59;p1"/>
          <p:cNvSpPr txBox="1"/>
          <p:nvPr/>
        </p:nvSpPr>
        <p:spPr>
          <a:xfrm>
            <a:off x="6484629" y="2821625"/>
            <a:ext cx="33309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Convolutional Neural Network</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0" name="Google Shape;19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2" name="Google Shape;19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0"/>
          <p:cNvSpPr txBox="1"/>
          <p:nvPr>
            <p:ph type="title"/>
          </p:nvPr>
        </p:nvSpPr>
        <p:spPr>
          <a:xfrm>
            <a:off x="755332" y="385444"/>
            <a:ext cx="2437200" cy="1337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800"/>
              <a:t>RESULTS</a:t>
            </a:r>
            <a:endParaRPr sz="3800"/>
          </a:p>
          <a:p>
            <a:pPr indent="0" lvl="0" marL="12700" rtl="0" algn="l">
              <a:lnSpc>
                <a:spcPct val="100000"/>
              </a:lnSpc>
              <a:spcBef>
                <a:spcPts val="0"/>
              </a:spcBef>
              <a:spcAft>
                <a:spcPts val="0"/>
              </a:spcAft>
              <a:buNone/>
            </a:pPr>
            <a:r>
              <a:t/>
            </a:r>
            <a:endParaRPr/>
          </a:p>
        </p:txBody>
      </p:sp>
      <p:sp>
        <p:nvSpPr>
          <p:cNvPr id="194" name="Google Shape;194;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5" name="Google Shape;195;p10"/>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t/>
            </a:r>
            <a:endParaRPr sz="2000">
              <a:latin typeface="Trebuchet MS"/>
              <a:ea typeface="Trebuchet MS"/>
              <a:cs typeface="Trebuchet MS"/>
              <a:sym typeface="Trebuchet MS"/>
            </a:endParaRPr>
          </a:p>
        </p:txBody>
      </p:sp>
      <p:pic>
        <p:nvPicPr>
          <p:cNvPr id="196" name="Google Shape;196;p10"/>
          <p:cNvPicPr preferRelativeResize="0"/>
          <p:nvPr/>
        </p:nvPicPr>
        <p:blipFill>
          <a:blip r:embed="rId4">
            <a:alphaModFix/>
          </a:blip>
          <a:stretch>
            <a:fillRect/>
          </a:stretch>
        </p:blipFill>
        <p:spPr>
          <a:xfrm>
            <a:off x="1913850" y="1695450"/>
            <a:ext cx="7782375" cy="402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2"/>
          <p:cNvSpPr txBox="1"/>
          <p:nvPr>
            <p:ph type="title"/>
          </p:nvPr>
        </p:nvSpPr>
        <p:spPr>
          <a:xfrm>
            <a:off x="1207825" y="2701825"/>
            <a:ext cx="7732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Convolutional Neural Network</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 name="Google Shape;103;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7" name="Google Shape;107;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3"/>
          <p:cNvSpPr txBox="1"/>
          <p:nvPr>
            <p:ph type="title"/>
          </p:nvPr>
        </p:nvSpPr>
        <p:spPr>
          <a:xfrm>
            <a:off x="739775" y="445388"/>
            <a:ext cx="2357100" cy="598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800"/>
              <a:t>AGENDA</a:t>
            </a:r>
            <a:endParaRPr sz="3800"/>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3"/>
          <p:cNvSpPr txBox="1"/>
          <p:nvPr/>
        </p:nvSpPr>
        <p:spPr>
          <a:xfrm>
            <a:off x="1960400" y="2028225"/>
            <a:ext cx="10249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1.Problem Statement</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2.Problem Overview</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3.End Users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4.Proposed Solution</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5.Wow content</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6.Modelling</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7.Results</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4"/>
          <p:cNvSpPr txBox="1"/>
          <p:nvPr>
            <p:ph type="title"/>
          </p:nvPr>
        </p:nvSpPr>
        <p:spPr>
          <a:xfrm>
            <a:off x="956175" y="481625"/>
            <a:ext cx="5637000" cy="6352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750"/>
              <a:t>PROBLEM	STATEMENT</a:t>
            </a:r>
            <a:endParaRPr sz="3750"/>
          </a:p>
          <a:p>
            <a:pPr indent="0" lvl="0" marL="12700" rtl="0" algn="l">
              <a:lnSpc>
                <a:spcPct val="100000"/>
              </a:lnSpc>
              <a:spcBef>
                <a:spcPts val="0"/>
              </a:spcBef>
              <a:spcAft>
                <a:spcPts val="0"/>
              </a:spcAft>
              <a:buNone/>
            </a:pPr>
            <a:r>
              <a:t/>
            </a:r>
            <a:endParaRPr sz="3750"/>
          </a:p>
          <a:p>
            <a:pPr indent="0" lvl="0" marL="0" rtl="0" algn="l">
              <a:lnSpc>
                <a:spcPct val="115000"/>
              </a:lnSpc>
              <a:spcBef>
                <a:spcPts val="1500"/>
              </a:spcBef>
              <a:spcAft>
                <a:spcPts val="0"/>
              </a:spcAft>
              <a:buClr>
                <a:schemeClr val="dk1"/>
              </a:buClr>
              <a:buSzPts val="1100"/>
              <a:buFont typeface="Arial"/>
              <a:buNone/>
            </a:pPr>
            <a:r>
              <a:rPr b="0" lang="en-US" sz="1800">
                <a:solidFill>
                  <a:srgbClr val="0D0D0D"/>
                </a:solidFill>
                <a:highlight>
                  <a:srgbClr val="FFFFFF"/>
                </a:highlight>
                <a:latin typeface="Roboto"/>
                <a:ea typeface="Roboto"/>
                <a:cs typeface="Roboto"/>
                <a:sym typeface="Roboto"/>
              </a:rPr>
              <a:t>The CIFAR-10 dataset is a widely-used benchmark in the field of computer vision for image classification tasks. It consists of 60,000 32x32 color images in 10 classes, with 6,000 images per class. The task is to build a Convolutional Neural Network (CNN) model to accurately classify these images into their respective categories.The primary challenge lies in developing a CNN architecture that can effectively learn and extract features from the low-resolution, small-sized images in CIFAR-10 while maintaining a high level of accuracy. Additionally, given the diversity of objects and scenes in the dataset, the model must generalize well to unseen data and avoid overfitting.</a:t>
            </a:r>
            <a:endParaRPr b="0" sz="1800">
              <a:solidFill>
                <a:srgbClr val="0D0D0D"/>
              </a:solidFill>
              <a:highlight>
                <a:srgbClr val="FFFFFF"/>
              </a:highlight>
              <a:latin typeface="Roboto"/>
              <a:ea typeface="Roboto"/>
              <a:cs typeface="Roboto"/>
              <a:sym typeface="Roboto"/>
            </a:endParaRPr>
          </a:p>
          <a:p>
            <a:pPr indent="0" lvl="0" marL="12700" rtl="0" algn="l">
              <a:lnSpc>
                <a:spcPct val="100000"/>
              </a:lnSpc>
              <a:spcBef>
                <a:spcPts val="1500"/>
              </a:spcBef>
              <a:spcAft>
                <a:spcPts val="0"/>
              </a:spcAft>
              <a:buNone/>
            </a:pPr>
            <a:r>
              <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6" name="Google Shape;126;p4"/>
          <p:cNvSpPr txBox="1"/>
          <p:nvPr/>
        </p:nvSpPr>
        <p:spPr>
          <a:xfrm>
            <a:off x="2286000" y="2272425"/>
            <a:ext cx="992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5"/>
          <p:cNvGrpSpPr/>
          <p:nvPr/>
        </p:nvGrpSpPr>
        <p:grpSpPr>
          <a:xfrm>
            <a:off x="8658225" y="2647950"/>
            <a:ext cx="3533775" cy="3810000"/>
            <a:chOff x="8658225" y="2647950"/>
            <a:chExt cx="3533775" cy="3810000"/>
          </a:xfrm>
        </p:grpSpPr>
        <p:sp>
          <p:nvSpPr>
            <p:cNvPr id="132" name="Google Shape;132;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4" name="Google Shape;134;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5" name="Google Shape;135;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5"/>
          <p:cNvSpPr txBox="1"/>
          <p:nvPr>
            <p:ph type="title"/>
          </p:nvPr>
        </p:nvSpPr>
        <p:spPr>
          <a:xfrm>
            <a:off x="676275" y="768575"/>
            <a:ext cx="8121900" cy="3626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850"/>
              <a:t>PROJECT OVERVIEW</a:t>
            </a:r>
            <a:endParaRPr sz="3850"/>
          </a:p>
          <a:p>
            <a:pPr indent="0" lvl="0" marL="0" rtl="0" algn="l">
              <a:spcBef>
                <a:spcPts val="0"/>
              </a:spcBef>
              <a:spcAft>
                <a:spcPts val="0"/>
              </a:spcAft>
              <a:buSzPts val="1100"/>
              <a:buNone/>
            </a:pPr>
            <a:r>
              <a:t/>
            </a:r>
            <a:endParaRPr sz="4250"/>
          </a:p>
          <a:p>
            <a:pPr indent="0" lvl="0" marL="0" rtl="0" algn="l">
              <a:spcBef>
                <a:spcPts val="0"/>
              </a:spcBef>
              <a:spcAft>
                <a:spcPts val="0"/>
              </a:spcAft>
              <a:buClr>
                <a:schemeClr val="dk1"/>
              </a:buClr>
              <a:buSzPts val="1100"/>
              <a:buFont typeface="Arial"/>
              <a:buNone/>
            </a:pPr>
            <a:r>
              <a:rPr b="0" lang="en-US" sz="1850"/>
              <a:t>This project aims to develop a Convolutional Neural Network (CNN) for classifying images in the CIFAR-10 dataset. The CNN architecture will be implemented, trained, and evaluated for accurate classification. Preprocessing techniques will be applied to enhance model performance. Through rigorous analysis, the model's efficacy will be assessed and compared with existing benchmarks.</a:t>
            </a:r>
            <a:endParaRPr b="0" sz="1850"/>
          </a:p>
          <a:p>
            <a:pPr indent="0" lvl="0" marL="12700" rtl="0" algn="l">
              <a:lnSpc>
                <a:spcPct val="100000"/>
              </a:lnSpc>
              <a:spcBef>
                <a:spcPts val="0"/>
              </a:spcBef>
              <a:spcAft>
                <a:spcPts val="0"/>
              </a:spcAft>
              <a:buNone/>
            </a:pPr>
            <a:r>
              <a:t/>
            </a:r>
            <a:endParaRPr b="0" sz="4250"/>
          </a:p>
        </p:txBody>
      </p:sp>
      <p:pic>
        <p:nvPicPr>
          <p:cNvPr id="137" name="Google Shape;137;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9" name="Google Shape;139;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6"/>
          <p:cNvSpPr txBox="1"/>
          <p:nvPr>
            <p:ph type="title"/>
          </p:nvPr>
        </p:nvSpPr>
        <p:spPr>
          <a:xfrm>
            <a:off x="1675500" y="891800"/>
            <a:ext cx="6308400" cy="30336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3200"/>
              <a:t> </a:t>
            </a:r>
            <a:r>
              <a:rPr lang="en-US" sz="3800"/>
              <a:t>END USERS</a:t>
            </a:r>
            <a:endParaRPr sz="3800"/>
          </a:p>
          <a:p>
            <a:pPr indent="0" lvl="0" marL="0" rtl="0" algn="l">
              <a:lnSpc>
                <a:spcPct val="100000"/>
              </a:lnSpc>
              <a:spcBef>
                <a:spcPts val="0"/>
              </a:spcBef>
              <a:spcAft>
                <a:spcPts val="0"/>
              </a:spcAft>
              <a:buNone/>
            </a:pPr>
            <a:r>
              <a:t/>
            </a:r>
            <a:endParaRPr sz="3200"/>
          </a:p>
          <a:p>
            <a:pPr indent="0" lvl="0" marL="0" rtl="0" algn="l">
              <a:lnSpc>
                <a:spcPct val="100000"/>
              </a:lnSpc>
              <a:spcBef>
                <a:spcPts val="0"/>
              </a:spcBef>
              <a:spcAft>
                <a:spcPts val="0"/>
              </a:spcAft>
              <a:buNone/>
            </a:pPr>
            <a:r>
              <a:rPr lang="en-US" sz="1800"/>
              <a:t>1.</a:t>
            </a:r>
            <a:r>
              <a:rPr b="0" lang="en-US" sz="1800">
                <a:solidFill>
                  <a:srgbClr val="0D0D0D"/>
                </a:solidFill>
                <a:highlight>
                  <a:srgbClr val="FFFFFF"/>
                </a:highlight>
                <a:latin typeface="Roboto"/>
                <a:ea typeface="Roboto"/>
                <a:cs typeface="Roboto"/>
                <a:sym typeface="Roboto"/>
              </a:rPr>
              <a:t>Researchers in Computer Vision</a:t>
            </a:r>
            <a:endParaRPr b="0" sz="18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0" lang="en-US" sz="1800">
                <a:solidFill>
                  <a:srgbClr val="0D0D0D"/>
                </a:solidFill>
                <a:highlight>
                  <a:srgbClr val="FFFFFF"/>
                </a:highlight>
                <a:latin typeface="Roboto"/>
                <a:ea typeface="Roboto"/>
                <a:cs typeface="Roboto"/>
                <a:sym typeface="Roboto"/>
              </a:rPr>
              <a:t>2.Academic Institutions</a:t>
            </a:r>
            <a:endParaRPr b="0" sz="18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0" lang="en-US" sz="1800">
                <a:solidFill>
                  <a:srgbClr val="0D0D0D"/>
                </a:solidFill>
                <a:highlight>
                  <a:srgbClr val="FFFFFF"/>
                </a:highlight>
                <a:latin typeface="Roboto"/>
                <a:ea typeface="Roboto"/>
                <a:cs typeface="Roboto"/>
                <a:sym typeface="Roboto"/>
              </a:rPr>
              <a:t>3.Industry Professionals</a:t>
            </a:r>
            <a:endParaRPr b="0" sz="18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0" lang="en-US" sz="1800">
                <a:solidFill>
                  <a:srgbClr val="0D0D0D"/>
                </a:solidFill>
                <a:highlight>
                  <a:srgbClr val="FFFFFF"/>
                </a:highlight>
                <a:latin typeface="Roboto"/>
                <a:ea typeface="Roboto"/>
                <a:cs typeface="Roboto"/>
                <a:sym typeface="Roboto"/>
              </a:rPr>
              <a:t>4.Developers and Engineers</a:t>
            </a:r>
            <a:endParaRPr b="0" sz="18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0" lang="en-US" sz="1800">
                <a:solidFill>
                  <a:srgbClr val="0D0D0D"/>
                </a:solidFill>
                <a:highlight>
                  <a:srgbClr val="FFFFFF"/>
                </a:highlight>
                <a:latin typeface="Roboto"/>
                <a:ea typeface="Roboto"/>
                <a:cs typeface="Roboto"/>
                <a:sym typeface="Roboto"/>
              </a:rPr>
              <a:t>5.Startups and Entrepreneurs</a:t>
            </a:r>
            <a:endParaRPr b="0" sz="18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0" lang="en-US" sz="1800">
                <a:solidFill>
                  <a:srgbClr val="0D0D0D"/>
                </a:solidFill>
                <a:highlight>
                  <a:srgbClr val="FFFFFF"/>
                </a:highlight>
                <a:latin typeface="Roboto"/>
                <a:ea typeface="Roboto"/>
                <a:cs typeface="Roboto"/>
                <a:sym typeface="Roboto"/>
              </a:rPr>
              <a:t>6.Government Agencies</a:t>
            </a:r>
            <a:endParaRPr b="0" sz="18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0" lang="en-US" sz="1800">
                <a:solidFill>
                  <a:srgbClr val="0D0D0D"/>
                </a:solidFill>
                <a:highlight>
                  <a:srgbClr val="FFFFFF"/>
                </a:highlight>
                <a:latin typeface="Roboto"/>
                <a:ea typeface="Roboto"/>
                <a:cs typeface="Roboto"/>
                <a:sym typeface="Roboto"/>
              </a:rPr>
              <a:t>7.Nonprofit Organizations</a:t>
            </a:r>
            <a:endParaRPr b="0" sz="1800">
              <a:solidFill>
                <a:srgbClr val="0D0D0D"/>
              </a:solidFill>
              <a:highlight>
                <a:srgbClr val="FFFFFF"/>
              </a:highlight>
              <a:latin typeface="Roboto"/>
              <a:ea typeface="Roboto"/>
              <a:cs typeface="Roboto"/>
              <a:sym typeface="Roboto"/>
            </a:endParaRPr>
          </a:p>
        </p:txBody>
      </p:sp>
      <p:pic>
        <p:nvPicPr>
          <p:cNvPr id="148" name="Google Shape;14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9" name="Google Shape;149;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7"/>
          <p:cNvPicPr preferRelativeResize="0"/>
          <p:nvPr/>
        </p:nvPicPr>
        <p:blipFill rotWithShape="1">
          <a:blip r:embed="rId3">
            <a:alphaModFix/>
          </a:blip>
          <a:srcRect b="-7520" l="106450" r="-106450" t="7520"/>
          <a:stretch/>
        </p:blipFill>
        <p:spPr>
          <a:xfrm>
            <a:off x="0" y="2647950"/>
            <a:ext cx="2695574" cy="3248025"/>
          </a:xfrm>
          <a:prstGeom prst="rect">
            <a:avLst/>
          </a:prstGeom>
          <a:noFill/>
          <a:ln>
            <a:noFill/>
          </a:ln>
        </p:spPr>
      </p:pic>
      <p:sp>
        <p:nvSpPr>
          <p:cNvPr id="156" name="Google Shape;156;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7"/>
          <p:cNvSpPr txBox="1"/>
          <p:nvPr>
            <p:ph type="title"/>
          </p:nvPr>
        </p:nvSpPr>
        <p:spPr>
          <a:xfrm>
            <a:off x="676275" y="522325"/>
            <a:ext cx="9763200" cy="603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800"/>
              <a:t>Proposed Solution</a:t>
            </a:r>
            <a:endParaRPr sz="3800"/>
          </a:p>
          <a:p>
            <a:pPr indent="0" lvl="0" marL="12700" rtl="0" algn="l">
              <a:lnSpc>
                <a:spcPct val="100000"/>
              </a:lnSpc>
              <a:spcBef>
                <a:spcPts val="0"/>
              </a:spcBef>
              <a:spcAft>
                <a:spcPts val="0"/>
              </a:spcAft>
              <a:buNone/>
            </a:pPr>
            <a:r>
              <a:t/>
            </a:r>
            <a:endParaRPr sz="3600"/>
          </a:p>
          <a:p>
            <a:pPr indent="0" lvl="0" marL="0" rtl="0" algn="l">
              <a:lnSpc>
                <a:spcPct val="115000"/>
              </a:lnSpc>
              <a:spcBef>
                <a:spcPts val="0"/>
              </a:spcBef>
              <a:spcAft>
                <a:spcPts val="0"/>
              </a:spcAft>
              <a:buClr>
                <a:schemeClr val="dk1"/>
              </a:buClr>
              <a:buSzPts val="1100"/>
              <a:buFont typeface="Arial"/>
              <a:buNone/>
            </a:pPr>
            <a:r>
              <a:t/>
            </a:r>
            <a:endParaRPr b="0"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600"/>
              <a:buFont typeface="Roboto"/>
              <a:buNone/>
            </a:pPr>
            <a:r>
              <a:rPr b="0" lang="en-US" sz="1600">
                <a:solidFill>
                  <a:srgbClr val="0D0D0D"/>
                </a:solidFill>
                <a:highlight>
                  <a:srgbClr val="FFFFFF"/>
                </a:highlight>
                <a:latin typeface="Roboto"/>
                <a:ea typeface="Roboto"/>
                <a:cs typeface="Roboto"/>
                <a:sym typeface="Roboto"/>
              </a:rPr>
              <a:t>1.Import Dependencies: Import necessary libraries, such as TensorFlow and Keras.</a:t>
            </a:r>
            <a:endParaRPr b="0"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600"/>
              <a:buFont typeface="Roboto"/>
              <a:buNone/>
            </a:pPr>
            <a:r>
              <a:rPr b="0" lang="en-US" sz="1600">
                <a:solidFill>
                  <a:srgbClr val="0D0D0D"/>
                </a:solidFill>
                <a:highlight>
                  <a:srgbClr val="FFFFFF"/>
                </a:highlight>
                <a:latin typeface="Roboto"/>
                <a:ea typeface="Roboto"/>
                <a:cs typeface="Roboto"/>
                <a:sym typeface="Roboto"/>
              </a:rPr>
              <a:t>2.Load Dataset: Load the CIFAR-10 dataset using the provided functions in TensorFlow/Keras.</a:t>
            </a:r>
            <a:endParaRPr b="0"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600"/>
              <a:buFont typeface="Roboto"/>
              <a:buNone/>
            </a:pPr>
            <a:r>
              <a:rPr b="0" lang="en-US" sz="1600">
                <a:solidFill>
                  <a:srgbClr val="0D0D0D"/>
                </a:solidFill>
                <a:highlight>
                  <a:srgbClr val="FFFFFF"/>
                </a:highlight>
                <a:latin typeface="Roboto"/>
                <a:ea typeface="Roboto"/>
                <a:cs typeface="Roboto"/>
                <a:sym typeface="Roboto"/>
              </a:rPr>
              <a:t>3.Preprocess Data: Preprocess the images by scaling pixel values to the range [0, 1] and one-hot encode the labels.</a:t>
            </a:r>
            <a:endParaRPr b="0"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600"/>
              <a:buFont typeface="Roboto"/>
              <a:buNone/>
            </a:pPr>
            <a:r>
              <a:rPr b="0" lang="en-US" sz="1600">
                <a:solidFill>
                  <a:srgbClr val="0D0D0D"/>
                </a:solidFill>
                <a:highlight>
                  <a:srgbClr val="FFFFFF"/>
                </a:highlight>
                <a:latin typeface="Roboto"/>
                <a:ea typeface="Roboto"/>
                <a:cs typeface="Roboto"/>
                <a:sym typeface="Roboto"/>
              </a:rPr>
              <a:t>4.Define Model Architecture: Define the CNN model architecture using convolutional layers, pooling layers, and fully connected layers.</a:t>
            </a:r>
            <a:endParaRPr b="0"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600"/>
              <a:buFont typeface="Roboto"/>
              <a:buNone/>
            </a:pPr>
            <a:r>
              <a:rPr b="0" lang="en-US" sz="1600">
                <a:solidFill>
                  <a:srgbClr val="0D0D0D"/>
                </a:solidFill>
                <a:highlight>
                  <a:srgbClr val="FFFFFF"/>
                </a:highlight>
                <a:latin typeface="Roboto"/>
                <a:ea typeface="Roboto"/>
                <a:cs typeface="Roboto"/>
                <a:sym typeface="Roboto"/>
              </a:rPr>
              <a:t>5.Compile Model: Compile the model by specifying the optimizer, loss function, and metrics to monitor during training.</a:t>
            </a:r>
            <a:endParaRPr b="0"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0" lang="en-US" sz="1600">
                <a:solidFill>
                  <a:srgbClr val="0D0D0D"/>
                </a:solidFill>
                <a:highlight>
                  <a:srgbClr val="FFFFFF"/>
                </a:highlight>
                <a:latin typeface="Roboto"/>
                <a:ea typeface="Roboto"/>
                <a:cs typeface="Roboto"/>
                <a:sym typeface="Roboto"/>
              </a:rPr>
              <a:t>6.Train Model: Train the model on the training data using the </a:t>
            </a:r>
            <a:r>
              <a:rPr b="0" lang="en-US" sz="1450">
                <a:solidFill>
                  <a:srgbClr val="0D0D0D"/>
                </a:solidFill>
                <a:highlight>
                  <a:srgbClr val="FFFFFF"/>
                </a:highlight>
                <a:latin typeface="Courier New"/>
                <a:ea typeface="Courier New"/>
                <a:cs typeface="Courier New"/>
                <a:sym typeface="Courier New"/>
              </a:rPr>
              <a:t>fit()</a:t>
            </a:r>
            <a:r>
              <a:rPr b="0" lang="en-US" sz="1600">
                <a:solidFill>
                  <a:srgbClr val="0D0D0D"/>
                </a:solidFill>
                <a:highlight>
                  <a:srgbClr val="FFFFFF"/>
                </a:highlight>
                <a:latin typeface="Roboto"/>
                <a:ea typeface="Roboto"/>
                <a:cs typeface="Roboto"/>
                <a:sym typeface="Roboto"/>
              </a:rPr>
              <a:t> function, specifying the number of epochs and batch size.</a:t>
            </a:r>
            <a:endParaRPr b="0"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600"/>
              <a:buFont typeface="Roboto"/>
              <a:buNone/>
            </a:pPr>
            <a:r>
              <a:rPr b="0" lang="en-US" sz="1600">
                <a:solidFill>
                  <a:srgbClr val="0D0D0D"/>
                </a:solidFill>
                <a:highlight>
                  <a:srgbClr val="FFFFFF"/>
                </a:highlight>
                <a:latin typeface="Roboto"/>
                <a:ea typeface="Roboto"/>
                <a:cs typeface="Roboto"/>
                <a:sym typeface="Roboto"/>
              </a:rPr>
              <a:t>7.Evaluate Model: Evaluate the trained model on the test data to measure its performance in terms of accuracy.</a:t>
            </a:r>
            <a:endParaRPr b="0" sz="16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600"/>
              <a:buFont typeface="Roboto"/>
              <a:buNone/>
            </a:pPr>
            <a:r>
              <a:rPr b="0" lang="en-US" sz="1600">
                <a:solidFill>
                  <a:srgbClr val="0D0D0D"/>
                </a:solidFill>
                <a:highlight>
                  <a:srgbClr val="FFFFFF"/>
                </a:highlight>
                <a:latin typeface="Roboto"/>
                <a:ea typeface="Roboto"/>
                <a:cs typeface="Roboto"/>
                <a:sym typeface="Roboto"/>
              </a:rPr>
              <a:t>8.Iterate and Optimize: Experiment with different architectures, hyperparameters, and regularization techniques to improve performance.</a:t>
            </a:r>
            <a:endParaRPr b="0" sz="1600">
              <a:solidFill>
                <a:srgbClr val="0D0D0D"/>
              </a:solidFill>
              <a:highlight>
                <a:srgbClr val="FFFFFF"/>
              </a:highlight>
              <a:latin typeface="Roboto"/>
              <a:ea typeface="Roboto"/>
              <a:cs typeface="Roboto"/>
              <a:sym typeface="Roboto"/>
            </a:endParaRPr>
          </a:p>
          <a:p>
            <a:pPr indent="0" lvl="0" marL="12700" rtl="0" algn="l">
              <a:lnSpc>
                <a:spcPct val="100000"/>
              </a:lnSpc>
              <a:spcBef>
                <a:spcPts val="1500"/>
              </a:spcBef>
              <a:spcAft>
                <a:spcPts val="0"/>
              </a:spcAft>
              <a:buNone/>
            </a:pPr>
            <a:r>
              <a:t/>
            </a:r>
            <a:endParaRPr sz="2100"/>
          </a:p>
        </p:txBody>
      </p:sp>
      <p:pic>
        <p:nvPicPr>
          <p:cNvPr id="160" name="Google Shape;160;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1" name="Google Shape;1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2" name="Google Shape;1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8" name="Google Shape;16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1" name="Google Shape;171;p8"/>
          <p:cNvPicPr preferRelativeResize="0"/>
          <p:nvPr/>
        </p:nvPicPr>
        <p:blipFill rotWithShape="1">
          <a:blip r:embed="rId3">
            <a:alphaModFix/>
          </a:blip>
          <a:srcRect b="0" l="0" r="0" t="0"/>
          <a:stretch/>
        </p:blipFill>
        <p:spPr>
          <a:xfrm>
            <a:off x="0" y="2019298"/>
            <a:ext cx="2466975" cy="3419475"/>
          </a:xfrm>
          <a:prstGeom prst="rect">
            <a:avLst/>
          </a:prstGeom>
          <a:noFill/>
          <a:ln>
            <a:noFill/>
          </a:ln>
        </p:spPr>
      </p:pic>
      <p:sp>
        <p:nvSpPr>
          <p:cNvPr id="172" name="Google Shape;172;p8"/>
          <p:cNvSpPr txBox="1"/>
          <p:nvPr>
            <p:ph type="title"/>
          </p:nvPr>
        </p:nvSpPr>
        <p:spPr>
          <a:xfrm>
            <a:off x="2733700" y="654950"/>
            <a:ext cx="7265100" cy="63525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3850"/>
              <a:t>WOW Content</a:t>
            </a:r>
            <a:endParaRPr sz="3850"/>
          </a:p>
          <a:p>
            <a:pPr indent="0" lvl="0" marL="0" rtl="0" algn="l">
              <a:lnSpc>
                <a:spcPct val="100000"/>
              </a:lnSpc>
              <a:spcBef>
                <a:spcPts val="0"/>
              </a:spcBef>
              <a:spcAft>
                <a:spcPts val="0"/>
              </a:spcAft>
              <a:buNone/>
            </a:pPr>
            <a:r>
              <a:t/>
            </a:r>
            <a:endParaRPr sz="4250"/>
          </a:p>
          <a:p>
            <a:pPr indent="0" lvl="0" marL="0" rtl="0" algn="l">
              <a:lnSpc>
                <a:spcPct val="175000"/>
              </a:lnSpc>
              <a:spcBef>
                <a:spcPts val="1500"/>
              </a:spcBef>
              <a:spcAft>
                <a:spcPts val="0"/>
              </a:spcAft>
              <a:buClr>
                <a:schemeClr val="dk1"/>
              </a:buClr>
              <a:buSzPts val="1100"/>
              <a:buFont typeface="Arial"/>
              <a:buNone/>
            </a:pPr>
            <a:r>
              <a:rPr b="0" lang="en-US" sz="1750"/>
              <a:t>The CIFAR-10 dataset is loaded and preprocessed by scaling pixel values and one-hot encoding labels. A sequential CNN model is defined with convolutional and pooling layers, followed by flattening and dense layers. The model is compiled with Adam optimizer and categorical cross-entropy loss. Training is performed on the training data for 10 epochs with a batch size of 64, validating on the test data. Finally, the model is evaluated for accuracy on the test set. This concise approach encapsulates the entire process of building and training a CNN for the CIFAR-10 dataset.</a:t>
            </a:r>
            <a:endParaRPr b="0" sz="1750"/>
          </a:p>
          <a:p>
            <a:pPr indent="0" lvl="0" marL="0" rtl="0" algn="l">
              <a:lnSpc>
                <a:spcPct val="100000"/>
              </a:lnSpc>
              <a:spcBef>
                <a:spcPts val="0"/>
              </a:spcBef>
              <a:spcAft>
                <a:spcPts val="0"/>
              </a:spcAft>
              <a:buNone/>
            </a:pPr>
            <a:r>
              <a:t/>
            </a:r>
            <a:endParaRPr sz="4250"/>
          </a:p>
        </p:txBody>
      </p:sp>
      <p:sp>
        <p:nvSpPr>
          <p:cNvPr id="173" name="Google Shape;173;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9" name="Google Shape;17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1" name="Google Shape;18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2" name="Google Shape;182;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3" name="Google Shape;18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84" name="Google Shape;184;p9"/>
          <p:cNvSpPr txBox="1"/>
          <p:nvPr/>
        </p:nvSpPr>
        <p:spPr>
          <a:xfrm>
            <a:off x="739775" y="291150"/>
            <a:ext cx="10537500" cy="60642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800">
                <a:latin typeface="Trebuchet MS"/>
                <a:ea typeface="Trebuchet MS"/>
                <a:cs typeface="Trebuchet MS"/>
                <a:sym typeface="Trebuchet MS"/>
              </a:rPr>
              <a:t>MODELLING</a:t>
            </a:r>
            <a:endParaRPr b="1" sz="3800">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b="1" sz="3800">
              <a:latin typeface="Trebuchet MS"/>
              <a:ea typeface="Trebuchet MS"/>
              <a:cs typeface="Trebuchet MS"/>
              <a:sym typeface="Trebuchet MS"/>
            </a:endParaRPr>
          </a:p>
          <a:p>
            <a:pPr indent="0" lvl="0" marL="0" rtl="0" algn="l">
              <a:lnSpc>
                <a:spcPct val="115000"/>
              </a:lnSpc>
              <a:spcBef>
                <a:spcPts val="0"/>
              </a:spcBef>
              <a:spcAft>
                <a:spcPts val="0"/>
              </a:spcAft>
              <a:buClr>
                <a:srgbClr val="0D0D0D"/>
              </a:buClr>
              <a:buSzPts val="1200"/>
              <a:buFont typeface="Roboto"/>
              <a:buNone/>
            </a:pPr>
            <a:r>
              <a:rPr b="1" lang="en-US" sz="1800">
                <a:latin typeface="Trebuchet MS"/>
                <a:ea typeface="Trebuchet MS"/>
                <a:cs typeface="Trebuchet MS"/>
                <a:sym typeface="Trebuchet MS"/>
              </a:rPr>
              <a:t>1.</a:t>
            </a:r>
            <a:r>
              <a:rPr lang="en-US" sz="1800">
                <a:solidFill>
                  <a:srgbClr val="0D0D0D"/>
                </a:solidFill>
                <a:highlight>
                  <a:srgbClr val="FFFFFF"/>
                </a:highlight>
                <a:latin typeface="Roboto"/>
                <a:ea typeface="Roboto"/>
                <a:cs typeface="Roboto"/>
                <a:sym typeface="Roboto"/>
              </a:rPr>
              <a:t>Import necessary libraries such as TensorFlow or PyTorch for deep learning operations and CIFAR-10 dataset.</a:t>
            </a:r>
            <a:endParaRPr sz="1800">
              <a:solidFill>
                <a:srgbClr val="0D0D0D"/>
              </a:solidFill>
              <a:highlight>
                <a:srgbClr val="FFFFFF"/>
              </a:highlight>
              <a:latin typeface="Roboto"/>
              <a:ea typeface="Roboto"/>
              <a:cs typeface="Roboto"/>
              <a:sym typeface="Roboto"/>
            </a:endParaRPr>
          </a:p>
          <a:p>
            <a:pPr indent="0" lvl="0" marL="50800" rtl="0" algn="l">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2.Load the CIFAR-10 dataset, including training and testing sets, ensuring to normalize the pixel values to be between 0 and 1.</a:t>
            </a:r>
            <a:endParaRPr sz="1800">
              <a:solidFill>
                <a:srgbClr val="0D0D0D"/>
              </a:solidFill>
              <a:highlight>
                <a:srgbClr val="FFFFFF"/>
              </a:highlight>
              <a:latin typeface="Roboto"/>
              <a:ea typeface="Roboto"/>
              <a:cs typeface="Roboto"/>
              <a:sym typeface="Roboto"/>
            </a:endParaRPr>
          </a:p>
          <a:p>
            <a:pPr indent="0" lvl="0" marL="50800" rtl="0" algn="l">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3.Define the architecture of the CNN model. Typically, it consists of convolutional layers, activation functions (e.g., ReLU), pooling layers, and fully connected layers.</a:t>
            </a:r>
            <a:endParaRPr sz="1800">
              <a:solidFill>
                <a:srgbClr val="0D0D0D"/>
              </a:solidFill>
              <a:highlight>
                <a:srgbClr val="FFFFFF"/>
              </a:highlight>
              <a:latin typeface="Roboto"/>
              <a:ea typeface="Roboto"/>
              <a:cs typeface="Roboto"/>
              <a:sym typeface="Roboto"/>
            </a:endParaRPr>
          </a:p>
          <a:p>
            <a:pPr indent="0" lvl="0" marL="50800" rtl="0" algn="l">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4.Compile the model by specifying the loss function (e.g., categorical cross-entropy), optimizer (e.g., Adam), and metrics (e.g., accuracy).</a:t>
            </a:r>
            <a:endParaRPr sz="1800">
              <a:solidFill>
                <a:srgbClr val="0D0D0D"/>
              </a:solidFill>
              <a:highlight>
                <a:srgbClr val="FFFFFF"/>
              </a:highlight>
              <a:latin typeface="Roboto"/>
              <a:ea typeface="Roboto"/>
              <a:cs typeface="Roboto"/>
              <a:sym typeface="Roboto"/>
            </a:endParaRPr>
          </a:p>
          <a:p>
            <a:pPr indent="0" lvl="0" marL="50800" rtl="0" algn="l">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5.Train the model on the training data, specifying the number of epochs and batch size.</a:t>
            </a:r>
            <a:endParaRPr sz="1800">
              <a:solidFill>
                <a:srgbClr val="0D0D0D"/>
              </a:solidFill>
              <a:highlight>
                <a:srgbClr val="FFFFFF"/>
              </a:highlight>
              <a:latin typeface="Roboto"/>
              <a:ea typeface="Roboto"/>
              <a:cs typeface="Roboto"/>
              <a:sym typeface="Roboto"/>
            </a:endParaRPr>
          </a:p>
          <a:p>
            <a:pPr indent="0" lvl="0" marL="50800" rtl="0" algn="l">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6.Evaluate the model's performance on the testing data to assess its accuracy and generalization.</a:t>
            </a:r>
            <a:endParaRPr sz="1800">
              <a:solidFill>
                <a:srgbClr val="0D0D0D"/>
              </a:solidFill>
              <a:highlight>
                <a:srgbClr val="FFFFFF"/>
              </a:highlight>
              <a:latin typeface="Roboto"/>
              <a:ea typeface="Roboto"/>
              <a:cs typeface="Roboto"/>
              <a:sym typeface="Roboto"/>
            </a:endParaRPr>
          </a:p>
          <a:p>
            <a:pPr indent="0" lvl="0" marL="50800" rtl="0" algn="l">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7.Optionally, fine-tune hyperparameters or the model architecture based on the evaluation results to improve performance.</a:t>
            </a:r>
            <a:endParaRPr sz="1800">
              <a:solidFill>
                <a:srgbClr val="0D0D0D"/>
              </a:solidFill>
              <a:highlight>
                <a:srgbClr val="FFFFFF"/>
              </a:highlight>
              <a:latin typeface="Roboto"/>
              <a:ea typeface="Roboto"/>
              <a:cs typeface="Roboto"/>
              <a:sym typeface="Roboto"/>
            </a:endParaRPr>
          </a:p>
          <a:p>
            <a:pPr indent="0" lvl="0" marL="50800" rtl="0" algn="l">
              <a:lnSpc>
                <a:spcPct val="115000"/>
              </a:lnSpc>
              <a:spcBef>
                <a:spcPts val="0"/>
              </a:spcBef>
              <a:spcAft>
                <a:spcPts val="0"/>
              </a:spcAft>
              <a:buClr>
                <a:srgbClr val="0D0D0D"/>
              </a:buClr>
              <a:buSzPts val="1200"/>
              <a:buFont typeface="Roboto"/>
              <a:buNone/>
            </a:pPr>
            <a:r>
              <a:rPr lang="en-US" sz="1800">
                <a:solidFill>
                  <a:srgbClr val="0D0D0D"/>
                </a:solidFill>
                <a:highlight>
                  <a:srgbClr val="FFFFFF"/>
                </a:highlight>
                <a:latin typeface="Roboto"/>
                <a:ea typeface="Roboto"/>
                <a:cs typeface="Roboto"/>
                <a:sym typeface="Roboto"/>
              </a:rPr>
              <a:t>8.Save the trained model for future use or deployment.</a:t>
            </a:r>
            <a:endParaRPr sz="1800">
              <a:solidFill>
                <a:srgbClr val="0D0D0D"/>
              </a:solidFill>
              <a:highlight>
                <a:srgbClr val="FFFFFF"/>
              </a:highlight>
              <a:latin typeface="Roboto"/>
              <a:ea typeface="Roboto"/>
              <a:cs typeface="Roboto"/>
              <a:sym typeface="Roboto"/>
            </a:endParaRPr>
          </a:p>
          <a:p>
            <a:pPr indent="0" lvl="0" marL="12700" marR="0" rtl="0" algn="l">
              <a:lnSpc>
                <a:spcPct val="100000"/>
              </a:lnSpc>
              <a:spcBef>
                <a:spcPts val="0"/>
              </a:spcBef>
              <a:spcAft>
                <a:spcPts val="0"/>
              </a:spcAft>
              <a:buNone/>
            </a:pPr>
            <a:r>
              <a:t/>
            </a:r>
            <a:endParaRPr b="1" sz="4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2024-04-03T04:35:28Z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