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66" d="100"/>
          <a:sy n="66" d="100"/>
        </p:scale>
        <p:origin x="1301" y="-25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ndas.pydata.org/pandas-docs/stable/user_guide/basics.html#descriptive-statisti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database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'value’)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g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Selection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3364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0" i="0" dirty="0">
                <a:effectLst/>
              </a:rPr>
              <a:t>Use these commands to select a specific subset of your data.</a:t>
            </a:r>
            <a:endParaRPr lang="en-US" sz="1200" b="1" dirty="0"/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Consolas" panose="020B0609020204030204" pitchFamily="49" charset="0"/>
              </a:rPr>
              <a:t>df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[col] </a:t>
            </a:r>
            <a:r>
              <a:rPr lang="en-US" sz="1200" b="1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latin typeface="Consolas" panose="020B0609020204030204" pitchFamily="49" charset="0"/>
              </a:rPr>
              <a:t>Returns column with label col as Series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Consolas" panose="020B0609020204030204" pitchFamily="49" charset="0"/>
              </a:rPr>
              <a:t>df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[[col1, col2]]</a:t>
            </a:r>
            <a:r>
              <a:rPr lang="en-US" sz="1200" b="1" dirty="0">
                <a:latin typeface="Consolas" panose="020B0609020204030204" pitchFamily="49" charset="0"/>
              </a:rPr>
              <a:t> -&gt; </a:t>
            </a:r>
            <a:r>
              <a:rPr lang="en-US" sz="1200" dirty="0">
                <a:latin typeface="Consolas" panose="020B0609020204030204" pitchFamily="49" charset="0"/>
              </a:rPr>
              <a:t>Returns columns as a new 	      </a:t>
            </a:r>
            <a:r>
              <a:rPr lang="en-US" sz="1200" dirty="0" err="1">
                <a:latin typeface="Consolas" panose="020B0609020204030204" pitchFamily="49" charset="0"/>
              </a:rPr>
              <a:t>DataFrame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s.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[0]</a:t>
            </a:r>
            <a:r>
              <a:rPr lang="en-US" sz="1200" b="1" dirty="0">
                <a:latin typeface="Consolas" panose="020B0609020204030204" pitchFamily="49" charset="0"/>
              </a:rPr>
              <a:t> -&gt; </a:t>
            </a:r>
            <a:r>
              <a:rPr lang="en-US" sz="1200" dirty="0">
                <a:latin typeface="Consolas" panose="020B0609020204030204" pitchFamily="49" charset="0"/>
              </a:rPr>
              <a:t>Selection by position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s.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loc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index_one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'] </a:t>
            </a:r>
            <a:r>
              <a:rPr lang="en-US" sz="1200" b="1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latin typeface="Consolas" panose="020B0609020204030204" pitchFamily="49" charset="0"/>
              </a:rPr>
              <a:t>Selection by index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[0,:] </a:t>
            </a:r>
            <a:r>
              <a:rPr lang="en-US" sz="1200" b="1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latin typeface="Consolas" panose="020B0609020204030204" pitchFamily="49" charset="0"/>
              </a:rPr>
              <a:t>First row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[0,0] </a:t>
            </a:r>
            <a:r>
              <a:rPr lang="en-US" sz="1200" b="1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latin typeface="Consolas" panose="020B0609020204030204" pitchFamily="49" charset="0"/>
              </a:rPr>
              <a:t>First element of first column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4509" y="4189548"/>
            <a:ext cx="4377986" cy="61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pandas provides a many </a:t>
            </a:r>
            <a:r>
              <a:rPr lang="en-US" sz="1200" b="1" dirty="0">
                <a:hlinkClick r:id="rId2"/>
              </a:rPr>
              <a:t>data selection functions</a:t>
            </a:r>
            <a:r>
              <a:rPr lang="en-US" sz="1200" b="1" dirty="0"/>
              <a:t> </a:t>
            </a:r>
            <a:r>
              <a:rPr lang="en-US" sz="1200" dirty="0"/>
              <a:t>which are used to fetch and select the values from a given </a:t>
            </a:r>
            <a:r>
              <a:rPr lang="en-US" sz="1200" dirty="0" err="1"/>
              <a:t>DataFrame</a:t>
            </a:r>
            <a:r>
              <a:rPr lang="en-US" sz="1200" dirty="0"/>
              <a:t> using python.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71635" y="51183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Statistics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895878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Cleaning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8116" y="764979"/>
            <a:ext cx="8863766" cy="6319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0" i="0" dirty="0">
                <a:effectLst/>
              </a:rPr>
              <a:t>Use these commands to perform a variety of data cleaning tasks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 = ['</a:t>
            </a:r>
            <a:r>
              <a:rPr lang="en-US" sz="1200" b="1" i="0" dirty="0" err="1">
                <a:effectLst/>
                <a:latin typeface="Consolas" panose="020B0609020204030204" pitchFamily="49" charset="0"/>
              </a:rPr>
              <a:t>a','b','c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'] </a:t>
            </a:r>
            <a:r>
              <a:rPr lang="en-US" sz="1200" b="0" i="0" dirty="0">
                <a:effectLst/>
              </a:rPr>
              <a:t>| Rename columns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pd.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Checks for null Values, Returns Boolean </a:t>
            </a:r>
            <a:r>
              <a:rPr lang="en-US" sz="1200" b="0" i="0" dirty="0" err="1">
                <a:effectLst/>
              </a:rPr>
              <a:t>Arrray</a:t>
            </a:r>
            <a:endParaRPr lang="en-US" sz="1200" b="0" i="0" dirty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pd.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Opposite of </a:t>
            </a:r>
            <a:r>
              <a:rPr lang="en-US" sz="1200" b="0" i="0" dirty="0" err="1">
                <a:effectLst/>
              </a:rPr>
              <a:t>pd.isnull</a:t>
            </a:r>
            <a:r>
              <a:rPr lang="en-US" sz="1200" b="0" i="0" dirty="0">
                <a:effectLst/>
              </a:rPr>
              <a:t>()		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Drop all rows that contain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(axis=1) </a:t>
            </a:r>
            <a:r>
              <a:rPr lang="en-US" sz="1200" b="0" i="0" dirty="0">
                <a:effectLst/>
              </a:rPr>
              <a:t>| Drop all columns that contain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(axis=1,thresh=n) </a:t>
            </a:r>
            <a:r>
              <a:rPr lang="en-US" sz="1200" b="0" i="0" dirty="0">
                <a:effectLst/>
              </a:rPr>
              <a:t>| Drop all rows have </a:t>
            </a:r>
            <a:r>
              <a:rPr lang="en-US" sz="1200" b="0" i="0" dirty="0" err="1">
                <a:effectLst/>
              </a:rPr>
              <a:t>have</a:t>
            </a:r>
            <a:r>
              <a:rPr lang="en-US" sz="1200" b="0" i="0" dirty="0">
                <a:effectLst/>
              </a:rPr>
              <a:t> less than n non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effectLst/>
              </a:rPr>
              <a:t>| Replace all null values with x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s.mean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200" b="0" i="0" dirty="0">
                <a:effectLst/>
              </a:rPr>
              <a:t>| Replace all null values with the mean (mean can be replaced with almost any function from the statistics module)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(float) </a:t>
            </a:r>
            <a:r>
              <a:rPr lang="en-US" sz="1200" b="0" i="0" dirty="0">
                <a:effectLst/>
              </a:rPr>
              <a:t>| Convert the datatype of the series to float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(1,'one') </a:t>
            </a:r>
            <a:r>
              <a:rPr lang="en-US" sz="1200" b="0" i="0" dirty="0">
                <a:effectLst/>
              </a:rPr>
              <a:t>| Replace all values equal to 1 with 'one'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([1,3],['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one','three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']) </a:t>
            </a:r>
            <a:r>
              <a:rPr lang="en-US" sz="1200" b="0" i="0" dirty="0">
                <a:effectLst/>
              </a:rPr>
              <a:t>| Replace all 1 with 'one' and 3 with 'three'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(columns=lambda x: x + 1) </a:t>
            </a:r>
            <a:r>
              <a:rPr lang="en-US" sz="1200" b="0" i="0" dirty="0">
                <a:effectLst/>
              </a:rPr>
              <a:t>| Mass renaming of columns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(columns={'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old_name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': 'new_ name'}) </a:t>
            </a:r>
            <a:r>
              <a:rPr lang="en-US" sz="1200" b="0" i="0" dirty="0">
                <a:effectLst/>
              </a:rPr>
              <a:t>| Selective renaming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set_index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column_one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 </a:t>
            </a:r>
            <a:r>
              <a:rPr lang="en-US" sz="1200" b="0" i="0" dirty="0">
                <a:effectLst/>
              </a:rPr>
              <a:t>| Change the index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(index=lambda x: x + 1) </a:t>
            </a:r>
            <a:r>
              <a:rPr lang="en-US" sz="1200" b="0" i="0" dirty="0">
                <a:effectLst/>
              </a:rPr>
              <a:t>| Mass renaming of index</a:t>
            </a:r>
            <a:endParaRPr 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8F649B-F765-4F7A-AE8A-55FD3CC48C75}"/>
              </a:ext>
            </a:extLst>
          </p:cNvPr>
          <p:cNvSpPr txBox="1"/>
          <p:nvPr/>
        </p:nvSpPr>
        <p:spPr>
          <a:xfrm>
            <a:off x="233569" y="5713183"/>
            <a:ext cx="4377986" cy="61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  <a:ea typeface="Yu Mincho Light" panose="020B0400000000000000" pitchFamily="18" charset="-128"/>
              </a:rPr>
              <a:t>Use these commands to perform various </a:t>
            </a:r>
            <a:r>
              <a:rPr lang="en-US" sz="1200" b="1" i="0" u="sng" dirty="0">
                <a:solidFill>
                  <a:srgbClr val="0070C0"/>
                </a:solidFill>
                <a:effectLst/>
                <a:ea typeface="Yu Mincho Light" panose="020B0400000000000000" pitchFamily="18" charset="-128"/>
              </a:rPr>
              <a:t>statistical tests</a:t>
            </a:r>
            <a:r>
              <a:rPr lang="en-US" sz="1200" b="0" i="0" dirty="0">
                <a:effectLst/>
                <a:ea typeface="Yu Mincho Light" panose="020B0400000000000000" pitchFamily="18" charset="-128"/>
              </a:rPr>
              <a:t>. (These can all be applied to a series as well.)</a:t>
            </a:r>
            <a:endParaRPr lang="en-US" sz="1200" dirty="0">
              <a:ea typeface="Yu Mincho Light" panose="020B0400000000000000" pitchFamily="18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AE598A-335D-46E7-8A31-7480E9AE83C1}"/>
              </a:ext>
            </a:extLst>
          </p:cNvPr>
          <p:cNvSpPr txBox="1"/>
          <p:nvPr/>
        </p:nvSpPr>
        <p:spPr>
          <a:xfrm>
            <a:off x="273775" y="6574156"/>
            <a:ext cx="437798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/>
              <a:t>| Summary statistics for numerical columns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mean of all columns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correlation between columns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number of non-null values in each </a:t>
            </a:r>
            <a:r>
              <a:rPr lang="en-US" sz="1200" dirty="0" err="1"/>
              <a:t>DataFrame</a:t>
            </a:r>
            <a:r>
              <a:rPr lang="en-US" sz="1200" dirty="0"/>
              <a:t>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highest value in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lowest value in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median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median of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standard deviation of each column</a:t>
            </a:r>
          </a:p>
          <a:p>
            <a:endParaRPr lang="en-US" sz="1200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E1EB5B3C-5E6F-4B3B-808C-E4EDA526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65521"/>
              </p:ext>
            </p:extLst>
          </p:nvPr>
        </p:nvGraphicFramePr>
        <p:xfrm>
          <a:off x="9855589" y="1102512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B809FB5-645F-4F9D-86F0-9985E92EC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96775"/>
              </p:ext>
            </p:extLst>
          </p:nvPr>
        </p:nvGraphicFramePr>
        <p:xfrm>
          <a:off x="11633197" y="1082449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76FC26-5B0D-484A-81F4-C161977C2477}"/>
              </a:ext>
            </a:extLst>
          </p:cNvPr>
          <p:cNvCxnSpPr>
            <a:cxnSpLocks/>
          </p:cNvCxnSpPr>
          <p:nvPr/>
        </p:nvCxnSpPr>
        <p:spPr>
          <a:xfrm>
            <a:off x="11111493" y="136079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61">
            <a:extLst>
              <a:ext uri="{FF2B5EF4-FFF2-40B4-BE49-F238E27FC236}">
                <a16:creationId xmlns:a16="http://schemas.microsoft.com/office/drawing/2014/main" id="{A21D49AC-F0DC-451F-937F-36A76F8E7DAB}"/>
              </a:ext>
            </a:extLst>
          </p:cNvPr>
          <p:cNvSpPr/>
          <p:nvPr/>
        </p:nvSpPr>
        <p:spPr>
          <a:xfrm>
            <a:off x="4791234" y="7190096"/>
            <a:ext cx="876449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Exporting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068CA7-5084-4E4C-8935-3C5BFE5BE356}"/>
              </a:ext>
            </a:extLst>
          </p:cNvPr>
          <p:cNvSpPr txBox="1"/>
          <p:nvPr/>
        </p:nvSpPr>
        <p:spPr>
          <a:xfrm>
            <a:off x="4798116" y="7774122"/>
            <a:ext cx="8870648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Use these commands to export a </a:t>
            </a:r>
            <a:r>
              <a:rPr lang="en-US" sz="1200" dirty="0" err="1"/>
              <a:t>DataFrame</a:t>
            </a:r>
            <a:r>
              <a:rPr lang="en-US" sz="1200" dirty="0"/>
              <a:t> to CSV, .xlsx, SQL, or JSON.</a:t>
            </a:r>
          </a:p>
          <a:p>
            <a:pPr>
              <a:lnSpc>
                <a:spcPct val="200000"/>
              </a:lnSpc>
            </a:pP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to_csv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 CSV file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to_excel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an Excel file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to_sql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table_name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| Write to a SQL table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to_json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 file in JSON format</a:t>
            </a:r>
          </a:p>
          <a:p>
            <a:endParaRPr lang="en-US" sz="1200" dirty="0"/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3605D77-9901-409F-ADFF-806A6645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3247"/>
              </p:ext>
            </p:extLst>
          </p:nvPr>
        </p:nvGraphicFramePr>
        <p:xfrm>
          <a:off x="10073016" y="8349112"/>
          <a:ext cx="1119705" cy="1089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Right Arrow 21">
            <a:extLst>
              <a:ext uri="{FF2B5EF4-FFF2-40B4-BE49-F238E27FC236}">
                <a16:creationId xmlns:a16="http://schemas.microsoft.com/office/drawing/2014/main" id="{ABE0E192-1656-4A45-AEF9-A0A47F4A54EE}"/>
              </a:ext>
            </a:extLst>
          </p:cNvPr>
          <p:cNvSpPr/>
          <p:nvPr/>
        </p:nvSpPr>
        <p:spPr>
          <a:xfrm>
            <a:off x="11332194" y="8559315"/>
            <a:ext cx="976270" cy="613458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Exporting</a:t>
            </a:r>
          </a:p>
          <a:p>
            <a:pPr algn="ctr"/>
            <a:r>
              <a:rPr lang="en-US" sz="1000" b="1" dirty="0"/>
              <a:t>Data</a:t>
            </a:r>
          </a:p>
        </p:txBody>
      </p:sp>
      <p:pic>
        <p:nvPicPr>
          <p:cNvPr id="45" name="Picture 44" descr="A picture containing light&#10;&#10;Description automatically generated">
            <a:extLst>
              <a:ext uri="{FF2B5EF4-FFF2-40B4-BE49-F238E27FC236}">
                <a16:creationId xmlns:a16="http://schemas.microsoft.com/office/drawing/2014/main" id="{1F8D7860-12F8-42D3-A045-AED99728F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308464" y="8298364"/>
            <a:ext cx="979910" cy="102318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1DD9D2-6711-453C-9851-558767AB1C7F}"/>
              </a:ext>
            </a:extLst>
          </p:cNvPr>
          <p:cNvSpPr txBox="1"/>
          <p:nvPr/>
        </p:nvSpPr>
        <p:spPr>
          <a:xfrm>
            <a:off x="11474645" y="10339641"/>
            <a:ext cx="23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database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56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2788</Words>
  <Application>Microsoft Office PowerPoint</Application>
  <PresentationFormat>Custom</PresentationFormat>
  <Paragraphs>474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2021-08-17T21:51:21Z</dcterms:modified>
</cp:coreProperties>
</file>