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7" r:id="rId2"/>
    <p:sldId id="258" r:id="rId3"/>
  </p:sldIdLst>
  <p:sldSz cx="13971588" cy="10799763"/>
  <p:notesSz cx="6858000" cy="9144000"/>
  <p:defaultTextStyle>
    <a:defPPr>
      <a:defRPr lang="en-US"/>
    </a:defPPr>
    <a:lvl1pPr marL="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1pPr>
    <a:lvl2pPr marL="59449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2pPr>
    <a:lvl3pPr marL="1188994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3pPr>
    <a:lvl4pPr marL="1783491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4pPr>
    <a:lvl5pPr marL="2377989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5pPr>
    <a:lvl6pPr marL="2972486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6pPr>
    <a:lvl7pPr marL="3566983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7pPr>
    <a:lvl8pPr marL="416148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8pPr>
    <a:lvl9pPr marL="475597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1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7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>
      <p:cViewPr>
        <p:scale>
          <a:sx n="100" d="100"/>
          <a:sy n="100" d="100"/>
        </p:scale>
        <p:origin x="780" y="-2358"/>
      </p:cViewPr>
      <p:guideLst>
        <p:guide orient="horz" pos="3401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869" y="1767462"/>
            <a:ext cx="11875850" cy="3759917"/>
          </a:xfrm>
        </p:spPr>
        <p:txBody>
          <a:bodyPr anchor="b"/>
          <a:lstStyle>
            <a:lvl1pPr algn="ctr"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449" y="5672376"/>
            <a:ext cx="10478691" cy="2607442"/>
          </a:xfrm>
        </p:spPr>
        <p:txBody>
          <a:bodyPr/>
          <a:lstStyle>
            <a:lvl1pPr marL="0" indent="0" algn="ctr">
              <a:buNone/>
              <a:defRPr sz="3667"/>
            </a:lvl1pPr>
            <a:lvl2pPr marL="698602" indent="0" algn="ctr">
              <a:buNone/>
              <a:defRPr sz="3056"/>
            </a:lvl2pPr>
            <a:lvl3pPr marL="1397203" indent="0" algn="ctr">
              <a:buNone/>
              <a:defRPr sz="2750"/>
            </a:lvl3pPr>
            <a:lvl4pPr marL="2095805" indent="0" algn="ctr">
              <a:buNone/>
              <a:defRPr sz="2445"/>
            </a:lvl4pPr>
            <a:lvl5pPr marL="2794406" indent="0" algn="ctr">
              <a:buNone/>
              <a:defRPr sz="2445"/>
            </a:lvl5pPr>
            <a:lvl6pPr marL="3493008" indent="0" algn="ctr">
              <a:buNone/>
              <a:defRPr sz="2445"/>
            </a:lvl6pPr>
            <a:lvl7pPr marL="4191610" indent="0" algn="ctr">
              <a:buNone/>
              <a:defRPr sz="2445"/>
            </a:lvl7pPr>
            <a:lvl8pPr marL="4890211" indent="0" algn="ctr">
              <a:buNone/>
              <a:defRPr sz="2445"/>
            </a:lvl8pPr>
            <a:lvl9pPr marL="5588813" indent="0" algn="ctr">
              <a:buNone/>
              <a:defRPr sz="24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8418" y="574987"/>
            <a:ext cx="3012624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548" y="574987"/>
            <a:ext cx="886322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4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270" y="2692444"/>
            <a:ext cx="12050495" cy="4492401"/>
          </a:xfrm>
        </p:spPr>
        <p:txBody>
          <a:bodyPr anchor="b"/>
          <a:lstStyle>
            <a:lvl1pPr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270" y="7227345"/>
            <a:ext cx="12050495" cy="2362447"/>
          </a:xfrm>
        </p:spPr>
        <p:txBody>
          <a:bodyPr/>
          <a:lstStyle>
            <a:lvl1pPr marL="0" indent="0">
              <a:buNone/>
              <a:defRPr sz="3667">
                <a:solidFill>
                  <a:schemeClr val="tx1"/>
                </a:solidFill>
              </a:defRPr>
            </a:lvl1pPr>
            <a:lvl2pPr marL="698602" indent="0">
              <a:buNone/>
              <a:defRPr sz="3056">
                <a:solidFill>
                  <a:schemeClr val="tx1">
                    <a:tint val="75000"/>
                  </a:schemeClr>
                </a:solidFill>
              </a:defRPr>
            </a:lvl2pPr>
            <a:lvl3pPr marL="1397203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3pPr>
            <a:lvl4pPr marL="2095805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4pPr>
            <a:lvl5pPr marL="2794406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5pPr>
            <a:lvl6pPr marL="3493008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6pPr>
            <a:lvl7pPr marL="4191610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7pPr>
            <a:lvl8pPr marL="4890211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8pPr>
            <a:lvl9pPr marL="5588813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0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547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3116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2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574990"/>
            <a:ext cx="1205049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368" y="2647443"/>
            <a:ext cx="5910636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68" y="3944914"/>
            <a:ext cx="591063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3117" y="2647443"/>
            <a:ext cx="5939745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3117" y="3944914"/>
            <a:ext cx="593974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9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745" y="1554968"/>
            <a:ext cx="7073116" cy="7674832"/>
          </a:xfrm>
        </p:spPr>
        <p:txBody>
          <a:bodyPr/>
          <a:lstStyle>
            <a:lvl1pPr>
              <a:defRPr sz="4890"/>
            </a:lvl1pPr>
            <a:lvl2pPr>
              <a:defRPr sz="4278"/>
            </a:lvl2pPr>
            <a:lvl3pPr>
              <a:defRPr sz="3667"/>
            </a:lvl3pPr>
            <a:lvl4pPr>
              <a:defRPr sz="3056"/>
            </a:lvl4pPr>
            <a:lvl5pPr>
              <a:defRPr sz="3056"/>
            </a:lvl5pPr>
            <a:lvl6pPr>
              <a:defRPr sz="3056"/>
            </a:lvl6pPr>
            <a:lvl7pPr>
              <a:defRPr sz="3056"/>
            </a:lvl7pPr>
            <a:lvl8pPr>
              <a:defRPr sz="3056"/>
            </a:lvl8pPr>
            <a:lvl9pPr>
              <a:defRPr sz="30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9745" y="1554968"/>
            <a:ext cx="7073116" cy="7674832"/>
          </a:xfrm>
        </p:spPr>
        <p:txBody>
          <a:bodyPr anchor="t"/>
          <a:lstStyle>
            <a:lvl1pPr marL="0" indent="0">
              <a:buNone/>
              <a:defRPr sz="4890"/>
            </a:lvl1pPr>
            <a:lvl2pPr marL="698602" indent="0">
              <a:buNone/>
              <a:defRPr sz="4278"/>
            </a:lvl2pPr>
            <a:lvl3pPr marL="1397203" indent="0">
              <a:buNone/>
              <a:defRPr sz="3667"/>
            </a:lvl3pPr>
            <a:lvl4pPr marL="2095805" indent="0">
              <a:buNone/>
              <a:defRPr sz="3056"/>
            </a:lvl4pPr>
            <a:lvl5pPr marL="2794406" indent="0">
              <a:buNone/>
              <a:defRPr sz="3056"/>
            </a:lvl5pPr>
            <a:lvl6pPr marL="3493008" indent="0">
              <a:buNone/>
              <a:defRPr sz="3056"/>
            </a:lvl6pPr>
            <a:lvl7pPr marL="4191610" indent="0">
              <a:buNone/>
              <a:defRPr sz="3056"/>
            </a:lvl7pPr>
            <a:lvl8pPr marL="4890211" indent="0">
              <a:buNone/>
              <a:defRPr sz="3056"/>
            </a:lvl8pPr>
            <a:lvl9pPr marL="5588813" indent="0">
              <a:buNone/>
              <a:defRPr sz="30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1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547" y="574990"/>
            <a:ext cx="1205049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547" y="2874937"/>
            <a:ext cx="1205049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78B33-2949-49BE-B3B0-3F16CAF906FE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5EFA-DD28-4E69-ADE7-169C8C1119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8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7203" rtl="0" eaLnBrk="1" latinLnBrk="0" hangingPunct="1">
        <a:lnSpc>
          <a:spcPct val="90000"/>
        </a:lnSpc>
        <a:spcBef>
          <a:spcPct val="0"/>
        </a:spcBef>
        <a:buNone/>
        <a:defRPr sz="67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301" indent="-349301" algn="l" defTabSz="1397203" rtl="0" eaLnBrk="1" latinLnBrk="0" hangingPunct="1">
        <a:lnSpc>
          <a:spcPct val="90000"/>
        </a:lnSpc>
        <a:spcBef>
          <a:spcPts val="1528"/>
        </a:spcBef>
        <a:buFont typeface="Arial" panose="020B0604020202020204" pitchFamily="34" charset="0"/>
        <a:buChar char="•"/>
        <a:defRPr sz="4278" kern="1200">
          <a:solidFill>
            <a:schemeClr val="tx1"/>
          </a:solidFill>
          <a:latin typeface="+mn-lt"/>
          <a:ea typeface="+mn-ea"/>
          <a:cs typeface="+mn-cs"/>
        </a:defRPr>
      </a:lvl1pPr>
      <a:lvl2pPr marL="104790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667" kern="1200">
          <a:solidFill>
            <a:schemeClr val="tx1"/>
          </a:solidFill>
          <a:latin typeface="+mn-lt"/>
          <a:ea typeface="+mn-ea"/>
          <a:cs typeface="+mn-cs"/>
        </a:defRPr>
      </a:lvl2pPr>
      <a:lvl3pPr marL="174650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056" kern="1200">
          <a:solidFill>
            <a:schemeClr val="tx1"/>
          </a:solidFill>
          <a:latin typeface="+mn-lt"/>
          <a:ea typeface="+mn-ea"/>
          <a:cs typeface="+mn-cs"/>
        </a:defRPr>
      </a:lvl3pPr>
      <a:lvl4pPr marL="2445106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3143707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842309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540910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523951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93811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98602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9720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095805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794406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93008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19161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890211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58881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andas.pydata.org/pandas-docs/stable/reference/api/pandas.concat.html?highlight=concat#pandas.concat" TargetMode="External"/><Relationship Id="rId13" Type="http://schemas.openxmlformats.org/officeDocument/2006/relationships/hyperlink" Target="https://pandas.pydata.org/pandas-docs/stable/reference/api/pandas.DataFrame.drop.html?highlight=drop#pandas.DataFrame.drop" TargetMode="External"/><Relationship Id="rId18" Type="http://schemas.openxmlformats.org/officeDocument/2006/relationships/hyperlink" Target="https://pandas.pydata.org/pandas-docs/stable/reference/api/pandas.DataFrame.drop_duplicates.html?highlight=drop_dupli#pandas.DataFrame.drop_duplicates" TargetMode="External"/><Relationship Id="rId26" Type="http://schemas.openxmlformats.org/officeDocument/2006/relationships/hyperlink" Target="https://pandas.pydata.org/pandas-docs/stable/reference/api/pandas.DataFrame.loc.html?highlight=loc#pandas.DataFrame.loc" TargetMode="External"/><Relationship Id="rId39" Type="http://schemas.openxmlformats.org/officeDocument/2006/relationships/image" Target="../media/image2.png"/><Relationship Id="rId3" Type="http://schemas.openxmlformats.org/officeDocument/2006/relationships/hyperlink" Target="https://pandas.pydata.org/pandas-docs/stable/user_guide/indexing.html" TargetMode="External"/><Relationship Id="rId21" Type="http://schemas.openxmlformats.org/officeDocument/2006/relationships/hyperlink" Target="https://pandas.pydata.org/pandas-docs/stable/reference/api/pandas.DataFrame.sample.html?highlight=sample#pandas.DataFrame.sample" TargetMode="External"/><Relationship Id="rId34" Type="http://schemas.openxmlformats.org/officeDocument/2006/relationships/hyperlink" Target="https://pandas.pydata.org/pandas-docs/stable/user_guide/visualization.html" TargetMode="External"/><Relationship Id="rId42" Type="http://schemas.openxmlformats.org/officeDocument/2006/relationships/hyperlink" Target="http://pandas.pydata.org/" TargetMode="External"/><Relationship Id="rId7" Type="http://schemas.openxmlformats.org/officeDocument/2006/relationships/hyperlink" Target="https://pandas.pydata.org/pandas-docs/stable/reference/api/pandas.DataFrame.pivot.html?highlight=pivot#pandas.DataFrame.pivot" TargetMode="External"/><Relationship Id="rId12" Type="http://schemas.openxmlformats.org/officeDocument/2006/relationships/hyperlink" Target="https://pandas.pydata.org/pandas-docs/stable/reference/api/pandas.DataFrame.reset_index.html?highlight=reset_index#pandas.DataFrame.reset_index" TargetMode="External"/><Relationship Id="rId17" Type="http://schemas.openxmlformats.org/officeDocument/2006/relationships/hyperlink" Target="https://pandas.pydata.org/pandas-docs/stable/reference/api/pandas.DataFrame.query.html?highlight=query#pandas.DataFrame.query" TargetMode="External"/><Relationship Id="rId25" Type="http://schemas.openxmlformats.org/officeDocument/2006/relationships/hyperlink" Target="https://pandas.pydata.org/pandas-docs/stable/reference/api/pandas.DataFrame.iloc.html?highlight=iloc#pandas.DataFrame.iloc" TargetMode="External"/><Relationship Id="rId33" Type="http://schemas.openxmlformats.org/officeDocument/2006/relationships/hyperlink" Target="https://pandas.pydata.org/pandas-docs/stable/user_guide/index.html#user-guide" TargetMode="External"/><Relationship Id="rId38" Type="http://schemas.openxmlformats.org/officeDocument/2006/relationships/image" Target="../media/image1.png"/><Relationship Id="rId46" Type="http://schemas.openxmlformats.org/officeDocument/2006/relationships/hyperlink" Target="https://matplotlib.org/stable/api/_as_gen/matplotlib.pyplot.html#module-matplotlib.pyplot" TargetMode="External"/><Relationship Id="rId2" Type="http://schemas.openxmlformats.org/officeDocument/2006/relationships/hyperlink" Target="https://pandas.pydata.org/pandas-docs/stable/user_guide/io.html" TargetMode="External"/><Relationship Id="rId16" Type="http://schemas.openxmlformats.org/officeDocument/2006/relationships/hyperlink" Target="https://pandas.pydata.org/pandas-docs/stable/reference/api/pandas.MultiIndex.from_tuples.html?highlight=multiindex%20from_tuples#pandas.MultiIndex.from_tuples" TargetMode="External"/><Relationship Id="rId20" Type="http://schemas.openxmlformats.org/officeDocument/2006/relationships/hyperlink" Target="https://pandas.pydata.org/pandas-docs/stable/reference/api/pandas.DataFrame.tail.html?highlight=tail" TargetMode="External"/><Relationship Id="rId29" Type="http://schemas.openxmlformats.org/officeDocument/2006/relationships/hyperlink" Target="https://pandas.pydata.org/pandas-docs/stable/reference/api/pandas.reset_option.html#pandas.reset_option" TargetMode="External"/><Relationship Id="rId41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pandas-docs/stable/reference/api/pandas.DataFrame.melt.html?highlight=melt#pandas.DataFrame.melt" TargetMode="External"/><Relationship Id="rId11" Type="http://schemas.openxmlformats.org/officeDocument/2006/relationships/hyperlink" Target="https://pandas.pydata.org/pandas-docs/stable/reference/api/pandas.DataFrame.sort_index.html?highlight=sort_index#pandas.DataFrame.sort_index" TargetMode="External"/><Relationship Id="rId24" Type="http://schemas.openxmlformats.org/officeDocument/2006/relationships/hyperlink" Target="https://pandas.pydata.org/pandas-docs/stable/reference/api/pandas.DataFrame.nsmallest.html?highlight=nsmallest" TargetMode="External"/><Relationship Id="rId32" Type="http://schemas.openxmlformats.org/officeDocument/2006/relationships/hyperlink" Target="https://pandas.pydata.org/pandas-docs/stable/reference/index.html#api" TargetMode="External"/><Relationship Id="rId37" Type="http://schemas.openxmlformats.org/officeDocument/2006/relationships/hyperlink" Target="https://seaborn.pydata.org/generated/seaborn.pairplot.html" TargetMode="External"/><Relationship Id="rId40" Type="http://schemas.openxmlformats.org/officeDocument/2006/relationships/image" Target="../media/image3.png"/><Relationship Id="rId45" Type="http://schemas.openxmlformats.org/officeDocument/2006/relationships/hyperlink" Target="https://seaborn.pydata.org/api.html" TargetMode="External"/><Relationship Id="rId5" Type="http://schemas.openxmlformats.org/officeDocument/2006/relationships/hyperlink" Target="https://pandas.pydata.org/pandas-docs/stable/user_guide/basics.html#reindexing-and-altering-labels" TargetMode="External"/><Relationship Id="rId15" Type="http://schemas.openxmlformats.org/officeDocument/2006/relationships/hyperlink" Target="https://pandas.pydata.org/pandas-docs/stable/reference/api/pandas.DataFrame.html" TargetMode="External"/><Relationship Id="rId23" Type="http://schemas.openxmlformats.org/officeDocument/2006/relationships/hyperlink" Target="https://pandas.pydata.org/pandas-docs/stable/reference/api/pandas.DataFrame.nlargest.html?highlight=nlargest" TargetMode="External"/><Relationship Id="rId28" Type="http://schemas.openxmlformats.org/officeDocument/2006/relationships/hyperlink" Target="https://pandas.pydata.org/pandas-docs/stable/reference/api/pandas.set_option.html" TargetMode="External"/><Relationship Id="rId36" Type="http://schemas.openxmlformats.org/officeDocument/2006/relationships/hyperlink" Target="https://pandas.pydata.org/pandas-docs/stable/reference/api/pandas.plotting.scatter_matrix.html" TargetMode="External"/><Relationship Id="rId10" Type="http://schemas.openxmlformats.org/officeDocument/2006/relationships/hyperlink" Target="https://pandas.pydata.org/pandas-docs/stable/reference/api/pandas.DataFrame.rename.html?highlight=rename#pandas.DataFrame.rename" TargetMode="External"/><Relationship Id="rId19" Type="http://schemas.openxmlformats.org/officeDocument/2006/relationships/hyperlink" Target="https://pandas.pydata.org/pandas-docs/stable/reference/api/pandas.DataFrame.head.html?highlight=head" TargetMode="External"/><Relationship Id="rId31" Type="http://schemas.openxmlformats.org/officeDocument/2006/relationships/hyperlink" Target="https://pandas.pydata.org/pandas-docs/stable/user_guide/style.html" TargetMode="External"/><Relationship Id="rId44" Type="http://schemas.openxmlformats.org/officeDocument/2006/relationships/hyperlink" Target="http://www.princetonoptimization.com/" TargetMode="External"/><Relationship Id="rId4" Type="http://schemas.openxmlformats.org/officeDocument/2006/relationships/hyperlink" Target="https://pandas.pydata.org/pandas-docs/stable/user_guide/basics.html#sorting" TargetMode="External"/><Relationship Id="rId9" Type="http://schemas.openxmlformats.org/officeDocument/2006/relationships/hyperlink" Target="https://pandas.pydata.org/pandas-docs/stable/reference/api/pandas.DataFrame.sort_values.html?highlight=sort_values#pandas.DataFrame.sort_values" TargetMode="External"/><Relationship Id="rId14" Type="http://schemas.openxmlformats.org/officeDocument/2006/relationships/hyperlink" Target="https://pandas.pydata.org/pandas-docs/stable/reference/api/pandas.read_csv.html" TargetMode="External"/><Relationship Id="rId22" Type="http://schemas.openxmlformats.org/officeDocument/2006/relationships/hyperlink" Target="https://pandas.pydata.org/pandas-docs/stable/reference/api/pandas.DataFrame.filter.html?highlight=filter#pandas.DataFrame.filter" TargetMode="External"/><Relationship Id="rId27" Type="http://schemas.openxmlformats.org/officeDocument/2006/relationships/hyperlink" Target="https://pandas.pydata.org/pandas-docs/stable/user_guide/options.html#available-options" TargetMode="External"/><Relationship Id="rId30" Type="http://schemas.openxmlformats.org/officeDocument/2006/relationships/hyperlink" Target="https://pandas.pydata.org/pandas-docs/stable/reference/api/pandas.option_context.html" TargetMode="External"/><Relationship Id="rId35" Type="http://schemas.openxmlformats.org/officeDocument/2006/relationships/hyperlink" Target="https://pandas.pydata.org/pandas-docs/stable/reference/api/pandas.DataFrame.plot.html?highlight=plot#pandas.DataFrame.plot" TargetMode="External"/><Relationship Id="rId43" Type="http://schemas.openxmlformats.org/officeDocument/2006/relationships/hyperlink" Target="https://www.rstudio.com/wp-content/uploads/2015/02/data-wrangling-cheatsheet.pdf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pandas.pydata.org/pandas-docs/stable/reference/api/pandas.DataFrame.min.html?highlight=min#pandas.DataFrame.min" TargetMode="External"/><Relationship Id="rId18" Type="http://schemas.openxmlformats.org/officeDocument/2006/relationships/hyperlink" Target="https://pandas.pydata.org/pandas-docs/stable/reference/api/pandas.DataFrame.assign.html?highlight=assign" TargetMode="External"/><Relationship Id="rId26" Type="http://schemas.openxmlformats.org/officeDocument/2006/relationships/hyperlink" Target="https://pandas.pydata.org/pandas-docs/stable/reference/api/pandas.DataFrame.merge.html?highlight=merge#pandas.DataFrame.merge" TargetMode="External"/><Relationship Id="rId39" Type="http://schemas.openxmlformats.org/officeDocument/2006/relationships/hyperlink" Target="https://pandas.pydata.org/pandas-docs/stable/reference/api/pandas.DataFrame.agg.html?highlight=agg#pandas.DataFrame.agg" TargetMode="External"/><Relationship Id="rId3" Type="http://schemas.openxmlformats.org/officeDocument/2006/relationships/hyperlink" Target="https://pandas.pydata.org/pandas-docs/stable/user_guide/merging.html" TargetMode="External"/><Relationship Id="rId21" Type="http://schemas.openxmlformats.org/officeDocument/2006/relationships/hyperlink" Target="https://pandas.pydata.org/pandas-docs/stable/reference/api/pandas.DataFrame.rank.html?highlight=rank#pandas.DataFrame.rank" TargetMode="External"/><Relationship Id="rId34" Type="http://schemas.openxmlformats.org/officeDocument/2006/relationships/hyperlink" Target="https://pandas.pydata.org/pandas-docs/stable/reference/api/pandas.DataFrame.abs.html?highlight=abs" TargetMode="External"/><Relationship Id="rId42" Type="http://schemas.openxmlformats.org/officeDocument/2006/relationships/hyperlink" Target="https://pandas.pydata.org/pandas-docs/stable/reference/api/pandas.DataFrame.fillna.html?highlight=fillna#pandas.DataFrame.fillna" TargetMode="External"/><Relationship Id="rId47" Type="http://schemas.openxmlformats.org/officeDocument/2006/relationships/hyperlink" Target="https://pandas.pydata.org/pandas-docs/stable/reference/api/pandas.DataFrame.assign.html" TargetMode="External"/><Relationship Id="rId50" Type="http://schemas.openxmlformats.org/officeDocument/2006/relationships/hyperlink" Target="http://pandas.pydata.org/" TargetMode="External"/><Relationship Id="rId7" Type="http://schemas.openxmlformats.org/officeDocument/2006/relationships/hyperlink" Target="https://pandas.pydata.org/pandas-docs/stable/reference/api/pandas.DataFrame.shape.html" TargetMode="External"/><Relationship Id="rId12" Type="http://schemas.openxmlformats.org/officeDocument/2006/relationships/hyperlink" Target="https://pandas.pydata.org/pandas-docs/stable/reference/api/pandas.DataFrame.apply.html?highlight=apply#pandas.DataFrame.apply" TargetMode="External"/><Relationship Id="rId17" Type="http://schemas.openxmlformats.org/officeDocument/2006/relationships/hyperlink" Target="https://pandas.pydata.org/pandas-docs/stable/reference/api/pandas.DataFrame.std.html?highlight=std#pandas.DataFrame.std" TargetMode="External"/><Relationship Id="rId25" Type="http://schemas.openxmlformats.org/officeDocument/2006/relationships/hyperlink" Target="https://pandas.pydata.org/pandas-docs/stable/reference/api/pandas.Series.cumprod.html?highlight=cumprod#pandas.Series.cumprod" TargetMode="External"/><Relationship Id="rId33" Type="http://schemas.openxmlformats.org/officeDocument/2006/relationships/hyperlink" Target="https://pandas.pydata.org/pandas-docs/stable/reference/api/pandas.DataFrame.clip.html?highlight=clip#pandas.DataFrame.clip" TargetMode="External"/><Relationship Id="rId38" Type="http://schemas.openxmlformats.org/officeDocument/2006/relationships/hyperlink" Target="https://pandas.pydata.org/pandas-docs/stable/reference/api/pandas.DataFrame.size.html?highlight=size#pandas.DataFrame.size" TargetMode="External"/><Relationship Id="rId46" Type="http://schemas.openxmlformats.org/officeDocument/2006/relationships/hyperlink" Target="https://pandas.pydata.org/pandas-docs/stable/reference/api/pandas.DataFrame.transform.html" TargetMode="External"/><Relationship Id="rId2" Type="http://schemas.openxmlformats.org/officeDocument/2006/relationships/hyperlink" Target="https://pandas.pydata.org/pandas-docs/stable/user_guide/basics.html#descriptive-statistics" TargetMode="External"/><Relationship Id="rId16" Type="http://schemas.openxmlformats.org/officeDocument/2006/relationships/hyperlink" Target="https://pandas.pydata.org/pandas-docs/stable/reference/api/pandas.DataFrame.var.html?highlight=var#pandas.DataFrame.var" TargetMode="External"/><Relationship Id="rId20" Type="http://schemas.openxmlformats.org/officeDocument/2006/relationships/hyperlink" Target="https://pandas.pydata.org/pandas-docs/stable/reference/api/pandas.DataFrame.shift.html?highlight=shift#pandas.DataFrame.shift" TargetMode="External"/><Relationship Id="rId29" Type="http://schemas.openxmlformats.org/officeDocument/2006/relationships/hyperlink" Target="https://pandas.pydata.org/pandas-docs/stable/reference/api/pandas.DataFrame.drop.html?highlight=drop#pandas.DataFrame.drop" TargetMode="External"/><Relationship Id="rId41" Type="http://schemas.openxmlformats.org/officeDocument/2006/relationships/hyperlink" Target="https://pandas.pydata.org/pandas-docs/stable/reference/api/pandas.DataFrame.dropna.html?highlight=dropna#pandas.DataFrame.dropn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pandas-docs/stable/reference/api/pandas.DataFrame.describe.html?highlight=describe#pandas.DataFrame.describe" TargetMode="External"/><Relationship Id="rId11" Type="http://schemas.openxmlformats.org/officeDocument/2006/relationships/hyperlink" Target="https://pandas.pydata.org/pandas-docs/stable/reference/api/pandas.DataFrame.quantile.html?highlight=quantile#pandas.DataFrame.quantile" TargetMode="External"/><Relationship Id="rId24" Type="http://schemas.openxmlformats.org/officeDocument/2006/relationships/hyperlink" Target="https://pandas.pydata.org/pandas-docs/stable/reference/api/pandas.DataFrame.cummin.html?highlight=cummin#pandas.DataFrame.cummin" TargetMode="External"/><Relationship Id="rId32" Type="http://schemas.openxmlformats.org/officeDocument/2006/relationships/hyperlink" Target="https://pandas.pydata.org/pandas-docs/stable/reference/api/pandas.DataFrame.reset_index.html" TargetMode="External"/><Relationship Id="rId37" Type="http://schemas.openxmlformats.org/officeDocument/2006/relationships/hyperlink" Target="https://pandas.pydata.org/pandas-docs/stable/reference/api/pandas.DataFrame.rolling.html?highlight=rolling#pandas.DataFrame.rolling" TargetMode="External"/><Relationship Id="rId40" Type="http://schemas.openxmlformats.org/officeDocument/2006/relationships/hyperlink" Target="https://pandas.pydata.org/pandas-docs/stable/user_guide/missing_data.html" TargetMode="External"/><Relationship Id="rId45" Type="http://schemas.openxmlformats.org/officeDocument/2006/relationships/hyperlink" Target="https://pandas.pydata.org/pandas-docs/stable/reference/api/pandas.DataFrame.agg.html" TargetMode="External"/><Relationship Id="rId5" Type="http://schemas.openxmlformats.org/officeDocument/2006/relationships/hyperlink" Target="https://pandas.pydata.org/pandas-docs/stable/reference/api/pandas.DataFrame.nunique.html?highlight=nunique" TargetMode="External"/><Relationship Id="rId15" Type="http://schemas.openxmlformats.org/officeDocument/2006/relationships/hyperlink" Target="https://pandas.pydata.org/pandas-docs/stable/reference/api/pandas.DataFrame.mean.html?highlight=mean#pandas.DataFrame.mean" TargetMode="External"/><Relationship Id="rId23" Type="http://schemas.openxmlformats.org/officeDocument/2006/relationships/hyperlink" Target="https://pandas.pydata.org/pandas-docs/stable/reference/api/pandas.DataFrame.cummax.html?highlight=cummax#pandas.DataFrame.cummax" TargetMode="External"/><Relationship Id="rId28" Type="http://schemas.openxmlformats.org/officeDocument/2006/relationships/hyperlink" Target="https://pandas.pydata.org/pandas-docs/stable/reference/api/pandas.DataFrame.query.html?highlight=query#pandas.DataFrame.query" TargetMode="External"/><Relationship Id="rId36" Type="http://schemas.openxmlformats.org/officeDocument/2006/relationships/hyperlink" Target="https://pandas.pydata.org/pandas-docs/stable/reference/api/pandas.DataFrame.expanding.html?highlight=expanding#pandas.DataFrame.expanding" TargetMode="External"/><Relationship Id="rId49" Type="http://schemas.openxmlformats.org/officeDocument/2006/relationships/hyperlink" Target="https://pandas.pydata.org/pandas-docs/stable/user_guide/basics.html#function-application" TargetMode="External"/><Relationship Id="rId10" Type="http://schemas.openxmlformats.org/officeDocument/2006/relationships/hyperlink" Target="https://pandas.pydata.org/pandas-docs/stable/reference/api/pandas.DataFrame.median.html?highlight=median#pandas.DataFrame.median" TargetMode="External"/><Relationship Id="rId19" Type="http://schemas.openxmlformats.org/officeDocument/2006/relationships/hyperlink" Target="https://pandas.pydata.org/pandas-docs/stable/reference/api/pandas.qcut.html?highlight=qcut#pandas.qcut" TargetMode="External"/><Relationship Id="rId31" Type="http://schemas.openxmlformats.org/officeDocument/2006/relationships/hyperlink" Target="https://pandas.pydata.org/pandas-docs/stable/reference/api/pandas.DataFrame.groupby.html?highlight=groupby#pandas.DataFrame.groupby" TargetMode="External"/><Relationship Id="rId44" Type="http://schemas.openxmlformats.org/officeDocument/2006/relationships/hyperlink" Target="https://pandas.pydata.org/pandas-docs/stable/reference/api/pandas.DataFrame.apply.html" TargetMode="External"/><Relationship Id="rId52" Type="http://schemas.openxmlformats.org/officeDocument/2006/relationships/hyperlink" Target="http://www.princetonoptimization.com/" TargetMode="External"/><Relationship Id="rId4" Type="http://schemas.openxmlformats.org/officeDocument/2006/relationships/hyperlink" Target="https://pandas.pydata.org/pandas-docs/stable/reference/api/pandas.DataFrame.value_counts.html?highlight=value_counts#pandas.DataFrame.value_counts" TargetMode="External"/><Relationship Id="rId9" Type="http://schemas.openxmlformats.org/officeDocument/2006/relationships/hyperlink" Target="https://pandas.pydata.org/pandas-docs/stable/reference/api/pandas.DataFrame.count.html?highlight=count#pandas.DataFrame.count" TargetMode="External"/><Relationship Id="rId14" Type="http://schemas.openxmlformats.org/officeDocument/2006/relationships/hyperlink" Target="https://pandas.pydata.org/pandas-docs/stable/reference/api/pandas.DataFrame.max.html?highlight=max#pandas.DataFrame.max" TargetMode="External"/><Relationship Id="rId22" Type="http://schemas.openxmlformats.org/officeDocument/2006/relationships/hyperlink" Target="https://pandas.pydata.org/pandas-docs/stable/reference/api/pandas.DataFrame.cumsum.html?highlight=cumsum#pandas.DataFrame.cumsum" TargetMode="External"/><Relationship Id="rId27" Type="http://schemas.openxmlformats.org/officeDocument/2006/relationships/hyperlink" Target="https://pandas.pydata.org/pandas-docs/stable/reference/api/pandas.DataFrame.isin.html?highlight=isin#pandas.DataFrame.isin" TargetMode="External"/><Relationship Id="rId30" Type="http://schemas.openxmlformats.org/officeDocument/2006/relationships/hyperlink" Target="https://pandas.pydata.org/pandas-docs/stable/user_guide/groupby.html" TargetMode="External"/><Relationship Id="rId35" Type="http://schemas.openxmlformats.org/officeDocument/2006/relationships/hyperlink" Target="https://pandas.pydata.org/pandas-docs/stable/user_guide/window.html" TargetMode="External"/><Relationship Id="rId43" Type="http://schemas.openxmlformats.org/officeDocument/2006/relationships/hyperlink" Target="https://pandas.pydata.org/pandas-docs/stable/reference/api/pandas.DataFrame.pipe.html" TargetMode="External"/><Relationship Id="rId48" Type="http://schemas.openxmlformats.org/officeDocument/2006/relationships/hyperlink" Target="https://pandas.pydata.org/docs/reference/api/pandas.DataFrame.applymap.html#pandas.DataFrame.applymap" TargetMode="External"/><Relationship Id="rId8" Type="http://schemas.openxmlformats.org/officeDocument/2006/relationships/hyperlink" Target="https://pandas.pydata.org/pandas-docs/stable/reference/api/pandas.DataFrame.sum.html?highlight=sum#pandas.DataFrame.sum" TargetMode="External"/><Relationship Id="rId51" Type="http://schemas.openxmlformats.org/officeDocument/2006/relationships/hyperlink" Target="https://www.rstudio.com/wp-content/uploads/2015/02/data-wrangling-cheatsheet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2D94952-F364-408A-A6EE-02883BBDA36B}"/>
              </a:ext>
            </a:extLst>
          </p:cNvPr>
          <p:cNvSpPr/>
          <p:nvPr/>
        </p:nvSpPr>
        <p:spPr>
          <a:xfrm>
            <a:off x="251102" y="539114"/>
            <a:ext cx="3441323" cy="749656"/>
          </a:xfrm>
          <a:prstGeom prst="roundRect">
            <a:avLst>
              <a:gd name="adj" fmla="val 492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ounded Rectangle 45"/>
          <p:cNvSpPr/>
          <p:nvPr/>
        </p:nvSpPr>
        <p:spPr>
          <a:xfrm>
            <a:off x="3866056" y="2410553"/>
            <a:ext cx="10032294" cy="3380648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6" name="Rounded Rectangle 5"/>
          <p:cNvSpPr/>
          <p:nvPr/>
        </p:nvSpPr>
        <p:spPr>
          <a:xfrm>
            <a:off x="251102" y="1374597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Creating </a:t>
            </a:r>
            <a:r>
              <a:rPr lang="en-US" sz="2800" b="1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51104" y="1797890"/>
            <a:ext cx="3463426" cy="6757765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34" name="Rounded Rectangle 33"/>
          <p:cNvSpPr/>
          <p:nvPr/>
        </p:nvSpPr>
        <p:spPr>
          <a:xfrm>
            <a:off x="3855841" y="2051644"/>
            <a:ext cx="10042509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Reshaping Data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1800"/>
              <a:t>– Change layout, </a:t>
            </a:r>
            <a:r>
              <a:rPr lang="en-US" sz="180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sorting</a:t>
            </a:r>
            <a:r>
              <a:rPr lang="en-US" sz="1800">
                <a:solidFill>
                  <a:schemeClr val="bg1"/>
                </a:solidFill>
              </a:rPr>
              <a:t>, </a:t>
            </a:r>
            <a:r>
              <a:rPr lang="en-US" sz="180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reindexing</a:t>
            </a:r>
            <a:r>
              <a:rPr lang="en-US" sz="1800">
                <a:solidFill>
                  <a:schemeClr val="bg1"/>
                </a:solidFill>
              </a:rPr>
              <a:t>, </a:t>
            </a:r>
            <a:r>
              <a:rPr lang="en-US" sz="1800"/>
              <a:t>renaming</a:t>
            </a:r>
            <a:endParaRPr lang="en-US" sz="1800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64218"/>
              </p:ext>
            </p:extLst>
          </p:nvPr>
        </p:nvGraphicFramePr>
        <p:xfrm>
          <a:off x="4191785" y="2633671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140681"/>
              </p:ext>
            </p:extLst>
          </p:nvPr>
        </p:nvGraphicFramePr>
        <p:xfrm>
          <a:off x="5907917" y="2615354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5424488" y="283941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92366" y="3547713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Gather columns into rows.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715829"/>
              </p:ext>
            </p:extLst>
          </p:nvPr>
        </p:nvGraphicFramePr>
        <p:xfrm>
          <a:off x="7018457" y="2617281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187346"/>
              </p:ext>
            </p:extLst>
          </p:nvPr>
        </p:nvGraphicFramePr>
        <p:xfrm>
          <a:off x="8463124" y="2617281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>
            <a:off x="7994567" y="2823022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20088" y="3576150"/>
            <a:ext cx="371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7"/>
              </a:rPr>
              <a:t>pivot</a:t>
            </a:r>
            <a:r>
              <a:rPr lang="en-US" sz="1200" b="1" dirty="0">
                <a:latin typeface="Consolas" panose="020B0609020204030204" pitchFamily="49" charset="0"/>
              </a:rPr>
              <a:t>(columns='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values='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Spread rows into columns.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959702"/>
              </p:ext>
            </p:extLst>
          </p:nvPr>
        </p:nvGraphicFramePr>
        <p:xfrm>
          <a:off x="4199671" y="4115358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59489"/>
              </p:ext>
            </p:extLst>
          </p:nvPr>
        </p:nvGraphicFramePr>
        <p:xfrm>
          <a:off x="4199671" y="4650379"/>
          <a:ext cx="82296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5077525" y="4105207"/>
            <a:ext cx="241744" cy="1085740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64" name="TextBox 63"/>
          <p:cNvSpPr txBox="1"/>
          <p:nvPr/>
        </p:nvSpPr>
        <p:spPr>
          <a:xfrm>
            <a:off x="4137609" y="5170259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8"/>
              </a:rPr>
              <a:t>concat</a:t>
            </a:r>
            <a:r>
              <a:rPr lang="en-US" sz="1200" b="1" dirty="0">
                <a:latin typeface="Consolas" panose="020B0609020204030204" pitchFamily="49" charset="0"/>
              </a:rPr>
              <a:t>([df1,df2])</a:t>
            </a:r>
          </a:p>
          <a:p>
            <a:r>
              <a:rPr lang="en-US" sz="1200" dirty="0"/>
              <a:t>  Append rows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797811"/>
              </p:ext>
            </p:extLst>
          </p:nvPr>
        </p:nvGraphicFramePr>
        <p:xfrm>
          <a:off x="5524096" y="4217315"/>
          <a:ext cx="822960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98173"/>
              </p:ext>
            </p:extLst>
          </p:nvPr>
        </p:nvGraphicFramePr>
        <p:xfrm>
          <a:off x="7105325" y="4109742"/>
          <a:ext cx="54864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" name="Right Brace 67"/>
          <p:cNvSpPr/>
          <p:nvPr/>
        </p:nvSpPr>
        <p:spPr>
          <a:xfrm>
            <a:off x="7949045" y="4104356"/>
            <a:ext cx="138810" cy="930279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23020"/>
              </p:ext>
            </p:extLst>
          </p:nvPr>
        </p:nvGraphicFramePr>
        <p:xfrm>
          <a:off x="7090668" y="4633936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322888"/>
              </p:ext>
            </p:extLst>
          </p:nvPr>
        </p:nvGraphicFramePr>
        <p:xfrm>
          <a:off x="8265429" y="4363755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985846" y="5155802"/>
            <a:ext cx="315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8"/>
              </a:rPr>
              <a:t>concat</a:t>
            </a:r>
            <a:r>
              <a:rPr lang="en-US" sz="1200" b="1" dirty="0">
                <a:latin typeface="Consolas" panose="020B0609020204030204" pitchFamily="49" charset="0"/>
              </a:rPr>
              <a:t>([df1,df2], axis=1)</a:t>
            </a:r>
          </a:p>
          <a:p>
            <a:r>
              <a:rPr lang="en-US" sz="1200" dirty="0"/>
              <a:t>  Append columns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4110200" y="2548176"/>
            <a:ext cx="2849319" cy="1480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3" name="Rectangle 72"/>
          <p:cNvSpPr/>
          <p:nvPr/>
        </p:nvSpPr>
        <p:spPr>
          <a:xfrm>
            <a:off x="4110200" y="4033422"/>
            <a:ext cx="2855040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5" name="Rectangle 74"/>
          <p:cNvSpPr/>
          <p:nvPr/>
        </p:nvSpPr>
        <p:spPr>
          <a:xfrm>
            <a:off x="6959519" y="4033422"/>
            <a:ext cx="3317245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6" name="Rectangle 75"/>
          <p:cNvSpPr/>
          <p:nvPr/>
        </p:nvSpPr>
        <p:spPr>
          <a:xfrm>
            <a:off x="6959519" y="2548175"/>
            <a:ext cx="3317245" cy="1491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7" name="TextBox 76"/>
          <p:cNvSpPr txBox="1"/>
          <p:nvPr/>
        </p:nvSpPr>
        <p:spPr>
          <a:xfrm>
            <a:off x="10296433" y="2550281"/>
            <a:ext cx="36913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sort_values</a:t>
            </a:r>
            <a:r>
              <a:rPr lang="en-US" sz="1200" b="1" dirty="0">
                <a:latin typeface="Consolas" panose="020B0609020204030204" pitchFamily="49" charset="0"/>
              </a:rPr>
              <a:t>('mpg')</a:t>
            </a:r>
          </a:p>
          <a:p>
            <a:pPr marL="109538"/>
            <a:r>
              <a:rPr lang="en-US" sz="1200" dirty="0"/>
              <a:t>Order rows by values of a column (low to high).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sort_values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mpg',ascending</a:t>
            </a:r>
            <a:r>
              <a:rPr lang="en-US" sz="1200" b="1" dirty="0">
                <a:latin typeface="Consolas" panose="020B0609020204030204" pitchFamily="49" charset="0"/>
              </a:rPr>
              <a:t>=False)</a:t>
            </a:r>
          </a:p>
          <a:p>
            <a:pPr marL="109538"/>
            <a:r>
              <a:rPr lang="en-US" sz="1200" dirty="0"/>
              <a:t>Order rows by values of a column (high to low).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rename</a:t>
            </a:r>
            <a:r>
              <a:rPr lang="en-US" sz="1200" b="1" dirty="0">
                <a:latin typeface="Consolas" panose="020B0609020204030204" pitchFamily="49" charset="0"/>
              </a:rPr>
              <a:t>(columns = {'</a:t>
            </a:r>
            <a:r>
              <a:rPr lang="en-US" sz="1200" b="1" dirty="0" err="1">
                <a:latin typeface="Consolas" panose="020B0609020204030204" pitchFamily="49" charset="0"/>
              </a:rPr>
              <a:t>y':'year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pPr marL="109538"/>
            <a:r>
              <a:rPr lang="en-US" sz="1200" dirty="0"/>
              <a:t>Rename the columns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1"/>
              </a:rPr>
              <a:t>sort_index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Sort the index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2"/>
              </a:rPr>
              <a:t>reset_index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Reset index of </a:t>
            </a:r>
            <a:r>
              <a:rPr lang="en-US" sz="1200" dirty="0" err="1"/>
              <a:t>DataFrame</a:t>
            </a:r>
            <a:r>
              <a:rPr lang="en-US" sz="1200" dirty="0"/>
              <a:t> to row numbers, moving index to columns.</a:t>
            </a:r>
          </a:p>
          <a:p>
            <a:pPr marL="109538"/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3"/>
              </a:rPr>
              <a:t>drop</a:t>
            </a:r>
            <a:r>
              <a:rPr lang="en-US" sz="1200" b="1" dirty="0">
                <a:latin typeface="Consolas" panose="020B0609020204030204" pitchFamily="49" charset="0"/>
              </a:rPr>
              <a:t>(columns=['</a:t>
            </a:r>
            <a:r>
              <a:rPr lang="en-US" sz="1200" b="1" dirty="0" err="1">
                <a:latin typeface="Consolas" panose="020B0609020204030204" pitchFamily="49" charset="0"/>
              </a:rPr>
              <a:t>Length','Height</a:t>
            </a:r>
            <a:r>
              <a:rPr lang="en-US" sz="1200" b="1" dirty="0">
                <a:latin typeface="Consolas" panose="020B0609020204030204" pitchFamily="49" charset="0"/>
              </a:rPr>
              <a:t>'])</a:t>
            </a:r>
          </a:p>
          <a:p>
            <a:r>
              <a:rPr lang="en-US" sz="1200" dirty="0"/>
              <a:t>     Drop columns from </a:t>
            </a:r>
            <a:r>
              <a:rPr lang="en-US" sz="1200" dirty="0" err="1"/>
              <a:t>DataFrame</a:t>
            </a:r>
            <a:endParaRPr lang="en-US" sz="1200" dirty="0"/>
          </a:p>
        </p:txBody>
      </p:sp>
      <p:sp>
        <p:nvSpPr>
          <p:cNvPr id="78" name="Rounded Rectangle 77"/>
          <p:cNvSpPr/>
          <p:nvPr/>
        </p:nvSpPr>
        <p:spPr>
          <a:xfrm>
            <a:off x="3855840" y="5840778"/>
            <a:ext cx="10032294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Subset Observations </a:t>
            </a:r>
            <a:r>
              <a:rPr lang="en-US" sz="1800">
                <a:solidFill>
                  <a:schemeClr val="bg1"/>
                </a:solidFill>
              </a:rPr>
              <a:t>–  </a:t>
            </a:r>
            <a:r>
              <a:rPr lang="en-US" sz="180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Selecting Data</a:t>
            </a:r>
            <a:r>
              <a:rPr lang="en-US" sz="1800">
                <a:solidFill>
                  <a:schemeClr val="bg1"/>
                </a:solidFill>
              </a:rPr>
              <a:t>: rows or columns</a:t>
            </a:r>
            <a:endParaRPr lang="en-US" sz="268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816621"/>
              </p:ext>
            </p:extLst>
          </p:nvPr>
        </p:nvGraphicFramePr>
        <p:xfrm>
          <a:off x="1043829" y="1904121"/>
          <a:ext cx="1787024" cy="792480"/>
        </p:xfrm>
        <a:graphic>
          <a:graphicData uri="http://schemas.openxmlformats.org/drawingml/2006/table">
            <a:tbl>
              <a:tblPr/>
              <a:tblGrid>
                <a:gridCol w="446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3879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70160" y="2778705"/>
            <a:ext cx="329106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use</a:t>
            </a:r>
            <a:r>
              <a:rPr lang="en-US" sz="1200" b="1">
                <a:latin typeface="Consolas" panose="020B0609020204030204" pitchFamily="49" charset="0"/>
              </a:rPr>
              <a:t> </a:t>
            </a:r>
            <a:r>
              <a:rPr lang="en-US" sz="1200" b="1">
                <a:latin typeface="Consolas" panose="020B0609020204030204" pitchFamily="49" charset="0"/>
                <a:hlinkClick r:id="rId2"/>
              </a:rPr>
              <a:t>IO-Tools</a:t>
            </a:r>
            <a:r>
              <a:rPr lang="en-US" sz="1200" b="1"/>
              <a:t> </a:t>
            </a:r>
            <a:r>
              <a:rPr lang="en-US" sz="1200"/>
              <a:t>to import from files</a:t>
            </a:r>
            <a:br>
              <a:rPr lang="en-US" sz="1200" b="1">
                <a:latin typeface="Consolas" panose="020B0609020204030204" pitchFamily="49" charset="0"/>
              </a:rPr>
            </a:br>
            <a:r>
              <a:rPr lang="en-US" sz="1200" b="1">
                <a:latin typeface="Consolas" panose="020B0609020204030204" pitchFamily="49" charset="0"/>
              </a:rPr>
              <a:t>df = pd.</a:t>
            </a:r>
            <a:r>
              <a:rPr lang="en-US" sz="1200" b="1">
                <a:latin typeface="Consolas" panose="020B0609020204030204" pitchFamily="49" charset="0"/>
                <a:hlinkClick r:id="rId14"/>
              </a:rPr>
              <a:t>read_csv</a:t>
            </a:r>
            <a:r>
              <a:rPr lang="en-US" sz="1200" b="1">
                <a:latin typeface="Consolas" panose="020B0609020204030204" pitchFamily="49" charset="0"/>
              </a:rPr>
              <a:t>(“</a:t>
            </a:r>
            <a:r>
              <a:rPr lang="en-US" sz="1200" b="1" i="1">
                <a:latin typeface="Consolas" panose="020B0609020204030204" pitchFamily="49" charset="0"/>
              </a:rPr>
              <a:t>filepath</a:t>
            </a:r>
            <a:r>
              <a:rPr lang="en-US" sz="1200" b="1">
                <a:latin typeface="Consolas" panose="020B0609020204030204" pitchFamily="49" charset="0"/>
              </a:rPr>
              <a:t>”)</a:t>
            </a:r>
          </a:p>
          <a:p>
            <a:endParaRPr lang="en-US" sz="1200" b="1">
              <a:latin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</a:rPr>
              <a:t>df </a:t>
            </a:r>
            <a:r>
              <a:rPr lang="en-US" sz="1200" b="1" dirty="0">
                <a:latin typeface="Consolas" panose="020B0609020204030204" pitchFamily="49" charset="0"/>
              </a:rPr>
              <a:t>= </a:t>
            </a:r>
            <a:r>
              <a:rPr lang="en-US" sz="1200" b="1" dirty="0" err="1">
                <a:latin typeface="Consolas" panose="020B0609020204030204" pitchFamily="49" charset="0"/>
                <a:hlinkClick r:id="rId15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index = [1, 2, 3])</a:t>
            </a:r>
          </a:p>
          <a:p>
            <a:r>
              <a:rPr lang="en-US" sz="1200" dirty="0"/>
              <a:t>  Specify values for each column.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  <a:hlinkClick r:id="rId15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[[4, 7, 10],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[5, 8, 11],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[6, 9, 12]],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index=[1, 2, 3],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columns=['a', 'b', 'c'])</a:t>
            </a:r>
          </a:p>
          <a:p>
            <a:r>
              <a:rPr lang="en-US" sz="1200" dirty="0"/>
              <a:t>  Specify values for each row.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065916"/>
              </p:ext>
            </p:extLst>
          </p:nvPr>
        </p:nvGraphicFramePr>
        <p:xfrm>
          <a:off x="1033995" y="5940177"/>
          <a:ext cx="1691240" cy="990600"/>
        </p:xfrm>
        <a:graphic>
          <a:graphicData uri="http://schemas.openxmlformats.org/drawingml/2006/table">
            <a:tbl>
              <a:tblPr/>
              <a:tblGrid>
                <a:gridCol w="338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1662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v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66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60438" y="4754293"/>
            <a:ext cx="25112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7281" y="6985994"/>
            <a:ext cx="3291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df = </a:t>
            </a:r>
            <a:r>
              <a:rPr lang="en-US" sz="1200" b="1" dirty="0" err="1">
                <a:latin typeface="Consolas" panose="020B0609020204030204" pitchFamily="49" charset="0"/>
                <a:hlinkClick r:id="rId15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index = </a:t>
            </a:r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16"/>
              </a:rPr>
              <a:t>MultiIndex.from_tuples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[('d',1),('d',2),('e',2)],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names=['</a:t>
            </a:r>
            <a:r>
              <a:rPr lang="en-US" sz="1200" b="1" dirty="0" err="1">
                <a:latin typeface="Consolas" panose="020B0609020204030204" pitchFamily="49" charset="0"/>
              </a:rPr>
              <a:t>n','v</a:t>
            </a:r>
            <a:r>
              <a:rPr lang="en-US" sz="1200" b="1" dirty="0">
                <a:latin typeface="Consolas" panose="020B0609020204030204" pitchFamily="49" charset="0"/>
              </a:rPr>
              <a:t>']))</a:t>
            </a:r>
          </a:p>
          <a:p>
            <a:r>
              <a:rPr lang="en-US" sz="1200" dirty="0"/>
              <a:t>  Create </a:t>
            </a:r>
            <a:r>
              <a:rPr lang="en-US" sz="1200" dirty="0" err="1"/>
              <a:t>DataFrame</a:t>
            </a:r>
            <a:r>
              <a:rPr lang="en-US" sz="1200" dirty="0"/>
              <a:t> with a </a:t>
            </a:r>
            <a:r>
              <a:rPr lang="en-US" sz="1200" dirty="0" err="1"/>
              <a:t>MultiIndex</a:t>
            </a:r>
            <a:endParaRPr lang="en-US" sz="1200" dirty="0"/>
          </a:p>
        </p:txBody>
      </p:sp>
      <p:sp>
        <p:nvSpPr>
          <p:cNvPr id="63" name="Rounded Rectangle 62"/>
          <p:cNvSpPr/>
          <p:nvPr/>
        </p:nvSpPr>
        <p:spPr>
          <a:xfrm>
            <a:off x="229000" y="8600067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Method Chaining</a:t>
            </a:r>
            <a:endParaRPr lang="en-US" sz="1800" dirty="0"/>
          </a:p>
        </p:txBody>
      </p:sp>
      <p:sp>
        <p:nvSpPr>
          <p:cNvPr id="67" name="Rounded Rectangle 66"/>
          <p:cNvSpPr/>
          <p:nvPr/>
        </p:nvSpPr>
        <p:spPr>
          <a:xfrm>
            <a:off x="228999" y="9023359"/>
            <a:ext cx="3463426" cy="1746787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69" name="TextBox 68"/>
          <p:cNvSpPr txBox="1"/>
          <p:nvPr/>
        </p:nvSpPr>
        <p:spPr>
          <a:xfrm>
            <a:off x="281972" y="9015820"/>
            <a:ext cx="34546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Most pandas methods return a </a:t>
            </a:r>
            <a:r>
              <a:rPr lang="en-US" sz="1200" dirty="0" err="1"/>
              <a:t>DataFrame</a:t>
            </a:r>
            <a:r>
              <a:rPr lang="en-US" sz="1200" dirty="0"/>
              <a:t> so that another pandas method can be applied to the result</a:t>
            </a:r>
            <a:r>
              <a:rPr lang="en-US" sz="1200"/>
              <a:t>. </a:t>
            </a:r>
            <a:r>
              <a:rPr lang="en-US" sz="1200" b="1">
                <a:latin typeface="Consolas" panose="020B0609020204030204" pitchFamily="49" charset="0"/>
              </a:rPr>
              <a:t>df </a:t>
            </a:r>
            <a:r>
              <a:rPr lang="en-US" sz="1200" b="1" dirty="0">
                <a:latin typeface="Consolas" panose="020B0609020204030204" pitchFamily="49" charset="0"/>
              </a:rPr>
              <a:t>= (</a:t>
            </a:r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.</a:t>
            </a:r>
            <a:r>
              <a:rPr lang="en-US" sz="1200" b="1" dirty="0">
                <a:latin typeface="Consolas" panose="020B0609020204030204" pitchFamily="49" charset="0"/>
                <a:hlinkClick r:id="rId10"/>
              </a:rPr>
              <a:t>rename</a:t>
            </a:r>
            <a:r>
              <a:rPr lang="en-US" sz="1200" b="1" dirty="0">
                <a:latin typeface="Consolas" panose="020B0609020204030204" pitchFamily="49" charset="0"/>
              </a:rPr>
              <a:t>(columns={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'variable' : 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'value' : 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.</a:t>
            </a:r>
            <a:r>
              <a:rPr lang="en-US" sz="1200" b="1" dirty="0">
                <a:latin typeface="Consolas" panose="020B0609020204030204" pitchFamily="49" charset="0"/>
                <a:hlinkClick r:id="rId17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 &gt;= 200')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933889" y="6335856"/>
            <a:ext cx="24683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 &gt; 7]</a:t>
            </a:r>
          </a:p>
          <a:p>
            <a:pPr marL="174625"/>
            <a:r>
              <a:rPr lang="en-US" sz="1200" dirty="0"/>
              <a:t>Extract rows that meet logical criteria.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8"/>
              </a:rPr>
              <a:t>drop_duplicates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74625"/>
            <a:r>
              <a:rPr lang="en-US" sz="1200" dirty="0"/>
              <a:t>Remove duplicate rows (only considers columns).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9"/>
              </a:rPr>
              <a:t>head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74625"/>
            <a:r>
              <a:rPr lang="en-US" sz="1200" dirty="0"/>
              <a:t>Select first n rows.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0"/>
              </a:rPr>
              <a:t>tail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74625"/>
            <a:r>
              <a:rPr lang="en-US" sz="1200" dirty="0"/>
              <a:t>Select last n </a:t>
            </a:r>
            <a:r>
              <a:rPr lang="en-US" sz="1200"/>
              <a:t>rows.</a:t>
            </a:r>
            <a:endParaRPr lang="en-US" sz="1200" dirty="0"/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1"/>
              </a:rPr>
              <a:t>sample</a:t>
            </a:r>
            <a:r>
              <a:rPr lang="en-US" sz="1200" b="1">
                <a:latin typeface="Consolas" panose="020B0609020204030204" pitchFamily="49" charset="0"/>
              </a:rPr>
              <a:t>(frac=0.5)</a:t>
            </a:r>
          </a:p>
          <a:p>
            <a:pPr marL="174625"/>
            <a:r>
              <a:rPr lang="en-US" sz="1200"/>
              <a:t>Randomly select fraction of rows. 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1"/>
              </a:rPr>
              <a:t>sample</a:t>
            </a:r>
            <a:r>
              <a:rPr lang="en-US" sz="1200" b="1">
                <a:latin typeface="Consolas" panose="020B0609020204030204" pitchFamily="49" charset="0"/>
              </a:rPr>
              <a:t>(n=10)</a:t>
            </a:r>
          </a:p>
          <a:p>
            <a:r>
              <a:rPr lang="en-US" sz="1200"/>
              <a:t>     Randomly select n rows.</a:t>
            </a:r>
          </a:p>
          <a:p>
            <a:endParaRPr lang="en-US" sz="120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108172"/>
              </p:ext>
            </p:extLst>
          </p:nvPr>
        </p:nvGraphicFramePr>
        <p:xfrm>
          <a:off x="3946615" y="9243804"/>
          <a:ext cx="4814590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Logic in Python (and pandas)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Not equal to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df.column.isin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>
                          <a:latin typeface="Consolas" panose="020B0609020204030204" pitchFamily="49" charset="0"/>
                        </a:rPr>
                        <a:t>values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Group membership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pd.isnull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pd.notnull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not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&amp;,|,~,^,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df.any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Logical</a:t>
                      </a:r>
                      <a:r>
                        <a:rPr lang="en-US" sz="900" baseline="0" dirty="0"/>
                        <a:t> and, or, not, </a:t>
                      </a:r>
                      <a:r>
                        <a:rPr lang="en-US" sz="900" baseline="0" dirty="0" err="1"/>
                        <a:t>xor</a:t>
                      </a:r>
                      <a:r>
                        <a:rPr lang="en-US" sz="900" baseline="0" dirty="0"/>
                        <a:t>, any, all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9715500" y="6335856"/>
            <a:ext cx="42723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[['</a:t>
            </a:r>
            <a:r>
              <a:rPr lang="en-US" sz="1200" b="1" dirty="0" err="1">
                <a:latin typeface="Consolas" panose="020B0609020204030204" pitchFamily="49" charset="0"/>
              </a:rPr>
              <a:t>width','length','species</a:t>
            </a:r>
            <a:r>
              <a:rPr lang="en-US" sz="1200" b="1" dirty="0">
                <a:latin typeface="Consolas" panose="020B0609020204030204" pitchFamily="49" charset="0"/>
              </a:rPr>
              <a:t>']]</a:t>
            </a:r>
          </a:p>
          <a:p>
            <a:r>
              <a:rPr lang="en-US" sz="1200" dirty="0"/>
              <a:t>     Select multiple columns with specific names.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['width']  </a:t>
            </a:r>
            <a:r>
              <a:rPr lang="en-US" sz="1200" i="1" dirty="0"/>
              <a:t>or</a:t>
            </a:r>
            <a:r>
              <a:rPr lang="en-US" sz="1200" b="1" dirty="0"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latin typeface="Consolas" panose="020B0609020204030204" pitchFamily="49" charset="0"/>
              </a:rPr>
              <a:t>df.width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Select single column with specific name.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2"/>
              </a:rPr>
              <a:t>filter</a:t>
            </a:r>
            <a:r>
              <a:rPr lang="en-US" sz="1200" b="1" dirty="0">
                <a:latin typeface="Consolas" panose="020B0609020204030204" pitchFamily="49" charset="0"/>
              </a:rPr>
              <a:t>(regex='</a:t>
            </a:r>
            <a:r>
              <a:rPr lang="en-US" sz="1200" b="1" i="1" dirty="0">
                <a:latin typeface="Consolas" panose="020B0609020204030204" pitchFamily="49" charset="0"/>
              </a:rPr>
              <a:t>regex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   Select columns whose name matches regular expression </a:t>
            </a:r>
            <a:r>
              <a:rPr lang="en-US" sz="1200" i="1"/>
              <a:t>regex</a:t>
            </a:r>
            <a:r>
              <a:rPr lang="en-US" sz="1200"/>
              <a:t>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3"/>
              </a:rPr>
              <a:t>nlargest</a:t>
            </a:r>
            <a:r>
              <a:rPr lang="en-US" sz="1200" b="1">
                <a:latin typeface="Consolas" panose="020B0609020204030204" pitchFamily="49" charset="0"/>
              </a:rPr>
              <a:t>(n, 'value')</a:t>
            </a:r>
          </a:p>
          <a:p>
            <a:r>
              <a:rPr lang="en-US" sz="1200"/>
              <a:t>     Select and order top n entries.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4"/>
              </a:rPr>
              <a:t>nsmallest</a:t>
            </a:r>
            <a:r>
              <a:rPr lang="en-US" sz="1200" b="1">
                <a:latin typeface="Consolas" panose="020B0609020204030204" pitchFamily="49" charset="0"/>
              </a:rPr>
              <a:t>(n, 'value')</a:t>
            </a:r>
          </a:p>
          <a:p>
            <a:pPr marL="174625"/>
            <a:r>
              <a:rPr lang="en-US" sz="1200"/>
              <a:t>Select and order bottom n entries.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219004"/>
              </p:ext>
            </p:extLst>
          </p:nvPr>
        </p:nvGraphicFramePr>
        <p:xfrm>
          <a:off x="8958512" y="9243803"/>
          <a:ext cx="4939837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0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regex (Regular Expressions) Examples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'\.'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containing</a:t>
                      </a:r>
                      <a:r>
                        <a:rPr lang="en-US" sz="900" baseline="0" dirty="0"/>
                        <a:t> a period '.'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'Length$'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ending with word 'Length'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the word 'Sepal'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'^x[1-5]$'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'x' and ending with 1,2,3,4,5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'^(?!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Species$).*'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except</a:t>
                      </a:r>
                      <a:r>
                        <a:rPr lang="en-US" sz="900" baseline="0" dirty="0"/>
                        <a:t> the string 'Species'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6295475" y="6335856"/>
            <a:ext cx="3420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5"/>
              </a:rPr>
              <a:t>iloc</a:t>
            </a:r>
            <a:r>
              <a:rPr lang="en-US" sz="1200" b="1">
                <a:latin typeface="Consolas" panose="020B0609020204030204" pitchFamily="49" charset="0"/>
              </a:rPr>
              <a:t>[</a:t>
            </a:r>
            <a:r>
              <a:rPr lang="en-US" sz="1200" i="1">
                <a:latin typeface="Consolas" panose="020B0609020204030204" pitchFamily="49" charset="0"/>
              </a:rPr>
              <a:t>row_ind, column_ind</a:t>
            </a:r>
            <a:r>
              <a:rPr lang="en-US" sz="1200" b="1">
                <a:latin typeface="Consolas" panose="020B0609020204030204" pitchFamily="49" charset="0"/>
              </a:rPr>
              <a:t>]</a:t>
            </a:r>
          </a:p>
          <a:p>
            <a:r>
              <a:rPr lang="en-US" sz="1200" b="1">
                <a:latin typeface="Consolas" panose="020B0609020204030204" pitchFamily="49" charset="0"/>
              </a:rPr>
              <a:t>df</a:t>
            </a:r>
            <a:r>
              <a:rPr lang="en-US" sz="1200" b="1" dirty="0" err="1">
                <a:latin typeface="Consolas" panose="020B0609020204030204" pitchFamily="49" charset="0"/>
              </a:rPr>
              <a:t>.iloc</a:t>
            </a:r>
            <a:r>
              <a:rPr lang="en-US" sz="1200" b="1" dirty="0">
                <a:latin typeface="Consolas" panose="020B0609020204030204" pitchFamily="49" charset="0"/>
              </a:rPr>
              <a:t>[10:20]</a:t>
            </a:r>
          </a:p>
          <a:p>
            <a:r>
              <a:rPr lang="en-US" sz="1200" dirty="0"/>
              <a:t>     Select rows by </a:t>
            </a:r>
            <a:r>
              <a:rPr lang="en-US" sz="1200"/>
              <a:t>position.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df.iloc[:,[1,2,5]]</a:t>
            </a:r>
          </a:p>
          <a:p>
            <a:pPr marL="180975" indent="-180975"/>
            <a:r>
              <a:rPr lang="en-US" sz="1200"/>
              <a:t>     Select columns in positions 1, 2 and 5 (first column is 0).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26"/>
              </a:rPr>
              <a:t>loc</a:t>
            </a:r>
            <a:r>
              <a:rPr lang="en-US" sz="1200" b="1">
                <a:latin typeface="Consolas" panose="020B0609020204030204" pitchFamily="49" charset="0"/>
              </a:rPr>
              <a:t>[</a:t>
            </a:r>
            <a:r>
              <a:rPr lang="en-US" sz="1200" i="1">
                <a:latin typeface="Consolas" panose="020B0609020204030204" pitchFamily="49" charset="0"/>
              </a:rPr>
              <a:t>row_ind, column_ind</a:t>
            </a:r>
            <a:r>
              <a:rPr lang="en-US" sz="1200" b="1">
                <a:latin typeface="Consolas" panose="020B0609020204030204" pitchFamily="49" charset="0"/>
              </a:rPr>
              <a:t>]</a:t>
            </a:r>
          </a:p>
          <a:p>
            <a:r>
              <a:rPr lang="en-US" sz="1200" b="1">
                <a:latin typeface="Consolas" panose="020B0609020204030204" pitchFamily="49" charset="0"/>
              </a:rPr>
              <a:t>df.loc[:,'x2':'x4']</a:t>
            </a:r>
          </a:p>
          <a:p>
            <a:pPr marL="180975" indent="-180975"/>
            <a:r>
              <a:rPr lang="en-US" sz="1200"/>
              <a:t>     Select all columns between x2 and x4 (inclusive).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df.loc[df['a'] &gt; 10, ['a','c']]</a:t>
            </a:r>
          </a:p>
          <a:p>
            <a:pPr marL="180975" indent="-180975"/>
            <a:r>
              <a:rPr lang="en-US" sz="1200"/>
              <a:t>     Select rows meeting logical condition, and only the specific columns .</a:t>
            </a:r>
            <a:endParaRPr lang="en-US" sz="1200" dirty="0"/>
          </a:p>
        </p:txBody>
      </p:sp>
      <p:sp>
        <p:nvSpPr>
          <p:cNvPr id="90" name="Rounded Rectangle 33">
            <a:extLst>
              <a:ext uri="{FF2B5EF4-FFF2-40B4-BE49-F238E27FC236}">
                <a16:creationId xmlns:a16="http://schemas.microsoft.com/office/drawing/2014/main" id="{AF7C14C3-A34B-4108-AEF6-5A559DC6372C}"/>
              </a:ext>
            </a:extLst>
          </p:cNvPr>
          <p:cNvSpPr/>
          <p:nvPr/>
        </p:nvSpPr>
        <p:spPr>
          <a:xfrm>
            <a:off x="229000" y="115595"/>
            <a:ext cx="3485527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General</a:t>
            </a:r>
            <a:endParaRPr lang="en-US" sz="1800" dirty="0"/>
          </a:p>
        </p:txBody>
      </p:sp>
      <p:sp>
        <p:nvSpPr>
          <p:cNvPr id="93" name="TextBox 82">
            <a:extLst>
              <a:ext uri="{FF2B5EF4-FFF2-40B4-BE49-F238E27FC236}">
                <a16:creationId xmlns:a16="http://schemas.microsoft.com/office/drawing/2014/main" id="{9EB89159-F303-49A1-88F6-6DC6B5D40003}"/>
              </a:ext>
            </a:extLst>
          </p:cNvPr>
          <p:cNvSpPr txBox="1"/>
          <p:nvPr/>
        </p:nvSpPr>
        <p:spPr>
          <a:xfrm>
            <a:off x="3832910" y="496393"/>
            <a:ext cx="4382340" cy="1460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200" b="1">
                <a:hlinkClick r:id="rId27"/>
              </a:rPr>
              <a:t>Display options </a:t>
            </a:r>
            <a:r>
              <a:rPr lang="en-US" sz="1200" b="1"/>
              <a:t>for DataFrames</a:t>
            </a:r>
            <a:r>
              <a:rPr lang="en-US" sz="1200"/>
              <a:t>:</a:t>
            </a:r>
            <a:br>
              <a:rPr lang="en-US" sz="1200"/>
            </a:br>
            <a:r>
              <a:rPr lang="en-US" sz="1200"/>
              <a:t>   </a:t>
            </a:r>
            <a:r>
              <a:rPr lang="de-DE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</a:t>
            </a:r>
            <a:r>
              <a:rPr lang="de-DE" sz="1200" b="1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8"/>
              </a:rPr>
              <a:t>set_option</a:t>
            </a:r>
            <a:r>
              <a:rPr lang="de-DE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200" i="1">
                <a:effectLst/>
                <a:latin typeface="Consolas" panose="020B0609020204030204" pitchFamily="49" charset="0"/>
              </a:rPr>
              <a:t>'display.max_rows</a:t>
            </a:r>
            <a:r>
              <a:rPr lang="de-DE" sz="1200">
                <a:effectLst/>
                <a:latin typeface="Consolas" panose="020B0609020204030204" pitchFamily="49" charset="0"/>
              </a:rPr>
              <a:t>', </a:t>
            </a:r>
            <a:r>
              <a:rPr lang="de-DE" sz="1200" i="1">
                <a:effectLst/>
                <a:latin typeface="Consolas" panose="020B0609020204030204" pitchFamily="49" charset="0"/>
              </a:rPr>
              <a:t>4</a:t>
            </a:r>
            <a:r>
              <a:rPr lang="de-DE" sz="1200" b="1">
                <a:effectLst/>
                <a:latin typeface="Consolas" panose="020B0609020204030204" pitchFamily="49" charset="0"/>
              </a:rPr>
              <a:t>)</a:t>
            </a:r>
            <a:br>
              <a:rPr lang="en-US" sz="12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>
                <a:solidFill>
                  <a:srgbClr val="000000"/>
                </a:solidFill>
                <a:effectLst/>
              </a:rPr>
              <a:t>   </a:t>
            </a: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</a:t>
            </a: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9"/>
              </a:rPr>
              <a:t>reset_option</a:t>
            </a:r>
            <a:r>
              <a:rPr lang="en-US" sz="12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200" i="1">
                <a:effectLst/>
                <a:latin typeface="Consolas" panose="020B0609020204030204" pitchFamily="49" charset="0"/>
              </a:rPr>
              <a:t>'display.max_rows</a:t>
            </a:r>
            <a:r>
              <a:rPr lang="de-DE" sz="1200">
                <a:effectLst/>
                <a:latin typeface="Consolas" panose="020B0609020204030204" pitchFamily="49" charset="0"/>
              </a:rPr>
              <a:t>‘</a:t>
            </a:r>
            <a:r>
              <a:rPr lang="de-DE" sz="1200" b="1">
                <a:effectLst/>
                <a:latin typeface="Consolas" panose="020B0609020204030204" pitchFamily="49" charset="0"/>
              </a:rPr>
              <a:t>)</a:t>
            </a:r>
            <a:br>
              <a:rPr lang="de-DE" sz="1200">
                <a:effectLst/>
                <a:latin typeface="Consolas" panose="020B0609020204030204" pitchFamily="49" charset="0"/>
              </a:rPr>
            </a:br>
            <a:r>
              <a:rPr lang="de-DE" sz="1200">
                <a:effectLst/>
                <a:latin typeface="Consolas" panose="020B0609020204030204" pitchFamily="49" charset="0"/>
              </a:rPr>
              <a:t> </a:t>
            </a:r>
            <a:r>
              <a:rPr lang="de-DE" sz="1200" b="1">
                <a:effectLst/>
                <a:latin typeface="Consolas" panose="020B0609020204030204" pitchFamily="49" charset="0"/>
              </a:rPr>
              <a:t>with pd.</a:t>
            </a:r>
            <a:r>
              <a:rPr lang="de-DE" sz="1200" b="1">
                <a:effectLst/>
                <a:latin typeface="Consolas" panose="020B0609020204030204" pitchFamily="49" charset="0"/>
                <a:hlinkClick r:id="rId30"/>
              </a:rPr>
              <a:t>option_context</a:t>
            </a:r>
            <a:r>
              <a:rPr lang="de-DE" sz="1200" b="1">
                <a:effectLst/>
                <a:latin typeface="Consolas" panose="020B0609020204030204" pitchFamily="49" charset="0"/>
              </a:rPr>
              <a:t>(</a:t>
            </a:r>
            <a:r>
              <a:rPr lang="de-DE" sz="1200" i="1">
                <a:effectLst/>
                <a:latin typeface="Consolas" panose="020B0609020204030204" pitchFamily="49" charset="0"/>
              </a:rPr>
              <a:t>'display.max_rows</a:t>
            </a:r>
            <a:r>
              <a:rPr lang="de-DE" sz="1200">
                <a:effectLst/>
                <a:latin typeface="Consolas" panose="020B0609020204030204" pitchFamily="49" charset="0"/>
              </a:rPr>
              <a:t>', </a:t>
            </a:r>
            <a:r>
              <a:rPr lang="de-DE" sz="1200" i="1">
                <a:effectLst/>
                <a:latin typeface="Consolas" panose="020B0609020204030204" pitchFamily="49" charset="0"/>
              </a:rPr>
              <a:t>4</a:t>
            </a:r>
            <a:r>
              <a:rPr lang="de-DE" sz="1200" b="1"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800"/>
              </a:lnSpc>
            </a:pPr>
            <a:r>
              <a:rPr lang="de-DE" sz="1200"/>
              <a:t>       only sets options within the „with“ codeblock</a:t>
            </a:r>
          </a:p>
          <a:p>
            <a:pPr>
              <a:lnSpc>
                <a:spcPts val="1800"/>
              </a:lnSpc>
            </a:pPr>
            <a:r>
              <a:rPr lang="en-US" sz="1200" b="1">
                <a:hlinkClick r:id="rId31"/>
              </a:rPr>
              <a:t>Style options </a:t>
            </a:r>
            <a:r>
              <a:rPr lang="en-US" sz="1200" b="1"/>
              <a:t>for DataFrames </a:t>
            </a:r>
            <a:r>
              <a:rPr lang="en-US" sz="1200"/>
              <a:t>(Cell highlighting, heatmapping ..)</a:t>
            </a:r>
            <a:endParaRPr lang="de-DE" sz="1200" b="0">
              <a:effectLst/>
            </a:endParaRPr>
          </a:p>
        </p:txBody>
      </p:sp>
      <p:sp>
        <p:nvSpPr>
          <p:cNvPr id="95" name="TextBox 82">
            <a:extLst>
              <a:ext uri="{FF2B5EF4-FFF2-40B4-BE49-F238E27FC236}">
                <a16:creationId xmlns:a16="http://schemas.microsoft.com/office/drawing/2014/main" id="{2A432411-87C0-4B2C-BA6E-984FD94A586A}"/>
              </a:ext>
            </a:extLst>
          </p:cNvPr>
          <p:cNvSpPr txBox="1"/>
          <p:nvPr/>
        </p:nvSpPr>
        <p:spPr>
          <a:xfrm>
            <a:off x="318347" y="632426"/>
            <a:ext cx="1662853" cy="767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e-DE" sz="1200" b="1"/>
              <a:t>Pandas </a:t>
            </a:r>
            <a:r>
              <a:rPr lang="de-DE" sz="1200" b="1">
                <a:hlinkClick r:id="rId32"/>
              </a:rPr>
              <a:t>API Reference</a:t>
            </a:r>
            <a:br>
              <a:rPr lang="de-DE" sz="1200" b="1"/>
            </a:br>
            <a:r>
              <a:rPr lang="de-DE" sz="1200" b="1"/>
              <a:t>Pandas </a:t>
            </a:r>
            <a:r>
              <a:rPr lang="de-DE" sz="1200" b="1">
                <a:hlinkClick r:id="rId33"/>
              </a:rPr>
              <a:t>User Guide</a:t>
            </a:r>
            <a:endParaRPr lang="en-US" sz="1200"/>
          </a:p>
          <a:p>
            <a:pPr>
              <a:lnSpc>
                <a:spcPts val="1800"/>
              </a:lnSpc>
            </a:pPr>
            <a:r>
              <a:rPr lang="de-DE" sz="1200" b="1"/>
              <a:t>	</a:t>
            </a:r>
          </a:p>
        </p:txBody>
      </p:sp>
      <p:sp>
        <p:nvSpPr>
          <p:cNvPr id="99" name="Rounded Rectangle 33">
            <a:extLst>
              <a:ext uri="{FF2B5EF4-FFF2-40B4-BE49-F238E27FC236}">
                <a16:creationId xmlns:a16="http://schemas.microsoft.com/office/drawing/2014/main" id="{D7842E87-1119-4819-A3E9-16C6975AD16F}"/>
              </a:ext>
            </a:extLst>
          </p:cNvPr>
          <p:cNvSpPr/>
          <p:nvPr/>
        </p:nvSpPr>
        <p:spPr>
          <a:xfrm>
            <a:off x="3855840" y="115595"/>
            <a:ext cx="10074507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Display &amp; Visualize data</a:t>
            </a:r>
            <a:endParaRPr lang="en-US" sz="1800" dirty="0"/>
          </a:p>
        </p:txBody>
      </p:sp>
      <p:sp>
        <p:nvSpPr>
          <p:cNvPr id="100" name="TextBox 82">
            <a:extLst>
              <a:ext uri="{FF2B5EF4-FFF2-40B4-BE49-F238E27FC236}">
                <a16:creationId xmlns:a16="http://schemas.microsoft.com/office/drawing/2014/main" id="{4E3CF32A-17CA-465C-ADB5-DEF392595868}"/>
              </a:ext>
            </a:extLst>
          </p:cNvPr>
          <p:cNvSpPr txBox="1"/>
          <p:nvPr/>
        </p:nvSpPr>
        <p:spPr>
          <a:xfrm>
            <a:off x="7850695" y="502120"/>
            <a:ext cx="36913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hlinkClick r:id="rId34"/>
              </a:rPr>
              <a:t>Visualize Data</a:t>
            </a:r>
            <a:r>
              <a:rPr lang="en-US" sz="1200" b="1"/>
              <a:t> in plots</a:t>
            </a:r>
            <a:br>
              <a:rPr lang="en-US" sz="1200" b="1"/>
            </a:br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5"/>
              </a:rPr>
              <a:t>plot</a:t>
            </a:r>
            <a:r>
              <a:rPr lang="en-US" sz="1200" b="1">
                <a:latin typeface="Consolas" panose="020B0609020204030204" pitchFamily="49" charset="0"/>
              </a:rPr>
              <a:t>.hist()</a:t>
            </a:r>
          </a:p>
          <a:p>
            <a:pPr marL="111125"/>
            <a:r>
              <a:rPr lang="en-US" sz="1200"/>
              <a:t>Histogram for each column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5"/>
              </a:rPr>
              <a:t>plot</a:t>
            </a:r>
            <a:r>
              <a:rPr lang="en-US" sz="1200" b="1">
                <a:latin typeface="Consolas" panose="020B0609020204030204" pitchFamily="49" charset="0"/>
              </a:rPr>
              <a:t>.scatter(x='w',y='h')</a:t>
            </a:r>
          </a:p>
          <a:p>
            <a:pPr marL="111125"/>
            <a:r>
              <a:rPr lang="en-US" sz="1200"/>
              <a:t>Scatter chart using pairs of points</a:t>
            </a:r>
          </a:p>
        </p:txBody>
      </p:sp>
      <p:sp>
        <p:nvSpPr>
          <p:cNvPr id="101" name="TextBox 81">
            <a:extLst>
              <a:ext uri="{FF2B5EF4-FFF2-40B4-BE49-F238E27FC236}">
                <a16:creationId xmlns:a16="http://schemas.microsoft.com/office/drawing/2014/main" id="{807F4C20-E621-41F0-A32F-40A1D89E07FA}"/>
              </a:ext>
            </a:extLst>
          </p:cNvPr>
          <p:cNvSpPr txBox="1"/>
          <p:nvPr/>
        </p:nvSpPr>
        <p:spPr>
          <a:xfrm>
            <a:off x="10640253" y="610673"/>
            <a:ext cx="2856672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latin typeface="Consolas" panose="020B0609020204030204" pitchFamily="49" charset="0"/>
              </a:rPr>
              <a:t>df.plotting.</a:t>
            </a:r>
            <a:r>
              <a:rPr lang="en-US" sz="1200" b="1">
                <a:latin typeface="Consolas" panose="020B0609020204030204" pitchFamily="49" charset="0"/>
                <a:hlinkClick r:id="rId36"/>
              </a:rPr>
              <a:t>scatter_matrix</a:t>
            </a:r>
            <a:r>
              <a:rPr lang="en-US" sz="1200" b="1">
                <a:latin typeface="Consolas" panose="020B0609020204030204" pitchFamily="49" charset="0"/>
              </a:rPr>
              <a:t>() 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</a:t>
            </a:r>
            <a:r>
              <a:rPr lang="en-US" sz="1200"/>
              <a:t>Matrix of scatter plots and histograms</a:t>
            </a:r>
            <a:br>
              <a:rPr lang="en-US" sz="1200"/>
            </a:br>
            <a:r>
              <a:rPr lang="en-US" sz="1200"/>
              <a:t>   (for </a:t>
            </a:r>
            <a:r>
              <a:rPr lang="en-US" sz="1200" u="sng"/>
              <a:t>regression</a:t>
            </a:r>
            <a:r>
              <a:rPr lang="en-US" sz="1200"/>
              <a:t>)</a:t>
            </a:r>
            <a:endParaRPr lang="en-US" sz="1200" b="1"/>
          </a:p>
          <a:p>
            <a:pPr>
              <a:lnSpc>
                <a:spcPts val="1600"/>
              </a:lnSpc>
            </a:pPr>
            <a:r>
              <a:rPr lang="en-US" sz="1200" b="1">
                <a:latin typeface="Consolas" panose="020B0609020204030204" pitchFamily="49" charset="0"/>
              </a:rPr>
              <a:t>seaborn.</a:t>
            </a:r>
            <a:r>
              <a:rPr lang="en-US" sz="1200" b="1">
                <a:latin typeface="Consolas" panose="020B0609020204030204" pitchFamily="49" charset="0"/>
                <a:hlinkClick r:id="rId37"/>
              </a:rPr>
              <a:t>pairplot</a:t>
            </a:r>
            <a:r>
              <a:rPr lang="en-US" sz="1200" b="1">
                <a:latin typeface="Consolas" panose="020B0609020204030204" pitchFamily="49" charset="0"/>
              </a:rPr>
              <a:t>(df,</a:t>
            </a:r>
            <a:br>
              <a:rPr lang="en-US" sz="1200" b="1">
                <a:latin typeface="Consolas" panose="020B0609020204030204" pitchFamily="49" charset="0"/>
              </a:rPr>
            </a:br>
            <a:r>
              <a:rPr lang="en-US" sz="1200" b="1">
                <a:latin typeface="Consolas" panose="020B0609020204030204" pitchFamily="49" charset="0"/>
              </a:rPr>
              <a:t>  hue=‘</a:t>
            </a:r>
            <a:r>
              <a:rPr lang="en-US" sz="1200" i="1">
                <a:latin typeface="Consolas" panose="020B0609020204030204" pitchFamily="49" charset="0"/>
              </a:rPr>
              <a:t>column_name</a:t>
            </a:r>
            <a:r>
              <a:rPr lang="en-US" sz="1200" b="1">
                <a:latin typeface="Consolas" panose="020B0609020204030204" pitchFamily="49" charset="0"/>
              </a:rPr>
              <a:t>’)</a:t>
            </a:r>
          </a:p>
          <a:p>
            <a:pPr>
              <a:lnSpc>
                <a:spcPts val="1600"/>
              </a:lnSpc>
            </a:pPr>
            <a:r>
              <a:rPr lang="en-US" sz="1200" b="1"/>
              <a:t>   </a:t>
            </a:r>
            <a:r>
              <a:rPr lang="en-US" sz="1200"/>
              <a:t>Matrix of pairwise relationship</a:t>
            </a:r>
            <a:br>
              <a:rPr lang="en-US" sz="1200"/>
            </a:br>
            <a:r>
              <a:rPr lang="en-US" sz="1200"/>
              <a:t>   (for </a:t>
            </a:r>
            <a:r>
              <a:rPr lang="en-US" sz="1200" u="sng"/>
              <a:t>classification</a:t>
            </a:r>
            <a:r>
              <a:rPr lang="en-US" sz="1200"/>
              <a:t>)</a:t>
            </a:r>
          </a:p>
          <a:p>
            <a:br>
              <a:rPr lang="en-US" sz="1200"/>
            </a:br>
            <a:endParaRPr lang="en-US" sz="1200"/>
          </a:p>
        </p:txBody>
      </p:sp>
      <p:pic>
        <p:nvPicPr>
          <p:cNvPr id="103" name="Picture 43">
            <a:extLst>
              <a:ext uri="{FF2B5EF4-FFF2-40B4-BE49-F238E27FC236}">
                <a16:creationId xmlns:a16="http://schemas.microsoft.com/office/drawing/2014/main" id="{2807AA6F-59FA-4BB2-AD8B-680643E8ACC3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9819755" y="645238"/>
            <a:ext cx="692025" cy="381260"/>
          </a:xfrm>
          <a:prstGeom prst="rect">
            <a:avLst/>
          </a:prstGeom>
        </p:spPr>
      </p:pic>
      <p:pic>
        <p:nvPicPr>
          <p:cNvPr id="104" name="Picture 44">
            <a:extLst>
              <a:ext uri="{FF2B5EF4-FFF2-40B4-BE49-F238E27FC236}">
                <a16:creationId xmlns:a16="http://schemas.microsoft.com/office/drawing/2014/main" id="{EED5DD87-75D4-436C-9266-B47AFE4F2B5A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9793908" y="1500437"/>
            <a:ext cx="748242" cy="453778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10047C35-5C2C-44D2-B5B2-82F6ECA591C4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3296681" y="734384"/>
            <a:ext cx="591453" cy="488967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753472AA-C8D7-40FD-870A-97175B0227F7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3290057" y="1370936"/>
            <a:ext cx="630692" cy="577128"/>
          </a:xfrm>
          <a:prstGeom prst="rect">
            <a:avLst/>
          </a:prstGeom>
        </p:spPr>
      </p:pic>
      <p:sp>
        <p:nvSpPr>
          <p:cNvPr id="107" name="TextBox 19">
            <a:extLst>
              <a:ext uri="{FF2B5EF4-FFF2-40B4-BE49-F238E27FC236}">
                <a16:creationId xmlns:a16="http://schemas.microsoft.com/office/drawing/2014/main" id="{9EA6DCA8-69F0-4D50-9EAB-14B887527A9B}"/>
              </a:ext>
            </a:extLst>
          </p:cNvPr>
          <p:cNvSpPr txBox="1"/>
          <p:nvPr/>
        </p:nvSpPr>
        <p:spPr>
          <a:xfrm>
            <a:off x="7875270" y="10618708"/>
            <a:ext cx="6412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Cheatsheet for pandas (</a:t>
            </a:r>
            <a:r>
              <a:rPr lang="en-US" sz="800">
                <a:hlinkClick r:id="rId42"/>
              </a:rPr>
              <a:t>http</a:t>
            </a:r>
            <a:r>
              <a:rPr lang="en-US" sz="800" dirty="0">
                <a:hlinkClick r:id="rId42"/>
              </a:rPr>
              <a:t>://pandas.pydata.org</a:t>
            </a:r>
            <a:r>
              <a:rPr lang="en-US" sz="800">
                <a:hlinkClick r:id="rId42"/>
              </a:rPr>
              <a:t>/</a:t>
            </a:r>
            <a:r>
              <a:rPr lang="en-US" sz="800"/>
              <a:t> ) inspired </a:t>
            </a:r>
            <a:r>
              <a:rPr lang="en-US" sz="800" dirty="0"/>
              <a:t>by </a:t>
            </a:r>
            <a:r>
              <a:rPr lang="en-US" sz="800" dirty="0" err="1">
                <a:hlinkClick r:id="rId43"/>
              </a:rPr>
              <a:t>Rstudio</a:t>
            </a:r>
            <a:r>
              <a:rPr lang="en-US" sz="800" dirty="0">
                <a:hlinkClick r:id="rId43"/>
              </a:rPr>
              <a:t> Data Wrangling </a:t>
            </a:r>
            <a:r>
              <a:rPr lang="en-US" sz="800" err="1">
                <a:hlinkClick r:id="rId43"/>
              </a:rPr>
              <a:t>Cheatsheet</a:t>
            </a:r>
            <a:r>
              <a:rPr lang="en-US" sz="800">
                <a:hlinkClick r:id="rId43"/>
              </a:rPr>
              <a:t> </a:t>
            </a:r>
            <a:r>
              <a:rPr lang="en-US" sz="800"/>
              <a:t>written </a:t>
            </a:r>
            <a:r>
              <a:rPr lang="en-US" sz="800" dirty="0"/>
              <a:t>by Irv Lustig, </a:t>
            </a:r>
            <a:r>
              <a:rPr lang="en-US" sz="800">
                <a:hlinkClick r:id="rId44"/>
              </a:rPr>
              <a:t>Princeton Consultants</a:t>
            </a:r>
            <a:endParaRPr lang="en-US" sz="800" dirty="0"/>
          </a:p>
        </p:txBody>
      </p:sp>
      <p:sp>
        <p:nvSpPr>
          <p:cNvPr id="55" name="TextBox 82">
            <a:extLst>
              <a:ext uri="{FF2B5EF4-FFF2-40B4-BE49-F238E27FC236}">
                <a16:creationId xmlns:a16="http://schemas.microsoft.com/office/drawing/2014/main" id="{F6F73857-B4A6-40B1-93F3-56B3DAC114AE}"/>
              </a:ext>
            </a:extLst>
          </p:cNvPr>
          <p:cNvSpPr txBox="1"/>
          <p:nvPr/>
        </p:nvSpPr>
        <p:spPr>
          <a:xfrm>
            <a:off x="1879615" y="631408"/>
            <a:ext cx="1847753" cy="767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e-DE" sz="1200" b="1"/>
              <a:t>Seaborn </a:t>
            </a:r>
            <a:r>
              <a:rPr lang="de-DE" sz="1200" b="1">
                <a:hlinkClick r:id="rId45"/>
              </a:rPr>
              <a:t>API Reference</a:t>
            </a:r>
          </a:p>
          <a:p>
            <a:pPr>
              <a:lnSpc>
                <a:spcPts val="1800"/>
              </a:lnSpc>
            </a:pPr>
            <a:r>
              <a:rPr lang="de-DE" sz="1200" b="1"/>
              <a:t>Matplotlib </a:t>
            </a:r>
            <a:r>
              <a:rPr lang="de-DE" sz="1200" b="1">
                <a:hlinkClick r:id="rId46"/>
              </a:rPr>
              <a:t>API Reference </a:t>
            </a:r>
            <a:r>
              <a:rPr lang="de-DE" sz="1200" b="1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4936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145643" y="6535971"/>
            <a:ext cx="8958782" cy="2557781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33" name="Rounded Rectangle 32"/>
          <p:cNvSpPr/>
          <p:nvPr/>
        </p:nvSpPr>
        <p:spPr>
          <a:xfrm>
            <a:off x="9313831" y="625670"/>
            <a:ext cx="4375963" cy="6169702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2" name="Rounded Rectangle 1"/>
          <p:cNvSpPr/>
          <p:nvPr/>
        </p:nvSpPr>
        <p:spPr>
          <a:xfrm>
            <a:off x="134509" y="224145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Summarize Data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703100" y="1532184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Make New Columns</a:t>
            </a:r>
            <a:endParaRPr lang="en-US" sz="2683" dirty="0"/>
          </a:p>
        </p:txBody>
      </p:sp>
      <p:sp>
        <p:nvSpPr>
          <p:cNvPr id="4" name="Rounded Rectangle 3"/>
          <p:cNvSpPr/>
          <p:nvPr/>
        </p:nvSpPr>
        <p:spPr>
          <a:xfrm>
            <a:off x="9300675" y="22414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Combine Data Sets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643" y="653638"/>
            <a:ext cx="43779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  <a:hlinkClick r:id="rId4"/>
              </a:rPr>
              <a:t>value_counts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     Count number of rows with each unique value of variable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len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09538"/>
            <a:r>
              <a:rPr lang="en-US" sz="1200" dirty="0"/>
              <a:t># of rows in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  <a:hlinkClick r:id="rId5"/>
              </a:rPr>
              <a:t>nunique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# of distinct values in a column.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describe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Basic descriptive statistics for each column (or </a:t>
            </a:r>
            <a:r>
              <a:rPr lang="en-US" sz="1200" err="1"/>
              <a:t>GroupBy</a:t>
            </a:r>
            <a:r>
              <a:rPr lang="en-US" sz="1200"/>
              <a:t>)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7"/>
              </a:rPr>
              <a:t>shape</a:t>
            </a:r>
            <a:endParaRPr lang="en-US" sz="1200" b="1">
              <a:latin typeface="Consolas" panose="020B0609020204030204" pitchFamily="49" charset="0"/>
            </a:endParaRPr>
          </a:p>
          <a:p>
            <a:pPr marL="177800"/>
            <a:r>
              <a:rPr lang="en-US" sz="1200"/>
              <a:t>Length and width of dataset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710877"/>
              </p:ext>
            </p:extLst>
          </p:nvPr>
        </p:nvGraphicFramePr>
        <p:xfrm>
          <a:off x="838910" y="2535985"/>
          <a:ext cx="109728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633281"/>
              </p:ext>
            </p:extLst>
          </p:nvPr>
        </p:nvGraphicFramePr>
        <p:xfrm>
          <a:off x="2616518" y="2515922"/>
          <a:ext cx="54864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094814" y="274346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1415" y="3042363"/>
            <a:ext cx="4377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>
                <a:hlinkClick r:id="rId2"/>
              </a:rPr>
              <a:t>summary functions</a:t>
            </a:r>
            <a:r>
              <a:rPr lang="en-US" sz="1200" dirty="0"/>
              <a:t> that operate on different kinds of pandas objects (</a:t>
            </a:r>
            <a:r>
              <a:rPr lang="en-US" sz="1200" dirty="0" err="1"/>
              <a:t>DataFrame</a:t>
            </a:r>
            <a:r>
              <a:rPr lang="en-US" sz="1200" dirty="0"/>
              <a:t> columns, Series, </a:t>
            </a:r>
            <a:r>
              <a:rPr lang="en-US" sz="1200" dirty="0" err="1"/>
              <a:t>GroupBy</a:t>
            </a:r>
            <a:r>
              <a:rPr lang="en-US" sz="1200" dirty="0"/>
              <a:t>, Expanding and Rolling (see below)) and produce single values for each of the groups</a:t>
            </a:r>
            <a:r>
              <a:rPr lang="en-US" sz="1200"/>
              <a:t>. When applied to a DataFrame, the result is </a:t>
            </a:r>
            <a:r>
              <a:rPr lang="en-US" sz="1200" dirty="0"/>
              <a:t>returned as a pandas Series for each column. Examples: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415" y="4033881"/>
            <a:ext cx="23265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8"/>
              </a:rPr>
              <a:t>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Sum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9"/>
              </a:rPr>
              <a:t>count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Count non-NA/null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0"/>
              </a:rPr>
              <a:t>median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Median value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1"/>
              </a:rPr>
              <a:t>quantile</a:t>
            </a:r>
            <a:r>
              <a:rPr lang="en-US" sz="1200" b="1" dirty="0">
                <a:latin typeface="Consolas" panose="020B0609020204030204" pitchFamily="49" charset="0"/>
              </a:rPr>
              <a:t>([0.25,0.75])</a:t>
            </a:r>
          </a:p>
          <a:p>
            <a:pPr marL="111125"/>
            <a:r>
              <a:rPr lang="en-US" sz="1200" dirty="0"/>
              <a:t>Quantiles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2"/>
              </a:rPr>
              <a:t>apply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Apply function to each object.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6390" y="4033881"/>
            <a:ext cx="22997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3"/>
              </a:rPr>
              <a:t>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Minimum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4"/>
              </a:rPr>
              <a:t>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Maximum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5"/>
              </a:rPr>
              <a:t>mean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Mean value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16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Variance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17"/>
              </a:rPr>
              <a:t>std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Standard deviation of each object.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828613"/>
              </p:ext>
            </p:extLst>
          </p:nvPr>
        </p:nvGraphicFramePr>
        <p:xfrm>
          <a:off x="5636364" y="2060699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9982"/>
              </p:ext>
            </p:extLst>
          </p:nvPr>
        </p:nvGraphicFramePr>
        <p:xfrm>
          <a:off x="7237824" y="2061190"/>
          <a:ext cx="115141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6716084" y="235787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08667" y="2648088"/>
            <a:ext cx="4377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8"/>
              </a:rPr>
              <a:t>assign</a:t>
            </a:r>
            <a:r>
              <a:rPr lang="en-US" sz="1200" b="1" dirty="0">
                <a:latin typeface="Consolas" panose="020B0609020204030204" pitchFamily="49" charset="0"/>
              </a:rPr>
              <a:t>(Area=lambda 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: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   Compute and append one or more new columns.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['Volume'] =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df.Depth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Add single column.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19"/>
              </a:rPr>
              <a:t>qcut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df.col</a:t>
            </a:r>
            <a:r>
              <a:rPr lang="en-US" sz="1200" b="1" dirty="0">
                <a:latin typeface="Consolas" panose="020B0609020204030204" pitchFamily="49" charset="0"/>
              </a:rPr>
              <a:t>, n, labels=False)</a:t>
            </a:r>
          </a:p>
          <a:p>
            <a:pPr marL="109538"/>
            <a:r>
              <a:rPr lang="en-US" sz="1200" dirty="0"/>
              <a:t>Bin column into n buckets.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05052"/>
              </p:ext>
            </p:extLst>
          </p:nvPr>
        </p:nvGraphicFramePr>
        <p:xfrm>
          <a:off x="4803118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136629"/>
              </p:ext>
            </p:extLst>
          </p:nvPr>
        </p:nvGraphicFramePr>
        <p:xfrm>
          <a:off x="6338494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65717"/>
              </p:ext>
            </p:extLst>
          </p:nvPr>
        </p:nvGraphicFramePr>
        <p:xfrm>
          <a:off x="8501482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197389"/>
              </p:ext>
            </p:extLst>
          </p:nvPr>
        </p:nvGraphicFramePr>
        <p:xfrm>
          <a:off x="7240441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Right Arrow 20"/>
          <p:cNvSpPr/>
          <p:nvPr/>
        </p:nvSpPr>
        <p:spPr>
          <a:xfrm>
            <a:off x="7753171" y="4001062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5542075" y="3983936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05717" y="4646302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/>
              <a:t>vector functions </a:t>
            </a:r>
            <a:r>
              <a:rPr lang="en-US" sz="1200" dirty="0"/>
              <a:t>that operate on all columns of a </a:t>
            </a:r>
            <a:r>
              <a:rPr lang="en-US" sz="1200" dirty="0" err="1"/>
              <a:t>DataFrame</a:t>
            </a:r>
            <a:r>
              <a:rPr lang="en-US" sz="1200" dirty="0"/>
              <a:t> or a single selected column (a pandas Series). These functions produce vectors of values for each of the columns, or a single Series for the individual Series. Examples: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75804" y="7166113"/>
            <a:ext cx="2682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20"/>
              </a:rPr>
              <a:t>shift</a:t>
            </a:r>
            <a:r>
              <a:rPr lang="en-US" sz="1200" b="1" dirty="0">
                <a:latin typeface="Consolas" panose="020B0609020204030204" pitchFamily="49" charset="0"/>
              </a:rPr>
              <a:t>(1)</a:t>
            </a:r>
          </a:p>
          <a:p>
            <a:pPr marL="111125"/>
            <a:r>
              <a:rPr lang="en-US" sz="1200" dirty="0"/>
              <a:t>Copy with values shifted by 1.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(method='dense')</a:t>
            </a:r>
          </a:p>
          <a:p>
            <a:pPr marL="111125"/>
            <a:r>
              <a:rPr lang="en-US" sz="1200" dirty="0"/>
              <a:t>Ranks with no gaps.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(method='min')</a:t>
            </a:r>
          </a:p>
          <a:p>
            <a:pPr marL="111125"/>
            <a:r>
              <a:rPr lang="en-US" sz="1200" dirty="0"/>
              <a:t>Ranks. Ties get min rank.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pct</a:t>
            </a:r>
            <a:r>
              <a:rPr lang="en-US" sz="1200" b="1" dirty="0">
                <a:latin typeface="Consolas" panose="020B0609020204030204" pitchFamily="49" charset="0"/>
              </a:rPr>
              <a:t>=True)</a:t>
            </a:r>
          </a:p>
          <a:p>
            <a:pPr marL="109538"/>
            <a:r>
              <a:rPr lang="en-US" sz="1200" dirty="0"/>
              <a:t>Ranks rescaled to interval [0, 1].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(method='first')</a:t>
            </a:r>
          </a:p>
          <a:p>
            <a:pPr marL="109538"/>
            <a:r>
              <a:rPr lang="en-US" sz="1200" dirty="0"/>
              <a:t>Ranks. Ties go to first value.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69477" y="7185163"/>
            <a:ext cx="2162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20"/>
              </a:rPr>
              <a:t>shift</a:t>
            </a:r>
            <a:r>
              <a:rPr lang="en-US" sz="1200" b="1" dirty="0">
                <a:latin typeface="Consolas" panose="020B0609020204030204" pitchFamily="49" charset="0"/>
              </a:rPr>
              <a:t>(-1)</a:t>
            </a:r>
          </a:p>
          <a:p>
            <a:pPr marL="111125"/>
            <a:r>
              <a:rPr lang="en-US" sz="1200" dirty="0"/>
              <a:t>Copy with values lagged by 1.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  <a:hlinkClick r:id="rId22"/>
              </a:rPr>
              <a:t>cumsum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sum.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23"/>
              </a:rPr>
              <a:t>cummax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max.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24"/>
              </a:rPr>
              <a:t>cummin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min.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25"/>
              </a:rPr>
              <a:t>cumprod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product.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54718"/>
              </p:ext>
            </p:extLst>
          </p:nvPr>
        </p:nvGraphicFramePr>
        <p:xfrm>
          <a:off x="10256130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65813"/>
              </p:ext>
            </p:extLst>
          </p:nvPr>
        </p:nvGraphicFramePr>
        <p:xfrm>
          <a:off x="11566133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Plus 28"/>
          <p:cNvSpPr/>
          <p:nvPr/>
        </p:nvSpPr>
        <p:spPr>
          <a:xfrm>
            <a:off x="10892901" y="981882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qual 29"/>
          <p:cNvSpPr/>
          <p:nvPr/>
        </p:nvSpPr>
        <p:spPr>
          <a:xfrm>
            <a:off x="12296328" y="1106989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45001" y="60394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adf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559226" y="59877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bdf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38689" y="1621474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Standard Joins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9313831" y="1825996"/>
            <a:ext cx="4375964" cy="1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76961"/>
              </p:ext>
            </p:extLst>
          </p:nvPr>
        </p:nvGraphicFramePr>
        <p:xfrm>
          <a:off x="9491949" y="19207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56790"/>
              </p:ext>
            </p:extLst>
          </p:nvPr>
        </p:nvGraphicFramePr>
        <p:xfrm>
          <a:off x="9491949" y="28179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99422"/>
              </p:ext>
            </p:extLst>
          </p:nvPr>
        </p:nvGraphicFramePr>
        <p:xfrm>
          <a:off x="9510316" y="3715122"/>
          <a:ext cx="93815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94871"/>
              </p:ext>
            </p:extLst>
          </p:nvPr>
        </p:nvGraphicFramePr>
        <p:xfrm>
          <a:off x="9522746" y="4468891"/>
          <a:ext cx="9381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0420075" y="1898473"/>
            <a:ext cx="326971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how='left',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bdf</a:t>
            </a:r>
            <a:r>
              <a:rPr lang="en-US" sz="1200" dirty="0"/>
              <a:t> to </a:t>
            </a:r>
            <a:r>
              <a:rPr lang="en-US" sz="1200" dirty="0" err="1"/>
              <a:t>adf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how='right',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adf</a:t>
            </a:r>
            <a:r>
              <a:rPr lang="en-US" sz="1200" dirty="0"/>
              <a:t> to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how='inner', on='x1')</a:t>
            </a:r>
          </a:p>
          <a:p>
            <a:pPr marL="174625"/>
            <a:r>
              <a:rPr lang="en-US" sz="1200" dirty="0"/>
              <a:t>Join data. Retain only rows in both sets.</a:t>
            </a:r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how='outer', on='x1')</a:t>
            </a:r>
          </a:p>
          <a:p>
            <a:pPr marL="174625"/>
            <a:r>
              <a:rPr lang="en-US" sz="1200" dirty="0"/>
              <a:t>Join data. Retain all values, all rows.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69019" y="5396218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Filtering Joins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9319871" y="5600740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013312"/>
              </p:ext>
            </p:extLst>
          </p:nvPr>
        </p:nvGraphicFramePr>
        <p:xfrm>
          <a:off x="9541301" y="564408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12854"/>
              </p:ext>
            </p:extLst>
          </p:nvPr>
        </p:nvGraphicFramePr>
        <p:xfrm>
          <a:off x="9541301" y="6354509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0424699" y="5595042"/>
            <a:ext cx="3269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[adf.x1.</a:t>
            </a:r>
            <a:r>
              <a:rPr lang="en-US" sz="1200" b="1" dirty="0">
                <a:latin typeface="Consolas" panose="020B0609020204030204" pitchFamily="49" charset="0"/>
                <a:hlinkClick r:id="rId27"/>
              </a:rPr>
              <a:t>isin</a:t>
            </a:r>
            <a:r>
              <a:rPr lang="en-US" sz="1200" b="1" dirty="0">
                <a:latin typeface="Consolas" panose="020B0609020204030204" pitchFamily="49" charset="0"/>
              </a:rPr>
              <a:t>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[~adf.x1.</a:t>
            </a:r>
            <a:r>
              <a:rPr lang="en-US" sz="1200" b="1" dirty="0">
                <a:latin typeface="Consolas" panose="020B0609020204030204" pitchFamily="49" charset="0"/>
                <a:hlinkClick r:id="rId27"/>
              </a:rPr>
              <a:t>isin</a:t>
            </a:r>
            <a:r>
              <a:rPr lang="en-US" sz="1200" b="1" dirty="0">
                <a:latin typeface="Consolas" panose="020B0609020204030204" pitchFamily="49" charset="0"/>
              </a:rPr>
              <a:t>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do not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9313831" y="6909658"/>
            <a:ext cx="4375963" cy="3764613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59698"/>
              </p:ext>
            </p:extLst>
          </p:nvPr>
        </p:nvGraphicFramePr>
        <p:xfrm>
          <a:off x="10189792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43216"/>
              </p:ext>
            </p:extLst>
          </p:nvPr>
        </p:nvGraphicFramePr>
        <p:xfrm>
          <a:off x="11499795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Plus 51"/>
          <p:cNvSpPr/>
          <p:nvPr/>
        </p:nvSpPr>
        <p:spPr>
          <a:xfrm>
            <a:off x="10826563" y="7267330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qual 52"/>
          <p:cNvSpPr/>
          <p:nvPr/>
        </p:nvSpPr>
        <p:spPr>
          <a:xfrm>
            <a:off x="12229990" y="7392437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78663" y="688939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ydf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492888" y="688421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zdf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43873" y="7915311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Set-like Operations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9307886" y="8119685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06092"/>
              </p:ext>
            </p:extLst>
          </p:nvPr>
        </p:nvGraphicFramePr>
        <p:xfrm>
          <a:off x="9522746" y="820289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09813"/>
              </p:ext>
            </p:extLst>
          </p:nvPr>
        </p:nvGraphicFramePr>
        <p:xfrm>
          <a:off x="9541301" y="8888714"/>
          <a:ext cx="460566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01549"/>
              </p:ext>
            </p:extLst>
          </p:nvPr>
        </p:nvGraphicFramePr>
        <p:xfrm>
          <a:off x="9541607" y="9939024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0430103" y="8171659"/>
            <a:ext cx="32697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74625"/>
            <a:r>
              <a:rPr lang="en-US" sz="1200" dirty="0"/>
              <a:t>Rows that appear in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(Intersection).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how='outer')</a:t>
            </a:r>
          </a:p>
          <a:p>
            <a:pPr marL="174625"/>
            <a:r>
              <a:rPr lang="en-US" sz="1200" dirty="0"/>
              <a:t>Rows that appear in either or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(Union).</a:t>
            </a:r>
          </a:p>
          <a:p>
            <a:pPr marL="174625"/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indicator=True)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28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('_merge == "</a:t>
            </a:r>
            <a:r>
              <a:rPr lang="en-US" sz="1200" b="1" dirty="0" err="1">
                <a:latin typeface="Consolas" panose="020B0609020204030204" pitchFamily="49" charset="0"/>
              </a:rPr>
              <a:t>left_only</a:t>
            </a:r>
            <a:r>
              <a:rPr lang="en-US" sz="1200" b="1" dirty="0">
                <a:latin typeface="Consolas" panose="020B0609020204030204" pitchFamily="49" charset="0"/>
              </a:rPr>
              <a:t>"')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29"/>
              </a:rPr>
              <a:t>drop</a:t>
            </a:r>
            <a:r>
              <a:rPr lang="en-US" sz="1200" b="1" dirty="0">
                <a:latin typeface="Consolas" panose="020B0609020204030204" pitchFamily="49" charset="0"/>
              </a:rPr>
              <a:t>(columns=['_merge'])</a:t>
            </a:r>
          </a:p>
          <a:p>
            <a:pPr marL="174625"/>
            <a:r>
              <a:rPr lang="en-US" sz="1200" dirty="0"/>
              <a:t>Rows that appear in </a:t>
            </a:r>
            <a:r>
              <a:rPr lang="en-US" sz="1200" dirty="0" err="1"/>
              <a:t>ydf</a:t>
            </a:r>
            <a:r>
              <a:rPr lang="en-US" sz="1200" dirty="0"/>
              <a:t> but not </a:t>
            </a:r>
            <a:r>
              <a:rPr lang="en-US" sz="1200" dirty="0" err="1"/>
              <a:t>zdf</a:t>
            </a:r>
            <a:r>
              <a:rPr lang="en-US" sz="1200" dirty="0"/>
              <a:t> (</a:t>
            </a:r>
            <a:r>
              <a:rPr lang="en-US" sz="1200" dirty="0" err="1"/>
              <a:t>Setdiff</a:t>
            </a:r>
            <a:r>
              <a:rPr lang="en-US" sz="1200" dirty="0"/>
              <a:t>).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134509" y="6112678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Group Data</a:t>
            </a:r>
            <a:endParaRPr lang="en-US" sz="2683" dirty="0">
              <a:solidFill>
                <a:schemeClr val="bg1"/>
              </a:solidFill>
            </a:endParaRP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385024"/>
              </p:ext>
            </p:extLst>
          </p:nvPr>
        </p:nvGraphicFramePr>
        <p:xfrm>
          <a:off x="181877" y="6644794"/>
          <a:ext cx="719619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>
            <a:off x="992418" y="729822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780817"/>
              </p:ext>
            </p:extLst>
          </p:nvPr>
        </p:nvGraphicFramePr>
        <p:xfrm>
          <a:off x="1457303" y="6988341"/>
          <a:ext cx="719619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244755" y="6568594"/>
            <a:ext cx="24792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groupby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>
                <a:latin typeface="Consolas" panose="020B0609020204030204" pitchFamily="49" charset="0"/>
              </a:rPr>
              <a:t>by="col“)</a:t>
            </a:r>
            <a:r>
              <a:rPr lang="en-US" sz="1200" i="1">
                <a:latin typeface="Consolas" panose="020B0609020204030204" pitchFamily="49" charset="0"/>
              </a:rPr>
              <a:t>.max()</a:t>
            </a:r>
            <a:endParaRPr lang="en-US" sz="1200" i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column named "</a:t>
            </a:r>
            <a:r>
              <a:rPr lang="en-US" sz="1200"/>
              <a:t>col".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groupby</a:t>
            </a:r>
            <a:r>
              <a:rPr lang="en-US" sz="1200" b="1" dirty="0">
                <a:latin typeface="Consolas" panose="020B0609020204030204" pitchFamily="49" charset="0"/>
              </a:rPr>
              <a:t>(level="</a:t>
            </a:r>
            <a:r>
              <a:rPr lang="en-US" sz="1200" b="1" err="1">
                <a:latin typeface="Consolas" panose="020B0609020204030204" pitchFamily="49" charset="0"/>
              </a:rPr>
              <a:t>ind</a:t>
            </a:r>
            <a:r>
              <a:rPr lang="en-US" sz="1200" b="1">
                <a:latin typeface="Consolas" panose="020B0609020204030204" pitchFamily="49" charset="0"/>
              </a:rPr>
              <a:t>")</a:t>
            </a:r>
            <a:br>
              <a:rPr lang="en-US" sz="1200" b="1">
                <a:latin typeface="Consolas" panose="020B0609020204030204" pitchFamily="49" charset="0"/>
              </a:rPr>
            </a:br>
            <a:r>
              <a:rPr lang="en-US" sz="1200" b="1">
                <a:latin typeface="Consolas" panose="020B0609020204030204" pitchFamily="49" charset="0"/>
              </a:rPr>
              <a:t> </a:t>
            </a:r>
            <a:r>
              <a:rPr lang="en-US" sz="1200" i="1">
                <a:latin typeface="Consolas" panose="020B0609020204030204" pitchFamily="49" charset="0"/>
              </a:rPr>
              <a:t>.mean()</a:t>
            </a:r>
            <a:endParaRPr lang="en-US" sz="1200" i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index level named "</a:t>
            </a:r>
            <a:r>
              <a:rPr lang="en-US" sz="1200" err="1"/>
              <a:t>ind</a:t>
            </a:r>
            <a:r>
              <a:rPr lang="en-US" sz="1200"/>
              <a:t>".</a:t>
            </a:r>
            <a:endParaRPr lang="en-US" sz="1200" dirty="0"/>
          </a:p>
          <a:p>
            <a:r>
              <a:rPr lang="en-US" sz="1200" i="1"/>
              <a:t>Possibly use df.</a:t>
            </a:r>
            <a:r>
              <a:rPr lang="en-US" sz="1200" i="1">
                <a:hlinkClick r:id="rId32"/>
              </a:rPr>
              <a:t>reset_index() </a:t>
            </a:r>
            <a:r>
              <a:rPr lang="en-US" sz="1200" i="1"/>
              <a:t>after!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1690" y="8291595"/>
            <a:ext cx="444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of the summary functions </a:t>
            </a:r>
            <a:r>
              <a:rPr lang="en-US" sz="1200"/>
              <a:t>listed above can be </a:t>
            </a:r>
            <a:r>
              <a:rPr lang="en-US" sz="1200" dirty="0"/>
              <a:t>applied to a group. Additional </a:t>
            </a:r>
            <a:r>
              <a:rPr lang="en-US" sz="1200" dirty="0" err="1"/>
              <a:t>GroupBy</a:t>
            </a:r>
            <a:r>
              <a:rPr lang="en-US" sz="1200" dirty="0"/>
              <a:t> functions: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16632" y="5422338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4"/>
              </a:rPr>
              <a:t>max</a:t>
            </a:r>
            <a:r>
              <a:rPr lang="en-US" sz="1200" b="1" dirty="0">
                <a:latin typeface="Consolas" panose="020B0609020204030204" pitchFamily="49" charset="0"/>
              </a:rPr>
              <a:t>(axis=1)</a:t>
            </a:r>
          </a:p>
          <a:p>
            <a:pPr marL="109538"/>
            <a:r>
              <a:rPr lang="en-US" sz="1200" dirty="0"/>
              <a:t>Element-wise max.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33"/>
              </a:rPr>
              <a:t>clip</a:t>
            </a:r>
            <a:r>
              <a:rPr lang="en-US" sz="1200" b="1" dirty="0">
                <a:latin typeface="Consolas" panose="020B0609020204030204" pitchFamily="49" charset="0"/>
              </a:rPr>
              <a:t>(lower=-10,upper=10)</a:t>
            </a:r>
          </a:p>
          <a:p>
            <a:pPr marL="109538"/>
            <a:r>
              <a:rPr lang="en-US" sz="1200" dirty="0"/>
              <a:t>Trim values at input thresholds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781906" y="5412973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3"/>
              </a:rPr>
              <a:t>min</a:t>
            </a:r>
            <a:r>
              <a:rPr lang="en-US" sz="1200" b="1" dirty="0">
                <a:latin typeface="Consolas" panose="020B0609020204030204" pitchFamily="49" charset="0"/>
              </a:rPr>
              <a:t>(axis=1)</a:t>
            </a:r>
          </a:p>
          <a:p>
            <a:pPr marL="109538"/>
            <a:r>
              <a:rPr lang="en-US" sz="1200" dirty="0"/>
              <a:t>Element-wise min.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34"/>
              </a:rPr>
              <a:t>abs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Absolute value.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05717" y="6538832"/>
            <a:ext cx="437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examples below can also be applied to groups. In this case, the function is applied on a per-group basis, and the returned vectors are of the length of the original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108506" y="9182032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Windows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6406" y="9556649"/>
            <a:ext cx="4301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6"/>
              </a:rPr>
              <a:t>expanding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Return an Expanding object allowing summary functions to be applied cumulatively.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7"/>
              </a:rPr>
              <a:t>rolling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11125"/>
            <a:r>
              <a:rPr lang="en-US" sz="1200" dirty="0"/>
              <a:t>Return a Rolling object allowing summary functions to be applied to windows of length n.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8506" y="8645882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38"/>
              </a:rPr>
              <a:t>size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Size of each group.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226238" y="8649278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  <a:hlinkClick r:id="rId39"/>
              </a:rPr>
              <a:t>agg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Aggregate group using function.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4703100" y="23586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4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Handling Missing Data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99834" y="685863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41"/>
              </a:rPr>
              <a:t>dropna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     Drop rows with any column having NA/null data.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42"/>
              </a:rPr>
              <a:t>fillna</a:t>
            </a:r>
            <a:r>
              <a:rPr lang="en-US" sz="1200" b="1" dirty="0">
                <a:latin typeface="Consolas" panose="020B0609020204030204" pitchFamily="49" charset="0"/>
              </a:rPr>
              <a:t>(value)</a:t>
            </a:r>
          </a:p>
          <a:p>
            <a:pPr marL="109538"/>
            <a:r>
              <a:rPr lang="en-US" sz="1200" dirty="0"/>
              <a:t>Replace all NA/null data with value.</a:t>
            </a:r>
          </a:p>
        </p:txBody>
      </p:sp>
      <p:sp>
        <p:nvSpPr>
          <p:cNvPr id="85" name="TextBox 82">
            <a:extLst>
              <a:ext uri="{FF2B5EF4-FFF2-40B4-BE49-F238E27FC236}">
                <a16:creationId xmlns:a16="http://schemas.microsoft.com/office/drawing/2014/main" id="{1B166706-3E7D-4C7D-B693-7C86FB6F5332}"/>
              </a:ext>
            </a:extLst>
          </p:cNvPr>
          <p:cNvSpPr txBox="1"/>
          <p:nvPr/>
        </p:nvSpPr>
        <p:spPr>
          <a:xfrm>
            <a:off x="4619780" y="9572954"/>
            <a:ext cx="4633919" cy="200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e-DE" sz="1200" b="1">
                <a:latin typeface="Consolas" panose="020B0609020204030204" pitchFamily="49" charset="0"/>
              </a:rPr>
              <a:t>df.</a:t>
            </a:r>
            <a:r>
              <a:rPr lang="de-DE" sz="1200" b="1">
                <a:latin typeface="Consolas" panose="020B0609020204030204" pitchFamily="49" charset="0"/>
                <a:hlinkClick r:id="rId43"/>
              </a:rPr>
              <a:t>pipe</a:t>
            </a:r>
            <a:r>
              <a:rPr lang="de-DE" sz="1200" b="1">
                <a:latin typeface="Consolas" panose="020B0609020204030204" pitchFamily="49" charset="0"/>
              </a:rPr>
              <a:t>() </a:t>
            </a:r>
            <a:r>
              <a:rPr lang="de-DE" sz="1200"/>
              <a:t>when chaining functions; tablewise fct. application</a:t>
            </a:r>
          </a:p>
          <a:p>
            <a:pPr>
              <a:lnSpc>
                <a:spcPts val="1800"/>
              </a:lnSpc>
            </a:pPr>
            <a:r>
              <a:rPr lang="de-DE" sz="1200" b="1">
                <a:latin typeface="Consolas" panose="020B0609020204030204" pitchFamily="49" charset="0"/>
              </a:rPr>
              <a:t>df.</a:t>
            </a:r>
            <a:r>
              <a:rPr lang="de-DE" sz="1200" b="1">
                <a:latin typeface="Consolas" panose="020B0609020204030204" pitchFamily="49" charset="0"/>
                <a:hlinkClick r:id="rId44"/>
              </a:rPr>
              <a:t>apply</a:t>
            </a:r>
            <a:r>
              <a:rPr lang="de-DE" sz="1200" b="1">
                <a:latin typeface="Consolas" panose="020B0609020204030204" pitchFamily="49" charset="0"/>
              </a:rPr>
              <a:t>() </a:t>
            </a:r>
            <a:r>
              <a:rPr lang="de-DE" sz="1200"/>
              <a:t>row (axis=1) or column(axis=0) wise fct. application</a:t>
            </a:r>
          </a:p>
          <a:p>
            <a:pPr>
              <a:lnSpc>
                <a:spcPts val="1800"/>
              </a:lnSpc>
            </a:pPr>
            <a:r>
              <a:rPr lang="de-DE" sz="1200" b="1">
                <a:latin typeface="Consolas" panose="020B0609020204030204" pitchFamily="49" charset="0"/>
              </a:rPr>
              <a:t>df.</a:t>
            </a:r>
            <a:r>
              <a:rPr lang="de-DE" sz="1200" b="1">
                <a:latin typeface="Consolas" panose="020B0609020204030204" pitchFamily="49" charset="0"/>
                <a:hlinkClick r:id="rId45"/>
              </a:rPr>
              <a:t>agg</a:t>
            </a:r>
            <a:r>
              <a:rPr lang="de-DE" sz="1200" b="1">
                <a:latin typeface="Consolas" panose="020B0609020204030204" pitchFamily="49" charset="0"/>
              </a:rPr>
              <a:t>()</a:t>
            </a:r>
            <a:r>
              <a:rPr lang="de-DE" sz="1200"/>
              <a:t>and </a:t>
            </a:r>
            <a:r>
              <a:rPr lang="de-DE" sz="1200" b="1">
                <a:latin typeface="Consolas" panose="020B0609020204030204" pitchFamily="49" charset="0"/>
              </a:rPr>
              <a:t>df.</a:t>
            </a:r>
            <a:r>
              <a:rPr lang="de-DE" sz="1200" b="1">
                <a:latin typeface="Consolas" panose="020B0609020204030204" pitchFamily="49" charset="0"/>
                <a:hlinkClick r:id="rId46"/>
              </a:rPr>
              <a:t>transform</a:t>
            </a:r>
            <a:r>
              <a:rPr lang="de-DE" sz="1200" b="1">
                <a:latin typeface="Consolas" panose="020B0609020204030204" pitchFamily="49" charset="0"/>
              </a:rPr>
              <a:t>()</a:t>
            </a:r>
            <a:r>
              <a:rPr lang="de-DE" sz="1200"/>
              <a:t> use multiple aggregating operations</a:t>
            </a:r>
          </a:p>
          <a:p>
            <a:pPr>
              <a:lnSpc>
                <a:spcPts val="1800"/>
              </a:lnSpc>
            </a:pPr>
            <a:r>
              <a:rPr lang="de-DE" sz="1200" b="1">
                <a:latin typeface="Consolas" panose="020B0609020204030204" pitchFamily="49" charset="0"/>
              </a:rPr>
              <a:t>df.</a:t>
            </a:r>
            <a:r>
              <a:rPr lang="de-DE" sz="1200" b="1">
                <a:latin typeface="Consolas" panose="020B0609020204030204" pitchFamily="49" charset="0"/>
                <a:hlinkClick r:id="rId47"/>
              </a:rPr>
              <a:t>assign</a:t>
            </a:r>
            <a:r>
              <a:rPr lang="de-DE" sz="1200" b="1">
                <a:latin typeface="Consolas" panose="020B0609020204030204" pitchFamily="49" charset="0"/>
              </a:rPr>
              <a:t>() </a:t>
            </a:r>
            <a:r>
              <a:rPr lang="de-DE" sz="1200"/>
              <a:t>assigns new columns to a df</a:t>
            </a:r>
            <a:br>
              <a:rPr lang="de-DE" sz="1200"/>
            </a:br>
            <a:r>
              <a:rPr lang="de-DE" sz="1200" b="1">
                <a:latin typeface="Consolas" panose="020B0609020204030204" pitchFamily="49" charset="0"/>
              </a:rPr>
              <a:t>df.</a:t>
            </a:r>
            <a:r>
              <a:rPr lang="de-DE" sz="1200" b="1">
                <a:latin typeface="Consolas" panose="020B0609020204030204" pitchFamily="49" charset="0"/>
                <a:hlinkClick r:id="rId48"/>
              </a:rPr>
              <a:t>applymap</a:t>
            </a:r>
            <a:r>
              <a:rPr lang="de-DE" sz="1200" b="1">
                <a:latin typeface="Consolas" panose="020B0609020204030204" pitchFamily="49" charset="0"/>
              </a:rPr>
              <a:t>() </a:t>
            </a:r>
            <a:r>
              <a:rPr lang="de-DE" sz="1200"/>
              <a:t>elementwise function application</a:t>
            </a:r>
            <a:endParaRPr lang="de-DE" sz="1200" b="1"/>
          </a:p>
          <a:p>
            <a:pPr>
              <a:lnSpc>
                <a:spcPts val="1800"/>
              </a:lnSpc>
            </a:pPr>
            <a:endParaRPr lang="de-DE" sz="1200" b="0">
              <a:effectLst/>
            </a:endParaRPr>
          </a:p>
          <a:p>
            <a:pPr>
              <a:lnSpc>
                <a:spcPct val="150000"/>
              </a:lnSpc>
            </a:pPr>
            <a:r>
              <a:rPr lang="de-DE" sz="1200">
                <a:solidFill>
                  <a:srgbClr val="000000"/>
                </a:solidFill>
              </a:rPr>
              <a:t>   </a:t>
            </a:r>
            <a:endParaRPr lang="de-DE" sz="1200" b="0">
              <a:solidFill>
                <a:srgbClr val="000000"/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en-US" sz="1200"/>
          </a:p>
        </p:txBody>
      </p:sp>
      <p:sp>
        <p:nvSpPr>
          <p:cNvPr id="87" name="Rounded Rectangle 74">
            <a:extLst>
              <a:ext uri="{FF2B5EF4-FFF2-40B4-BE49-F238E27FC236}">
                <a16:creationId xmlns:a16="http://schemas.microsoft.com/office/drawing/2014/main" id="{D00A73FC-5A13-432C-A296-3EE5D237842B}"/>
              </a:ext>
            </a:extLst>
          </p:cNvPr>
          <p:cNvSpPr/>
          <p:nvPr/>
        </p:nvSpPr>
        <p:spPr>
          <a:xfrm>
            <a:off x="4587346" y="9183679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hlinkClick r:id="rId4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Apply Functions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81" name="TextBox 19">
            <a:extLst>
              <a:ext uri="{FF2B5EF4-FFF2-40B4-BE49-F238E27FC236}">
                <a16:creationId xmlns:a16="http://schemas.microsoft.com/office/drawing/2014/main" id="{E143DE1B-0EA6-483A-B68D-A2D31E60AA9A}"/>
              </a:ext>
            </a:extLst>
          </p:cNvPr>
          <p:cNvSpPr txBox="1"/>
          <p:nvPr/>
        </p:nvSpPr>
        <p:spPr>
          <a:xfrm>
            <a:off x="7875270" y="10618708"/>
            <a:ext cx="6412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Cheatsheet for pandas (</a:t>
            </a:r>
            <a:r>
              <a:rPr lang="en-US" sz="800">
                <a:hlinkClick r:id="rId50"/>
              </a:rPr>
              <a:t>http</a:t>
            </a:r>
            <a:r>
              <a:rPr lang="en-US" sz="800" dirty="0">
                <a:hlinkClick r:id="rId50"/>
              </a:rPr>
              <a:t>://pandas.pydata.org</a:t>
            </a:r>
            <a:r>
              <a:rPr lang="en-US" sz="800">
                <a:hlinkClick r:id="rId50"/>
              </a:rPr>
              <a:t>/</a:t>
            </a:r>
            <a:r>
              <a:rPr lang="en-US" sz="800"/>
              <a:t> ) inspired </a:t>
            </a:r>
            <a:r>
              <a:rPr lang="en-US" sz="800" dirty="0"/>
              <a:t>by </a:t>
            </a:r>
            <a:r>
              <a:rPr lang="en-US" sz="800" dirty="0" err="1">
                <a:hlinkClick r:id="rId51"/>
              </a:rPr>
              <a:t>Rstudio</a:t>
            </a:r>
            <a:r>
              <a:rPr lang="en-US" sz="800" dirty="0">
                <a:hlinkClick r:id="rId51"/>
              </a:rPr>
              <a:t> Data Wrangling </a:t>
            </a:r>
            <a:r>
              <a:rPr lang="en-US" sz="800" err="1">
                <a:hlinkClick r:id="rId51"/>
              </a:rPr>
              <a:t>Cheatsheet</a:t>
            </a:r>
            <a:r>
              <a:rPr lang="en-US" sz="800">
                <a:hlinkClick r:id="rId51"/>
              </a:rPr>
              <a:t> </a:t>
            </a:r>
            <a:r>
              <a:rPr lang="en-US" sz="800"/>
              <a:t>written </a:t>
            </a:r>
            <a:r>
              <a:rPr lang="en-US" sz="800" dirty="0"/>
              <a:t>by Irv Lustig, </a:t>
            </a:r>
            <a:r>
              <a:rPr lang="en-US" sz="800">
                <a:hlinkClick r:id="rId52"/>
              </a:rPr>
              <a:t>Princeton Consultants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4601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2229</Words>
  <Application>Microsoft Office PowerPoint</Application>
  <PresentationFormat>Benutzerdefiniert</PresentationFormat>
  <Paragraphs>427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2016-12-15T21:09:07Z</dcterms:created>
  <dcterms:modified xsi:type="dcterms:W3CDTF">2021-02-14T22:36:57Z</dcterms:modified>
</cp:coreProperties>
</file>