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1pPr>
    <a:lvl2pPr marL="0" marR="0" indent="594496"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2pPr>
    <a:lvl3pPr marL="0" marR="0" indent="1188993"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3pPr>
    <a:lvl4pPr marL="0" marR="0" indent="178349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4pPr>
    <a:lvl5pPr marL="0" marR="0" indent="2377988"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5pPr>
    <a:lvl6pPr marL="0" marR="0" indent="2972486"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6pPr>
    <a:lvl7pPr marL="0" marR="0" indent="3566983"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7pPr>
    <a:lvl8pPr marL="0" marR="0" indent="416148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8pPr>
    <a:lvl9pPr marL="0" marR="0" indent="4755977"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64" y="-2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88993" latinLnBrk="0">
      <a:defRPr sz="1200">
        <a:latin typeface="+mj-lt"/>
        <a:ea typeface="+mj-ea"/>
        <a:cs typeface="+mj-cs"/>
        <a:sym typeface="Calibri"/>
      </a:defRPr>
    </a:lvl1pPr>
    <a:lvl2pPr indent="228600" defTabSz="1188993" latinLnBrk="0">
      <a:defRPr sz="1200">
        <a:latin typeface="+mj-lt"/>
        <a:ea typeface="+mj-ea"/>
        <a:cs typeface="+mj-cs"/>
        <a:sym typeface="Calibri"/>
      </a:defRPr>
    </a:lvl2pPr>
    <a:lvl3pPr indent="457200" defTabSz="1188993" latinLnBrk="0">
      <a:defRPr sz="1200">
        <a:latin typeface="+mj-lt"/>
        <a:ea typeface="+mj-ea"/>
        <a:cs typeface="+mj-cs"/>
        <a:sym typeface="Calibri"/>
      </a:defRPr>
    </a:lvl3pPr>
    <a:lvl4pPr indent="685800" defTabSz="1188993" latinLnBrk="0">
      <a:defRPr sz="1200">
        <a:latin typeface="+mj-lt"/>
        <a:ea typeface="+mj-ea"/>
        <a:cs typeface="+mj-cs"/>
        <a:sym typeface="Calibri"/>
      </a:defRPr>
    </a:lvl4pPr>
    <a:lvl5pPr indent="914400" defTabSz="1188993" latinLnBrk="0">
      <a:defRPr sz="1200">
        <a:latin typeface="+mj-lt"/>
        <a:ea typeface="+mj-ea"/>
        <a:cs typeface="+mj-cs"/>
        <a:sym typeface="Calibri"/>
      </a:defRPr>
    </a:lvl5pPr>
    <a:lvl6pPr indent="1143000" defTabSz="1188993" latinLnBrk="0">
      <a:defRPr sz="1200">
        <a:latin typeface="+mj-lt"/>
        <a:ea typeface="+mj-ea"/>
        <a:cs typeface="+mj-cs"/>
        <a:sym typeface="Calibri"/>
      </a:defRPr>
    </a:lvl6pPr>
    <a:lvl7pPr indent="1371600" defTabSz="1188993" latinLnBrk="0">
      <a:defRPr sz="1200">
        <a:latin typeface="+mj-lt"/>
        <a:ea typeface="+mj-ea"/>
        <a:cs typeface="+mj-cs"/>
        <a:sym typeface="Calibri"/>
      </a:defRPr>
    </a:lvl7pPr>
    <a:lvl8pPr indent="1600200" defTabSz="1188993" latinLnBrk="0">
      <a:defRPr sz="1200">
        <a:latin typeface="+mj-lt"/>
        <a:ea typeface="+mj-ea"/>
        <a:cs typeface="+mj-cs"/>
        <a:sym typeface="Calibri"/>
      </a:defRPr>
    </a:lvl8pPr>
    <a:lvl9pPr indent="1828800" defTabSz="1188993"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タイトルテキスト"/>
          <p:cNvSpPr>
            <a:spLocks noGrp="1"/>
          </p:cNvSpPr>
          <p:nvPr>
            <p:ph type="title"/>
          </p:nvPr>
        </p:nvSpPr>
        <p:spPr>
          <a:xfrm>
            <a:off x="1047868" y="1767462"/>
            <a:ext cx="11875852" cy="3759918"/>
          </a:xfrm>
          <a:prstGeom prst="rect">
            <a:avLst/>
          </a:prstGeom>
        </p:spPr>
        <p:txBody>
          <a:bodyPr anchor="b"/>
          <a:lstStyle>
            <a:lvl1pPr algn="ctr">
              <a:defRPr sz="9100"/>
            </a:lvl1pPr>
          </a:lstStyle>
          <a:p>
            <a:r>
              <a:t>タイトルテキスト</a:t>
            </a:r>
          </a:p>
        </p:txBody>
      </p:sp>
      <p:sp>
        <p:nvSpPr>
          <p:cNvPr id="12" name="本文レベル1…"/>
          <p:cNvSpPr>
            <a:spLocks noGrp="1"/>
          </p:cNvSpPr>
          <p:nvPr>
            <p:ph type="body" sz="quarter" idx="1"/>
          </p:nvPr>
        </p:nvSpPr>
        <p:spPr>
          <a:xfrm>
            <a:off x="1746449" y="5672375"/>
            <a:ext cx="10478691" cy="2607443"/>
          </a:xfrm>
          <a:prstGeom prst="rect">
            <a:avLst/>
          </a:prstGeom>
        </p:spPr>
        <p:txBody>
          <a:bodyPr/>
          <a:lstStyle>
            <a:lvl1pPr marL="0" indent="0" algn="ctr">
              <a:buSzTx/>
              <a:buFontTx/>
              <a:buNone/>
              <a:defRPr sz="3600"/>
            </a:lvl1pPr>
            <a:lvl2pPr marL="0" indent="698601" algn="ctr">
              <a:buSzTx/>
              <a:buFontTx/>
              <a:buNone/>
              <a:defRPr sz="3600"/>
            </a:lvl2pPr>
            <a:lvl3pPr marL="0" indent="1397202" algn="ctr">
              <a:buSzTx/>
              <a:buFontTx/>
              <a:buNone/>
              <a:defRPr sz="3600"/>
            </a:lvl3pPr>
            <a:lvl4pPr marL="0" indent="2095805" algn="ctr">
              <a:buSzTx/>
              <a:buFontTx/>
              <a:buNone/>
              <a:defRPr sz="3600"/>
            </a:lvl4pPr>
            <a:lvl5pPr marL="0" indent="2794405" algn="ctr">
              <a:buSzTx/>
              <a:buFontTx/>
              <a:buNone/>
              <a:defRPr sz="3600"/>
            </a:lvl5pPr>
          </a:lstStyle>
          <a:p>
            <a:r>
              <a:t>本文レベル1</a:t>
            </a:r>
          </a:p>
          <a:p>
            <a:pPr lvl="1"/>
            <a:r>
              <a:t>本文レベル2</a:t>
            </a:r>
          </a:p>
          <a:p>
            <a:pPr lvl="2"/>
            <a:r>
              <a:t>本文レベル3</a:t>
            </a:r>
          </a:p>
          <a:p>
            <a:pPr lvl="3"/>
            <a:r>
              <a:t>本文レベル4</a:t>
            </a:r>
          </a:p>
          <a:p>
            <a:pPr lvl="4"/>
            <a:r>
              <a:t>本文レベル5</a:t>
            </a:r>
          </a:p>
        </p:txBody>
      </p:sp>
      <p:sp>
        <p:nvSpPr>
          <p:cNvPr id="13"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タイトルテキスト"/>
          <p:cNvSpPr>
            <a:spLocks noGrp="1"/>
          </p:cNvSpPr>
          <p:nvPr>
            <p:ph type="title"/>
          </p:nvPr>
        </p:nvSpPr>
        <p:spPr>
          <a:prstGeom prst="rect">
            <a:avLst/>
          </a:prstGeom>
        </p:spPr>
        <p:txBody>
          <a:bodyPr/>
          <a:lstStyle/>
          <a:p>
            <a:r>
              <a:t>タイトルテキスト</a:t>
            </a:r>
          </a:p>
        </p:txBody>
      </p:sp>
      <p:sp>
        <p:nvSpPr>
          <p:cNvPr id="93" name="本文レベル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94"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タイトルテキスト"/>
          <p:cNvSpPr>
            <a:spLocks noGrp="1"/>
          </p:cNvSpPr>
          <p:nvPr>
            <p:ph type="title"/>
          </p:nvPr>
        </p:nvSpPr>
        <p:spPr>
          <a:xfrm>
            <a:off x="9998417" y="574986"/>
            <a:ext cx="3012625" cy="9152302"/>
          </a:xfrm>
          <a:prstGeom prst="rect">
            <a:avLst/>
          </a:prstGeom>
        </p:spPr>
        <p:txBody>
          <a:bodyPr/>
          <a:lstStyle/>
          <a:p>
            <a:r>
              <a:t>タイトルテキスト</a:t>
            </a:r>
          </a:p>
        </p:txBody>
      </p:sp>
      <p:sp>
        <p:nvSpPr>
          <p:cNvPr id="102" name="本文レベル1…"/>
          <p:cNvSpPr>
            <a:spLocks noGrp="1"/>
          </p:cNvSpPr>
          <p:nvPr>
            <p:ph type="body" idx="1"/>
          </p:nvPr>
        </p:nvSpPr>
        <p:spPr>
          <a:xfrm>
            <a:off x="960547" y="574986"/>
            <a:ext cx="8863227" cy="9152302"/>
          </a:xfrm>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103"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タイトルテキスト"/>
          <p:cNvSpPr>
            <a:spLocks noGrp="1"/>
          </p:cNvSpPr>
          <p:nvPr>
            <p:ph type="title"/>
          </p:nvPr>
        </p:nvSpPr>
        <p:spPr>
          <a:prstGeom prst="rect">
            <a:avLst/>
          </a:prstGeom>
        </p:spPr>
        <p:txBody>
          <a:bodyPr/>
          <a:lstStyle/>
          <a:p>
            <a:r>
              <a:t>タイトルテキスト</a:t>
            </a:r>
          </a:p>
        </p:txBody>
      </p:sp>
      <p:sp>
        <p:nvSpPr>
          <p:cNvPr id="21" name="本文レベル1…"/>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22"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タイトルテキスト"/>
          <p:cNvSpPr>
            <a:spLocks noGrp="1"/>
          </p:cNvSpPr>
          <p:nvPr>
            <p:ph type="title"/>
          </p:nvPr>
        </p:nvSpPr>
        <p:spPr>
          <a:xfrm>
            <a:off x="953270" y="2692443"/>
            <a:ext cx="12050495" cy="4492402"/>
          </a:xfrm>
          <a:prstGeom prst="rect">
            <a:avLst/>
          </a:prstGeom>
        </p:spPr>
        <p:txBody>
          <a:bodyPr anchor="b"/>
          <a:lstStyle>
            <a:lvl1pPr>
              <a:defRPr sz="9100"/>
            </a:lvl1pPr>
          </a:lstStyle>
          <a:p>
            <a:r>
              <a:t>タイトルテキスト</a:t>
            </a:r>
          </a:p>
        </p:txBody>
      </p:sp>
      <p:sp>
        <p:nvSpPr>
          <p:cNvPr id="30" name="本文レベル1…"/>
          <p:cNvSpPr>
            <a:spLocks noGrp="1"/>
          </p:cNvSpPr>
          <p:nvPr>
            <p:ph type="body" sz="quarter" idx="1"/>
          </p:nvPr>
        </p:nvSpPr>
        <p:spPr>
          <a:xfrm>
            <a:off x="953270" y="7227344"/>
            <a:ext cx="12050495" cy="2362448"/>
          </a:xfrm>
          <a:prstGeom prst="rect">
            <a:avLst/>
          </a:prstGeom>
        </p:spPr>
        <p:txBody>
          <a:bodyPr/>
          <a:lstStyle>
            <a:lvl1pPr marL="0" indent="0">
              <a:buSzTx/>
              <a:buFontTx/>
              <a:buNone/>
              <a:defRPr sz="3600"/>
            </a:lvl1pPr>
            <a:lvl2pPr marL="0" indent="698601">
              <a:buSzTx/>
              <a:buFontTx/>
              <a:buNone/>
              <a:defRPr sz="3600"/>
            </a:lvl2pPr>
            <a:lvl3pPr marL="0" indent="1397202">
              <a:buSzTx/>
              <a:buFontTx/>
              <a:buNone/>
              <a:defRPr sz="3600"/>
            </a:lvl3pPr>
            <a:lvl4pPr marL="0" indent="2095805">
              <a:buSzTx/>
              <a:buFontTx/>
              <a:buNone/>
              <a:defRPr sz="3600"/>
            </a:lvl4pPr>
            <a:lvl5pPr marL="0" indent="2794405">
              <a:buSzTx/>
              <a:buFontTx/>
              <a:buNone/>
              <a:defRPr sz="3600"/>
            </a:lvl5pPr>
          </a:lstStyle>
          <a:p>
            <a:r>
              <a:t>本文レベル1</a:t>
            </a:r>
          </a:p>
          <a:p>
            <a:pPr lvl="1"/>
            <a:r>
              <a:t>本文レベル2</a:t>
            </a:r>
          </a:p>
          <a:p>
            <a:pPr lvl="2"/>
            <a:r>
              <a:t>本文レベル3</a:t>
            </a:r>
          </a:p>
          <a:p>
            <a:pPr lvl="3"/>
            <a:r>
              <a:t>本文レベル4</a:t>
            </a:r>
          </a:p>
          <a:p>
            <a:pPr lvl="4"/>
            <a:r>
              <a:t>本文レベル5</a:t>
            </a:r>
          </a:p>
        </p:txBody>
      </p:sp>
      <p:sp>
        <p:nvSpPr>
          <p:cNvPr id="31"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タイトルテキスト"/>
          <p:cNvSpPr>
            <a:spLocks noGrp="1"/>
          </p:cNvSpPr>
          <p:nvPr>
            <p:ph type="title"/>
          </p:nvPr>
        </p:nvSpPr>
        <p:spPr>
          <a:prstGeom prst="rect">
            <a:avLst/>
          </a:prstGeom>
        </p:spPr>
        <p:txBody>
          <a:bodyPr/>
          <a:lstStyle/>
          <a:p>
            <a:r>
              <a:t>タイトルテキスト</a:t>
            </a:r>
          </a:p>
        </p:txBody>
      </p:sp>
      <p:sp>
        <p:nvSpPr>
          <p:cNvPr id="39" name="本文レベル1…"/>
          <p:cNvSpPr>
            <a:spLocks noGrp="1"/>
          </p:cNvSpPr>
          <p:nvPr>
            <p:ph type="body" sz="half" idx="1"/>
          </p:nvPr>
        </p:nvSpPr>
        <p:spPr>
          <a:xfrm>
            <a:off x="960546" y="2874936"/>
            <a:ext cx="5937927" cy="6852351"/>
          </a:xfrm>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40"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タイトルテキスト"/>
          <p:cNvSpPr>
            <a:spLocks noGrp="1"/>
          </p:cNvSpPr>
          <p:nvPr>
            <p:ph type="title"/>
          </p:nvPr>
        </p:nvSpPr>
        <p:spPr>
          <a:xfrm>
            <a:off x="962365" y="574990"/>
            <a:ext cx="12050496" cy="2087455"/>
          </a:xfrm>
          <a:prstGeom prst="rect">
            <a:avLst/>
          </a:prstGeom>
        </p:spPr>
        <p:txBody>
          <a:bodyPr/>
          <a:lstStyle/>
          <a:p>
            <a:r>
              <a:t>タイトルテキスト</a:t>
            </a:r>
          </a:p>
        </p:txBody>
      </p:sp>
      <p:sp>
        <p:nvSpPr>
          <p:cNvPr id="48" name="本文レベル1…"/>
          <p:cNvSpPr>
            <a:spLocks noGrp="1"/>
          </p:cNvSpPr>
          <p:nvPr>
            <p:ph type="body" sz="quarter" idx="1"/>
          </p:nvPr>
        </p:nvSpPr>
        <p:spPr>
          <a:xfrm>
            <a:off x="962368" y="2647443"/>
            <a:ext cx="5910637" cy="1297472"/>
          </a:xfrm>
          <a:prstGeom prst="rect">
            <a:avLst/>
          </a:prstGeom>
        </p:spPr>
        <p:txBody>
          <a:bodyPr anchor="b"/>
          <a:lstStyle>
            <a:lvl1pPr marL="0" indent="0">
              <a:buSzTx/>
              <a:buFontTx/>
              <a:buNone/>
              <a:defRPr sz="3600" b="1"/>
            </a:lvl1pPr>
            <a:lvl2pPr marL="0" indent="698601">
              <a:buSzTx/>
              <a:buFontTx/>
              <a:buNone/>
              <a:defRPr sz="3600" b="1"/>
            </a:lvl2pPr>
            <a:lvl3pPr marL="0" indent="1397202">
              <a:buSzTx/>
              <a:buFontTx/>
              <a:buNone/>
              <a:defRPr sz="3600" b="1"/>
            </a:lvl3pPr>
            <a:lvl4pPr marL="0" indent="2095805">
              <a:buSzTx/>
              <a:buFontTx/>
              <a:buNone/>
              <a:defRPr sz="3600" b="1"/>
            </a:lvl4pPr>
            <a:lvl5pPr marL="0" indent="2794405">
              <a:buSzTx/>
              <a:buFontTx/>
              <a:buNone/>
              <a:defRPr sz="3600" b="1"/>
            </a:lvl5pPr>
          </a:lstStyle>
          <a:p>
            <a:r>
              <a:t>本文レベル1</a:t>
            </a:r>
          </a:p>
          <a:p>
            <a:pPr lvl="1"/>
            <a:r>
              <a:t>本文レベル2</a:t>
            </a:r>
          </a:p>
          <a:p>
            <a:pPr lvl="2"/>
            <a:r>
              <a:t>本文レベル3</a:t>
            </a:r>
          </a:p>
          <a:p>
            <a:pPr lvl="3"/>
            <a:r>
              <a:t>本文レベル4</a:t>
            </a:r>
          </a:p>
          <a:p>
            <a:pPr lvl="4"/>
            <a:r>
              <a:t>本文レベル5</a:t>
            </a:r>
          </a:p>
        </p:txBody>
      </p:sp>
      <p:sp>
        <p:nvSpPr>
          <p:cNvPr id="49" name="Text Placeholder 4"/>
          <p:cNvSpPr>
            <a:spLocks noGrp="1"/>
          </p:cNvSpPr>
          <p:nvPr>
            <p:ph type="body" sz="quarter" idx="13"/>
          </p:nvPr>
        </p:nvSpPr>
        <p:spPr>
          <a:xfrm>
            <a:off x="7073117" y="2647443"/>
            <a:ext cx="5939745" cy="1297472"/>
          </a:xfrm>
          <a:prstGeom prst="rect">
            <a:avLst/>
          </a:prstGeom>
        </p:spPr>
        <p:txBody>
          <a:bodyPr anchor="b"/>
          <a:lstStyle/>
          <a:p>
            <a:pPr marL="0" indent="0">
              <a:buSzTx/>
              <a:buFontTx/>
              <a:buNone/>
              <a:defRPr sz="3600" b="1"/>
            </a:pPr>
            <a:endParaRPr/>
          </a:p>
        </p:txBody>
      </p:sp>
      <p:sp>
        <p:nvSpPr>
          <p:cNvPr id="50"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タイトルテキスト"/>
          <p:cNvSpPr>
            <a:spLocks noGrp="1"/>
          </p:cNvSpPr>
          <p:nvPr>
            <p:ph type="title"/>
          </p:nvPr>
        </p:nvSpPr>
        <p:spPr>
          <a:prstGeom prst="rect">
            <a:avLst/>
          </a:prstGeom>
        </p:spPr>
        <p:txBody>
          <a:bodyPr/>
          <a:lstStyle/>
          <a:p>
            <a:r>
              <a:t>タイトルテキスト</a:t>
            </a:r>
          </a:p>
        </p:txBody>
      </p:sp>
      <p:sp>
        <p:nvSpPr>
          <p:cNvPr id="58"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タイトルテキスト"/>
          <p:cNvSpPr>
            <a:spLocks noGrp="1"/>
          </p:cNvSpPr>
          <p:nvPr>
            <p:ph type="title"/>
          </p:nvPr>
        </p:nvSpPr>
        <p:spPr>
          <a:xfrm>
            <a:off x="962365" y="719984"/>
            <a:ext cx="4506202" cy="2519946"/>
          </a:xfrm>
          <a:prstGeom prst="rect">
            <a:avLst/>
          </a:prstGeom>
        </p:spPr>
        <p:txBody>
          <a:bodyPr anchor="b"/>
          <a:lstStyle>
            <a:lvl1pPr>
              <a:defRPr sz="4800"/>
            </a:lvl1pPr>
          </a:lstStyle>
          <a:p>
            <a:r>
              <a:t>タイトルテキスト</a:t>
            </a:r>
          </a:p>
        </p:txBody>
      </p:sp>
      <p:sp>
        <p:nvSpPr>
          <p:cNvPr id="73" name="本文レベル1…"/>
          <p:cNvSpPr>
            <a:spLocks noGrp="1"/>
          </p:cNvSpPr>
          <p:nvPr>
            <p:ph type="body" sz="half" idx="1"/>
          </p:nvPr>
        </p:nvSpPr>
        <p:spPr>
          <a:xfrm>
            <a:off x="5939744" y="1554967"/>
            <a:ext cx="7073118" cy="7674834"/>
          </a:xfrm>
          <a:prstGeom prst="rect">
            <a:avLst/>
          </a:prstGeom>
        </p:spPr>
        <p:txBody>
          <a:bodyPr/>
          <a:lstStyle>
            <a:lvl1pPr>
              <a:defRPr sz="4800"/>
            </a:lvl1pPr>
            <a:lvl2pPr marL="1097802" indent="-399201">
              <a:defRPr sz="4800"/>
            </a:lvl2pPr>
            <a:lvl3pPr marL="1862937" indent="-465734">
              <a:defRPr sz="4800"/>
            </a:lvl3pPr>
            <a:lvl4pPr marL="2654686" indent="-558881">
              <a:defRPr sz="4800"/>
            </a:lvl4pPr>
            <a:lvl5pPr marL="3353287" indent="-558881">
              <a:defRPr sz="4800"/>
            </a:lvl5pPr>
          </a:lstStyle>
          <a:p>
            <a:r>
              <a:t>本文レベル1</a:t>
            </a:r>
          </a:p>
          <a:p>
            <a:pPr lvl="1"/>
            <a:r>
              <a:t>本文レベル2</a:t>
            </a:r>
          </a:p>
          <a:p>
            <a:pPr lvl="2"/>
            <a:r>
              <a:t>本文レベル3</a:t>
            </a:r>
          </a:p>
          <a:p>
            <a:pPr lvl="3"/>
            <a:r>
              <a:t>本文レベル4</a:t>
            </a:r>
          </a:p>
          <a:p>
            <a:pPr lvl="4"/>
            <a:r>
              <a:t>本文レベル5</a:t>
            </a:r>
          </a:p>
        </p:txBody>
      </p:sp>
      <p:sp>
        <p:nvSpPr>
          <p:cNvPr id="74" name="Text Placeholder 3"/>
          <p:cNvSpPr>
            <a:spLocks noGrp="1"/>
          </p:cNvSpPr>
          <p:nvPr>
            <p:ph type="body" sz="quarter" idx="13"/>
          </p:nvPr>
        </p:nvSpPr>
        <p:spPr>
          <a:xfrm>
            <a:off x="962365" y="3239928"/>
            <a:ext cx="4506202" cy="6002371"/>
          </a:xfrm>
          <a:prstGeom prst="rect">
            <a:avLst/>
          </a:prstGeom>
        </p:spPr>
        <p:txBody>
          <a:bodyPr/>
          <a:lstStyle/>
          <a:p>
            <a:pPr marL="0" indent="0">
              <a:buSzTx/>
              <a:buFontTx/>
              <a:buNone/>
              <a:defRPr sz="2400"/>
            </a:pPr>
            <a:endParaRPr/>
          </a:p>
        </p:txBody>
      </p:sp>
      <p:sp>
        <p:nvSpPr>
          <p:cNvPr id="7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タイトルテキスト"/>
          <p:cNvSpPr>
            <a:spLocks noGrp="1"/>
          </p:cNvSpPr>
          <p:nvPr>
            <p:ph type="title"/>
          </p:nvPr>
        </p:nvSpPr>
        <p:spPr>
          <a:xfrm>
            <a:off x="962365" y="719984"/>
            <a:ext cx="4506202" cy="2519946"/>
          </a:xfrm>
          <a:prstGeom prst="rect">
            <a:avLst/>
          </a:prstGeom>
        </p:spPr>
        <p:txBody>
          <a:bodyPr anchor="b"/>
          <a:lstStyle>
            <a:lvl1pPr>
              <a:defRPr sz="4800"/>
            </a:lvl1pPr>
          </a:lstStyle>
          <a:p>
            <a:r>
              <a:t>タイトルテキスト</a:t>
            </a:r>
          </a:p>
        </p:txBody>
      </p:sp>
      <p:sp>
        <p:nvSpPr>
          <p:cNvPr id="83" name="Picture Placeholder 2"/>
          <p:cNvSpPr>
            <a:spLocks noGrp="1"/>
          </p:cNvSpPr>
          <p:nvPr>
            <p:ph type="pic" sz="half" idx="13"/>
          </p:nvPr>
        </p:nvSpPr>
        <p:spPr>
          <a:xfrm>
            <a:off x="5939744" y="1554967"/>
            <a:ext cx="7073118" cy="7674834"/>
          </a:xfrm>
          <a:prstGeom prst="rect">
            <a:avLst/>
          </a:prstGeom>
        </p:spPr>
        <p:txBody>
          <a:bodyPr lIns="91439" rIns="91439">
            <a:noAutofit/>
          </a:bodyPr>
          <a:lstStyle/>
          <a:p>
            <a:endParaRPr/>
          </a:p>
        </p:txBody>
      </p:sp>
      <p:sp>
        <p:nvSpPr>
          <p:cNvPr id="84" name="本文レベル1…"/>
          <p:cNvSpPr>
            <a:spLocks noGrp="1"/>
          </p:cNvSpPr>
          <p:nvPr>
            <p:ph type="body" sz="quarter" idx="1"/>
          </p:nvPr>
        </p:nvSpPr>
        <p:spPr>
          <a:xfrm>
            <a:off x="962365" y="3239928"/>
            <a:ext cx="4506202" cy="6002370"/>
          </a:xfrm>
          <a:prstGeom prst="rect">
            <a:avLst/>
          </a:prstGeom>
        </p:spPr>
        <p:txBody>
          <a:bodyPr/>
          <a:lstStyle>
            <a:lvl1pPr marL="0" indent="0">
              <a:buSzTx/>
              <a:buFontTx/>
              <a:buNone/>
              <a:defRPr sz="2400"/>
            </a:lvl1pPr>
            <a:lvl2pPr marL="0" indent="698601">
              <a:buSzTx/>
              <a:buFontTx/>
              <a:buNone/>
              <a:defRPr sz="2400"/>
            </a:lvl2pPr>
            <a:lvl3pPr marL="0" indent="1397202">
              <a:buSzTx/>
              <a:buFontTx/>
              <a:buNone/>
              <a:defRPr sz="2400"/>
            </a:lvl3pPr>
            <a:lvl4pPr marL="0" indent="2095805">
              <a:buSzTx/>
              <a:buFontTx/>
              <a:buNone/>
              <a:defRPr sz="2400"/>
            </a:lvl4pPr>
            <a:lvl5pPr marL="0" indent="2794405">
              <a:buSzTx/>
              <a:buFontTx/>
              <a:buNone/>
              <a:defRPr sz="2400"/>
            </a:lvl5pPr>
          </a:lstStyle>
          <a:p>
            <a:r>
              <a:t>本文レベル1</a:t>
            </a:r>
          </a:p>
          <a:p>
            <a:pPr lvl="1"/>
            <a:r>
              <a:t>本文レベル2</a:t>
            </a:r>
          </a:p>
          <a:p>
            <a:pPr lvl="2"/>
            <a:r>
              <a:t>本文レベル3</a:t>
            </a:r>
          </a:p>
          <a:p>
            <a:pPr lvl="3"/>
            <a:r>
              <a:t>本文レベル4</a:t>
            </a:r>
          </a:p>
          <a:p>
            <a:pPr lvl="4"/>
            <a:r>
              <a:t>本文レベル5</a:t>
            </a:r>
          </a:p>
        </p:txBody>
      </p:sp>
      <p:sp>
        <p:nvSpPr>
          <p:cNvPr id="85" name="スライド番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テキスト"/>
          <p:cNvSpPr>
            <a:spLocks noGrp="1"/>
          </p:cNvSpPr>
          <p:nvPr>
            <p:ph type="title"/>
          </p:nvPr>
        </p:nvSpPr>
        <p:spPr>
          <a:xfrm>
            <a:off x="960546" y="574990"/>
            <a:ext cx="12050496" cy="208745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タイトルテキスト</a:t>
            </a:r>
          </a:p>
        </p:txBody>
      </p:sp>
      <p:sp>
        <p:nvSpPr>
          <p:cNvPr id="3" name="本文レベル1…"/>
          <p:cNvSpPr>
            <a:spLocks noGrp="1"/>
          </p:cNvSpPr>
          <p:nvPr>
            <p:ph type="body" idx="1"/>
          </p:nvPr>
        </p:nvSpPr>
        <p:spPr>
          <a:xfrm>
            <a:off x="960546" y="2874936"/>
            <a:ext cx="12050496" cy="68523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本文レベル1</a:t>
            </a:r>
          </a:p>
          <a:p>
            <a:pPr lvl="1"/>
            <a:r>
              <a:t>本文レベル2</a:t>
            </a:r>
          </a:p>
          <a:p>
            <a:pPr lvl="2"/>
            <a:r>
              <a:t>本文レベル3</a:t>
            </a:r>
          </a:p>
          <a:p>
            <a:pPr lvl="3"/>
            <a:r>
              <a:t>本文レベル4</a:t>
            </a:r>
          </a:p>
          <a:p>
            <a:pPr lvl="4"/>
            <a:r>
              <a:t>本文レベル5</a:t>
            </a:r>
          </a:p>
        </p:txBody>
      </p:sp>
      <p:sp>
        <p:nvSpPr>
          <p:cNvPr id="4" name="スライド番号"/>
          <p:cNvSpPr>
            <a:spLocks noGrp="1"/>
          </p:cNvSpPr>
          <p:nvPr>
            <p:ph type="sldNum" sz="quarter" idx="2"/>
          </p:nvPr>
        </p:nvSpPr>
        <p:spPr>
          <a:xfrm>
            <a:off x="12667139" y="10118206"/>
            <a:ext cx="343903" cy="358141"/>
          </a:xfrm>
          <a:prstGeom prst="rect">
            <a:avLst/>
          </a:prstGeom>
          <a:ln w="12700">
            <a:miter lim="400000"/>
          </a:ln>
        </p:spPr>
        <p:txBody>
          <a:bodyPr wrap="none" lIns="45719" rIns="45719" anchor="ctr">
            <a:spAutoFit/>
          </a:bodyPr>
          <a:lstStyle>
            <a:lvl1pPr algn="r">
              <a:defRPr sz="18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1397202" rtl="0" latinLnBrk="0">
        <a:lnSpc>
          <a:spcPct val="90000"/>
        </a:lnSpc>
        <a:spcBef>
          <a:spcPts val="0"/>
        </a:spcBef>
        <a:spcAft>
          <a:spcPts val="0"/>
        </a:spcAft>
        <a:buClrTx/>
        <a:buSzTx/>
        <a:buFontTx/>
        <a:buNone/>
        <a:tabLst/>
        <a:defRPr sz="67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349300" marR="0" indent="-349300"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1pPr>
      <a:lvl2pPr marL="1106118" marR="0" indent="-40751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2pPr>
      <a:lvl3pPr marL="1886224" marR="0" indent="-489021"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3pPr>
      <a:lvl4pPr marL="2639162"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4pPr>
      <a:lvl5pPr marL="3337762" marR="0" indent="-543356"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5pPr>
      <a:lvl6pPr marL="4036365"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6pPr>
      <a:lvl7pPr marL="4734966"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7pPr>
      <a:lvl8pPr marL="5433568"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8pPr>
      <a:lvl9pPr marL="6132169" marR="0" indent="-543357" algn="l" defTabSz="1397202" rtl="0" latinLnBrk="0">
        <a:lnSpc>
          <a:spcPct val="90000"/>
        </a:lnSpc>
        <a:spcBef>
          <a:spcPts val="1500"/>
        </a:spcBef>
        <a:spcAft>
          <a:spcPts val="0"/>
        </a:spcAft>
        <a:buClrTx/>
        <a:buSzPct val="100000"/>
        <a:buFont typeface="Arial"/>
        <a:buChar char="•"/>
        <a:tabLst/>
        <a:defRPr sz="4200" b="0" i="0" u="none" strike="noStrike" cap="none" spc="0" baseline="0">
          <a:ln>
            <a:noFill/>
          </a:ln>
          <a:solidFill>
            <a:srgbClr val="000000"/>
          </a:solidFill>
          <a:uFillTx/>
          <a:latin typeface="+mj-lt"/>
          <a:ea typeface="+mj-ea"/>
          <a:cs typeface="+mj-cs"/>
          <a:sym typeface="Calibri"/>
        </a:defRPr>
      </a:lvl9pPr>
    </p:bodyStyle>
    <p:otherStyle>
      <a:lvl1pPr marL="0" marR="0" indent="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594496"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1188993"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78349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2377988"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972486"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3566983"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4161480"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4755977" algn="r" defTabSz="1188993"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studio.com/wp-content/uploads/2015/02/data-wrangling-cheatsheet.pdf" TargetMode="External"/><Relationship Id="rId2" Type="http://schemas.openxmlformats.org/officeDocument/2006/relationships/hyperlink" Target="http://pandas.pydata.org/" TargetMode="External"/><Relationship Id="rId1" Type="http://schemas.openxmlformats.org/officeDocument/2006/relationships/slideLayout" Target="../slideLayouts/slideLayout7.xml"/><Relationship Id="rId4" Type="http://schemas.openxmlformats.org/officeDocument/2006/relationships/hyperlink" Target="http://www.princetonoptimization.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www.princetonoptimization.com/"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pandas.pydat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ounded Rectangle 45"/>
          <p:cNvSpPr/>
          <p:nvPr/>
        </p:nvSpPr>
        <p:spPr>
          <a:xfrm>
            <a:off x="3905067" y="2316522"/>
            <a:ext cx="10032294" cy="3380649"/>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aphicFrame>
        <p:nvGraphicFramePr>
          <p:cNvPr id="113" name="Table 32"/>
          <p:cNvGraphicFramePr/>
          <p:nvPr/>
        </p:nvGraphicFramePr>
        <p:xfrm>
          <a:off x="6836645" y="524289"/>
          <a:ext cx="1148259"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gridCol w="382753">
                  <a:extLst>
                    <a:ext uri="{9D8B030D-6E8A-4147-A177-3AD203B41FA5}">
                      <a16:colId xmlns:a16="http://schemas.microsoft.com/office/drawing/2014/main" val="20001"/>
                    </a:ext>
                  </a:extLst>
                </a:gridCol>
                <a:gridCol w="382753">
                  <a:extLst>
                    <a:ext uri="{9D8B030D-6E8A-4147-A177-3AD203B41FA5}">
                      <a16:colId xmlns:a16="http://schemas.microsoft.com/office/drawing/2014/main" val="20002"/>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14" name="TextBox 4"/>
          <p:cNvSpPr/>
          <p:nvPr/>
        </p:nvSpPr>
        <p:spPr>
          <a:xfrm>
            <a:off x="-13950" y="64006"/>
            <a:ext cx="3949327" cy="171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3200" b="1">
                <a:solidFill>
                  <a:schemeClr val="accent1"/>
                </a:solidFill>
              </a:defRPr>
            </a:pPr>
            <a:r>
              <a:t>Data Wrangling</a:t>
            </a:r>
          </a:p>
          <a:p>
            <a:pPr algn="ctr">
              <a:defRPr sz="2700">
                <a:solidFill>
                  <a:schemeClr val="accent1"/>
                </a:solidFill>
              </a:defRPr>
            </a:pPr>
            <a:r>
              <a:t>with pandas</a:t>
            </a:r>
          </a:p>
          <a:p>
            <a:pPr algn="ctr">
              <a:defRPr sz="2600">
                <a:solidFill>
                  <a:schemeClr val="accent1"/>
                </a:solidFill>
              </a:defRPr>
            </a:pPr>
            <a:r>
              <a:t>Cheat Sheet</a:t>
            </a:r>
          </a:p>
          <a:p>
            <a:pPr algn="ctr">
              <a:defRPr sz="2600">
                <a:solidFill>
                  <a:schemeClr val="accent1"/>
                </a:solidFill>
              </a:defRPr>
            </a:pPr>
            <a:r>
              <a:t>http://pandas.pydata.org</a:t>
            </a:r>
          </a:p>
        </p:txBody>
      </p:sp>
      <p:grpSp>
        <p:nvGrpSpPr>
          <p:cNvPr id="117" name="Rounded Rectangle 5"/>
          <p:cNvGrpSpPr/>
          <p:nvPr/>
        </p:nvGrpSpPr>
        <p:grpSpPr>
          <a:xfrm>
            <a:off x="290115" y="1933040"/>
            <a:ext cx="3463426" cy="472441"/>
            <a:chOff x="0" y="146049"/>
            <a:chExt cx="3463425" cy="472440"/>
          </a:xfrm>
        </p:grpSpPr>
        <p:sp>
          <p:nvSpPr>
            <p:cNvPr id="115" name="角丸四角形"/>
            <p:cNvSpPr/>
            <p:nvPr/>
          </p:nvSpPr>
          <p:spPr>
            <a:xfrm>
              <a:off x="0" y="17062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endParaRPr/>
            </a:p>
          </p:txBody>
        </p:sp>
        <p:sp>
          <p:nvSpPr>
            <p:cNvPr id="116" name="文法 – DataFrameの作成"/>
            <p:cNvSpPr/>
            <p:nvPr/>
          </p:nvSpPr>
          <p:spPr>
            <a:xfrm>
              <a:off x="20663" y="146049"/>
              <a:ext cx="3422099" cy="472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2800" b="1">
                  <a:solidFill>
                    <a:srgbClr val="FFFFFF"/>
                  </a:solidFill>
                </a:defRPr>
              </a:pPr>
              <a:r>
                <a:rPr sz="2200"/>
                <a:t>文法</a:t>
              </a:r>
              <a:r>
                <a:rPr sz="2600" b="0"/>
                <a:t> </a:t>
              </a:r>
              <a:r>
                <a:rPr sz="1800" b="0"/>
                <a:t>– DataFrameの作成</a:t>
              </a:r>
            </a:p>
          </p:txBody>
        </p:sp>
      </p:grpSp>
      <p:sp>
        <p:nvSpPr>
          <p:cNvPr id="118" name="Rounded Rectangle 6"/>
          <p:cNvSpPr/>
          <p:nvPr/>
        </p:nvSpPr>
        <p:spPr>
          <a:xfrm>
            <a:off x="290115" y="2380904"/>
            <a:ext cx="3463427" cy="608072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pSp>
        <p:nvGrpSpPr>
          <p:cNvPr id="121" name="Rounded Rectangle 10"/>
          <p:cNvGrpSpPr/>
          <p:nvPr/>
        </p:nvGrpSpPr>
        <p:grpSpPr>
          <a:xfrm>
            <a:off x="3825232" y="35954"/>
            <a:ext cx="10073118" cy="472442"/>
            <a:chOff x="0" y="0"/>
            <a:chExt cx="10073117" cy="472440"/>
          </a:xfrm>
        </p:grpSpPr>
        <p:sp>
          <p:nvSpPr>
            <p:cNvPr id="119" name="角丸四角形"/>
            <p:cNvSpPr/>
            <p:nvPr/>
          </p:nvSpPr>
          <p:spPr>
            <a:xfrm>
              <a:off x="0" y="37892"/>
              <a:ext cx="10073118" cy="396656"/>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20" name="整然データ（Tidy Data） – pandasにおける議論の基盤"/>
            <p:cNvSpPr/>
            <p:nvPr/>
          </p:nvSpPr>
          <p:spPr>
            <a:xfrm>
              <a:off x="19362" y="0"/>
              <a:ext cx="10034394" cy="472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2600" b="1">
                  <a:solidFill>
                    <a:srgbClr val="FFFFFF"/>
                  </a:solidFill>
                </a:defRPr>
              </a:pPr>
              <a:r>
                <a:t>整然データ</a:t>
              </a:r>
              <a:r>
                <a:rPr sz="1800"/>
                <a:t>（Tidy Data）</a:t>
              </a:r>
              <a:r>
                <a:t> </a:t>
              </a:r>
              <a:r>
                <a:rPr sz="1600" b="0"/>
                <a:t>– pandasにおける議論の基盤</a:t>
              </a:r>
            </a:p>
          </p:txBody>
        </p:sp>
      </p:grpSp>
      <p:sp>
        <p:nvSpPr>
          <p:cNvPr id="122" name="TextBox 11"/>
          <p:cNvSpPr/>
          <p:nvPr/>
        </p:nvSpPr>
        <p:spPr>
          <a:xfrm>
            <a:off x="3878772" y="813721"/>
            <a:ext cx="840734" cy="4676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lvl1pPr>
          </a:lstStyle>
          <a:p>
            <a:r>
              <a:t>整然データにおいて: </a:t>
            </a:r>
          </a:p>
        </p:txBody>
      </p:sp>
      <p:graphicFrame>
        <p:nvGraphicFramePr>
          <p:cNvPr id="123" name="Table 12"/>
          <p:cNvGraphicFramePr/>
          <p:nvPr/>
        </p:nvGraphicFramePr>
        <p:xfrm>
          <a:off x="4757574" y="524289"/>
          <a:ext cx="1148259"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gridCol w="382753">
                  <a:extLst>
                    <a:ext uri="{9D8B030D-6E8A-4147-A177-3AD203B41FA5}">
                      <a16:colId xmlns:a16="http://schemas.microsoft.com/office/drawing/2014/main" val="20001"/>
                    </a:ext>
                  </a:extLst>
                </a:gridCol>
                <a:gridCol w="382753">
                  <a:extLst>
                    <a:ext uri="{9D8B030D-6E8A-4147-A177-3AD203B41FA5}">
                      <a16:colId xmlns:a16="http://schemas.microsoft.com/office/drawing/2014/main" val="20002"/>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24" name="Straight Arrow Connector 14"/>
          <p:cNvSpPr/>
          <p:nvPr/>
        </p:nvSpPr>
        <p:spPr>
          <a:xfrm>
            <a:off x="4942421"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5" name="Straight Arrow Connector 15"/>
          <p:cNvSpPr/>
          <p:nvPr/>
        </p:nvSpPr>
        <p:spPr>
          <a:xfrm>
            <a:off x="5320896"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6" name="Straight Arrow Connector 16"/>
          <p:cNvSpPr/>
          <p:nvPr/>
        </p:nvSpPr>
        <p:spPr>
          <a:xfrm>
            <a:off x="5699371" y="813720"/>
            <a:ext cx="13608" cy="681116"/>
          </a:xfrm>
          <a:prstGeom prst="line">
            <a:avLst/>
          </a:prstGeom>
          <a:ln w="76200">
            <a:solidFill>
              <a:srgbClr val="000000"/>
            </a:solidFill>
            <a:miter/>
            <a:headEnd type="stealth"/>
            <a:tailEnd type="stealth"/>
          </a:ln>
        </p:spPr>
        <p:txBody>
          <a:bodyPr lIns="45719" rIns="45719"/>
          <a:lstStyle/>
          <a:p>
            <a:endParaRPr/>
          </a:p>
        </p:txBody>
      </p:sp>
      <p:sp>
        <p:nvSpPr>
          <p:cNvPr id="127" name="TextBox 17"/>
          <p:cNvSpPr/>
          <p:nvPr/>
        </p:nvSpPr>
        <p:spPr>
          <a:xfrm>
            <a:off x="4557241" y="1496802"/>
            <a:ext cx="1548926" cy="472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200"/>
            </a:lvl1pPr>
          </a:lstStyle>
          <a:p>
            <a:r>
              <a:t>各変数は自身の列に保存されます</a:t>
            </a:r>
          </a:p>
        </p:txBody>
      </p:sp>
      <p:sp>
        <p:nvSpPr>
          <p:cNvPr id="128" name="TextBox 18"/>
          <p:cNvSpPr/>
          <p:nvPr/>
        </p:nvSpPr>
        <p:spPr>
          <a:xfrm>
            <a:off x="5905833" y="442509"/>
            <a:ext cx="776658" cy="1196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7500">
                <a:solidFill>
                  <a:srgbClr val="D0CECE"/>
                </a:solidFill>
              </a:defRPr>
            </a:lvl1pPr>
          </a:lstStyle>
          <a:p>
            <a:r>
              <a:t>&amp;</a:t>
            </a:r>
          </a:p>
        </p:txBody>
      </p:sp>
      <p:sp>
        <p:nvSpPr>
          <p:cNvPr id="129" name="Straight Arrow Connector 20"/>
          <p:cNvSpPr/>
          <p:nvPr/>
        </p:nvSpPr>
        <p:spPr>
          <a:xfrm>
            <a:off x="6836644" y="916119"/>
            <a:ext cx="1148260" cy="1"/>
          </a:xfrm>
          <a:prstGeom prst="line">
            <a:avLst/>
          </a:prstGeom>
          <a:ln w="76200">
            <a:solidFill>
              <a:srgbClr val="000000"/>
            </a:solidFill>
            <a:miter/>
            <a:headEnd type="stealth"/>
            <a:tailEnd type="stealth"/>
          </a:ln>
        </p:spPr>
        <p:txBody>
          <a:bodyPr lIns="45719" rIns="45719"/>
          <a:lstStyle/>
          <a:p>
            <a:endParaRPr/>
          </a:p>
        </p:txBody>
      </p:sp>
      <p:sp>
        <p:nvSpPr>
          <p:cNvPr id="130" name="Straight Arrow Connector 25"/>
          <p:cNvSpPr/>
          <p:nvPr/>
        </p:nvSpPr>
        <p:spPr>
          <a:xfrm>
            <a:off x="6836643" y="1126324"/>
            <a:ext cx="1148260" cy="1"/>
          </a:xfrm>
          <a:prstGeom prst="line">
            <a:avLst/>
          </a:prstGeom>
          <a:ln w="76200">
            <a:solidFill>
              <a:srgbClr val="000000"/>
            </a:solidFill>
            <a:miter/>
            <a:headEnd type="stealth"/>
            <a:tailEnd type="stealth"/>
          </a:ln>
        </p:spPr>
        <p:txBody>
          <a:bodyPr lIns="45719" rIns="45719"/>
          <a:lstStyle/>
          <a:p>
            <a:endParaRPr/>
          </a:p>
        </p:txBody>
      </p:sp>
      <p:sp>
        <p:nvSpPr>
          <p:cNvPr id="131" name="Straight Arrow Connector 26"/>
          <p:cNvSpPr/>
          <p:nvPr/>
        </p:nvSpPr>
        <p:spPr>
          <a:xfrm>
            <a:off x="6836643" y="1301947"/>
            <a:ext cx="1148260" cy="1"/>
          </a:xfrm>
          <a:prstGeom prst="line">
            <a:avLst/>
          </a:prstGeom>
          <a:ln w="76200">
            <a:solidFill>
              <a:srgbClr val="000000"/>
            </a:solidFill>
            <a:miter/>
            <a:headEnd type="stealth"/>
            <a:tailEnd type="stealth"/>
          </a:ln>
        </p:spPr>
        <p:txBody>
          <a:bodyPr lIns="45719" rIns="45719"/>
          <a:lstStyle/>
          <a:p>
            <a:endParaRPr/>
          </a:p>
        </p:txBody>
      </p:sp>
      <p:sp>
        <p:nvSpPr>
          <p:cNvPr id="132" name="TextBox 27"/>
          <p:cNvSpPr/>
          <p:nvPr/>
        </p:nvSpPr>
        <p:spPr>
          <a:xfrm>
            <a:off x="6618848" y="1486342"/>
            <a:ext cx="1879665" cy="49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pPr>
            <a:r>
              <a:t>各</a:t>
            </a:r>
            <a:r>
              <a:rPr b="1"/>
              <a:t>observation </a:t>
            </a:r>
            <a:r>
              <a:t>は自身の行に保存されます</a:t>
            </a:r>
          </a:p>
        </p:txBody>
      </p:sp>
      <p:sp>
        <p:nvSpPr>
          <p:cNvPr id="133" name="TextBox 28"/>
          <p:cNvSpPr/>
          <p:nvPr/>
        </p:nvSpPr>
        <p:spPr>
          <a:xfrm>
            <a:off x="8074579" y="542544"/>
            <a:ext cx="3552948" cy="980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pPr>
            <a:r>
              <a:t>整然データは</a:t>
            </a:r>
            <a:r>
              <a:rPr b="1">
                <a:solidFill>
                  <a:schemeClr val="accent6"/>
                </a:solidFill>
              </a:rPr>
              <a:t>ベクトル操作</a:t>
            </a:r>
            <a:r>
              <a:t>を補完する。</a:t>
            </a:r>
          </a:p>
          <a:p>
            <a:pPr>
              <a:defRPr sz="1200"/>
            </a:pPr>
            <a:r>
              <a:rPr>
                <a:solidFill>
                  <a:srgbClr val="FF2600"/>
                </a:solidFill>
              </a:rPr>
              <a:t>pandasは、あなたが変数を扱うがままに観測を保存します。</a:t>
            </a:r>
            <a:r>
              <a:t>他のどのフォーマットもpandasでは直感的に動きません。</a:t>
            </a:r>
          </a:p>
        </p:txBody>
      </p:sp>
      <p:grpSp>
        <p:nvGrpSpPr>
          <p:cNvPr id="136" name="Rounded Rectangle 33"/>
          <p:cNvGrpSpPr/>
          <p:nvPr/>
        </p:nvGrpSpPr>
        <p:grpSpPr>
          <a:xfrm>
            <a:off x="3894852" y="1920340"/>
            <a:ext cx="10042509" cy="497841"/>
            <a:chOff x="0" y="0"/>
            <a:chExt cx="10042508" cy="497840"/>
          </a:xfrm>
        </p:grpSpPr>
        <p:sp>
          <p:nvSpPr>
            <p:cNvPr id="134" name="角丸四角形"/>
            <p:cNvSpPr/>
            <p:nvPr/>
          </p:nvSpPr>
          <p:spPr>
            <a:xfrm>
              <a:off x="0" y="37273"/>
              <a:ext cx="10042509"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5" name="データの整形(Reshaping Data) – データセットのレイアウト変更"/>
            <p:cNvSpPr/>
            <p:nvPr/>
          </p:nvSpPr>
          <p:spPr>
            <a:xfrm>
              <a:off x="20662" y="0"/>
              <a:ext cx="10001185"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defRPr sz="2800" b="1">
                  <a:solidFill>
                    <a:srgbClr val="FFFFFF"/>
                  </a:solidFill>
                </a:defRPr>
              </a:pPr>
              <a:r>
                <a:rPr sz="2400"/>
                <a:t>データの整形(</a:t>
              </a:r>
              <a:r>
                <a:rPr sz="2200"/>
                <a:t>Reshaping Data</a:t>
              </a:r>
              <a:r>
                <a:rPr sz="2400"/>
                <a:t>)</a:t>
              </a:r>
              <a:r>
                <a:rPr b="0"/>
                <a:t> </a:t>
              </a:r>
              <a:r>
                <a:rPr sz="1800" b="0"/>
                <a:t>– データセットのレイアウト変更</a:t>
              </a:r>
            </a:p>
          </p:txBody>
        </p:sp>
      </p:grpSp>
      <p:graphicFrame>
        <p:nvGraphicFramePr>
          <p:cNvPr id="137" name="Table 34"/>
          <p:cNvGraphicFramePr/>
          <p:nvPr/>
        </p:nvGraphicFramePr>
        <p:xfrm>
          <a:off x="11627526"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138" name="Table 35"/>
          <p:cNvGraphicFramePr/>
          <p:nvPr/>
        </p:nvGraphicFramePr>
        <p:xfrm>
          <a:off x="12387342"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139" name="Table 36"/>
          <p:cNvGraphicFramePr/>
          <p:nvPr/>
        </p:nvGraphicFramePr>
        <p:xfrm>
          <a:off x="13366612" y="530115"/>
          <a:ext cx="382753" cy="865311"/>
        </p:xfrm>
        <a:graphic>
          <a:graphicData uri="http://schemas.openxmlformats.org/drawingml/2006/table">
            <a:tbl>
              <a:tblPr firstRow="1" bandRow="1">
                <a:tableStyleId>{4C3C2611-4C71-4FC5-86AE-919BDF0F9419}</a:tableStyleId>
              </a:tblPr>
              <a:tblGrid>
                <a:gridCol w="382753">
                  <a:extLst>
                    <a:ext uri="{9D8B030D-6E8A-4147-A177-3AD203B41FA5}">
                      <a16:colId xmlns:a16="http://schemas.microsoft.com/office/drawing/2014/main" val="20000"/>
                    </a:ext>
                  </a:extLst>
                </a:gridCol>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horzOverflow="overflow">
                    <a:solidFill>
                      <a:schemeClr val="accent3"/>
                    </a:solidFill>
                  </a:tcPr>
                </a:tc>
                <a:extLst>
                  <a:ext uri="{0D108BD9-81ED-4DB2-BD59-A6C34878D82A}">
                    <a16:rowId xmlns:a16="http://schemas.microsoft.com/office/drawing/2014/main" val="10000"/>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1"/>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2"/>
                  </a:ext>
                </a:extLst>
              </a:tr>
              <a:tr h="195293">
                <a:tc>
                  <a:txBody>
                    <a:bodyPr/>
                    <a:lstStyle/>
                    <a:p>
                      <a:pPr algn="l" defTabSz="1397202">
                        <a:defRPr sz="900"/>
                      </a:pPr>
                      <a:endParaRP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sp>
        <p:nvSpPr>
          <p:cNvPr id="140" name="TextBox 37"/>
          <p:cNvSpPr/>
          <p:nvPr/>
        </p:nvSpPr>
        <p:spPr>
          <a:xfrm>
            <a:off x="11947019" y="386390"/>
            <a:ext cx="416612" cy="713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100">
                <a:latin typeface="Consolas"/>
                <a:ea typeface="Consolas"/>
                <a:cs typeface="Consolas"/>
                <a:sym typeface="Consolas"/>
              </a:defRPr>
            </a:lvl1pPr>
          </a:lstStyle>
          <a:p>
            <a:r>
              <a:t>*</a:t>
            </a:r>
          </a:p>
        </p:txBody>
      </p:sp>
      <p:sp>
        <p:nvSpPr>
          <p:cNvPr id="141" name="TextBox 38"/>
          <p:cNvSpPr/>
          <p:nvPr/>
        </p:nvSpPr>
        <p:spPr>
          <a:xfrm>
            <a:off x="11600309" y="1407853"/>
            <a:ext cx="309915" cy="497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700">
                <a:latin typeface="Consolas"/>
                <a:ea typeface="Consolas"/>
                <a:cs typeface="Consolas"/>
                <a:sym typeface="Consolas"/>
              </a:defRPr>
            </a:lvl1pPr>
          </a:lstStyle>
          <a:p>
            <a:r>
              <a:t>M</a:t>
            </a:r>
          </a:p>
        </p:txBody>
      </p:sp>
      <p:sp>
        <p:nvSpPr>
          <p:cNvPr id="142" name="TextBox 39"/>
          <p:cNvSpPr/>
          <p:nvPr/>
        </p:nvSpPr>
        <p:spPr>
          <a:xfrm>
            <a:off x="12387342" y="1407852"/>
            <a:ext cx="309914" cy="497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700">
                <a:latin typeface="Consolas"/>
                <a:ea typeface="Consolas"/>
                <a:cs typeface="Consolas"/>
                <a:sym typeface="Consolas"/>
              </a:defRPr>
            </a:lvl1pPr>
          </a:lstStyle>
          <a:p>
            <a:r>
              <a:t>A</a:t>
            </a:r>
          </a:p>
        </p:txBody>
      </p:sp>
      <p:sp>
        <p:nvSpPr>
          <p:cNvPr id="143" name="TextBox 40"/>
          <p:cNvSpPr/>
          <p:nvPr/>
        </p:nvSpPr>
        <p:spPr>
          <a:xfrm>
            <a:off x="11938607" y="1379072"/>
            <a:ext cx="416612" cy="713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100">
                <a:latin typeface="Consolas"/>
                <a:ea typeface="Consolas"/>
                <a:cs typeface="Consolas"/>
                <a:sym typeface="Consolas"/>
              </a:defRPr>
            </a:lvl1pPr>
          </a:lstStyle>
          <a:p>
            <a:r>
              <a:t>*</a:t>
            </a:r>
          </a:p>
        </p:txBody>
      </p:sp>
      <p:sp>
        <p:nvSpPr>
          <p:cNvPr id="144" name="Right Arrow 41"/>
          <p:cNvSpPr/>
          <p:nvPr/>
        </p:nvSpPr>
        <p:spPr>
          <a:xfrm>
            <a:off x="11635064" y="851914"/>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sp>
        <p:nvSpPr>
          <p:cNvPr id="145" name="Right Arrow 42"/>
          <p:cNvSpPr/>
          <p:nvPr/>
        </p:nvSpPr>
        <p:spPr>
          <a:xfrm>
            <a:off x="11639587" y="103460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sp>
        <p:nvSpPr>
          <p:cNvPr id="146" name="Right Arrow 43"/>
          <p:cNvSpPr/>
          <p:nvPr/>
        </p:nvSpPr>
        <p:spPr>
          <a:xfrm>
            <a:off x="11635064" y="122691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endParaRPr/>
          </a:p>
        </p:txBody>
      </p:sp>
      <p:graphicFrame>
        <p:nvGraphicFramePr>
          <p:cNvPr id="147" name="Table 44"/>
          <p:cNvGraphicFramePr/>
          <p:nvPr/>
        </p:nvGraphicFramePr>
        <p:xfrm>
          <a:off x="4230796" y="2539640"/>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graphicFrame>
        <p:nvGraphicFramePr>
          <p:cNvPr id="148" name="Table 46"/>
          <p:cNvGraphicFramePr/>
          <p:nvPr/>
        </p:nvGraphicFramePr>
        <p:xfrm>
          <a:off x="5946928" y="2521323"/>
          <a:ext cx="822960" cy="96012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rgbClr val="808080"/>
                    </a:solidFill>
                  </a:tcPr>
                </a:tc>
                <a:tc>
                  <a:txBody>
                    <a:bodyPr/>
                    <a:lstStyle/>
                    <a:p>
                      <a:pPr algn="l" defTabSz="1397202">
                        <a:defRPr sz="500"/>
                      </a:pPr>
                      <a:endParaRPr/>
                    </a:p>
                  </a:txBody>
                  <a:tcPr marL="0" marR="0" marT="0" marB="0" horzOverflow="overflow">
                    <a:solidFill>
                      <a:srgbClr val="808080"/>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5"/>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6"/>
                  </a:ext>
                </a:extLst>
              </a:tr>
            </a:tbl>
          </a:graphicData>
        </a:graphic>
      </p:graphicFrame>
      <p:sp>
        <p:nvSpPr>
          <p:cNvPr id="149" name="Straight Arrow Connector 48"/>
          <p:cNvSpPr/>
          <p:nvPr/>
        </p:nvSpPr>
        <p:spPr>
          <a:xfrm>
            <a:off x="5463499" y="2745380"/>
            <a:ext cx="363153" cy="1"/>
          </a:xfrm>
          <a:prstGeom prst="line">
            <a:avLst/>
          </a:prstGeom>
          <a:ln w="63500">
            <a:solidFill>
              <a:srgbClr val="000000"/>
            </a:solidFill>
            <a:miter/>
            <a:tailEnd type="stealth"/>
          </a:ln>
        </p:spPr>
        <p:txBody>
          <a:bodyPr lIns="45719" rIns="45719"/>
          <a:lstStyle/>
          <a:p>
            <a:endParaRPr/>
          </a:p>
        </p:txBody>
      </p:sp>
      <p:sp>
        <p:nvSpPr>
          <p:cNvPr id="150" name="TextBox 49"/>
          <p:cNvSpPr/>
          <p:nvPr/>
        </p:nvSpPr>
        <p:spPr>
          <a:xfrm>
            <a:off x="4131377" y="3453682"/>
            <a:ext cx="2721348"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pd.melt(df)</a:t>
            </a:r>
          </a:p>
          <a:p>
            <a:pPr>
              <a:defRPr sz="1200"/>
            </a:pPr>
            <a:r>
              <a:t>  各column(列)をrow(行)へ.</a:t>
            </a:r>
          </a:p>
        </p:txBody>
      </p:sp>
      <p:graphicFrame>
        <p:nvGraphicFramePr>
          <p:cNvPr id="151" name="Table 50"/>
          <p:cNvGraphicFramePr/>
          <p:nvPr/>
        </p:nvGraphicFramePr>
        <p:xfrm>
          <a:off x="7057467" y="2523250"/>
          <a:ext cx="822960" cy="96012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rgbClr val="808080"/>
                    </a:solidFill>
                  </a:tcPr>
                </a:tc>
                <a:tc>
                  <a:txBody>
                    <a:bodyPr/>
                    <a:lstStyle/>
                    <a:p>
                      <a:pPr algn="l" defTabSz="1397202">
                        <a:defRPr sz="500"/>
                      </a:pPr>
                      <a:endParaRPr/>
                    </a:p>
                  </a:txBody>
                  <a:tcPr marL="0" marR="0" marT="0" marB="0" horzOverflow="overflow">
                    <a:solidFill>
                      <a:srgbClr val="808080"/>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914400">
                        <a:defRPr sz="500" b="1">
                          <a:solidFill>
                            <a:srgbClr val="FFFFFF"/>
                          </a:solidFill>
                        </a:defRPr>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rgbClr val="A9D18E"/>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5"/>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chemeClr val="accent5"/>
                    </a:solidFill>
                  </a:tcPr>
                </a:tc>
                <a:tc>
                  <a:txBody>
                    <a:bodyPr/>
                    <a:lstStyle/>
                    <a:p>
                      <a:pPr algn="l" defTabSz="1397202">
                        <a:defRPr sz="500"/>
                      </a:pPr>
                      <a:endParaRPr/>
                    </a:p>
                  </a:txBody>
                  <a:tcPr marL="0" marR="0" marT="0" marB="0" horzOverflow="overflow">
                    <a:solidFill>
                      <a:srgbClr val="9DC3E6"/>
                    </a:solidFill>
                  </a:tcPr>
                </a:tc>
                <a:extLst>
                  <a:ext uri="{0D108BD9-81ED-4DB2-BD59-A6C34878D82A}">
                    <a16:rowId xmlns:a16="http://schemas.microsoft.com/office/drawing/2014/main" val="10006"/>
                  </a:ext>
                </a:extLst>
              </a:tr>
            </a:tbl>
          </a:graphicData>
        </a:graphic>
      </p:graphicFrame>
      <p:graphicFrame>
        <p:nvGraphicFramePr>
          <p:cNvPr id="152" name="Table 51"/>
          <p:cNvGraphicFramePr/>
          <p:nvPr/>
        </p:nvGraphicFramePr>
        <p:xfrm>
          <a:off x="8502134" y="2523250"/>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sp>
        <p:nvSpPr>
          <p:cNvPr id="153" name="Straight Arrow Connector 52"/>
          <p:cNvSpPr/>
          <p:nvPr/>
        </p:nvSpPr>
        <p:spPr>
          <a:xfrm>
            <a:off x="8033577" y="2728991"/>
            <a:ext cx="363153" cy="1"/>
          </a:xfrm>
          <a:prstGeom prst="line">
            <a:avLst/>
          </a:prstGeom>
          <a:ln w="63500">
            <a:solidFill>
              <a:srgbClr val="000000"/>
            </a:solidFill>
            <a:miter/>
            <a:tailEnd type="stealth"/>
          </a:ln>
        </p:spPr>
        <p:txBody>
          <a:bodyPr lIns="45719" rIns="45719"/>
          <a:lstStyle/>
          <a:p>
            <a:endParaRPr/>
          </a:p>
        </p:txBody>
      </p:sp>
      <p:sp>
        <p:nvSpPr>
          <p:cNvPr id="154" name="TextBox 53"/>
          <p:cNvSpPr/>
          <p:nvPr/>
        </p:nvSpPr>
        <p:spPr>
          <a:xfrm>
            <a:off x="7059098" y="3482119"/>
            <a:ext cx="3716620"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df.pivot(columns='var', values='val')</a:t>
            </a:r>
          </a:p>
          <a:p>
            <a:pPr>
              <a:defRPr sz="1200"/>
            </a:pPr>
            <a:r>
              <a:t>  各row(行)をcolumn(列)へ</a:t>
            </a:r>
          </a:p>
        </p:txBody>
      </p:sp>
      <p:graphicFrame>
        <p:nvGraphicFramePr>
          <p:cNvPr id="155" name="Table 60"/>
          <p:cNvGraphicFramePr/>
          <p:nvPr/>
        </p:nvGraphicFramePr>
        <p:xfrm>
          <a:off x="4238682" y="4021327"/>
          <a:ext cx="82296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bl>
          </a:graphicData>
        </a:graphic>
      </p:graphicFrame>
      <p:graphicFrame>
        <p:nvGraphicFramePr>
          <p:cNvPr id="156" name="Table 61"/>
          <p:cNvGraphicFramePr/>
          <p:nvPr/>
        </p:nvGraphicFramePr>
        <p:xfrm>
          <a:off x="4238682" y="4556348"/>
          <a:ext cx="822960" cy="54864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bl>
          </a:graphicData>
        </a:graphic>
      </p:graphicFrame>
      <p:sp>
        <p:nvSpPr>
          <p:cNvPr id="157" name="Right Brace 1"/>
          <p:cNvSpPr/>
          <p:nvPr/>
        </p:nvSpPr>
        <p:spPr>
          <a:xfrm>
            <a:off x="5116536" y="4011176"/>
            <a:ext cx="241745" cy="10857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1012"/>
                  <a:pt x="10800" y="2261"/>
                </a:cubicBezTo>
                <a:lnTo>
                  <a:pt x="10800" y="8539"/>
                </a:lnTo>
                <a:cubicBezTo>
                  <a:pt x="10800" y="9788"/>
                  <a:pt x="15635" y="10800"/>
                  <a:pt x="21600" y="10800"/>
                </a:cubicBezTo>
                <a:cubicBezTo>
                  <a:pt x="15635" y="10800"/>
                  <a:pt x="10800" y="11812"/>
                  <a:pt x="10800" y="13061"/>
                </a:cubicBezTo>
                <a:lnTo>
                  <a:pt x="10800" y="19339"/>
                </a:lnTo>
                <a:cubicBezTo>
                  <a:pt x="10800" y="20588"/>
                  <a:pt x="5965" y="21600"/>
                  <a:pt x="0" y="21600"/>
                </a:cubicBezTo>
              </a:path>
            </a:pathLst>
          </a:custGeom>
          <a:ln w="31750">
            <a:solidFill>
              <a:srgbClr val="000000"/>
            </a:solidFill>
            <a:miter/>
          </a:ln>
        </p:spPr>
        <p:txBody>
          <a:bodyPr lIns="45719" rIns="45719" anchor="ctr"/>
          <a:lstStyle/>
          <a:p>
            <a:pPr algn="ctr">
              <a:defRPr sz="2600"/>
            </a:pPr>
            <a:endParaRPr/>
          </a:p>
        </p:txBody>
      </p:sp>
      <p:sp>
        <p:nvSpPr>
          <p:cNvPr id="158" name="TextBox 63"/>
          <p:cNvSpPr/>
          <p:nvPr/>
        </p:nvSpPr>
        <p:spPr>
          <a:xfrm>
            <a:off x="4176620" y="5076228"/>
            <a:ext cx="2721348"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pd.concat([df1,df2])</a:t>
            </a:r>
          </a:p>
          <a:p>
            <a:pPr>
              <a:defRPr sz="1200"/>
            </a:pPr>
            <a:r>
              <a:t>  DataFrameのrow(行)を連結</a:t>
            </a:r>
          </a:p>
        </p:txBody>
      </p:sp>
      <p:graphicFrame>
        <p:nvGraphicFramePr>
          <p:cNvPr id="159" name="Table 64"/>
          <p:cNvGraphicFramePr/>
          <p:nvPr/>
        </p:nvGraphicFramePr>
        <p:xfrm>
          <a:off x="5563107" y="4123284"/>
          <a:ext cx="822960" cy="82296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2"/>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3"/>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4"/>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extLst>
                  <a:ext uri="{0D108BD9-81ED-4DB2-BD59-A6C34878D82A}">
                    <a16:rowId xmlns:a16="http://schemas.microsoft.com/office/drawing/2014/main" val="10005"/>
                  </a:ext>
                </a:extLst>
              </a:tr>
            </a:tbl>
          </a:graphicData>
        </a:graphic>
      </p:graphicFrame>
      <p:graphicFrame>
        <p:nvGraphicFramePr>
          <p:cNvPr id="160" name="Table 65"/>
          <p:cNvGraphicFramePr/>
          <p:nvPr/>
        </p:nvGraphicFramePr>
        <p:xfrm>
          <a:off x="7144336" y="4015711"/>
          <a:ext cx="54864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extLst>
                  <a:ext uri="{0D108BD9-81ED-4DB2-BD59-A6C34878D82A}">
                    <a16:rowId xmlns:a16="http://schemas.microsoft.com/office/drawing/2014/main" val="10002"/>
                  </a:ext>
                </a:extLst>
              </a:tr>
            </a:tbl>
          </a:graphicData>
        </a:graphic>
      </p:graphicFrame>
      <p:sp>
        <p:nvSpPr>
          <p:cNvPr id="161" name="Right Brace 67"/>
          <p:cNvSpPr/>
          <p:nvPr/>
        </p:nvSpPr>
        <p:spPr>
          <a:xfrm>
            <a:off x="7988055" y="4010325"/>
            <a:ext cx="138811" cy="9302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678"/>
                  <a:pt x="10800" y="1515"/>
                </a:cubicBezTo>
                <a:lnTo>
                  <a:pt x="10800" y="9285"/>
                </a:lnTo>
                <a:cubicBezTo>
                  <a:pt x="10800" y="10122"/>
                  <a:pt x="15635" y="10800"/>
                  <a:pt x="21600" y="10800"/>
                </a:cubicBezTo>
                <a:cubicBezTo>
                  <a:pt x="15635" y="10800"/>
                  <a:pt x="10800" y="11478"/>
                  <a:pt x="10800" y="12315"/>
                </a:cubicBezTo>
                <a:lnTo>
                  <a:pt x="10800" y="20085"/>
                </a:lnTo>
                <a:cubicBezTo>
                  <a:pt x="10800" y="20922"/>
                  <a:pt x="5965" y="21600"/>
                  <a:pt x="0" y="21600"/>
                </a:cubicBezTo>
              </a:path>
            </a:pathLst>
          </a:custGeom>
          <a:ln w="31750">
            <a:solidFill>
              <a:srgbClr val="000000"/>
            </a:solidFill>
            <a:miter/>
          </a:ln>
        </p:spPr>
        <p:txBody>
          <a:bodyPr lIns="45719" rIns="45719" anchor="ctr"/>
          <a:lstStyle/>
          <a:p>
            <a:pPr algn="ctr">
              <a:defRPr sz="2600"/>
            </a:pPr>
            <a:endParaRPr/>
          </a:p>
        </p:txBody>
      </p:sp>
      <p:graphicFrame>
        <p:nvGraphicFramePr>
          <p:cNvPr id="162" name="Table 69"/>
          <p:cNvGraphicFramePr/>
          <p:nvPr/>
        </p:nvGraphicFramePr>
        <p:xfrm>
          <a:off x="7129678" y="4539905"/>
          <a:ext cx="82296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graphicFrame>
        <p:nvGraphicFramePr>
          <p:cNvPr id="163" name="Table 70"/>
          <p:cNvGraphicFramePr/>
          <p:nvPr/>
        </p:nvGraphicFramePr>
        <p:xfrm>
          <a:off x="8304439" y="4269724"/>
          <a:ext cx="1097280" cy="411480"/>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500"/>
                      </a:pPr>
                      <a:endParaRPr/>
                    </a:p>
                  </a:txBody>
                  <a:tcPr marL="0" marR="0" marT="0" marB="0" horzOverflow="overflow">
                    <a:solidFill>
                      <a:srgbClr val="AFABAB"/>
                    </a:solidFill>
                  </a:tcPr>
                </a:tc>
                <a:tc>
                  <a:txBody>
                    <a:bodyPr/>
                    <a:lstStyle/>
                    <a:p>
                      <a:pPr algn="l" defTabSz="1397202">
                        <a:defRPr sz="500"/>
                      </a:pPr>
                      <a:endParaRPr/>
                    </a:p>
                  </a:txBody>
                  <a:tcPr marL="0" marR="0" marT="0" marB="0" horzOverflow="overflow">
                    <a:solidFill>
                      <a:schemeClr val="accent6"/>
                    </a:solidFill>
                  </a:tcPr>
                </a:tc>
                <a:tc>
                  <a:txBody>
                    <a:bodyPr/>
                    <a:lstStyle/>
                    <a:p>
                      <a:pPr algn="l" defTabSz="1397202">
                        <a:defRPr sz="500"/>
                      </a:pPr>
                      <a:endParaRPr/>
                    </a:p>
                  </a:txBody>
                  <a:tcPr marL="0" marR="0" marT="0" marB="0" horzOverflow="overflow">
                    <a:solidFill>
                      <a:schemeClr val="accent2"/>
                    </a:solidFill>
                  </a:tcPr>
                </a:tc>
                <a:tc>
                  <a:txBody>
                    <a:bodyPr/>
                    <a:lstStyle/>
                    <a:p>
                      <a:pPr algn="l" defTabSz="1397202">
                        <a:defRPr sz="5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500"/>
                      </a:pPr>
                      <a:endParaRPr/>
                    </a:p>
                  </a:txBody>
                  <a:tcPr marL="0" marR="0" marT="0" marB="0" horzOverflow="overflow">
                    <a:solidFill>
                      <a:srgbClr val="E7E6E6"/>
                    </a:solidFill>
                  </a:tcPr>
                </a:tc>
                <a:tc>
                  <a:txBody>
                    <a:bodyPr/>
                    <a:lstStyle/>
                    <a:p>
                      <a:pPr algn="l" defTabSz="1397202">
                        <a:defRPr sz="500"/>
                      </a:pPr>
                      <a:endParaRPr/>
                    </a:p>
                  </a:txBody>
                  <a:tcPr marL="0" marR="0" marT="0" marB="0" horzOverflow="overflow">
                    <a:solidFill>
                      <a:srgbClr val="C5E0B4"/>
                    </a:solidFill>
                  </a:tcPr>
                </a:tc>
                <a:tc>
                  <a:txBody>
                    <a:bodyPr/>
                    <a:lstStyle/>
                    <a:p>
                      <a:pPr algn="l" defTabSz="1397202">
                        <a:defRPr sz="500"/>
                      </a:pPr>
                      <a:endParaRPr/>
                    </a:p>
                  </a:txBody>
                  <a:tcPr marL="0" marR="0" marT="0" marB="0" horzOverflow="overflow">
                    <a:solidFill>
                      <a:srgbClr val="F8CBAD"/>
                    </a:solidFill>
                  </a:tcPr>
                </a:tc>
                <a:tc>
                  <a:txBody>
                    <a:bodyPr/>
                    <a:lstStyle/>
                    <a:p>
                      <a:pPr algn="l" defTabSz="1397202">
                        <a:defRPr sz="500"/>
                      </a:pPr>
                      <a:endParaRPr/>
                    </a:p>
                  </a:txBody>
                  <a:tcPr marL="0" marR="0" marT="0" marB="0" horzOverflow="overflow">
                    <a:solidFill>
                      <a:srgbClr val="BDD7EE"/>
                    </a:solidFill>
                  </a:tcPr>
                </a:tc>
                <a:extLst>
                  <a:ext uri="{0D108BD9-81ED-4DB2-BD59-A6C34878D82A}">
                    <a16:rowId xmlns:a16="http://schemas.microsoft.com/office/drawing/2014/main" val="10002"/>
                  </a:ext>
                </a:extLst>
              </a:tr>
            </a:tbl>
          </a:graphicData>
        </a:graphic>
      </p:graphicFrame>
      <p:sp>
        <p:nvSpPr>
          <p:cNvPr id="164" name="TextBox 71"/>
          <p:cNvSpPr/>
          <p:nvPr/>
        </p:nvSpPr>
        <p:spPr>
          <a:xfrm>
            <a:off x="7024856" y="5061771"/>
            <a:ext cx="3157438" cy="447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pd.concat([df1,df2], axis=1)</a:t>
            </a:r>
          </a:p>
          <a:p>
            <a:pPr>
              <a:defRPr sz="1200"/>
            </a:pPr>
            <a:r>
              <a:t>  DataFrameのcolumn(列)を連結</a:t>
            </a:r>
          </a:p>
        </p:txBody>
      </p:sp>
      <p:sp>
        <p:nvSpPr>
          <p:cNvPr id="165" name="Rectangle 2"/>
          <p:cNvSpPr/>
          <p:nvPr/>
        </p:nvSpPr>
        <p:spPr>
          <a:xfrm>
            <a:off x="4149211" y="2454145"/>
            <a:ext cx="2849319" cy="1480975"/>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6" name="Rectangle 72"/>
          <p:cNvSpPr/>
          <p:nvPr/>
        </p:nvSpPr>
        <p:spPr>
          <a:xfrm>
            <a:off x="4149211" y="3939391"/>
            <a:ext cx="2855041" cy="1652364"/>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7" name="Rectangle 74"/>
          <p:cNvSpPr/>
          <p:nvPr/>
        </p:nvSpPr>
        <p:spPr>
          <a:xfrm>
            <a:off x="6998530" y="3939391"/>
            <a:ext cx="3317246" cy="1652364"/>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8" name="Rectangle 75"/>
          <p:cNvSpPr/>
          <p:nvPr/>
        </p:nvSpPr>
        <p:spPr>
          <a:xfrm>
            <a:off x="6998530" y="2454144"/>
            <a:ext cx="3317246" cy="1491802"/>
          </a:xfrm>
          <a:prstGeom prst="rect">
            <a:avLst/>
          </a:prstGeom>
          <a:ln w="12700">
            <a:solidFill>
              <a:srgbClr val="42719B"/>
            </a:solidFill>
            <a:miter/>
          </a:ln>
        </p:spPr>
        <p:txBody>
          <a:bodyPr lIns="45719" rIns="45719" anchor="ctr"/>
          <a:lstStyle/>
          <a:p>
            <a:pPr algn="ctr">
              <a:defRPr sz="2600">
                <a:solidFill>
                  <a:srgbClr val="FFFFFF"/>
                </a:solidFill>
              </a:defRPr>
            </a:pPr>
            <a:endParaRPr/>
          </a:p>
        </p:txBody>
      </p:sp>
      <p:sp>
        <p:nvSpPr>
          <p:cNvPr id="169" name="TextBox 76"/>
          <p:cNvSpPr/>
          <p:nvPr/>
        </p:nvSpPr>
        <p:spPr>
          <a:xfrm>
            <a:off x="10335443" y="2456250"/>
            <a:ext cx="3691390" cy="32410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df.sort_values('mpg')</a:t>
            </a:r>
          </a:p>
          <a:p>
            <a:pPr>
              <a:defRPr sz="1200"/>
            </a:pPr>
            <a:r>
              <a:t>   column(列)の値を使ってrow(行)をソート(昇順)</a:t>
            </a:r>
          </a:p>
          <a:p>
            <a:pPr>
              <a:defRPr sz="800"/>
            </a:pPr>
            <a:endParaRPr/>
          </a:p>
          <a:p>
            <a:pPr>
              <a:defRPr sz="1200" b="1">
                <a:latin typeface="Consolas"/>
                <a:ea typeface="Consolas"/>
                <a:cs typeface="Consolas"/>
                <a:sym typeface="Consolas"/>
              </a:defRPr>
            </a:pPr>
            <a:r>
              <a:t>df.sort_values('mpg',ascending=False)</a:t>
            </a:r>
          </a:p>
          <a:p>
            <a:pPr indent="109537">
              <a:defRPr sz="1200"/>
            </a:pPr>
            <a:r>
              <a:t>column(列)の値を使ってrow(行)をソート(降順)</a:t>
            </a:r>
          </a:p>
          <a:p>
            <a:pPr>
              <a:defRPr sz="800"/>
            </a:pPr>
            <a:endParaRPr/>
          </a:p>
          <a:p>
            <a:pPr>
              <a:defRPr sz="1200" b="1">
                <a:latin typeface="Consolas"/>
                <a:ea typeface="Consolas"/>
                <a:cs typeface="Consolas"/>
                <a:sym typeface="Consolas"/>
              </a:defRPr>
            </a:pPr>
            <a:r>
              <a:t>df.rename(columns = {'y':'year'})</a:t>
            </a:r>
          </a:p>
          <a:p>
            <a:pPr indent="109537">
              <a:defRPr sz="1200"/>
            </a:pPr>
            <a:r>
              <a:t>DataFrameのcolumn(列)名を変更</a:t>
            </a:r>
          </a:p>
          <a:p>
            <a:pPr>
              <a:defRPr sz="800"/>
            </a:pPr>
            <a:endParaRPr/>
          </a:p>
          <a:p>
            <a:pPr>
              <a:defRPr sz="1200" b="1">
                <a:latin typeface="Consolas"/>
                <a:ea typeface="Consolas"/>
                <a:cs typeface="Consolas"/>
                <a:sym typeface="Consolas"/>
              </a:defRPr>
            </a:pPr>
            <a:r>
              <a:t>df.sort_index()</a:t>
            </a:r>
          </a:p>
          <a:p>
            <a:pPr indent="109537">
              <a:defRPr sz="1200"/>
            </a:pPr>
            <a:r>
              <a:t>DataFrameのindexを使ってソート</a:t>
            </a:r>
          </a:p>
          <a:p>
            <a:pPr>
              <a:defRPr sz="800"/>
            </a:pPr>
            <a:endParaRPr/>
          </a:p>
          <a:p>
            <a:pPr>
              <a:defRPr sz="1200" b="1">
                <a:latin typeface="Consolas"/>
                <a:ea typeface="Consolas"/>
                <a:cs typeface="Consolas"/>
                <a:sym typeface="Consolas"/>
              </a:defRPr>
            </a:pPr>
            <a:r>
              <a:t>df.reset_index()</a:t>
            </a:r>
          </a:p>
          <a:p>
            <a:pPr indent="109537">
              <a:defRPr sz="1200">
                <a:solidFill>
                  <a:srgbClr val="FF2600"/>
                </a:solidFill>
              </a:defRPr>
            </a:pPr>
            <a:r>
              <a:t>DataFrameのindexをリセット</a:t>
            </a:r>
          </a:p>
          <a:p>
            <a:pPr indent="109537">
              <a:defRPr sz="800"/>
            </a:pPr>
            <a:endParaRPr/>
          </a:p>
          <a:p>
            <a:pPr>
              <a:defRPr sz="1200" b="1">
                <a:latin typeface="Consolas"/>
                <a:ea typeface="Consolas"/>
                <a:cs typeface="Consolas"/>
                <a:sym typeface="Consolas"/>
              </a:defRPr>
            </a:pPr>
            <a:r>
              <a:t>df.drop(columns=['Length','Height'])</a:t>
            </a:r>
          </a:p>
          <a:p>
            <a:pPr>
              <a:defRPr sz="1200"/>
            </a:pPr>
            <a:r>
              <a:t>  指定した長さのcolumn(列)を削除</a:t>
            </a:r>
          </a:p>
        </p:txBody>
      </p:sp>
      <p:grpSp>
        <p:nvGrpSpPr>
          <p:cNvPr id="172" name="Rounded Rectangle 77"/>
          <p:cNvGrpSpPr/>
          <p:nvPr/>
        </p:nvGrpSpPr>
        <p:grpSpPr>
          <a:xfrm>
            <a:off x="3894851" y="5746747"/>
            <a:ext cx="4897636" cy="423294"/>
            <a:chOff x="0" y="37273"/>
            <a:chExt cx="4897635" cy="423293"/>
          </a:xfrm>
        </p:grpSpPr>
        <p:sp>
          <p:nvSpPr>
            <p:cNvPr id="170" name="角丸四角形"/>
            <p:cNvSpPr/>
            <p:nvPr/>
          </p:nvSpPr>
          <p:spPr>
            <a:xfrm>
              <a:off x="0" y="37273"/>
              <a:ext cx="489763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71" name="Observations(行)の一部を抜き出し"/>
            <p:cNvSpPr/>
            <p:nvPr/>
          </p:nvSpPr>
          <p:spPr>
            <a:xfrm>
              <a:off x="20662" y="38100"/>
              <a:ext cx="4856311" cy="4216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200" b="1">
                  <a:solidFill>
                    <a:srgbClr val="FFFFFF"/>
                  </a:solidFill>
                </a:defRPr>
              </a:lvl1pPr>
            </a:lstStyle>
            <a:p>
              <a:r>
                <a:t>Observations(行)の一部を抜き出し</a:t>
              </a:r>
            </a:p>
          </p:txBody>
        </p:sp>
      </p:grpSp>
      <p:grpSp>
        <p:nvGrpSpPr>
          <p:cNvPr id="175" name="Rounded Rectangle 78"/>
          <p:cNvGrpSpPr/>
          <p:nvPr/>
        </p:nvGrpSpPr>
        <p:grpSpPr>
          <a:xfrm>
            <a:off x="9002035" y="5734874"/>
            <a:ext cx="4935326" cy="447041"/>
            <a:chOff x="0" y="25399"/>
            <a:chExt cx="4935325" cy="447040"/>
          </a:xfrm>
        </p:grpSpPr>
        <p:sp>
          <p:nvSpPr>
            <p:cNvPr id="173" name="角丸四角形"/>
            <p:cNvSpPr/>
            <p:nvPr/>
          </p:nvSpPr>
          <p:spPr>
            <a:xfrm>
              <a:off x="0" y="37273"/>
              <a:ext cx="49353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174" name="変数(列)からの一部取得"/>
            <p:cNvSpPr/>
            <p:nvPr/>
          </p:nvSpPr>
          <p:spPr>
            <a:xfrm>
              <a:off x="20663" y="25399"/>
              <a:ext cx="4893999"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変数(列)からの一部取得</a:t>
              </a:r>
            </a:p>
          </p:txBody>
        </p:sp>
      </p:grpSp>
      <p:graphicFrame>
        <p:nvGraphicFramePr>
          <p:cNvPr id="176" name="Table 3"/>
          <p:cNvGraphicFramePr/>
          <p:nvPr/>
        </p:nvGraphicFramePr>
        <p:xfrm>
          <a:off x="1073006" y="2477530"/>
          <a:ext cx="1787024" cy="792480"/>
        </p:xfrm>
        <a:graphic>
          <a:graphicData uri="http://schemas.openxmlformats.org/drawingml/2006/table">
            <a:tbl>
              <a:tblPr>
                <a:tableStyleId>{4C3C2611-4C71-4FC5-86AE-919BDF0F9419}</a:tableStyleId>
              </a:tblPr>
              <a:tblGrid>
                <a:gridCol w="446756">
                  <a:extLst>
                    <a:ext uri="{9D8B030D-6E8A-4147-A177-3AD203B41FA5}">
                      <a16:colId xmlns:a16="http://schemas.microsoft.com/office/drawing/2014/main" val="20000"/>
                    </a:ext>
                  </a:extLst>
                </a:gridCol>
                <a:gridCol w="446756">
                  <a:extLst>
                    <a:ext uri="{9D8B030D-6E8A-4147-A177-3AD203B41FA5}">
                      <a16:colId xmlns:a16="http://schemas.microsoft.com/office/drawing/2014/main" val="20001"/>
                    </a:ext>
                  </a:extLst>
                </a:gridCol>
                <a:gridCol w="446756">
                  <a:extLst>
                    <a:ext uri="{9D8B030D-6E8A-4147-A177-3AD203B41FA5}">
                      <a16:colId xmlns:a16="http://schemas.microsoft.com/office/drawing/2014/main" val="20002"/>
                    </a:ext>
                  </a:extLst>
                </a:gridCol>
                <a:gridCol w="446756">
                  <a:extLst>
                    <a:ext uri="{9D8B030D-6E8A-4147-A177-3AD203B41FA5}">
                      <a16:colId xmlns:a16="http://schemas.microsoft.com/office/drawing/2014/main" val="20003"/>
                    </a:ext>
                  </a:extLst>
                </a:gridCol>
              </a:tblGrid>
              <a:tr h="173879">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a</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b</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c</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extLst>
                  <a:ext uri="{0D108BD9-81ED-4DB2-BD59-A6C34878D82A}">
                    <a16:rowId xmlns:a16="http://schemas.microsoft.com/office/drawing/2014/main" val="10000"/>
                  </a:ext>
                </a:extLst>
              </a:tr>
              <a:tr h="173879">
                <a:tc>
                  <a:txBody>
                    <a:bodyPr/>
                    <a:lstStyle/>
                    <a:p>
                      <a:pPr algn="l" defTabSz="1397202"/>
                      <a:r>
                        <a:rPr sz="800" b="1"/>
                        <a:t>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1"/>
                  </a:ext>
                </a:extLst>
              </a:tr>
              <a:tr h="173879">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2"/>
                  </a:ext>
                </a:extLst>
              </a:tr>
              <a:tr h="173879">
                <a:tc>
                  <a:txBody>
                    <a:bodyPr/>
                    <a:lstStyle/>
                    <a:p>
                      <a:pPr algn="l" defTabSz="1397202"/>
                      <a:r>
                        <a:rPr sz="800" b="1"/>
                        <a:t>3</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3"/>
                  </a:ext>
                </a:extLst>
              </a:tr>
            </a:tbl>
          </a:graphicData>
        </a:graphic>
      </p:graphicFrame>
      <p:sp>
        <p:nvSpPr>
          <p:cNvPr id="177" name="TextBox 79"/>
          <p:cNvSpPr/>
          <p:nvPr/>
        </p:nvSpPr>
        <p:spPr>
          <a:xfrm>
            <a:off x="354190" y="3263182"/>
            <a:ext cx="3291069" cy="2479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 = pd.DataFrame(</a:t>
            </a:r>
          </a:p>
          <a:p>
            <a:pPr>
              <a:defRPr sz="1200" b="1">
                <a:latin typeface="Consolas"/>
                <a:ea typeface="Consolas"/>
                <a:cs typeface="Consolas"/>
                <a:sym typeface="Consolas"/>
              </a:defRPr>
            </a:pPr>
            <a:r>
              <a:t>          {"a" : [4 ,5, 6], </a:t>
            </a:r>
          </a:p>
          <a:p>
            <a:pPr>
              <a:defRPr sz="1200" b="1">
                <a:latin typeface="Consolas"/>
                <a:ea typeface="Consolas"/>
                <a:cs typeface="Consolas"/>
                <a:sym typeface="Consolas"/>
              </a:defRPr>
            </a:pPr>
            <a:r>
              <a:t>           "b" : [7, 8, 9], </a:t>
            </a:r>
          </a:p>
          <a:p>
            <a:pPr>
              <a:defRPr sz="1200" b="1">
                <a:latin typeface="Consolas"/>
                <a:ea typeface="Consolas"/>
                <a:cs typeface="Consolas"/>
                <a:sym typeface="Consolas"/>
              </a:defRPr>
            </a:pPr>
            <a:r>
              <a:t>           "c" : [10, 11, 12]},    </a:t>
            </a:r>
          </a:p>
          <a:p>
            <a:pPr>
              <a:defRPr sz="1200" b="1">
                <a:latin typeface="Consolas"/>
                <a:ea typeface="Consolas"/>
                <a:cs typeface="Consolas"/>
                <a:sym typeface="Consolas"/>
              </a:defRPr>
            </a:pPr>
            <a:r>
              <a:t>        index = [1, 2, 3])</a:t>
            </a:r>
          </a:p>
          <a:p>
            <a:pPr>
              <a:defRPr sz="1200"/>
            </a:pPr>
            <a:r>
              <a:t>  各column(列)の値をセットする</a:t>
            </a:r>
          </a:p>
          <a:p>
            <a:pPr>
              <a:defRPr sz="1200" b="1">
                <a:latin typeface="Consolas"/>
                <a:ea typeface="Consolas"/>
                <a:cs typeface="Consolas"/>
                <a:sym typeface="Consolas"/>
              </a:defRPr>
            </a:pPr>
            <a:r>
              <a:t>df = pd.DataFrame(</a:t>
            </a:r>
          </a:p>
          <a:p>
            <a:pPr>
              <a:defRPr sz="1200" b="1">
                <a:latin typeface="Consolas"/>
                <a:ea typeface="Consolas"/>
                <a:cs typeface="Consolas"/>
                <a:sym typeface="Consolas"/>
              </a:defRPr>
            </a:pPr>
            <a:r>
              <a:t>     [[4, 7, 10],</a:t>
            </a:r>
          </a:p>
          <a:p>
            <a:pPr>
              <a:defRPr sz="1200" b="1">
                <a:latin typeface="Consolas"/>
                <a:ea typeface="Consolas"/>
                <a:cs typeface="Consolas"/>
                <a:sym typeface="Consolas"/>
              </a:defRPr>
            </a:pPr>
            <a:r>
              <a:t>      [5, 8, 11],</a:t>
            </a:r>
          </a:p>
          <a:p>
            <a:pPr>
              <a:defRPr sz="1200" b="1">
                <a:latin typeface="Consolas"/>
                <a:ea typeface="Consolas"/>
                <a:cs typeface="Consolas"/>
                <a:sym typeface="Consolas"/>
              </a:defRPr>
            </a:pPr>
            <a:r>
              <a:t>      [6, 9, 12]], </a:t>
            </a:r>
          </a:p>
          <a:p>
            <a:pPr>
              <a:defRPr sz="1200" b="1">
                <a:latin typeface="Consolas"/>
                <a:ea typeface="Consolas"/>
                <a:cs typeface="Consolas"/>
                <a:sym typeface="Consolas"/>
              </a:defRPr>
            </a:pPr>
            <a:r>
              <a:t>     index=[1, 2, 3], </a:t>
            </a:r>
          </a:p>
          <a:p>
            <a:pPr>
              <a:defRPr sz="1200" b="1">
                <a:latin typeface="Consolas"/>
                <a:ea typeface="Consolas"/>
                <a:cs typeface="Consolas"/>
                <a:sym typeface="Consolas"/>
              </a:defRPr>
            </a:pPr>
            <a:r>
              <a:t>     columns=['a', 'b', 'c'])</a:t>
            </a:r>
          </a:p>
          <a:p>
            <a:pPr>
              <a:defRPr sz="1200"/>
            </a:pPr>
            <a:r>
              <a:t>  各row(行)の値をセットする</a:t>
            </a:r>
          </a:p>
        </p:txBody>
      </p:sp>
      <p:graphicFrame>
        <p:nvGraphicFramePr>
          <p:cNvPr id="178" name="Table 7"/>
          <p:cNvGraphicFramePr/>
          <p:nvPr/>
        </p:nvGraphicFramePr>
        <p:xfrm>
          <a:off x="1031264" y="5781499"/>
          <a:ext cx="1691240" cy="990600"/>
        </p:xfrm>
        <a:graphic>
          <a:graphicData uri="http://schemas.openxmlformats.org/drawingml/2006/table">
            <a:tbl>
              <a:tblPr>
                <a:tableStyleId>{4C3C2611-4C71-4FC5-86AE-919BDF0F9419}</a:tableStyleId>
              </a:tblPr>
              <a:tblGrid>
                <a:gridCol w="338248">
                  <a:extLst>
                    <a:ext uri="{9D8B030D-6E8A-4147-A177-3AD203B41FA5}">
                      <a16:colId xmlns:a16="http://schemas.microsoft.com/office/drawing/2014/main" val="20000"/>
                    </a:ext>
                  </a:extLst>
                </a:gridCol>
                <a:gridCol w="338248">
                  <a:extLst>
                    <a:ext uri="{9D8B030D-6E8A-4147-A177-3AD203B41FA5}">
                      <a16:colId xmlns:a16="http://schemas.microsoft.com/office/drawing/2014/main" val="20001"/>
                    </a:ext>
                  </a:extLst>
                </a:gridCol>
                <a:gridCol w="338248">
                  <a:extLst>
                    <a:ext uri="{9D8B030D-6E8A-4147-A177-3AD203B41FA5}">
                      <a16:colId xmlns:a16="http://schemas.microsoft.com/office/drawing/2014/main" val="20002"/>
                    </a:ext>
                  </a:extLst>
                </a:gridCol>
                <a:gridCol w="338248">
                  <a:extLst>
                    <a:ext uri="{9D8B030D-6E8A-4147-A177-3AD203B41FA5}">
                      <a16:colId xmlns:a16="http://schemas.microsoft.com/office/drawing/2014/main" val="20003"/>
                    </a:ext>
                  </a:extLst>
                </a:gridCol>
                <a:gridCol w="338248">
                  <a:extLst>
                    <a:ext uri="{9D8B030D-6E8A-4147-A177-3AD203B41FA5}">
                      <a16:colId xmlns:a16="http://schemas.microsoft.com/office/drawing/2014/main" val="20004"/>
                    </a:ext>
                  </a:extLst>
                </a:gridCol>
              </a:tblGrid>
              <a:tr h="131662">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a</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b</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sz="800" b="1"/>
                        <a:t>c</a:t>
                      </a:r>
                    </a:p>
                  </a:txBody>
                  <a:tcPr marL="38100" marR="38100" marT="38100" marB="38100" anchor="ctr" horzOverflow="overflow">
                    <a:lnL>
                      <a:solidFill>
                        <a:srgbClr val="000000"/>
                      </a:solidFill>
                    </a:lnL>
                    <a:lnR w="12700">
                      <a:solidFill>
                        <a:srgbClr val="000000"/>
                      </a:solidFill>
                      <a:miter lim="400000"/>
                    </a:lnR>
                    <a:lnT w="12700">
                      <a:solidFill>
                        <a:srgbClr val="000000"/>
                      </a:solidFill>
                      <a:miter lim="400000"/>
                    </a:lnT>
                    <a:lnB>
                      <a:solidFill>
                        <a:srgbClr val="000000"/>
                      </a:solidFill>
                    </a:lnB>
                    <a:solidFill>
                      <a:schemeClr val="accent5"/>
                    </a:solidFill>
                  </a:tcPr>
                </a:tc>
                <a:extLst>
                  <a:ext uri="{0D108BD9-81ED-4DB2-BD59-A6C34878D82A}">
                    <a16:rowId xmlns:a16="http://schemas.microsoft.com/office/drawing/2014/main" val="10000"/>
                  </a:ext>
                </a:extLst>
              </a:tr>
              <a:tr h="131662">
                <a:tc>
                  <a:txBody>
                    <a:bodyPr/>
                    <a:lstStyle/>
                    <a:p>
                      <a:pPr algn="l" defTabSz="1397202"/>
                      <a:r>
                        <a:rPr sz="800" b="1"/>
                        <a:t>n</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sz="800" b="1"/>
                        <a:t>v</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sz="800" b="1"/>
                      </a:pPr>
                      <a:endParaRP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1"/>
                  </a:ext>
                </a:extLst>
              </a:tr>
              <a:tr h="131662">
                <a:tc rowSpan="2">
                  <a:txBody>
                    <a:bodyPr/>
                    <a:lstStyle/>
                    <a:p>
                      <a:pPr algn="l" defTabSz="1397202"/>
                      <a:r>
                        <a:rPr sz="800" b="1"/>
                        <a:t>d</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b="1"/>
                        <a:t>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2"/>
                  </a:ext>
                </a:extLst>
              </a:tr>
              <a:tr h="131662">
                <a:tc vMerge="1">
                  <a:txBody>
                    <a:bodyPr/>
                    <a:lstStyle/>
                    <a:p>
                      <a:endParaRPr lang="en-US"/>
                    </a:p>
                  </a:txBody>
                  <a:tcPr/>
                </a:tc>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3"/>
                  </a:ext>
                </a:extLst>
              </a:tr>
              <a:tr h="131662">
                <a:tc>
                  <a:txBody>
                    <a:bodyPr/>
                    <a:lstStyle/>
                    <a:p>
                      <a:pPr algn="l" defTabSz="1397202"/>
                      <a:r>
                        <a:rPr sz="800" b="1"/>
                        <a:t>e</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b="1"/>
                        <a:t>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horzOverflow="overflow">
                    <a:lnL>
                      <a:solidFill>
                        <a:srgbClr val="000000"/>
                      </a:solidFill>
                    </a:lnL>
                    <a:lnR>
                      <a:solidFill>
                        <a:srgbClr val="000000"/>
                      </a:solidFill>
                    </a:lnR>
                    <a:lnT>
                      <a:solidFill>
                        <a:srgbClr val="000000"/>
                      </a:solidFill>
                    </a:lnT>
                    <a:lnB>
                      <a:solidFill>
                        <a:srgbClr val="000000"/>
                      </a:solidFill>
                    </a:lnB>
                    <a:solidFill>
                      <a:srgbClr val="BDD7EE"/>
                    </a:solidFill>
                  </a:tcPr>
                </a:tc>
                <a:extLst>
                  <a:ext uri="{0D108BD9-81ED-4DB2-BD59-A6C34878D82A}">
                    <a16:rowId xmlns:a16="http://schemas.microsoft.com/office/drawing/2014/main" val="10004"/>
                  </a:ext>
                </a:extLst>
              </a:tr>
            </a:tbl>
          </a:graphicData>
        </a:graphic>
      </p:graphicFrame>
      <p:sp>
        <p:nvSpPr>
          <p:cNvPr id="179" name="Rectangle 1"/>
          <p:cNvSpPr/>
          <p:nvPr/>
        </p:nvSpPr>
        <p:spPr>
          <a:xfrm>
            <a:off x="999448" y="4674747"/>
            <a:ext cx="2511211" cy="6173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defTabSz="914400">
              <a:defRPr sz="1800">
                <a:latin typeface="Arial"/>
                <a:ea typeface="Arial"/>
                <a:cs typeface="Arial"/>
                <a:sym typeface="Arial"/>
              </a:defRPr>
            </a:lvl1pPr>
          </a:lstStyle>
          <a:p>
            <a:br/>
            <a:endParaRPr/>
          </a:p>
        </p:txBody>
      </p:sp>
      <p:sp>
        <p:nvSpPr>
          <p:cNvPr id="180" name="TextBox 59"/>
          <p:cNvSpPr/>
          <p:nvPr/>
        </p:nvSpPr>
        <p:spPr>
          <a:xfrm>
            <a:off x="376292" y="6891963"/>
            <a:ext cx="3291069" cy="15494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 = pd.DataFrame(</a:t>
            </a:r>
          </a:p>
          <a:p>
            <a:pPr>
              <a:lnSpc>
                <a:spcPct val="90000"/>
              </a:lnSpc>
              <a:defRPr sz="1200" b="1">
                <a:latin typeface="Consolas"/>
                <a:ea typeface="Consolas"/>
                <a:cs typeface="Consolas"/>
                <a:sym typeface="Consolas"/>
              </a:defRPr>
            </a:pPr>
            <a:r>
              <a:t>          {"a" : [4 ,5, 6], </a:t>
            </a:r>
          </a:p>
          <a:p>
            <a:pPr>
              <a:lnSpc>
                <a:spcPct val="90000"/>
              </a:lnSpc>
              <a:defRPr sz="1200" b="1">
                <a:latin typeface="Consolas"/>
                <a:ea typeface="Consolas"/>
                <a:cs typeface="Consolas"/>
                <a:sym typeface="Consolas"/>
              </a:defRPr>
            </a:pPr>
            <a:r>
              <a:t>           "b" : [7, 8, 9], </a:t>
            </a:r>
          </a:p>
          <a:p>
            <a:pPr>
              <a:lnSpc>
                <a:spcPct val="90000"/>
              </a:lnSpc>
              <a:defRPr sz="1200" b="1">
                <a:latin typeface="Consolas"/>
                <a:ea typeface="Consolas"/>
                <a:cs typeface="Consolas"/>
                <a:sym typeface="Consolas"/>
              </a:defRPr>
            </a:pPr>
            <a:r>
              <a:t>           "c" : [10, 11, 12]},    index = pd.MultiIndex.from_tuples(</a:t>
            </a:r>
          </a:p>
          <a:p>
            <a:pPr>
              <a:lnSpc>
                <a:spcPct val="90000"/>
              </a:lnSpc>
              <a:defRPr sz="1200" b="1">
                <a:latin typeface="Consolas"/>
                <a:ea typeface="Consolas"/>
                <a:cs typeface="Consolas"/>
                <a:sym typeface="Consolas"/>
              </a:defRPr>
            </a:pPr>
            <a:r>
              <a:t>          [('d',1),('d',2),('e',2)],</a:t>
            </a:r>
          </a:p>
          <a:p>
            <a:pPr>
              <a:lnSpc>
                <a:spcPct val="90000"/>
              </a:lnSpc>
              <a:defRPr sz="1200" b="1">
                <a:latin typeface="Consolas"/>
                <a:ea typeface="Consolas"/>
                <a:cs typeface="Consolas"/>
                <a:sym typeface="Consolas"/>
              </a:defRPr>
            </a:pPr>
            <a:r>
              <a:t>             names=['n','v'])))</a:t>
            </a:r>
          </a:p>
          <a:p>
            <a:pPr>
              <a:lnSpc>
                <a:spcPct val="90000"/>
              </a:lnSpc>
              <a:defRPr sz="1200"/>
            </a:pPr>
            <a:r>
              <a:t>  MultiIndexでDataframeを作成する</a:t>
            </a:r>
          </a:p>
        </p:txBody>
      </p:sp>
      <p:grpSp>
        <p:nvGrpSpPr>
          <p:cNvPr id="183" name="Rounded Rectangle 62"/>
          <p:cNvGrpSpPr/>
          <p:nvPr/>
        </p:nvGrpSpPr>
        <p:grpSpPr>
          <a:xfrm>
            <a:off x="268011" y="8506036"/>
            <a:ext cx="3463426" cy="423294"/>
            <a:chOff x="0" y="37273"/>
            <a:chExt cx="3463425" cy="423293"/>
          </a:xfrm>
        </p:grpSpPr>
        <p:sp>
          <p:nvSpPr>
            <p:cNvPr id="181" name="角丸四角形"/>
            <p:cNvSpPr/>
            <p:nvPr/>
          </p:nvSpPr>
          <p:spPr>
            <a:xfrm>
              <a:off x="0" y="3727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endParaRPr/>
            </a:p>
          </p:txBody>
        </p:sp>
        <p:sp>
          <p:nvSpPr>
            <p:cNvPr id="182" name="メソッドチェーン"/>
            <p:cNvSpPr/>
            <p:nvPr/>
          </p:nvSpPr>
          <p:spPr>
            <a:xfrm>
              <a:off x="20663" y="63500"/>
              <a:ext cx="3422099" cy="370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200" b="1">
                  <a:solidFill>
                    <a:srgbClr val="FFFFFF"/>
                  </a:solidFill>
                </a:defRPr>
              </a:lvl1pPr>
            </a:lstStyle>
            <a:p>
              <a:r>
                <a:t>メソッドチェーン</a:t>
              </a:r>
            </a:p>
          </p:txBody>
        </p:sp>
      </p:grpSp>
      <p:sp>
        <p:nvSpPr>
          <p:cNvPr id="184" name="Rounded Rectangle 66"/>
          <p:cNvSpPr/>
          <p:nvPr/>
        </p:nvSpPr>
        <p:spPr>
          <a:xfrm>
            <a:off x="268010" y="8929328"/>
            <a:ext cx="3463427" cy="1746788"/>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sp>
        <p:nvSpPr>
          <p:cNvPr id="185" name="TextBox 68"/>
          <p:cNvSpPr/>
          <p:nvPr/>
        </p:nvSpPr>
        <p:spPr>
          <a:xfrm>
            <a:off x="320983" y="8921789"/>
            <a:ext cx="3291069" cy="17627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60000"/>
              </a:lnSpc>
              <a:defRPr sz="1200"/>
            </a:pPr>
            <a:r>
              <a:t>pandasにおける多くのメソッドはDataframeを返します。そのため、メソッドの返り値にそのまま別のメソッドを適用するメソッドチェーンが便利に使えます。この手法はコードの可動性を大いにあげます。</a:t>
            </a:r>
            <a:endParaRPr b="1">
              <a:latin typeface="Consolas"/>
              <a:ea typeface="Consolas"/>
              <a:cs typeface="Consolas"/>
              <a:sym typeface="Consolas"/>
            </a:endParaRPr>
          </a:p>
          <a:p>
            <a:pPr>
              <a:lnSpc>
                <a:spcPct val="60000"/>
              </a:lnSpc>
              <a:defRPr sz="1200" b="1">
                <a:latin typeface="Consolas"/>
                <a:ea typeface="Consolas"/>
                <a:cs typeface="Consolas"/>
                <a:sym typeface="Consolas"/>
              </a:defRPr>
            </a:pPr>
            <a:r>
              <a:t>df = (pd.melt(df)</a:t>
            </a:r>
          </a:p>
          <a:p>
            <a:pPr>
              <a:lnSpc>
                <a:spcPct val="60000"/>
              </a:lnSpc>
              <a:defRPr sz="1200" b="1">
                <a:latin typeface="Consolas"/>
                <a:ea typeface="Consolas"/>
                <a:cs typeface="Consolas"/>
                <a:sym typeface="Consolas"/>
              </a:defRPr>
            </a:pPr>
            <a:r>
              <a:t>        .rename(columns={</a:t>
            </a:r>
          </a:p>
          <a:p>
            <a:pPr>
              <a:lnSpc>
                <a:spcPct val="60000"/>
              </a:lnSpc>
              <a:defRPr sz="1200" b="1">
                <a:latin typeface="Consolas"/>
                <a:ea typeface="Consolas"/>
                <a:cs typeface="Consolas"/>
                <a:sym typeface="Consolas"/>
              </a:defRPr>
            </a:pPr>
            <a:r>
              <a:t>                'variable' : 'var',  </a:t>
            </a:r>
          </a:p>
          <a:p>
            <a:pPr>
              <a:lnSpc>
                <a:spcPct val="60000"/>
              </a:lnSpc>
              <a:defRPr sz="1200" b="1">
                <a:latin typeface="Consolas"/>
                <a:ea typeface="Consolas"/>
                <a:cs typeface="Consolas"/>
                <a:sym typeface="Consolas"/>
              </a:defRPr>
            </a:pPr>
            <a:r>
              <a:t>                'value' : 'val'})</a:t>
            </a:r>
          </a:p>
          <a:p>
            <a:pPr>
              <a:lnSpc>
                <a:spcPct val="60000"/>
              </a:lnSpc>
              <a:defRPr sz="1200" b="1">
                <a:latin typeface="Consolas"/>
                <a:ea typeface="Consolas"/>
                <a:cs typeface="Consolas"/>
                <a:sym typeface="Consolas"/>
              </a:defRPr>
            </a:pPr>
            <a:r>
              <a:t>        .query('val &gt;= 200')</a:t>
            </a:r>
          </a:p>
          <a:p>
            <a:pPr>
              <a:lnSpc>
                <a:spcPct val="60000"/>
              </a:lnSpc>
              <a:defRPr sz="1200" b="1">
                <a:latin typeface="Consolas"/>
                <a:ea typeface="Consolas"/>
                <a:cs typeface="Consolas"/>
                <a:sym typeface="Consolas"/>
              </a:defRPr>
            </a:pPr>
            <a:r>
              <a:t>     )</a:t>
            </a:r>
          </a:p>
        </p:txBody>
      </p:sp>
      <p:graphicFrame>
        <p:nvGraphicFramePr>
          <p:cNvPr id="186" name="Table 9"/>
          <p:cNvGraphicFramePr/>
          <p:nvPr/>
        </p:nvGraphicFramePr>
        <p:xfrm>
          <a:off x="4646129" y="6208608"/>
          <a:ext cx="1381695" cy="609600"/>
        </p:xfrm>
        <a:graphic>
          <a:graphicData uri="http://schemas.openxmlformats.org/drawingml/2006/table">
            <a:tbl>
              <a:tblPr>
                <a:tableStyleId>{4C3C2611-4C71-4FC5-86AE-919BDF0F9419}</a:tableStyleId>
              </a:tblPr>
              <a:tblGrid>
                <a:gridCol w="276339">
                  <a:extLst>
                    <a:ext uri="{9D8B030D-6E8A-4147-A177-3AD203B41FA5}">
                      <a16:colId xmlns:a16="http://schemas.microsoft.com/office/drawing/2014/main" val="20000"/>
                    </a:ext>
                  </a:extLst>
                </a:gridCol>
                <a:gridCol w="276339">
                  <a:extLst>
                    <a:ext uri="{9D8B030D-6E8A-4147-A177-3AD203B41FA5}">
                      <a16:colId xmlns:a16="http://schemas.microsoft.com/office/drawing/2014/main" val="20001"/>
                    </a:ext>
                  </a:extLst>
                </a:gridCol>
                <a:gridCol w="276339">
                  <a:extLst>
                    <a:ext uri="{9D8B030D-6E8A-4147-A177-3AD203B41FA5}">
                      <a16:colId xmlns:a16="http://schemas.microsoft.com/office/drawing/2014/main" val="20002"/>
                    </a:ext>
                  </a:extLst>
                </a:gridCol>
                <a:gridCol w="276339">
                  <a:extLst>
                    <a:ext uri="{9D8B030D-6E8A-4147-A177-3AD203B41FA5}">
                      <a16:colId xmlns:a16="http://schemas.microsoft.com/office/drawing/2014/main" val="20003"/>
                    </a:ext>
                  </a:extLst>
                </a:gridCol>
                <a:gridCol w="276339">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D0CECE"/>
                    </a:solidFill>
                  </a:tcPr>
                </a:tc>
                <a:extLst>
                  <a:ext uri="{0D108BD9-81ED-4DB2-BD59-A6C34878D82A}">
                    <a16:rowId xmlns:a16="http://schemas.microsoft.com/office/drawing/2014/main" val="10004"/>
                  </a:ext>
                </a:extLst>
              </a:tr>
            </a:tbl>
          </a:graphicData>
        </a:graphic>
      </p:graphicFrame>
      <p:sp>
        <p:nvSpPr>
          <p:cNvPr id="187" name="Straight Arrow Connector 80"/>
          <p:cNvSpPr/>
          <p:nvPr/>
        </p:nvSpPr>
        <p:spPr>
          <a:xfrm>
            <a:off x="6080760" y="6513408"/>
            <a:ext cx="363153" cy="1"/>
          </a:xfrm>
          <a:prstGeom prst="line">
            <a:avLst/>
          </a:prstGeom>
          <a:ln w="63500">
            <a:solidFill>
              <a:srgbClr val="000000"/>
            </a:solidFill>
            <a:miter/>
            <a:tailEnd type="stealth"/>
          </a:ln>
        </p:spPr>
        <p:txBody>
          <a:bodyPr lIns="45719" rIns="45719"/>
          <a:lstStyle/>
          <a:p>
            <a:endParaRPr/>
          </a:p>
        </p:txBody>
      </p:sp>
      <p:graphicFrame>
        <p:nvGraphicFramePr>
          <p:cNvPr id="188" name="Table 81"/>
          <p:cNvGraphicFramePr/>
          <p:nvPr/>
        </p:nvGraphicFramePr>
        <p:xfrm>
          <a:off x="6537198" y="6330528"/>
          <a:ext cx="1381695" cy="365760"/>
        </p:xfrm>
        <a:graphic>
          <a:graphicData uri="http://schemas.openxmlformats.org/drawingml/2006/table">
            <a:tbl>
              <a:tblPr>
                <a:tableStyleId>{4C3C2611-4C71-4FC5-86AE-919BDF0F9419}</a:tableStyleId>
              </a:tblPr>
              <a:tblGrid>
                <a:gridCol w="276339">
                  <a:extLst>
                    <a:ext uri="{9D8B030D-6E8A-4147-A177-3AD203B41FA5}">
                      <a16:colId xmlns:a16="http://schemas.microsoft.com/office/drawing/2014/main" val="20000"/>
                    </a:ext>
                  </a:extLst>
                </a:gridCol>
                <a:gridCol w="276339">
                  <a:extLst>
                    <a:ext uri="{9D8B030D-6E8A-4147-A177-3AD203B41FA5}">
                      <a16:colId xmlns:a16="http://schemas.microsoft.com/office/drawing/2014/main" val="20001"/>
                    </a:ext>
                  </a:extLst>
                </a:gridCol>
                <a:gridCol w="276339">
                  <a:extLst>
                    <a:ext uri="{9D8B030D-6E8A-4147-A177-3AD203B41FA5}">
                      <a16:colId xmlns:a16="http://schemas.microsoft.com/office/drawing/2014/main" val="20002"/>
                    </a:ext>
                  </a:extLst>
                </a:gridCol>
                <a:gridCol w="276339">
                  <a:extLst>
                    <a:ext uri="{9D8B030D-6E8A-4147-A177-3AD203B41FA5}">
                      <a16:colId xmlns:a16="http://schemas.microsoft.com/office/drawing/2014/main" val="20003"/>
                    </a:ext>
                  </a:extLst>
                </a:gridCol>
                <a:gridCol w="276339">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bl>
          </a:graphicData>
        </a:graphic>
      </p:graphicFrame>
      <p:sp>
        <p:nvSpPr>
          <p:cNvPr id="189" name="TextBox 82"/>
          <p:cNvSpPr/>
          <p:nvPr/>
        </p:nvSpPr>
        <p:spPr>
          <a:xfrm>
            <a:off x="4048867" y="6872004"/>
            <a:ext cx="2468371" cy="1653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df[df.Length &gt; 7]</a:t>
            </a:r>
          </a:p>
          <a:p>
            <a:pPr>
              <a:defRPr sz="1100">
                <a:latin typeface="Consolas"/>
                <a:ea typeface="Consolas"/>
                <a:cs typeface="Consolas"/>
                <a:sym typeface="Consolas"/>
              </a:defRPr>
            </a:pPr>
            <a:r>
              <a:t>与えられた条件に合った行を抜き出す</a:t>
            </a:r>
          </a:p>
          <a:p>
            <a:pPr>
              <a:defRPr sz="1200" b="1">
                <a:latin typeface="Consolas"/>
                <a:ea typeface="Consolas"/>
                <a:cs typeface="Consolas"/>
                <a:sym typeface="Consolas"/>
              </a:defRPr>
            </a:pPr>
            <a:r>
              <a:t>df.drop_duplicates()</a:t>
            </a:r>
          </a:p>
          <a:p>
            <a:pPr>
              <a:defRPr sz="1100">
                <a:latin typeface="Consolas"/>
                <a:ea typeface="Consolas"/>
                <a:cs typeface="Consolas"/>
                <a:sym typeface="Consolas"/>
              </a:defRPr>
            </a:pPr>
            <a:r>
              <a:t>値の重複するrow(行)を除外</a:t>
            </a:r>
          </a:p>
          <a:p>
            <a:pPr>
              <a:defRPr sz="1200" b="1">
                <a:latin typeface="Consolas"/>
                <a:ea typeface="Consolas"/>
                <a:cs typeface="Consolas"/>
                <a:sym typeface="Consolas"/>
              </a:defRPr>
            </a:pPr>
            <a:r>
              <a:t>df.head(n)</a:t>
            </a:r>
          </a:p>
          <a:p>
            <a:pPr>
              <a:defRPr sz="1100">
                <a:latin typeface="Consolas"/>
                <a:ea typeface="Consolas"/>
                <a:cs typeface="Consolas"/>
                <a:sym typeface="Consolas"/>
              </a:defRPr>
            </a:pPr>
            <a:r>
              <a:t>最初のn行を取得</a:t>
            </a:r>
          </a:p>
          <a:p>
            <a:pPr>
              <a:defRPr sz="1200" b="1">
                <a:latin typeface="Consolas"/>
                <a:ea typeface="Consolas"/>
                <a:cs typeface="Consolas"/>
                <a:sym typeface="Consolas"/>
              </a:defRPr>
            </a:pPr>
            <a:r>
              <a:t>df.tail(n)</a:t>
            </a:r>
          </a:p>
          <a:p>
            <a:pPr>
              <a:defRPr sz="1100">
                <a:latin typeface="Consolas"/>
                <a:ea typeface="Consolas"/>
                <a:cs typeface="Consolas"/>
                <a:sym typeface="Consolas"/>
              </a:defRPr>
            </a:pPr>
            <a:r>
              <a:t>最初のn行を取得</a:t>
            </a:r>
          </a:p>
        </p:txBody>
      </p:sp>
      <p:graphicFrame>
        <p:nvGraphicFramePr>
          <p:cNvPr id="190" name="Table 13"/>
          <p:cNvGraphicFramePr/>
          <p:nvPr/>
        </p:nvGraphicFramePr>
        <p:xfrm>
          <a:off x="4050330" y="8569488"/>
          <a:ext cx="4814589" cy="1512065"/>
        </p:xfrm>
        <a:graphic>
          <a:graphicData uri="http://schemas.openxmlformats.org/drawingml/2006/table">
            <a:tbl>
              <a:tblPr firstRow="1" bandRow="1">
                <a:tableStyleId>{4C3C2611-4C71-4FC5-86AE-919BDF0F9419}</a:tableStyleId>
              </a:tblPr>
              <a:tblGrid>
                <a:gridCol w="230890">
                  <a:extLst>
                    <a:ext uri="{9D8B030D-6E8A-4147-A177-3AD203B41FA5}">
                      <a16:colId xmlns:a16="http://schemas.microsoft.com/office/drawing/2014/main" val="20000"/>
                    </a:ext>
                  </a:extLst>
                </a:gridCol>
                <a:gridCol w="1175988">
                  <a:extLst>
                    <a:ext uri="{9D8B030D-6E8A-4147-A177-3AD203B41FA5}">
                      <a16:colId xmlns:a16="http://schemas.microsoft.com/office/drawing/2014/main" val="20001"/>
                    </a:ext>
                  </a:extLst>
                </a:gridCol>
                <a:gridCol w="1770676">
                  <a:extLst>
                    <a:ext uri="{9D8B030D-6E8A-4147-A177-3AD203B41FA5}">
                      <a16:colId xmlns:a16="http://schemas.microsoft.com/office/drawing/2014/main" val="20002"/>
                    </a:ext>
                  </a:extLst>
                </a:gridCol>
                <a:gridCol w="1637035">
                  <a:extLst>
                    <a:ext uri="{9D8B030D-6E8A-4147-A177-3AD203B41FA5}">
                      <a16:colId xmlns:a16="http://schemas.microsoft.com/office/drawing/2014/main" val="20003"/>
                    </a:ext>
                  </a:extLst>
                </a:gridCol>
              </a:tblGrid>
              <a:tr h="231905">
                <a:tc gridSpan="4">
                  <a:txBody>
                    <a:bodyPr/>
                    <a:lstStyle/>
                    <a:p>
                      <a:pPr algn="ctr" defTabSz="1397202">
                        <a:defRPr b="0">
                          <a:solidFill>
                            <a:srgbClr val="000000"/>
                          </a:solidFill>
                        </a:defRPr>
                      </a:pPr>
                      <a:r>
                        <a:rPr sz="1200" b="1">
                          <a:solidFill>
                            <a:srgbClr val="FFFFFF"/>
                          </a:solidFill>
                        </a:rPr>
                        <a:t>Logic in Python (and pandas)</a:t>
                      </a:r>
                    </a:p>
                  </a:txBody>
                  <a:tcPr marL="0" marR="0" marT="0" marB="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3254">
                <a:tc>
                  <a:txBody>
                    <a:bodyPr/>
                    <a:lstStyle/>
                    <a:p>
                      <a:pPr algn="l" defTabSz="1397202"/>
                      <a:r>
                        <a:rPr sz="900" b="1">
                          <a:latin typeface="Consolas"/>
                          <a:ea typeface="Consolas"/>
                          <a:cs typeface="Consolas"/>
                          <a:sym typeface="Consolas"/>
                        </a:rPr>
                        <a:t>&lt;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より小さい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b="1">
                          <a:latin typeface="Consolas"/>
                          <a:ea typeface="Consolas"/>
                          <a:cs typeface="Consolas"/>
                          <a:sym typeface="Consolas"/>
                        </a:rP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等しくない</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1"/>
                  </a:ext>
                </a:extLst>
              </a:tr>
              <a:tr h="193254">
                <a:tc>
                  <a:txBody>
                    <a:bodyPr/>
                    <a:lstStyle/>
                    <a:p>
                      <a:pPr algn="l" defTabSz="1397202"/>
                      <a:r>
                        <a:rPr sz="900" b="1">
                          <a:latin typeface="Consolas"/>
                          <a:ea typeface="Consolas"/>
                          <a:cs typeface="Consolas"/>
                          <a:sym typeface="Consolas"/>
                        </a:rPr>
                        <a:t>&gt;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より大きい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df.column.isin(</a:t>
                      </a:r>
                      <a:r>
                        <a:rPr i="1"/>
                        <a:t>values</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valuesが含まれているcolumnに場合trueを返す</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2"/>
                  </a:ext>
                </a:extLst>
              </a:tr>
              <a:tr h="193254">
                <a:tc>
                  <a:txBody>
                    <a:bodyPr/>
                    <a:lstStyle/>
                    <a:p>
                      <a:pPr algn="l" defTabSz="1397202"/>
                      <a:r>
                        <a:rPr sz="900" b="1">
                          <a:latin typeface="Consolas"/>
                          <a:ea typeface="Consolas"/>
                          <a:cs typeface="Consolas"/>
                          <a:sym typeface="Consolas"/>
                        </a:rPr>
                        <a: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と等しい</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pd.isnull(</a:t>
                      </a:r>
                      <a:r>
                        <a:rPr i="1"/>
                        <a:t>obj</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nullである</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3"/>
                  </a:ext>
                </a:extLst>
              </a:tr>
              <a:tr h="193254">
                <a:tc>
                  <a:txBody>
                    <a:bodyPr/>
                    <a:lstStyle/>
                    <a:p>
                      <a:pPr algn="l" defTabSz="1397202"/>
                      <a:r>
                        <a:rPr sz="900" b="1">
                          <a:latin typeface="Consolas"/>
                          <a:ea typeface="Consolas"/>
                          <a:cs typeface="Consolas"/>
                          <a:sym typeface="Consolas"/>
                        </a:rPr>
                        <a:t>&lt;=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以下</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sz="900" b="1">
                          <a:latin typeface="Consolas"/>
                          <a:ea typeface="Consolas"/>
                          <a:cs typeface="Consolas"/>
                          <a:sym typeface="Consolas"/>
                        </a:defRPr>
                      </a:pPr>
                      <a:r>
                        <a:t>pd.notnull(</a:t>
                      </a:r>
                      <a:r>
                        <a:rPr i="1"/>
                        <a:t>obj</a:t>
                      </a:r>
                      <a:r>
                        <a:t>)</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nullでない</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4"/>
                  </a:ext>
                </a:extLst>
              </a:tr>
              <a:tr h="193254">
                <a:tc>
                  <a:txBody>
                    <a:bodyPr/>
                    <a:lstStyle/>
                    <a:p>
                      <a:pPr algn="l" defTabSz="1397202"/>
                      <a:r>
                        <a:rPr sz="900" b="1">
                          <a:latin typeface="Consolas"/>
                          <a:ea typeface="Consolas"/>
                          <a:cs typeface="Consolas"/>
                          <a:sym typeface="Consolas"/>
                        </a:rPr>
                        <a:t>&gt;=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以上</a:t>
                      </a:r>
                    </a:p>
                  </a:txBody>
                  <a:tcPr marL="45720" marR="4572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b="1">
                          <a:latin typeface="Consolas"/>
                          <a:ea typeface="Consolas"/>
                          <a:cs typeface="Consolas"/>
                          <a:sym typeface="Consolas"/>
                        </a:rPr>
                        <a:t>&amp;,|,~,^,df.any(),df.all()</a:t>
                      </a:r>
                    </a:p>
                  </a:txBody>
                  <a:tcPr marL="45720" marR="4572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Logical and, or, not, xor, any, all</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5"/>
                  </a:ext>
                </a:extLst>
              </a:tr>
            </a:tbl>
          </a:graphicData>
        </a:graphic>
      </p:graphicFrame>
      <p:sp>
        <p:nvSpPr>
          <p:cNvPr id="191" name="TextBox 19"/>
          <p:cNvSpPr/>
          <p:nvPr/>
        </p:nvSpPr>
        <p:spPr>
          <a:xfrm>
            <a:off x="3809358" y="10535398"/>
            <a:ext cx="9815025" cy="345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800"/>
            </a:pPr>
            <a:r>
              <a:rPr u="sng">
                <a:solidFill>
                  <a:srgbClr val="0563C1"/>
                </a:solidFill>
                <a:uFill>
                  <a:solidFill>
                    <a:srgbClr val="0563C1"/>
                  </a:solidFill>
                </a:uFill>
                <a:hlinkClick r:id="rId2"/>
              </a:rPr>
              <a:t>http://pandas.pydata.org/</a:t>
            </a:r>
            <a:r>
              <a:t>  This cheat sheet inspired by Rstudio Data Wrangling Cheatsheet (</a:t>
            </a:r>
            <a:r>
              <a:rPr u="sng">
                <a:solidFill>
                  <a:srgbClr val="0563C1"/>
                </a:solidFill>
                <a:uFill>
                  <a:solidFill>
                    <a:srgbClr val="0563C1"/>
                  </a:solidFill>
                </a:uFill>
                <a:hlinkClick r:id="rId3"/>
              </a:rPr>
              <a:t>https://www.rstudio.com/wp-content/uploads/2015/02/data-wrangling-cheatsheet.pdf</a:t>
            </a:r>
            <a:r>
              <a:t>)  Written by Irv Lustig, </a:t>
            </a:r>
            <a:r>
              <a:rPr u="sng">
                <a:solidFill>
                  <a:srgbClr val="0563C1"/>
                </a:solidFill>
                <a:uFill>
                  <a:solidFill>
                    <a:srgbClr val="0563C1"/>
                  </a:solidFill>
                </a:uFill>
                <a:hlinkClick r:id="rId4"/>
              </a:rPr>
              <a:t>Princeton Consultants</a:t>
            </a:r>
          </a:p>
        </p:txBody>
      </p:sp>
      <p:graphicFrame>
        <p:nvGraphicFramePr>
          <p:cNvPr id="192" name="Table 83"/>
          <p:cNvGraphicFramePr/>
          <p:nvPr/>
        </p:nvGraphicFramePr>
        <p:xfrm>
          <a:off x="9798553" y="6234838"/>
          <a:ext cx="1381692"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gridCol w="230282">
                  <a:extLst>
                    <a:ext uri="{9D8B030D-6E8A-4147-A177-3AD203B41FA5}">
                      <a16:colId xmlns:a16="http://schemas.microsoft.com/office/drawing/2014/main" val="20004"/>
                    </a:ext>
                  </a:extLst>
                </a:gridCol>
                <a:gridCol w="230282">
                  <a:extLst>
                    <a:ext uri="{9D8B030D-6E8A-4147-A177-3AD203B41FA5}">
                      <a16:colId xmlns:a16="http://schemas.microsoft.com/office/drawing/2014/main" val="20005"/>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193" name="Table 85"/>
          <p:cNvGraphicFramePr/>
          <p:nvPr/>
        </p:nvGraphicFramePr>
        <p:xfrm>
          <a:off x="11739938" y="6240361"/>
          <a:ext cx="921128" cy="609600"/>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sp>
        <p:nvSpPr>
          <p:cNvPr id="194" name="Straight Arrow Connector 86"/>
          <p:cNvSpPr/>
          <p:nvPr/>
        </p:nvSpPr>
        <p:spPr>
          <a:xfrm>
            <a:off x="11263045" y="6538808"/>
            <a:ext cx="363153" cy="1"/>
          </a:xfrm>
          <a:prstGeom prst="line">
            <a:avLst/>
          </a:prstGeom>
          <a:ln w="63500">
            <a:solidFill>
              <a:srgbClr val="000000"/>
            </a:solidFill>
            <a:miter/>
            <a:tailEnd type="stealth"/>
          </a:ln>
        </p:spPr>
        <p:txBody>
          <a:bodyPr lIns="45719" rIns="45719"/>
          <a:lstStyle/>
          <a:p>
            <a:endParaRPr/>
          </a:p>
        </p:txBody>
      </p:sp>
      <p:sp>
        <p:nvSpPr>
          <p:cNvPr id="195" name="TextBox 87"/>
          <p:cNvSpPr/>
          <p:nvPr/>
        </p:nvSpPr>
        <p:spPr>
          <a:xfrm>
            <a:off x="9019575" y="6899505"/>
            <a:ext cx="4842117" cy="12074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100" b="1">
                <a:latin typeface="Consolas"/>
                <a:ea typeface="Consolas"/>
                <a:cs typeface="Consolas"/>
                <a:sym typeface="Consolas"/>
              </a:defRPr>
            </a:pPr>
            <a:r>
              <a:t>df[['width','length','species']]</a:t>
            </a:r>
          </a:p>
          <a:p>
            <a:pPr>
              <a:defRPr sz="1100"/>
            </a:pPr>
            <a:r>
              <a:t>     複数column(列)を列名を指定して取得</a:t>
            </a:r>
          </a:p>
          <a:p>
            <a:pPr>
              <a:defRPr sz="1100" b="1">
                <a:latin typeface="Consolas"/>
                <a:ea typeface="Consolas"/>
                <a:cs typeface="Consolas"/>
                <a:sym typeface="Consolas"/>
              </a:defRPr>
            </a:pPr>
            <a:r>
              <a:t>df['width']  </a:t>
            </a:r>
            <a:r>
              <a:rPr b="0" i="1">
                <a:latin typeface="+mj-lt"/>
                <a:ea typeface="+mj-ea"/>
                <a:cs typeface="+mj-cs"/>
                <a:sym typeface="Calibri"/>
              </a:rPr>
              <a:t>or</a:t>
            </a:r>
            <a:r>
              <a:t>  df.width</a:t>
            </a:r>
          </a:p>
          <a:p>
            <a:pPr>
              <a:defRPr sz="1100"/>
            </a:pPr>
            <a:r>
              <a:t>     1つのcolumn(列)を列名を指定して取得</a:t>
            </a:r>
          </a:p>
          <a:p>
            <a:pPr>
              <a:defRPr sz="1100" b="1">
                <a:latin typeface="Consolas"/>
                <a:ea typeface="Consolas"/>
                <a:cs typeface="Consolas"/>
                <a:sym typeface="Consolas"/>
              </a:defRPr>
            </a:pPr>
            <a:r>
              <a:t>df.filter(regex='</a:t>
            </a:r>
            <a:r>
              <a:rPr i="1"/>
              <a:t>regex</a:t>
            </a:r>
            <a:r>
              <a:t>')</a:t>
            </a:r>
          </a:p>
          <a:p>
            <a:pPr>
              <a:defRPr sz="1100"/>
            </a:pPr>
            <a:r>
              <a:t>     column(列)を正規表現でフィルタリング</a:t>
            </a:r>
          </a:p>
        </p:txBody>
      </p:sp>
      <p:sp>
        <p:nvSpPr>
          <p:cNvPr id="196" name="TextBox 73"/>
          <p:cNvSpPr/>
          <p:nvPr/>
        </p:nvSpPr>
        <p:spPr>
          <a:xfrm>
            <a:off x="8997522" y="9519238"/>
            <a:ext cx="4842117" cy="11143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b="1">
                <a:latin typeface="Consolas"/>
                <a:ea typeface="Consolas"/>
                <a:cs typeface="Consolas"/>
                <a:sym typeface="Consolas"/>
              </a:defRPr>
            </a:pPr>
            <a:r>
              <a:t>df.loc[:,'x2':'x4']</a:t>
            </a:r>
          </a:p>
          <a:p>
            <a:pPr>
              <a:lnSpc>
                <a:spcPct val="90000"/>
              </a:lnSpc>
              <a:defRPr sz="1100"/>
            </a:pPr>
            <a:r>
              <a:t>     x2からx4までの全てのcolumn(列)を取得</a:t>
            </a:r>
          </a:p>
          <a:p>
            <a:pPr>
              <a:lnSpc>
                <a:spcPct val="90000"/>
              </a:lnSpc>
              <a:defRPr sz="1100"/>
            </a:pPr>
            <a:r>
              <a:t>df.iloc[:,[1,2,5]]</a:t>
            </a:r>
          </a:p>
          <a:p>
            <a:pPr>
              <a:lnSpc>
                <a:spcPct val="90000"/>
              </a:lnSpc>
              <a:defRPr sz="1100"/>
            </a:pPr>
            <a:r>
              <a:t>     1,2,5番目(indexが5番目)の列を取得(indexは0から数える)</a:t>
            </a:r>
          </a:p>
          <a:p>
            <a:pPr>
              <a:lnSpc>
                <a:spcPct val="90000"/>
              </a:lnSpc>
              <a:defRPr sz="1100" b="1">
                <a:latin typeface="Consolas"/>
                <a:ea typeface="Consolas"/>
                <a:cs typeface="Consolas"/>
                <a:sym typeface="Consolas"/>
              </a:defRPr>
            </a:pPr>
            <a:r>
              <a:t>df.loc[df['a'] &gt; 10, ['a','c']]</a:t>
            </a:r>
          </a:p>
          <a:p>
            <a:pPr>
              <a:lnSpc>
                <a:spcPct val="90000"/>
              </a:lnSpc>
              <a:defRPr sz="1100"/>
            </a:pPr>
            <a:r>
              <a:t>     与えられた条件に合ったrow(行)で且つ指定されたcolumn(列)を取得</a:t>
            </a:r>
          </a:p>
        </p:txBody>
      </p:sp>
      <p:graphicFrame>
        <p:nvGraphicFramePr>
          <p:cNvPr id="197" name="Table 84"/>
          <p:cNvGraphicFramePr/>
          <p:nvPr>
            <p:extLst>
              <p:ext uri="{D42A27DB-BD31-4B8C-83A1-F6EECF244321}">
                <p14:modId xmlns:p14="http://schemas.microsoft.com/office/powerpoint/2010/main" val="2555325500"/>
              </p:ext>
            </p:extLst>
          </p:nvPr>
        </p:nvGraphicFramePr>
        <p:xfrm>
          <a:off x="8997522" y="8108900"/>
          <a:ext cx="4939837" cy="1374905"/>
        </p:xfrm>
        <a:graphic>
          <a:graphicData uri="http://schemas.openxmlformats.org/drawingml/2006/table">
            <a:tbl>
              <a:tblPr firstRow="1" bandRow="1">
                <a:tableStyleId>{4C3C2611-4C71-4FC5-86AE-919BDF0F9419}</a:tableStyleId>
              </a:tblPr>
              <a:tblGrid>
                <a:gridCol w="1441794">
                  <a:extLst>
                    <a:ext uri="{9D8B030D-6E8A-4147-A177-3AD203B41FA5}">
                      <a16:colId xmlns:a16="http://schemas.microsoft.com/office/drawing/2014/main" val="20000"/>
                    </a:ext>
                  </a:extLst>
                </a:gridCol>
                <a:gridCol w="3498043">
                  <a:extLst>
                    <a:ext uri="{9D8B030D-6E8A-4147-A177-3AD203B41FA5}">
                      <a16:colId xmlns:a16="http://schemas.microsoft.com/office/drawing/2014/main" val="20001"/>
                    </a:ext>
                  </a:extLst>
                </a:gridCol>
              </a:tblGrid>
              <a:tr h="231905">
                <a:tc gridSpan="2">
                  <a:txBody>
                    <a:bodyPr/>
                    <a:lstStyle/>
                    <a:p>
                      <a:pPr algn="ctr" defTabSz="1397202">
                        <a:defRPr b="0">
                          <a:solidFill>
                            <a:srgbClr val="000000"/>
                          </a:solidFill>
                        </a:defRPr>
                      </a:pPr>
                      <a:r>
                        <a:rPr sz="1200" b="1">
                          <a:solidFill>
                            <a:srgbClr val="FFFFFF"/>
                          </a:solidFill>
                        </a:rPr>
                        <a:t>regex (正規表現) の例</a:t>
                      </a:r>
                    </a:p>
                  </a:txBody>
                  <a:tcPr marL="0" marR="0" marT="0" marB="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xBody>
                    <a:bodyPr/>
                    <a:lstStyle/>
                    <a:p>
                      <a:endParaRPr lang="en-US"/>
                    </a:p>
                  </a:txBody>
                  <a:tcPr/>
                </a:tc>
                <a:extLst>
                  <a:ext uri="{0D108BD9-81ED-4DB2-BD59-A6C34878D82A}">
                    <a16:rowId xmlns:a16="http://schemas.microsoft.com/office/drawing/2014/main" val="10000"/>
                  </a:ext>
                </a:extLst>
              </a:tr>
              <a:tr h="193254">
                <a:tc>
                  <a:txBody>
                    <a:bodyPr/>
                    <a:lstStyle/>
                    <a:p>
                      <a:pPr algn="l" defTabSz="1397202"/>
                      <a:r>
                        <a:rPr sz="900" b="1">
                          <a:latin typeface="Consolas"/>
                          <a:ea typeface="Consolas"/>
                          <a:cs typeface="Consolas"/>
                          <a:sym typeface="Consolas"/>
                        </a:rPr>
                        <a:t>'\.'</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ピリオド’.’を含む文字列にマッチ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1"/>
                  </a:ext>
                </a:extLst>
              </a:tr>
              <a:tr h="193254">
                <a:tc>
                  <a:txBody>
                    <a:bodyPr/>
                    <a:lstStyle/>
                    <a:p>
                      <a:pPr algn="l" defTabSz="1397202"/>
                      <a:r>
                        <a:rPr sz="900" b="1">
                          <a:latin typeface="Consolas"/>
                          <a:ea typeface="Consolas"/>
                          <a:cs typeface="Consolas"/>
                          <a:sym typeface="Consolas"/>
                        </a:rPr>
                        <a:t>'Length$'</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末尾に’Length’のある文字列にマッチ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2"/>
                  </a:ext>
                </a:extLst>
              </a:tr>
              <a:tr h="193254">
                <a:tc>
                  <a:txBody>
                    <a:bodyPr/>
                    <a:lstStyle/>
                    <a:p>
                      <a:pPr algn="l" defTabSz="1397202"/>
                      <a:r>
                        <a:rPr sz="900" b="1">
                          <a:latin typeface="Consolas"/>
                          <a:ea typeface="Consolas"/>
                          <a:cs typeface="Consolas"/>
                          <a:sym typeface="Consolas"/>
                        </a:rPr>
                        <a:t>'^Sepal'</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冒頭に’Sepal’のある文字列にマッチ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3"/>
                  </a:ext>
                </a:extLst>
              </a:tr>
              <a:tr h="193254">
                <a:tc>
                  <a:txBody>
                    <a:bodyPr/>
                    <a:lstStyle/>
                    <a:p>
                      <a:pPr algn="l" defTabSz="1397202"/>
                      <a:r>
                        <a:rPr sz="900" b="1">
                          <a:latin typeface="Consolas"/>
                          <a:ea typeface="Consolas"/>
                          <a:cs typeface="Consolas"/>
                          <a:sym typeface="Consolas"/>
                        </a:rPr>
                        <a:t>'^x[1-5]$'</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‘x’で始まり且つ末尾が1~5のいずれかである文字列にマッチ</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4"/>
                  </a:ext>
                </a:extLst>
              </a:tr>
              <a:tr h="193254">
                <a:tc>
                  <a:txBody>
                    <a:bodyPr/>
                    <a:lstStyle/>
                    <a:p>
                      <a:pPr algn="l" defTabSz="1397202"/>
                      <a:r>
                        <a:rPr sz="900" b="1">
                          <a:latin typeface="Consolas"/>
                          <a:ea typeface="Consolas"/>
                          <a:cs typeface="Consolas"/>
                          <a:sym typeface="Consolas"/>
                        </a:rPr>
                        <a:t>'^(?!Species$).*'</a:t>
                      </a:r>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dirty="0" err="1"/>
                        <a:t>Species’以外の文字列とマッチ</a:t>
                      </a:r>
                      <a:endParaRPr sz="900" dirty="0"/>
                    </a:p>
                  </a:txBody>
                  <a:tcPr marL="45720" marR="4572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extLst>
                  <a:ext uri="{0D108BD9-81ED-4DB2-BD59-A6C34878D82A}">
                    <a16:rowId xmlns:a16="http://schemas.microsoft.com/office/drawing/2014/main" val="10005"/>
                  </a:ext>
                </a:extLst>
              </a:tr>
            </a:tbl>
          </a:graphicData>
        </a:graphic>
      </p:graphicFrame>
      <p:sp>
        <p:nvSpPr>
          <p:cNvPr id="198" name="TextBox 88"/>
          <p:cNvSpPr/>
          <p:nvPr/>
        </p:nvSpPr>
        <p:spPr>
          <a:xfrm>
            <a:off x="6370176" y="6677109"/>
            <a:ext cx="2492076" cy="193773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df.sample(frac=0.5)</a:t>
            </a:r>
          </a:p>
          <a:p>
            <a:pPr indent="174625">
              <a:lnSpc>
                <a:spcPct val="50000"/>
              </a:lnSpc>
              <a:defRPr sz="1100"/>
            </a:pPr>
            <a:r>
              <a:t>行を[frac]ランダムで行を取得</a:t>
            </a:r>
          </a:p>
          <a:p>
            <a:pPr indent="174625">
              <a:lnSpc>
                <a:spcPct val="50000"/>
              </a:lnSpc>
              <a:defRPr sz="1100"/>
            </a:pPr>
            <a:r>
              <a:t>※fracは割合(1 = 100%)</a:t>
            </a:r>
          </a:p>
          <a:p>
            <a:pPr>
              <a:defRPr sz="1200" b="1">
                <a:latin typeface="Consolas"/>
                <a:ea typeface="Consolas"/>
                <a:cs typeface="Consolas"/>
                <a:sym typeface="Consolas"/>
              </a:defRPr>
            </a:pPr>
            <a:r>
              <a:t>df.sample(n=10)</a:t>
            </a:r>
          </a:p>
          <a:p>
            <a:pPr>
              <a:lnSpc>
                <a:spcPct val="50000"/>
              </a:lnSpc>
              <a:defRPr sz="1200"/>
            </a:pPr>
            <a:r>
              <a:t>     </a:t>
            </a:r>
            <a:r>
              <a:rPr sz="1100"/>
              <a:t>n行をランダムで取得</a:t>
            </a:r>
          </a:p>
          <a:p>
            <a:pPr>
              <a:defRPr sz="1200" b="1">
                <a:latin typeface="Consolas"/>
                <a:ea typeface="Consolas"/>
                <a:cs typeface="Consolas"/>
                <a:sym typeface="Consolas"/>
              </a:defRPr>
            </a:pPr>
            <a:r>
              <a:t>df.iloc[10:20]</a:t>
            </a:r>
          </a:p>
          <a:p>
            <a:pPr>
              <a:lnSpc>
                <a:spcPct val="50000"/>
              </a:lnSpc>
              <a:defRPr sz="1200"/>
            </a:pPr>
            <a:r>
              <a:t>    指定位置の行を取得</a:t>
            </a:r>
          </a:p>
          <a:p>
            <a:pPr>
              <a:defRPr sz="1200" b="1">
                <a:latin typeface="Consolas"/>
                <a:ea typeface="Consolas"/>
                <a:cs typeface="Consolas"/>
                <a:sym typeface="Consolas"/>
              </a:defRPr>
            </a:pPr>
            <a:r>
              <a:t>df.nlargest(n, 'value')</a:t>
            </a:r>
          </a:p>
          <a:p>
            <a:pPr>
              <a:lnSpc>
                <a:spcPct val="50000"/>
              </a:lnSpc>
              <a:defRPr sz="1200"/>
            </a:pPr>
            <a:r>
              <a:t>    </a:t>
            </a:r>
            <a:r>
              <a:rPr sz="1100"/>
              <a:t>‘value’列のn行を降順で</a:t>
            </a:r>
            <a:r>
              <a:t>取得</a:t>
            </a:r>
          </a:p>
          <a:p>
            <a:pPr>
              <a:defRPr sz="1200" b="1">
                <a:latin typeface="Consolas"/>
                <a:ea typeface="Consolas"/>
                <a:cs typeface="Consolas"/>
                <a:sym typeface="Consolas"/>
              </a:defRPr>
            </a:pPr>
            <a:r>
              <a:t>df.nsmallest(n, 'value')</a:t>
            </a:r>
          </a:p>
          <a:p>
            <a:pPr indent="174625">
              <a:defRPr sz="1200"/>
            </a:pPr>
            <a:r>
              <a:rPr sz="1100"/>
              <a:t>‘value’列のn行を昇順で</a:t>
            </a:r>
            <a:r>
              <a:t>取得</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ounded Rectangle 71"/>
          <p:cNvSpPr/>
          <p:nvPr/>
        </p:nvSpPr>
        <p:spPr>
          <a:xfrm>
            <a:off x="133438" y="6105264"/>
            <a:ext cx="8958783" cy="2557783"/>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sp>
        <p:nvSpPr>
          <p:cNvPr id="201" name="Rounded Rectangle 32"/>
          <p:cNvSpPr/>
          <p:nvPr/>
        </p:nvSpPr>
        <p:spPr>
          <a:xfrm>
            <a:off x="9313830" y="492042"/>
            <a:ext cx="4375964" cy="609238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pSp>
        <p:nvGrpSpPr>
          <p:cNvPr id="204" name="Rounded Rectangle 1"/>
          <p:cNvGrpSpPr/>
          <p:nvPr/>
        </p:nvGrpSpPr>
        <p:grpSpPr>
          <a:xfrm>
            <a:off x="134509" y="97144"/>
            <a:ext cx="4389121" cy="423294"/>
            <a:chOff x="0" y="37273"/>
            <a:chExt cx="4389120" cy="423293"/>
          </a:xfrm>
        </p:grpSpPr>
        <p:sp>
          <p:nvSpPr>
            <p:cNvPr id="202"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3" name="データの要約"/>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データの要約</a:t>
              </a:r>
            </a:p>
          </p:txBody>
        </p:sp>
      </p:grpSp>
      <p:grpSp>
        <p:nvGrpSpPr>
          <p:cNvPr id="207" name="Rounded Rectangle 2"/>
          <p:cNvGrpSpPr/>
          <p:nvPr/>
        </p:nvGrpSpPr>
        <p:grpSpPr>
          <a:xfrm>
            <a:off x="4703100" y="1329810"/>
            <a:ext cx="4389121" cy="447041"/>
            <a:chOff x="0" y="25399"/>
            <a:chExt cx="4389120" cy="447040"/>
          </a:xfrm>
        </p:grpSpPr>
        <p:sp>
          <p:nvSpPr>
            <p:cNvPr id="205"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6" name="新しいColumn(列)の作成"/>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新しいColumn(列)の作成</a:t>
              </a:r>
            </a:p>
          </p:txBody>
        </p:sp>
      </p:grpSp>
      <p:grpSp>
        <p:nvGrpSpPr>
          <p:cNvPr id="210" name="Rounded Rectangle 3"/>
          <p:cNvGrpSpPr/>
          <p:nvPr/>
        </p:nvGrpSpPr>
        <p:grpSpPr>
          <a:xfrm>
            <a:off x="9300674" y="97143"/>
            <a:ext cx="4389122" cy="423294"/>
            <a:chOff x="0" y="37273"/>
            <a:chExt cx="4389120" cy="423293"/>
          </a:xfrm>
        </p:grpSpPr>
        <p:sp>
          <p:nvSpPr>
            <p:cNvPr id="208"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09" name="データの結合"/>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データの結合</a:t>
              </a:r>
            </a:p>
          </p:txBody>
        </p:sp>
      </p:grpSp>
      <p:sp>
        <p:nvSpPr>
          <p:cNvPr id="211" name="TextBox 4"/>
          <p:cNvSpPr/>
          <p:nvPr/>
        </p:nvSpPr>
        <p:spPr>
          <a:xfrm>
            <a:off x="145643" y="526638"/>
            <a:ext cx="4377986" cy="146777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b="1">
                <a:latin typeface="Consolas"/>
                <a:ea typeface="Consolas"/>
                <a:cs typeface="Consolas"/>
                <a:sym typeface="Consolas"/>
              </a:defRPr>
            </a:pPr>
            <a:r>
              <a:t>df['w'].value_counts()</a:t>
            </a:r>
          </a:p>
          <a:p>
            <a:pPr>
              <a:lnSpc>
                <a:spcPct val="90000"/>
              </a:lnSpc>
              <a:defRPr sz="1100"/>
            </a:pPr>
            <a:r>
              <a:t>     変数の出現回数をカウント</a:t>
            </a:r>
          </a:p>
          <a:p>
            <a:pPr>
              <a:lnSpc>
                <a:spcPct val="90000"/>
              </a:lnSpc>
              <a:defRPr sz="1100" b="1">
                <a:latin typeface="Consolas"/>
                <a:ea typeface="Consolas"/>
                <a:cs typeface="Consolas"/>
                <a:sym typeface="Consolas"/>
              </a:defRPr>
            </a:pPr>
            <a:r>
              <a:t>len(df)</a:t>
            </a:r>
          </a:p>
          <a:p>
            <a:pPr indent="109537">
              <a:lnSpc>
                <a:spcPct val="90000"/>
              </a:lnSpc>
              <a:defRPr sz="1100"/>
            </a:pPr>
            <a:r>
              <a:t># DataFrameの行数を出力</a:t>
            </a:r>
          </a:p>
          <a:p>
            <a:pPr>
              <a:lnSpc>
                <a:spcPct val="90000"/>
              </a:lnSpc>
              <a:defRPr sz="1100" b="1">
                <a:latin typeface="Consolas"/>
                <a:ea typeface="Consolas"/>
                <a:cs typeface="Consolas"/>
                <a:sym typeface="Consolas"/>
              </a:defRPr>
            </a:pPr>
            <a:r>
              <a:t>df['w'].nunique()</a:t>
            </a:r>
          </a:p>
          <a:p>
            <a:pPr indent="109537">
              <a:lnSpc>
                <a:spcPct val="90000"/>
              </a:lnSpc>
              <a:defRPr sz="1100"/>
            </a:pPr>
            <a:r>
              <a:t>ユニークな値をカウントして出力</a:t>
            </a:r>
          </a:p>
          <a:p>
            <a:pPr>
              <a:lnSpc>
                <a:spcPct val="90000"/>
              </a:lnSpc>
              <a:defRPr sz="1100" b="1">
                <a:latin typeface="Consolas"/>
                <a:ea typeface="Consolas"/>
                <a:cs typeface="Consolas"/>
                <a:sym typeface="Consolas"/>
              </a:defRPr>
            </a:pPr>
            <a:r>
              <a:t>df.describe()</a:t>
            </a:r>
          </a:p>
          <a:p>
            <a:pPr indent="111125">
              <a:lnSpc>
                <a:spcPct val="90000"/>
              </a:lnSpc>
              <a:defRPr sz="1100"/>
            </a:pPr>
            <a:r>
              <a:t>Basic descriptive statistics for each column (or GroupBy)</a:t>
            </a:r>
          </a:p>
        </p:txBody>
      </p:sp>
      <p:graphicFrame>
        <p:nvGraphicFramePr>
          <p:cNvPr id="212" name="Table 5"/>
          <p:cNvGraphicFramePr/>
          <p:nvPr/>
        </p:nvGraphicFramePr>
        <p:xfrm>
          <a:off x="838982" y="2013426"/>
          <a:ext cx="1097281" cy="548641"/>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chemeClr val="accent5"/>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C5E0B4"/>
                    </a:solidFill>
                  </a:tcPr>
                </a:tc>
                <a:tc>
                  <a:txBody>
                    <a:bodyPr/>
                    <a:lstStyle/>
                    <a:p>
                      <a:pPr algn="l" defTabSz="1397202">
                        <a:defRPr sz="300"/>
                      </a:pPr>
                      <a:endParaRPr/>
                    </a:p>
                  </a:txBody>
                  <a:tcPr marL="0" marR="0" marT="0" marB="0" horzOverflow="overflow">
                    <a:solidFill>
                      <a:srgbClr val="F8CBAD"/>
                    </a:solidFill>
                  </a:tcPr>
                </a:tc>
                <a:tc>
                  <a:txBody>
                    <a:bodyPr/>
                    <a:lstStyle/>
                    <a:p>
                      <a:pPr algn="l" defTabSz="1397202">
                        <a:defRPr sz="300"/>
                      </a:pPr>
                      <a:endParaRPr/>
                    </a:p>
                  </a:txBody>
                  <a:tcPr marL="0" marR="0" marT="0" marB="0" horzOverflow="overflow">
                    <a:solidFill>
                      <a:srgbClr val="BDD7EE"/>
                    </a:solidFill>
                  </a:tcPr>
                </a:tc>
                <a:extLst>
                  <a:ext uri="{0D108BD9-81ED-4DB2-BD59-A6C34878D82A}">
                    <a16:rowId xmlns:a16="http://schemas.microsoft.com/office/drawing/2014/main" val="10003"/>
                  </a:ext>
                </a:extLst>
              </a:tr>
            </a:tbl>
          </a:graphicData>
        </a:graphic>
      </p:graphicFrame>
      <p:graphicFrame>
        <p:nvGraphicFramePr>
          <p:cNvPr id="213" name="Table 6"/>
          <p:cNvGraphicFramePr/>
          <p:nvPr/>
        </p:nvGraphicFramePr>
        <p:xfrm>
          <a:off x="2616518" y="2013426"/>
          <a:ext cx="548641" cy="548641"/>
        </p:xfrm>
        <a:graphic>
          <a:graphicData uri="http://schemas.openxmlformats.org/drawingml/2006/table">
            <a:tbl>
              <a:tblPr bandRow="1">
                <a:tableStyleId>{4C3C2611-4C71-4FC5-86AE-919BDF0F9419}</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chemeClr val="accent4"/>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FFE699"/>
                    </a:solidFill>
                  </a:tcPr>
                </a:tc>
                <a:extLst>
                  <a:ext uri="{0D108BD9-81ED-4DB2-BD59-A6C34878D82A}">
                    <a16:rowId xmlns:a16="http://schemas.microsoft.com/office/drawing/2014/main" val="10003"/>
                  </a:ext>
                </a:extLst>
              </a:tr>
            </a:tbl>
          </a:graphicData>
        </a:graphic>
      </p:graphicFrame>
      <p:sp>
        <p:nvSpPr>
          <p:cNvPr id="214" name="Straight Arrow Connector 7"/>
          <p:cNvSpPr/>
          <p:nvPr/>
        </p:nvSpPr>
        <p:spPr>
          <a:xfrm>
            <a:off x="2094813" y="2286268"/>
            <a:ext cx="363154" cy="1"/>
          </a:xfrm>
          <a:prstGeom prst="line">
            <a:avLst/>
          </a:prstGeom>
          <a:ln w="63500">
            <a:solidFill>
              <a:srgbClr val="000000"/>
            </a:solidFill>
            <a:miter/>
            <a:tailEnd type="stealth"/>
          </a:ln>
        </p:spPr>
        <p:txBody>
          <a:bodyPr lIns="45719" rIns="45719"/>
          <a:lstStyle/>
          <a:p>
            <a:endParaRPr/>
          </a:p>
        </p:txBody>
      </p:sp>
      <p:sp>
        <p:nvSpPr>
          <p:cNvPr id="215" name="TextBox 8"/>
          <p:cNvSpPr/>
          <p:nvPr/>
        </p:nvSpPr>
        <p:spPr>
          <a:xfrm>
            <a:off x="131415" y="2585162"/>
            <a:ext cx="4377986" cy="110832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a:pPr>
            <a:r>
              <a:t>pandasは様々な種類のpandasオブジェクト(DataFrame columns, Series, GroupBy, Expanding and Rolling(下記参照))を操作する</a:t>
            </a:r>
            <a:r>
              <a:rPr b="1"/>
              <a:t>summary functions(要約関数)</a:t>
            </a:r>
            <a:r>
              <a:t>を提供し、各グループに対して1つの値を返します。DataFrameに適用された場合、結果は各column(列)にSeries型で返されます。例:</a:t>
            </a:r>
          </a:p>
        </p:txBody>
      </p:sp>
      <p:sp>
        <p:nvSpPr>
          <p:cNvPr id="216" name="TextBox 9"/>
          <p:cNvSpPr/>
          <p:nvPr/>
        </p:nvSpPr>
        <p:spPr>
          <a:xfrm>
            <a:off x="131414" y="3640180"/>
            <a:ext cx="2326553" cy="20632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sum()</a:t>
            </a:r>
          </a:p>
          <a:p>
            <a:pPr indent="111125">
              <a:lnSpc>
                <a:spcPct val="90000"/>
              </a:lnSpc>
              <a:defRPr sz="1100"/>
            </a:pPr>
            <a:r>
              <a:t>各オブジェクトの値を合計</a:t>
            </a:r>
          </a:p>
          <a:p>
            <a:pPr>
              <a:lnSpc>
                <a:spcPct val="90000"/>
              </a:lnSpc>
              <a:defRPr sz="1200" b="1">
                <a:latin typeface="Consolas"/>
                <a:ea typeface="Consolas"/>
                <a:cs typeface="Consolas"/>
                <a:sym typeface="Consolas"/>
              </a:defRPr>
            </a:pPr>
            <a:r>
              <a:t>count()</a:t>
            </a:r>
          </a:p>
          <a:p>
            <a:pPr indent="111125">
              <a:lnSpc>
                <a:spcPct val="90000"/>
              </a:lnSpc>
              <a:defRPr sz="1100"/>
            </a:pPr>
            <a:r>
              <a:t>各オブジェクトのNA/null以外の値をカウント</a:t>
            </a:r>
          </a:p>
          <a:p>
            <a:pPr>
              <a:lnSpc>
                <a:spcPct val="90000"/>
              </a:lnSpc>
              <a:defRPr sz="1200" b="1">
                <a:latin typeface="Consolas"/>
                <a:ea typeface="Consolas"/>
                <a:cs typeface="Consolas"/>
                <a:sym typeface="Consolas"/>
              </a:defRPr>
            </a:pPr>
            <a:r>
              <a:t>median()</a:t>
            </a:r>
          </a:p>
          <a:p>
            <a:pPr indent="111125">
              <a:lnSpc>
                <a:spcPct val="90000"/>
              </a:lnSpc>
              <a:defRPr sz="1100"/>
            </a:pPr>
            <a:r>
              <a:t>各オブジェクトの中央値を取得</a:t>
            </a:r>
          </a:p>
          <a:p>
            <a:pPr>
              <a:lnSpc>
                <a:spcPct val="90000"/>
              </a:lnSpc>
              <a:defRPr sz="1200" b="1">
                <a:latin typeface="Consolas"/>
                <a:ea typeface="Consolas"/>
                <a:cs typeface="Consolas"/>
                <a:sym typeface="Consolas"/>
              </a:defRPr>
            </a:pPr>
            <a:r>
              <a:t>quantile([0.25,0.75])</a:t>
            </a:r>
          </a:p>
          <a:p>
            <a:pPr indent="111125">
              <a:lnSpc>
                <a:spcPct val="90000"/>
              </a:lnSpc>
              <a:defRPr sz="1100"/>
            </a:pPr>
            <a:r>
              <a:t>各オブジェクトの分位値を取得</a:t>
            </a:r>
          </a:p>
          <a:p>
            <a:pPr>
              <a:lnSpc>
                <a:spcPct val="90000"/>
              </a:lnSpc>
              <a:defRPr sz="1200" b="1">
                <a:latin typeface="Consolas"/>
                <a:ea typeface="Consolas"/>
                <a:cs typeface="Consolas"/>
                <a:sym typeface="Consolas"/>
              </a:defRPr>
            </a:pPr>
            <a:r>
              <a:t>apply(</a:t>
            </a:r>
            <a:r>
              <a:rPr i="1"/>
              <a:t>function</a:t>
            </a:r>
            <a:r>
              <a:t>)</a:t>
            </a:r>
          </a:p>
          <a:p>
            <a:pPr indent="111125">
              <a:lnSpc>
                <a:spcPct val="90000"/>
              </a:lnSpc>
              <a:defRPr sz="1200"/>
            </a:pPr>
            <a:r>
              <a:t>各オブジェクトにを適用</a:t>
            </a:r>
          </a:p>
        </p:txBody>
      </p:sp>
      <p:sp>
        <p:nvSpPr>
          <p:cNvPr id="217" name="TextBox 10"/>
          <p:cNvSpPr/>
          <p:nvPr/>
        </p:nvSpPr>
        <p:spPr>
          <a:xfrm>
            <a:off x="2276389" y="3640180"/>
            <a:ext cx="2299707" cy="18427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min()</a:t>
            </a:r>
          </a:p>
          <a:p>
            <a:pPr indent="111125">
              <a:lnSpc>
                <a:spcPct val="90000"/>
              </a:lnSpc>
              <a:defRPr sz="1100"/>
            </a:pPr>
            <a:r>
              <a:t>各オブジェクトの最小値を取得</a:t>
            </a:r>
          </a:p>
          <a:p>
            <a:pPr>
              <a:lnSpc>
                <a:spcPct val="90000"/>
              </a:lnSpc>
              <a:defRPr sz="1200" b="1">
                <a:latin typeface="Consolas"/>
                <a:ea typeface="Consolas"/>
                <a:cs typeface="Consolas"/>
                <a:sym typeface="Consolas"/>
              </a:defRPr>
            </a:pPr>
            <a:r>
              <a:t>max()</a:t>
            </a:r>
          </a:p>
          <a:p>
            <a:pPr indent="111125">
              <a:lnSpc>
                <a:spcPct val="90000"/>
              </a:lnSpc>
              <a:defRPr sz="1100"/>
            </a:pPr>
            <a:r>
              <a:t>各オブジェクトの最大値を取得</a:t>
            </a:r>
          </a:p>
          <a:p>
            <a:pPr>
              <a:lnSpc>
                <a:spcPct val="90000"/>
              </a:lnSpc>
              <a:defRPr sz="1200" b="1">
                <a:latin typeface="Consolas"/>
                <a:ea typeface="Consolas"/>
                <a:cs typeface="Consolas"/>
                <a:sym typeface="Consolas"/>
              </a:defRPr>
            </a:pPr>
            <a:r>
              <a:t>mean()</a:t>
            </a:r>
          </a:p>
          <a:p>
            <a:pPr indent="111125">
              <a:lnSpc>
                <a:spcPct val="90000"/>
              </a:lnSpc>
              <a:defRPr sz="1100"/>
            </a:pPr>
            <a:r>
              <a:t>各オブジェクトの平均を取得</a:t>
            </a:r>
          </a:p>
          <a:p>
            <a:pPr>
              <a:lnSpc>
                <a:spcPct val="90000"/>
              </a:lnSpc>
              <a:defRPr sz="1200" b="1">
                <a:latin typeface="Consolas"/>
                <a:ea typeface="Consolas"/>
                <a:cs typeface="Consolas"/>
                <a:sym typeface="Consolas"/>
              </a:defRPr>
            </a:pPr>
            <a:r>
              <a:t>var()</a:t>
            </a:r>
          </a:p>
          <a:p>
            <a:pPr indent="111125">
              <a:lnSpc>
                <a:spcPct val="90000"/>
              </a:lnSpc>
              <a:defRPr sz="1100"/>
            </a:pPr>
            <a:r>
              <a:t>各オブジェクトの分散値を取得</a:t>
            </a:r>
          </a:p>
          <a:p>
            <a:pPr>
              <a:lnSpc>
                <a:spcPct val="90000"/>
              </a:lnSpc>
              <a:defRPr sz="1200" b="1">
                <a:latin typeface="Consolas"/>
                <a:ea typeface="Consolas"/>
                <a:cs typeface="Consolas"/>
                <a:sym typeface="Consolas"/>
              </a:defRPr>
            </a:pPr>
            <a:r>
              <a:t>std()</a:t>
            </a:r>
          </a:p>
          <a:p>
            <a:pPr indent="111125">
              <a:lnSpc>
                <a:spcPct val="90000"/>
              </a:lnSpc>
              <a:defRPr sz="1100"/>
            </a:pPr>
            <a:r>
              <a:t>各オブジェクトの標準偏差を取得</a:t>
            </a:r>
          </a:p>
        </p:txBody>
      </p:sp>
      <p:graphicFrame>
        <p:nvGraphicFramePr>
          <p:cNvPr id="218" name="Table 11"/>
          <p:cNvGraphicFramePr/>
          <p:nvPr/>
        </p:nvGraphicFramePr>
        <p:xfrm>
          <a:off x="5636364" y="1832099"/>
          <a:ext cx="921133"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219" name="Table 12"/>
          <p:cNvGraphicFramePr/>
          <p:nvPr/>
        </p:nvGraphicFramePr>
        <p:xfrm>
          <a:off x="7237824" y="1832590"/>
          <a:ext cx="1151416"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gridCol w="230282">
                  <a:extLst>
                    <a:ext uri="{9D8B030D-6E8A-4147-A177-3AD203B41FA5}">
                      <a16:colId xmlns:a16="http://schemas.microsoft.com/office/drawing/2014/main" val="20003"/>
                    </a:ext>
                  </a:extLst>
                </a:gridCol>
                <a:gridCol w="230282">
                  <a:extLst>
                    <a:ext uri="{9D8B030D-6E8A-4147-A177-3AD203B41FA5}">
                      <a16:colId xmlns:a16="http://schemas.microsoft.com/office/drawing/2014/main" val="20004"/>
                    </a:ext>
                  </a:extLst>
                </a:gridCol>
              </a:tblGrid>
              <a:tr h="101600">
                <a:tc>
                  <a:txBody>
                    <a:bodyPr/>
                    <a:lstStyle/>
                    <a:p>
                      <a:pPr algn="l" defTabSz="1397202">
                        <a:defRPr sz="800"/>
                      </a:pPr>
                      <a:endParaRPr/>
                    </a:p>
                  </a:txBody>
                  <a:tcPr marL="0" marR="0" marT="0" marB="0" horzOverflow="overflow">
                    <a:solidFill>
                      <a:srgbClr val="AFABAB"/>
                    </a:solidFill>
                  </a:tcPr>
                </a:tc>
                <a:tc>
                  <a:txBody>
                    <a:bodyPr/>
                    <a:lstStyle/>
                    <a:p>
                      <a:pPr algn="l" defTabSz="1397202">
                        <a:defRPr sz="800">
                          <a:solidFill>
                            <a:schemeClr val="accent6"/>
                          </a:solidFill>
                        </a:defRPr>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solidFill>
                            <a:schemeClr val="accent6"/>
                          </a:solidFill>
                        </a:defRPr>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E7E6E6"/>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sp>
        <p:nvSpPr>
          <p:cNvPr id="220" name="Straight Arrow Connector 13"/>
          <p:cNvSpPr/>
          <p:nvPr/>
        </p:nvSpPr>
        <p:spPr>
          <a:xfrm>
            <a:off x="6716083" y="2129278"/>
            <a:ext cx="363153" cy="1"/>
          </a:xfrm>
          <a:prstGeom prst="line">
            <a:avLst/>
          </a:prstGeom>
          <a:ln w="63500">
            <a:solidFill>
              <a:srgbClr val="000000"/>
            </a:solidFill>
            <a:miter/>
            <a:tailEnd type="stealth"/>
          </a:ln>
        </p:spPr>
        <p:txBody>
          <a:bodyPr lIns="45719" rIns="45719"/>
          <a:lstStyle/>
          <a:p>
            <a:endParaRPr/>
          </a:p>
        </p:txBody>
      </p:sp>
      <p:sp>
        <p:nvSpPr>
          <p:cNvPr id="221" name="TextBox 14"/>
          <p:cNvSpPr/>
          <p:nvPr/>
        </p:nvSpPr>
        <p:spPr>
          <a:xfrm>
            <a:off x="4708666" y="2444887"/>
            <a:ext cx="4377987" cy="11915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df.assign(Area=lambda df: df.Length*df.Height)</a:t>
            </a:r>
          </a:p>
          <a:p>
            <a:pPr>
              <a:lnSpc>
                <a:spcPct val="90000"/>
              </a:lnSpc>
              <a:defRPr sz="1200"/>
            </a:pPr>
            <a:r>
              <a:t>     </a:t>
            </a:r>
            <a:r>
              <a:rPr sz="1100"/>
              <a:t>1つ以上の新たなcolumn(列)を計算して追加</a:t>
            </a:r>
          </a:p>
          <a:p>
            <a:pPr>
              <a:lnSpc>
                <a:spcPct val="90000"/>
              </a:lnSpc>
              <a:defRPr sz="1200" b="1">
                <a:latin typeface="Consolas"/>
                <a:ea typeface="Consolas"/>
                <a:cs typeface="Consolas"/>
                <a:sym typeface="Consolas"/>
              </a:defRPr>
            </a:pPr>
            <a:r>
              <a:t>df['Volume'] = df.Length*df.Height*df.Depth</a:t>
            </a:r>
          </a:p>
          <a:p>
            <a:pPr>
              <a:lnSpc>
                <a:spcPct val="90000"/>
              </a:lnSpc>
              <a:defRPr sz="1200"/>
            </a:pPr>
            <a:r>
              <a:t>     </a:t>
            </a:r>
            <a:r>
              <a:rPr sz="1100"/>
              <a:t>新たなcolumn(列)を1つ追加</a:t>
            </a:r>
            <a:endParaRPr b="1">
              <a:latin typeface="Consolas"/>
              <a:ea typeface="Consolas"/>
              <a:cs typeface="Consolas"/>
              <a:sym typeface="Consolas"/>
            </a:endParaRPr>
          </a:p>
          <a:p>
            <a:pPr>
              <a:lnSpc>
                <a:spcPct val="90000"/>
              </a:lnSpc>
              <a:defRPr sz="1200" b="1">
                <a:latin typeface="Consolas"/>
                <a:ea typeface="Consolas"/>
                <a:cs typeface="Consolas"/>
                <a:sym typeface="Consolas"/>
              </a:defRPr>
            </a:pPr>
            <a:r>
              <a:t>pd.qcut(df.col, n, labels=False)</a:t>
            </a:r>
          </a:p>
          <a:p>
            <a:pPr indent="109537">
              <a:lnSpc>
                <a:spcPct val="90000"/>
              </a:lnSpc>
              <a:defRPr sz="1100"/>
            </a:pPr>
            <a:r>
              <a:t>column(列)の値をn分割</a:t>
            </a:r>
          </a:p>
        </p:txBody>
      </p:sp>
      <p:graphicFrame>
        <p:nvGraphicFramePr>
          <p:cNvPr id="222" name="Table 15"/>
          <p:cNvGraphicFramePr/>
          <p:nvPr/>
        </p:nvGraphicFramePr>
        <p:xfrm>
          <a:off x="4803118" y="3700455"/>
          <a:ext cx="690850"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5"/>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aphicFrame>
        <p:nvGraphicFramePr>
          <p:cNvPr id="223" name="Table 16"/>
          <p:cNvGraphicFramePr/>
          <p:nvPr/>
        </p:nvGraphicFramePr>
        <p:xfrm>
          <a:off x="6338494" y="3700455"/>
          <a:ext cx="690850"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gridCol w="230282">
                  <a:extLst>
                    <a:ext uri="{9D8B030D-6E8A-4147-A177-3AD203B41FA5}">
                      <a16:colId xmlns:a16="http://schemas.microsoft.com/office/drawing/2014/main" val="20002"/>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6"/>
                    </a:solidFill>
                  </a:tcPr>
                </a:tc>
                <a:tc>
                  <a:txBody>
                    <a:bodyPr/>
                    <a:lstStyle/>
                    <a:p>
                      <a:pPr algn="l" defTabSz="1397202">
                        <a:defRPr sz="800"/>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graphicFrame>
        <p:nvGraphicFramePr>
          <p:cNvPr id="224" name="Table 18"/>
          <p:cNvGraphicFramePr/>
          <p:nvPr/>
        </p:nvGraphicFramePr>
        <p:xfrm>
          <a:off x="8501481" y="3700455"/>
          <a:ext cx="460567"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6"/>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C5E0B4"/>
                    </a:solidFill>
                  </a:tcPr>
                </a:tc>
                <a:extLst>
                  <a:ext uri="{0D108BD9-81ED-4DB2-BD59-A6C34878D82A}">
                    <a16:rowId xmlns:a16="http://schemas.microsoft.com/office/drawing/2014/main" val="10004"/>
                  </a:ext>
                </a:extLst>
              </a:tr>
            </a:tbl>
          </a:graphicData>
        </a:graphic>
      </p:graphicFrame>
      <p:graphicFrame>
        <p:nvGraphicFramePr>
          <p:cNvPr id="225" name="Table 19"/>
          <p:cNvGraphicFramePr/>
          <p:nvPr/>
        </p:nvGraphicFramePr>
        <p:xfrm>
          <a:off x="7240440" y="3700455"/>
          <a:ext cx="460567" cy="479896"/>
        </p:xfrm>
        <a:graphic>
          <a:graphicData uri="http://schemas.openxmlformats.org/drawingml/2006/table">
            <a:tbl>
              <a:tblPr>
                <a:tableStyleId>{4C3C2611-4C71-4FC5-86AE-919BDF0F9419}</a:tableStyleId>
              </a:tblPr>
              <a:tblGrid>
                <a:gridCol w="230282">
                  <a:extLst>
                    <a:ext uri="{9D8B030D-6E8A-4147-A177-3AD203B41FA5}">
                      <a16:colId xmlns:a16="http://schemas.microsoft.com/office/drawing/2014/main" val="20000"/>
                    </a:ext>
                  </a:extLst>
                </a:gridCol>
                <a:gridCol w="230282">
                  <a:extLst>
                    <a:ext uri="{9D8B030D-6E8A-4147-A177-3AD203B41FA5}">
                      <a16:colId xmlns:a16="http://schemas.microsoft.com/office/drawing/2014/main" val="20001"/>
                    </a:ext>
                  </a:extLst>
                </a:gridCol>
              </a:tblGrid>
              <a:tr h="101600">
                <a:tc>
                  <a:txBody>
                    <a:bodyPr/>
                    <a:lstStyle/>
                    <a:p>
                      <a:pPr algn="l" defTabSz="1397202">
                        <a:defRPr sz="800"/>
                      </a:pPr>
                      <a:endParaRPr/>
                    </a:p>
                  </a:txBody>
                  <a:tcPr marL="0" marR="0" marT="0" marB="0" horzOverflow="overflow">
                    <a:solidFill>
                      <a:srgbClr val="767171"/>
                    </a:solidFill>
                  </a:tcPr>
                </a:tc>
                <a:tc>
                  <a:txBody>
                    <a:bodyPr/>
                    <a:lstStyle/>
                    <a:p>
                      <a:pPr algn="l" defTabSz="1397202">
                        <a:defRPr sz="800"/>
                      </a:pPr>
                      <a:endParaRP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3"/>
                  </a:ext>
                </a:extLst>
              </a:tr>
              <a:tr h="101600">
                <a:tc>
                  <a:txBody>
                    <a:bodyPr/>
                    <a:lstStyle/>
                    <a:p>
                      <a:pPr algn="l" defTabSz="1397202">
                        <a:defRPr sz="800"/>
                      </a:pPr>
                      <a:endParaRPr/>
                    </a:p>
                  </a:txBody>
                  <a:tcPr marL="0" marR="0" marT="0" marB="0" horzOverflow="overflow">
                    <a:solidFill>
                      <a:srgbClr val="D0CECE"/>
                    </a:solidFill>
                  </a:tcPr>
                </a:tc>
                <a:tc>
                  <a:txBody>
                    <a:bodyPr/>
                    <a:lstStyle/>
                    <a:p>
                      <a:pPr algn="l" defTabSz="1397202">
                        <a:defRPr sz="800"/>
                      </a:pPr>
                      <a:endParaRP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grpSp>
        <p:nvGrpSpPr>
          <p:cNvPr id="228" name="Right Arrow 20"/>
          <p:cNvGrpSpPr/>
          <p:nvPr/>
        </p:nvGrpSpPr>
        <p:grpSpPr>
          <a:xfrm>
            <a:off x="7753170" y="3759761"/>
            <a:ext cx="748312" cy="506460"/>
            <a:chOff x="0" y="0"/>
            <a:chExt cx="748311" cy="506459"/>
          </a:xfrm>
        </p:grpSpPr>
        <p:sp>
          <p:nvSpPr>
            <p:cNvPr id="226"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27" name="ベクトル…"/>
            <p:cNvSpPr/>
            <p:nvPr/>
          </p:nvSpPr>
          <p:spPr>
            <a:xfrm>
              <a:off x="-1" y="100829"/>
              <a:ext cx="621698" cy="304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lnSpc>
                  <a:spcPct val="60000"/>
                </a:lnSpc>
                <a:defRPr sz="800" b="1">
                  <a:solidFill>
                    <a:srgbClr val="FFFFFF"/>
                  </a:solidFill>
                </a:defRPr>
              </a:pPr>
              <a:r>
                <a:t>ベクトル</a:t>
              </a:r>
            </a:p>
            <a:p>
              <a:pPr algn="ctr">
                <a:lnSpc>
                  <a:spcPct val="60000"/>
                </a:lnSpc>
                <a:defRPr sz="800" b="1">
                  <a:solidFill>
                    <a:srgbClr val="FFFFFF"/>
                  </a:solidFill>
                </a:defRPr>
              </a:pPr>
              <a:r>
                <a:t>関数</a:t>
              </a:r>
            </a:p>
          </p:txBody>
        </p:sp>
      </p:grpSp>
      <p:grpSp>
        <p:nvGrpSpPr>
          <p:cNvPr id="231" name="Right Arrow 21"/>
          <p:cNvGrpSpPr/>
          <p:nvPr/>
        </p:nvGrpSpPr>
        <p:grpSpPr>
          <a:xfrm>
            <a:off x="5542074" y="3742635"/>
            <a:ext cx="748312" cy="506460"/>
            <a:chOff x="0" y="0"/>
            <a:chExt cx="748311" cy="506459"/>
          </a:xfrm>
        </p:grpSpPr>
        <p:sp>
          <p:nvSpPr>
            <p:cNvPr id="229"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30" name="ベクトル…"/>
            <p:cNvSpPr/>
            <p:nvPr/>
          </p:nvSpPr>
          <p:spPr>
            <a:xfrm>
              <a:off x="-1" y="100829"/>
              <a:ext cx="621698" cy="304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algn="ctr">
                <a:lnSpc>
                  <a:spcPct val="60000"/>
                </a:lnSpc>
                <a:defRPr sz="800" b="1">
                  <a:solidFill>
                    <a:srgbClr val="FFFFFF"/>
                  </a:solidFill>
                </a:defRPr>
              </a:pPr>
              <a:r>
                <a:t>ベクトル</a:t>
              </a:r>
            </a:p>
            <a:p>
              <a:pPr algn="ctr">
                <a:lnSpc>
                  <a:spcPct val="60000"/>
                </a:lnSpc>
                <a:defRPr sz="800" b="1">
                  <a:solidFill>
                    <a:srgbClr val="FFFFFF"/>
                  </a:solidFill>
                </a:defRPr>
              </a:pPr>
              <a:r>
                <a:t>関数</a:t>
              </a:r>
            </a:p>
          </p:txBody>
        </p:sp>
      </p:grpSp>
      <p:sp>
        <p:nvSpPr>
          <p:cNvPr id="232" name="TextBox 22"/>
          <p:cNvSpPr/>
          <p:nvPr/>
        </p:nvSpPr>
        <p:spPr>
          <a:xfrm>
            <a:off x="4705717" y="4328802"/>
            <a:ext cx="4377986" cy="8941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100"/>
            </a:pPr>
            <a:r>
              <a:t>pandasはDataFrameの全てのcolumn(列)または選択された1列(Series型)を操作できる</a:t>
            </a:r>
            <a:r>
              <a:rPr b="1"/>
              <a:t>vector functions(ベクトル関数)</a:t>
            </a:r>
            <a:r>
              <a:t>を提供します。それらの関数は各列(column)に対してベクトル値を返します。また、各Seriesには1つのSeriesを返します。例:</a:t>
            </a:r>
          </a:p>
        </p:txBody>
      </p:sp>
      <p:sp>
        <p:nvSpPr>
          <p:cNvPr id="233" name="TextBox 23"/>
          <p:cNvSpPr/>
          <p:nvPr/>
        </p:nvSpPr>
        <p:spPr>
          <a:xfrm>
            <a:off x="4371004" y="6727962"/>
            <a:ext cx="2716026" cy="19583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80000"/>
              </a:lnSpc>
              <a:defRPr sz="1200" b="1">
                <a:latin typeface="Consolas"/>
                <a:ea typeface="Consolas"/>
                <a:cs typeface="Consolas"/>
                <a:sym typeface="Consolas"/>
              </a:defRPr>
            </a:pPr>
            <a:r>
              <a:t>shift(1)</a:t>
            </a:r>
          </a:p>
          <a:p>
            <a:pPr>
              <a:lnSpc>
                <a:spcPct val="80000"/>
              </a:lnSpc>
              <a:defRPr sz="1100">
                <a:latin typeface="Consolas"/>
                <a:ea typeface="Consolas"/>
                <a:cs typeface="Consolas"/>
                <a:sym typeface="Consolas"/>
              </a:defRPr>
            </a:pPr>
            <a:r>
              <a:t> 1行ずつ後ろにずらした値をコピー</a:t>
            </a:r>
          </a:p>
          <a:p>
            <a:pPr>
              <a:lnSpc>
                <a:spcPct val="80000"/>
              </a:lnSpc>
              <a:defRPr sz="1200" b="1">
                <a:latin typeface="Consolas"/>
                <a:ea typeface="Consolas"/>
                <a:cs typeface="Consolas"/>
                <a:sym typeface="Consolas"/>
              </a:defRPr>
            </a:pPr>
            <a:r>
              <a:t>rank(method=‘dense')</a:t>
            </a:r>
          </a:p>
          <a:p>
            <a:pPr>
              <a:lnSpc>
                <a:spcPct val="80000"/>
              </a:lnSpc>
              <a:defRPr sz="1100">
                <a:latin typeface="Consolas"/>
                <a:ea typeface="Consolas"/>
                <a:cs typeface="Consolas"/>
                <a:sym typeface="Consolas"/>
              </a:defRPr>
            </a:pPr>
            <a:r>
              <a:t> ランク付け(同数はギャップなしで計算)</a:t>
            </a:r>
          </a:p>
          <a:p>
            <a:pPr>
              <a:lnSpc>
                <a:spcPct val="80000"/>
              </a:lnSpc>
              <a:defRPr sz="1200" b="1">
                <a:latin typeface="Consolas"/>
                <a:ea typeface="Consolas"/>
                <a:cs typeface="Consolas"/>
                <a:sym typeface="Consolas"/>
              </a:defRPr>
            </a:pPr>
            <a:r>
              <a:t>rank(method=‘min')</a:t>
            </a:r>
          </a:p>
          <a:p>
            <a:pPr>
              <a:lnSpc>
                <a:spcPct val="80000"/>
              </a:lnSpc>
              <a:defRPr sz="1100">
                <a:latin typeface="Consolas"/>
                <a:ea typeface="Consolas"/>
                <a:cs typeface="Consolas"/>
                <a:sym typeface="Consolas"/>
              </a:defRPr>
            </a:pPr>
            <a:r>
              <a:t>ランク付け(同数は小さい値にする)</a:t>
            </a:r>
          </a:p>
          <a:p>
            <a:pPr>
              <a:lnSpc>
                <a:spcPct val="80000"/>
              </a:lnSpc>
              <a:defRPr sz="1200" b="1">
                <a:latin typeface="Consolas"/>
                <a:ea typeface="Consolas"/>
                <a:cs typeface="Consolas"/>
                <a:sym typeface="Consolas"/>
              </a:defRPr>
            </a:pPr>
            <a:r>
              <a:t>rank(pct=True)</a:t>
            </a:r>
          </a:p>
          <a:p>
            <a:pPr>
              <a:lnSpc>
                <a:spcPct val="80000"/>
              </a:lnSpc>
              <a:defRPr sz="1100">
                <a:latin typeface="Consolas"/>
                <a:ea typeface="Consolas"/>
                <a:cs typeface="Consolas"/>
                <a:sym typeface="Consolas"/>
              </a:defRPr>
            </a:pPr>
            <a:r>
              <a:t>[0~1]の値でランク付け</a:t>
            </a:r>
          </a:p>
          <a:p>
            <a:pPr>
              <a:lnSpc>
                <a:spcPct val="80000"/>
              </a:lnSpc>
              <a:defRPr sz="1200" b="1">
                <a:latin typeface="Consolas"/>
                <a:ea typeface="Consolas"/>
                <a:cs typeface="Consolas"/>
                <a:sym typeface="Consolas"/>
              </a:defRPr>
            </a:pPr>
            <a:r>
              <a:t>rank(method=‘first')</a:t>
            </a:r>
          </a:p>
          <a:p>
            <a:pPr>
              <a:lnSpc>
                <a:spcPct val="80000"/>
              </a:lnSpc>
              <a:defRPr sz="1100">
                <a:latin typeface="Consolas"/>
                <a:ea typeface="Consolas"/>
                <a:cs typeface="Consolas"/>
                <a:sym typeface="Consolas"/>
              </a:defRPr>
            </a:pPr>
            <a:r>
              <a:t>ランク付け。同数の場合indexが小さい方が上位</a:t>
            </a:r>
          </a:p>
        </p:txBody>
      </p:sp>
      <p:sp>
        <p:nvSpPr>
          <p:cNvPr id="234" name="TextBox 24"/>
          <p:cNvSpPr/>
          <p:nvPr/>
        </p:nvSpPr>
        <p:spPr>
          <a:xfrm>
            <a:off x="6994876" y="6727962"/>
            <a:ext cx="2162069" cy="2009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shift(-1)</a:t>
            </a:r>
          </a:p>
          <a:p>
            <a:pPr>
              <a:defRPr sz="1100">
                <a:latin typeface="Consolas"/>
                <a:ea typeface="Consolas"/>
                <a:cs typeface="Consolas"/>
                <a:sym typeface="Consolas"/>
              </a:defRPr>
            </a:pPr>
            <a:r>
              <a:t>1行ずつ前にずらした値をコピー</a:t>
            </a:r>
            <a:endParaRPr sz="1200" b="1"/>
          </a:p>
          <a:p>
            <a:pPr>
              <a:defRPr sz="1200" b="1">
                <a:latin typeface="Consolas"/>
                <a:ea typeface="Consolas"/>
                <a:cs typeface="Consolas"/>
                <a:sym typeface="Consolas"/>
              </a:defRPr>
            </a:pPr>
            <a:r>
              <a:t>cumsum()</a:t>
            </a:r>
          </a:p>
          <a:p>
            <a:pPr>
              <a:defRPr sz="1100">
                <a:latin typeface="Consolas"/>
                <a:ea typeface="Consolas"/>
                <a:cs typeface="Consolas"/>
                <a:sym typeface="Consolas"/>
              </a:defRPr>
            </a:pPr>
            <a:r>
              <a:t>累積和</a:t>
            </a:r>
          </a:p>
          <a:p>
            <a:pPr>
              <a:defRPr sz="1200" b="1">
                <a:latin typeface="Consolas"/>
                <a:ea typeface="Consolas"/>
                <a:cs typeface="Consolas"/>
                <a:sym typeface="Consolas"/>
              </a:defRPr>
            </a:pPr>
            <a:r>
              <a:t>cummax()</a:t>
            </a:r>
          </a:p>
          <a:p>
            <a:pPr>
              <a:defRPr sz="1100">
                <a:latin typeface="Consolas"/>
                <a:ea typeface="Consolas"/>
                <a:cs typeface="Consolas"/>
                <a:sym typeface="Consolas"/>
              </a:defRPr>
            </a:pPr>
            <a:r>
              <a:t>累積最大値</a:t>
            </a:r>
          </a:p>
          <a:p>
            <a:pPr>
              <a:defRPr sz="1200" b="1">
                <a:latin typeface="Consolas"/>
                <a:ea typeface="Consolas"/>
                <a:cs typeface="Consolas"/>
                <a:sym typeface="Consolas"/>
              </a:defRPr>
            </a:pPr>
            <a:r>
              <a:t>cummin()</a:t>
            </a:r>
          </a:p>
          <a:p>
            <a:pPr>
              <a:defRPr sz="1100">
                <a:latin typeface="Consolas"/>
                <a:ea typeface="Consolas"/>
                <a:cs typeface="Consolas"/>
                <a:sym typeface="Consolas"/>
              </a:defRPr>
            </a:pPr>
            <a:r>
              <a:t>累積最小値</a:t>
            </a:r>
          </a:p>
          <a:p>
            <a:pPr>
              <a:defRPr sz="1200" b="1">
                <a:latin typeface="Consolas"/>
                <a:ea typeface="Consolas"/>
                <a:cs typeface="Consolas"/>
                <a:sym typeface="Consolas"/>
              </a:defRPr>
            </a:pPr>
            <a:r>
              <a:t>cumprod()</a:t>
            </a:r>
          </a:p>
          <a:p>
            <a:pPr>
              <a:defRPr sz="1100">
                <a:latin typeface="Consolas"/>
                <a:ea typeface="Consolas"/>
                <a:cs typeface="Consolas"/>
                <a:sym typeface="Consolas"/>
              </a:defRPr>
            </a:pPr>
            <a:r>
              <a:t>累積積</a:t>
            </a:r>
          </a:p>
        </p:txBody>
      </p:sp>
      <p:graphicFrame>
        <p:nvGraphicFramePr>
          <p:cNvPr id="235" name="Table 25"/>
          <p:cNvGraphicFramePr/>
          <p:nvPr/>
        </p:nvGraphicFramePr>
        <p:xfrm>
          <a:off x="10192629" y="868228"/>
          <a:ext cx="574041" cy="952501"/>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236" name="Table 26"/>
          <p:cNvGraphicFramePr/>
          <p:nvPr/>
        </p:nvGraphicFramePr>
        <p:xfrm>
          <a:off x="11528032" y="855528"/>
          <a:ext cx="544731" cy="952501"/>
        </p:xfrm>
        <a:graphic>
          <a:graphicData uri="http://schemas.openxmlformats.org/drawingml/2006/table">
            <a:tbl>
              <a:tblPr>
                <a:tableStyleId>{4C3C2611-4C71-4FC5-86AE-919BDF0F9419}</a:tableStyleId>
              </a:tblPr>
              <a:tblGrid>
                <a:gridCol w="266015">
                  <a:extLst>
                    <a:ext uri="{9D8B030D-6E8A-4147-A177-3AD203B41FA5}">
                      <a16:colId xmlns:a16="http://schemas.microsoft.com/office/drawing/2014/main" val="20000"/>
                    </a:ext>
                  </a:extLst>
                </a:gridCol>
                <a:gridCol w="26601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chemeClr val="accent5"/>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8FAADC"/>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8FAADC"/>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ctr" defTabSz="1397202"/>
                      <a:r>
                        <a:rPr sz="1200" b="1"/>
                        <a:t>D</a:t>
                      </a:r>
                    </a:p>
                  </a:txBody>
                  <a:tcPr marL="0" marR="0" marT="0" marB="0" horzOverflow="overflow">
                    <a:solidFill>
                      <a:srgbClr val="8FAADC"/>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3"/>
                  </a:ext>
                </a:extLst>
              </a:tr>
            </a:tbl>
          </a:graphicData>
        </a:graphic>
      </p:graphicFrame>
      <p:sp>
        <p:nvSpPr>
          <p:cNvPr id="237" name="Plus 28"/>
          <p:cNvSpPr/>
          <p:nvPr/>
        </p:nvSpPr>
        <p:spPr>
          <a:xfrm>
            <a:off x="10956397" y="1000620"/>
            <a:ext cx="352042" cy="315133"/>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38" name="Equal 29"/>
          <p:cNvSpPr/>
          <p:nvPr/>
        </p:nvSpPr>
        <p:spPr>
          <a:xfrm>
            <a:off x="12355857" y="1089463"/>
            <a:ext cx="330055" cy="2128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endParaRPr/>
          </a:p>
        </p:txBody>
      </p:sp>
      <p:sp>
        <p:nvSpPr>
          <p:cNvPr id="239" name="TextBox 30"/>
          <p:cNvSpPr/>
          <p:nvPr/>
        </p:nvSpPr>
        <p:spPr>
          <a:xfrm>
            <a:off x="10245001" y="565843"/>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adf</a:t>
            </a:r>
          </a:p>
        </p:txBody>
      </p:sp>
      <p:sp>
        <p:nvSpPr>
          <p:cNvPr id="240" name="TextBox 31"/>
          <p:cNvSpPr/>
          <p:nvPr/>
        </p:nvSpPr>
        <p:spPr>
          <a:xfrm>
            <a:off x="11559226" y="560669"/>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bdf</a:t>
            </a:r>
          </a:p>
        </p:txBody>
      </p:sp>
      <p:sp>
        <p:nvSpPr>
          <p:cNvPr id="241" name="TextBox 33"/>
          <p:cNvSpPr/>
          <p:nvPr/>
        </p:nvSpPr>
        <p:spPr>
          <a:xfrm>
            <a:off x="9438688" y="1621473"/>
            <a:ext cx="1392073" cy="2374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solidFill>
                  <a:schemeClr val="accent5"/>
                </a:solidFill>
              </a:defRPr>
            </a:lvl1pPr>
          </a:lstStyle>
          <a:p>
            <a:r>
              <a:t>標準的な結合</a:t>
            </a:r>
          </a:p>
        </p:txBody>
      </p:sp>
      <p:sp>
        <p:nvSpPr>
          <p:cNvPr id="242" name="Straight Connector 35"/>
          <p:cNvSpPr/>
          <p:nvPr/>
        </p:nvSpPr>
        <p:spPr>
          <a:xfrm flipV="1">
            <a:off x="9313830" y="1838695"/>
            <a:ext cx="4375965" cy="11514"/>
          </a:xfrm>
          <a:prstGeom prst="line">
            <a:avLst/>
          </a:prstGeom>
          <a:ln w="6350">
            <a:solidFill>
              <a:schemeClr val="accent1"/>
            </a:solidFill>
            <a:miter/>
          </a:ln>
        </p:spPr>
        <p:txBody>
          <a:bodyPr lIns="45719" rIns="45719"/>
          <a:lstStyle/>
          <a:p>
            <a:endParaRPr/>
          </a:p>
        </p:txBody>
      </p:sp>
      <p:graphicFrame>
        <p:nvGraphicFramePr>
          <p:cNvPr id="243" name="Table 36"/>
          <p:cNvGraphicFramePr/>
          <p:nvPr/>
        </p:nvGraphicFramePr>
        <p:xfrm>
          <a:off x="9403049" y="1895321"/>
          <a:ext cx="1122681" cy="804528"/>
        </p:xfrm>
        <a:graphic>
          <a:graphicData uri="http://schemas.openxmlformats.org/drawingml/2006/table">
            <a:tbl>
              <a:tblPr>
                <a:tableStyleId>{4C3C2611-4C71-4FC5-86AE-919BDF0F9419}</a:tableStyleId>
              </a:tblPr>
              <a:tblGrid>
                <a:gridCol w="369993">
                  <a:extLst>
                    <a:ext uri="{9D8B030D-6E8A-4147-A177-3AD203B41FA5}">
                      <a16:colId xmlns:a16="http://schemas.microsoft.com/office/drawing/2014/main" val="20000"/>
                    </a:ext>
                  </a:extLst>
                </a:gridCol>
                <a:gridCol w="369993">
                  <a:extLst>
                    <a:ext uri="{9D8B030D-6E8A-4147-A177-3AD203B41FA5}">
                      <a16:colId xmlns:a16="http://schemas.microsoft.com/office/drawing/2014/main" val="20001"/>
                    </a:ext>
                  </a:extLst>
                </a:gridCol>
                <a:gridCol w="369993">
                  <a:extLst>
                    <a:ext uri="{9D8B030D-6E8A-4147-A177-3AD203B41FA5}">
                      <a16:colId xmlns:a16="http://schemas.microsoft.com/office/drawing/2014/main" val="20002"/>
                    </a:ext>
                  </a:extLst>
                </a:gridCol>
              </a:tblGrid>
              <a:tr h="1905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05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05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220326">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extLst>
                  <a:ext uri="{0D108BD9-81ED-4DB2-BD59-A6C34878D82A}">
                    <a16:rowId xmlns:a16="http://schemas.microsoft.com/office/drawing/2014/main" val="10003"/>
                  </a:ext>
                </a:extLst>
              </a:tr>
            </a:tbl>
          </a:graphicData>
        </a:graphic>
      </p:graphicFrame>
      <p:graphicFrame>
        <p:nvGraphicFramePr>
          <p:cNvPr id="244" name="Table 37"/>
          <p:cNvGraphicFramePr/>
          <p:nvPr/>
        </p:nvGraphicFramePr>
        <p:xfrm>
          <a:off x="9403049" y="2729021"/>
          <a:ext cx="1122681" cy="800101"/>
        </p:xfrm>
        <a:graphic>
          <a:graphicData uri="http://schemas.openxmlformats.org/drawingml/2006/table">
            <a:tbl>
              <a:tblPr>
                <a:tableStyleId>{4C3C2611-4C71-4FC5-86AE-919BDF0F9419}</a:tableStyleId>
              </a:tblPr>
              <a:tblGrid>
                <a:gridCol w="369993">
                  <a:extLst>
                    <a:ext uri="{9D8B030D-6E8A-4147-A177-3AD203B41FA5}">
                      <a16:colId xmlns:a16="http://schemas.microsoft.com/office/drawing/2014/main" val="20000"/>
                    </a:ext>
                  </a:extLst>
                </a:gridCol>
                <a:gridCol w="369993">
                  <a:extLst>
                    <a:ext uri="{9D8B030D-6E8A-4147-A177-3AD203B41FA5}">
                      <a16:colId xmlns:a16="http://schemas.microsoft.com/office/drawing/2014/main" val="20001"/>
                    </a:ext>
                  </a:extLst>
                </a:gridCol>
                <a:gridCol w="369993">
                  <a:extLst>
                    <a:ext uri="{9D8B030D-6E8A-4147-A177-3AD203B41FA5}">
                      <a16:colId xmlns:a16="http://schemas.microsoft.com/office/drawing/2014/main" val="20002"/>
                    </a:ext>
                  </a:extLst>
                </a:gridCol>
              </a:tblGrid>
              <a:tr h="190599">
                <a:tc>
                  <a:txBody>
                    <a:bodyPr/>
                    <a:lstStyle/>
                    <a:p>
                      <a:pPr algn="ctr" defTabSz="1397202"/>
                      <a:r>
                        <a:rPr sz="1200" b="1">
                          <a:solidFill>
                            <a:srgbClr val="FFFFFF"/>
                          </a:solidFill>
                        </a:rPr>
                        <a:t>x1</a:t>
                      </a:r>
                    </a:p>
                  </a:txBody>
                  <a:tcPr marL="0" marR="0" marT="0" marB="0" horzOverflow="overflow">
                    <a:solidFill>
                      <a:schemeClr val="accent5"/>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0599">
                <a:tc>
                  <a:txBody>
                    <a:bodyPr/>
                    <a:lstStyle/>
                    <a:p>
                      <a:pPr algn="ctr" defTabSz="1397202"/>
                      <a:r>
                        <a:rPr sz="1200" b="1"/>
                        <a:t>A</a:t>
                      </a:r>
                    </a:p>
                  </a:txBody>
                  <a:tcPr marL="0" marR="0" marT="0" marB="0" horzOverflow="overflow">
                    <a:solidFill>
                      <a:srgbClr val="8FAADC"/>
                    </a:solidFill>
                  </a:tcPr>
                </a:tc>
                <a:tc>
                  <a:txBody>
                    <a:bodyPr/>
                    <a:lstStyle/>
                    <a:p>
                      <a:pPr algn="ctr" defTabSz="1397202"/>
                      <a:r>
                        <a:rPr sz="1200" b="1"/>
                        <a:t>1.0</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0599">
                <a:tc>
                  <a:txBody>
                    <a:bodyPr/>
                    <a:lstStyle/>
                    <a:p>
                      <a:pPr algn="ctr" defTabSz="1397202"/>
                      <a:r>
                        <a:rPr sz="1200" b="1"/>
                        <a:t>B</a:t>
                      </a:r>
                    </a:p>
                  </a:txBody>
                  <a:tcPr marL="0" marR="0" marT="0" marB="0" horzOverflow="overflow">
                    <a:solidFill>
                      <a:srgbClr val="8FAADC"/>
                    </a:solidFill>
                  </a:tcPr>
                </a:tc>
                <a:tc>
                  <a:txBody>
                    <a:bodyPr/>
                    <a:lstStyle/>
                    <a:p>
                      <a:pPr algn="ctr" defTabSz="1397202"/>
                      <a:r>
                        <a:rPr sz="1200" b="1"/>
                        <a:t>2.0</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215620">
                <a:tc>
                  <a:txBody>
                    <a:bodyPr/>
                    <a:lstStyle/>
                    <a:p>
                      <a:pPr algn="ctr" defTabSz="1397202"/>
                      <a:r>
                        <a:rPr sz="1200" b="1"/>
                        <a:t>D</a:t>
                      </a:r>
                    </a:p>
                  </a:txBody>
                  <a:tcPr marL="0" marR="0" marT="0" marB="0" horzOverflow="overflow">
                    <a:solidFill>
                      <a:srgbClr val="8FAADC"/>
                    </a:solidFill>
                  </a:tcPr>
                </a:tc>
                <a:tc>
                  <a:txBody>
                    <a:bodyPr/>
                    <a:lstStyle/>
                    <a:p>
                      <a:pPr algn="ctr" defTabSz="1397202"/>
                      <a:r>
                        <a:rPr sz="1200" b="1"/>
                        <a:t>NaN</a:t>
                      </a:r>
                    </a:p>
                  </a:txBody>
                  <a:tcPr marL="0" marR="0" marT="0" marB="0" horzOverflow="overflow">
                    <a:solidFill>
                      <a:srgbClr val="DEEBF7"/>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3"/>
                  </a:ext>
                </a:extLst>
              </a:tr>
            </a:tbl>
          </a:graphicData>
        </a:graphic>
      </p:graphicFrame>
      <p:graphicFrame>
        <p:nvGraphicFramePr>
          <p:cNvPr id="245" name="Table 38"/>
          <p:cNvGraphicFramePr/>
          <p:nvPr/>
        </p:nvGraphicFramePr>
        <p:xfrm>
          <a:off x="9396015" y="3562722"/>
          <a:ext cx="1136749" cy="609601"/>
        </p:xfrm>
        <a:graphic>
          <a:graphicData uri="http://schemas.openxmlformats.org/drawingml/2006/table">
            <a:tbl>
              <a:tblPr>
                <a:tableStyleId>{4C3C2611-4C71-4FC5-86AE-919BDF0F9419}</a:tableStyleId>
              </a:tblPr>
              <a:tblGrid>
                <a:gridCol w="374682">
                  <a:extLst>
                    <a:ext uri="{9D8B030D-6E8A-4147-A177-3AD203B41FA5}">
                      <a16:colId xmlns:a16="http://schemas.microsoft.com/office/drawing/2014/main" val="20000"/>
                    </a:ext>
                  </a:extLst>
                </a:gridCol>
                <a:gridCol w="374682">
                  <a:extLst>
                    <a:ext uri="{9D8B030D-6E8A-4147-A177-3AD203B41FA5}">
                      <a16:colId xmlns:a16="http://schemas.microsoft.com/office/drawing/2014/main" val="20001"/>
                    </a:ext>
                  </a:extLst>
                </a:gridCol>
                <a:gridCol w="374682">
                  <a:extLst>
                    <a:ext uri="{9D8B030D-6E8A-4147-A177-3AD203B41FA5}">
                      <a16:colId xmlns:a16="http://schemas.microsoft.com/office/drawing/2014/main" val="20002"/>
                    </a:ext>
                  </a:extLst>
                </a:gridCol>
              </a:tblGrid>
              <a:tr h="199571">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99571">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99571">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bl>
          </a:graphicData>
        </a:graphic>
      </p:graphicFrame>
      <p:graphicFrame>
        <p:nvGraphicFramePr>
          <p:cNvPr id="246" name="Table 39"/>
          <p:cNvGraphicFramePr/>
          <p:nvPr/>
        </p:nvGraphicFramePr>
        <p:xfrm>
          <a:off x="9395745" y="4214891"/>
          <a:ext cx="1149449" cy="1320801"/>
        </p:xfrm>
        <a:graphic>
          <a:graphicData uri="http://schemas.openxmlformats.org/drawingml/2006/table">
            <a:tbl>
              <a:tblPr>
                <a:tableStyleId>{4C3C2611-4C71-4FC5-86AE-919BDF0F9419}</a:tableStyleId>
              </a:tblPr>
              <a:tblGrid>
                <a:gridCol w="378915">
                  <a:extLst>
                    <a:ext uri="{9D8B030D-6E8A-4147-A177-3AD203B41FA5}">
                      <a16:colId xmlns:a16="http://schemas.microsoft.com/office/drawing/2014/main" val="20000"/>
                    </a:ext>
                  </a:extLst>
                </a:gridCol>
                <a:gridCol w="378915">
                  <a:extLst>
                    <a:ext uri="{9D8B030D-6E8A-4147-A177-3AD203B41FA5}">
                      <a16:colId xmlns:a16="http://schemas.microsoft.com/office/drawing/2014/main" val="20001"/>
                    </a:ext>
                  </a:extLst>
                </a:gridCol>
                <a:gridCol w="378915">
                  <a:extLst>
                    <a:ext uri="{9D8B030D-6E8A-4147-A177-3AD203B41FA5}">
                      <a16:colId xmlns:a16="http://schemas.microsoft.com/office/drawing/2014/main" val="20002"/>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tc>
                  <a:txBody>
                    <a:bodyPr/>
                    <a:lstStyle/>
                    <a:p>
                      <a:pPr algn="ctr" defTabSz="1397202"/>
                      <a:r>
                        <a:rPr sz="1200" b="1">
                          <a:solidFill>
                            <a:srgbClr val="FFFFFF"/>
                          </a:solidFill>
                        </a:rPr>
                        <a:t>x3</a:t>
                      </a:r>
                    </a:p>
                  </a:txBody>
                  <a:tcPr marL="0" marR="0" marT="0" marB="0" horzOverflow="overflow">
                    <a:solidFill>
                      <a:schemeClr val="accent5"/>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tc>
                  <a:txBody>
                    <a:bodyPr/>
                    <a:lstStyle/>
                    <a:p>
                      <a:pPr algn="ctr" defTabSz="1397202"/>
                      <a:r>
                        <a:rPr sz="1200" b="1"/>
                        <a:t>F</a:t>
                      </a:r>
                    </a:p>
                  </a:txBody>
                  <a:tcPr marL="0" marR="0" marT="0" marB="0" horzOverflow="overflow">
                    <a:solidFill>
                      <a:srgbClr val="8FAADC"/>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extLst>
                  <a:ext uri="{0D108BD9-81ED-4DB2-BD59-A6C34878D82A}">
                    <a16:rowId xmlns:a16="http://schemas.microsoft.com/office/drawing/2014/main" val="10003"/>
                  </a:ext>
                </a:extLst>
              </a:tr>
              <a:tr h="101600">
                <a:tc>
                  <a:txBody>
                    <a:bodyPr/>
                    <a:lstStyle/>
                    <a:p>
                      <a:pPr algn="ctr" defTabSz="1397202"/>
                      <a:r>
                        <a:rPr sz="1200" b="1"/>
                        <a:t>D</a:t>
                      </a:r>
                    </a:p>
                  </a:txBody>
                  <a:tcPr marL="0" marR="0" marT="0" marB="0" horzOverflow="overflow">
                    <a:solidFill>
                      <a:srgbClr val="E7E6E6"/>
                    </a:solidFill>
                  </a:tcPr>
                </a:tc>
                <a:tc>
                  <a:txBody>
                    <a:bodyPr/>
                    <a:lstStyle/>
                    <a:p>
                      <a:pPr algn="ctr" defTabSz="1397202"/>
                      <a:r>
                        <a:rPr sz="1200" b="1"/>
                        <a:t>NaN</a:t>
                      </a:r>
                    </a:p>
                  </a:txBody>
                  <a:tcPr marL="0" marR="0" marT="0" marB="0" horzOverflow="overflow">
                    <a:solidFill>
                      <a:srgbClr val="DEEBF7"/>
                    </a:solidFill>
                  </a:tcPr>
                </a:tc>
                <a:tc>
                  <a:txBody>
                    <a:bodyPr/>
                    <a:lstStyle/>
                    <a:p>
                      <a:pPr algn="ctr" defTabSz="1397202"/>
                      <a:r>
                        <a:rPr sz="1200" b="1"/>
                        <a:t>T</a:t>
                      </a:r>
                    </a:p>
                  </a:txBody>
                  <a:tcPr marL="0" marR="0" marT="0" marB="0" horzOverflow="overflow">
                    <a:solidFill>
                      <a:srgbClr val="8FAADC"/>
                    </a:solidFill>
                  </a:tcPr>
                </a:tc>
                <a:extLst>
                  <a:ext uri="{0D108BD9-81ED-4DB2-BD59-A6C34878D82A}">
                    <a16:rowId xmlns:a16="http://schemas.microsoft.com/office/drawing/2014/main" val="10004"/>
                  </a:ext>
                </a:extLst>
              </a:tr>
            </a:tbl>
          </a:graphicData>
        </a:graphic>
      </p:graphicFrame>
      <p:sp>
        <p:nvSpPr>
          <p:cNvPr id="247" name="TextBox 40"/>
          <p:cNvSpPr/>
          <p:nvPr/>
        </p:nvSpPr>
        <p:spPr>
          <a:xfrm>
            <a:off x="10610574" y="1873073"/>
            <a:ext cx="3269720" cy="30616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how='left', on='x1')</a:t>
            </a:r>
          </a:p>
          <a:p>
            <a:pPr indent="174625">
              <a:defRPr sz="1100"/>
            </a:pPr>
            <a:r>
              <a:t>bdfをadfのマッチする行へ結合</a:t>
            </a:r>
          </a:p>
          <a:p>
            <a:pPr>
              <a:defRPr sz="1200" b="1">
                <a:latin typeface="Consolas"/>
                <a:ea typeface="Consolas"/>
                <a:cs typeface="Consolas"/>
                <a:sym typeface="Consolas"/>
              </a:defRPr>
            </a:pPr>
            <a:endParaRPr/>
          </a:p>
          <a:p>
            <a:pPr>
              <a:defRPr sz="1200" b="1">
                <a:latin typeface="Consolas"/>
                <a:ea typeface="Consolas"/>
                <a:cs typeface="Consolas"/>
                <a:sym typeface="Consolas"/>
              </a:defRPr>
            </a:pPr>
            <a:endParaRPr/>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how='right', on='x1')</a:t>
            </a:r>
          </a:p>
          <a:p>
            <a:pPr indent="174625">
              <a:defRPr sz="1100"/>
            </a:pPr>
            <a:r>
              <a:t>adfをbdfのマッチする行へ結合</a:t>
            </a:r>
          </a:p>
          <a:p>
            <a:pPr indent="174625">
              <a:defRPr sz="1100"/>
            </a:pPr>
            <a:endParaRPr sz="1200"/>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how='inner', on='x1')</a:t>
            </a:r>
          </a:p>
          <a:p>
            <a:pPr indent="174625">
              <a:defRPr sz="1100"/>
            </a:pPr>
            <a:r>
              <a:t>adfとbdfを双方にある行のみ残して結合</a:t>
            </a:r>
          </a:p>
          <a:p>
            <a:pPr>
              <a:defRPr sz="1200"/>
            </a:pPr>
            <a:endParaRPr/>
          </a:p>
          <a:p>
            <a:pPr>
              <a:defRPr sz="1200" b="1">
                <a:latin typeface="Consolas"/>
                <a:ea typeface="Consolas"/>
                <a:cs typeface="Consolas"/>
                <a:sym typeface="Consolas"/>
              </a:defRPr>
            </a:pPr>
            <a:r>
              <a:t>pd.merge(adf, bdf,</a:t>
            </a:r>
          </a:p>
          <a:p>
            <a:pPr>
              <a:defRPr sz="1200" b="1">
                <a:latin typeface="Consolas"/>
                <a:ea typeface="Consolas"/>
                <a:cs typeface="Consolas"/>
                <a:sym typeface="Consolas"/>
              </a:defRPr>
            </a:pPr>
            <a:r>
              <a:t>         how='outer', on='x1')</a:t>
            </a:r>
          </a:p>
          <a:p>
            <a:pPr indent="174625">
              <a:defRPr sz="1100"/>
            </a:pPr>
            <a:r>
              <a:t>全ての値と行を残して結合</a:t>
            </a:r>
          </a:p>
        </p:txBody>
      </p:sp>
      <p:sp>
        <p:nvSpPr>
          <p:cNvPr id="248" name="TextBox 41"/>
          <p:cNvSpPr/>
          <p:nvPr/>
        </p:nvSpPr>
        <p:spPr>
          <a:xfrm>
            <a:off x="9316618" y="5180317"/>
            <a:ext cx="1392073" cy="2374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solidFill>
                  <a:schemeClr val="accent5"/>
                </a:solidFill>
              </a:defRPr>
            </a:lvl1pPr>
          </a:lstStyle>
          <a:p>
            <a:r>
              <a:t>フィルタリング結合</a:t>
            </a:r>
          </a:p>
        </p:txBody>
      </p:sp>
      <p:sp>
        <p:nvSpPr>
          <p:cNvPr id="249" name="Straight Connector 42"/>
          <p:cNvSpPr/>
          <p:nvPr/>
        </p:nvSpPr>
        <p:spPr>
          <a:xfrm>
            <a:off x="9319870" y="5410240"/>
            <a:ext cx="4370004" cy="7582"/>
          </a:xfrm>
          <a:prstGeom prst="line">
            <a:avLst/>
          </a:prstGeom>
          <a:ln w="6350">
            <a:solidFill>
              <a:schemeClr val="accent1"/>
            </a:solidFill>
            <a:miter/>
          </a:ln>
        </p:spPr>
        <p:txBody>
          <a:bodyPr lIns="45719" rIns="45719"/>
          <a:lstStyle/>
          <a:p>
            <a:endParaRPr/>
          </a:p>
        </p:txBody>
      </p:sp>
      <p:graphicFrame>
        <p:nvGraphicFramePr>
          <p:cNvPr id="250" name="Table 45"/>
          <p:cNvGraphicFramePr/>
          <p:nvPr/>
        </p:nvGraphicFramePr>
        <p:xfrm>
          <a:off x="9388901" y="5453588"/>
          <a:ext cx="557431" cy="762001"/>
        </p:xfrm>
        <a:graphic>
          <a:graphicData uri="http://schemas.openxmlformats.org/drawingml/2006/table">
            <a:tbl>
              <a:tblPr>
                <a:tableStyleId>{4C3C2611-4C71-4FC5-86AE-919BDF0F9419}</a:tableStyleId>
              </a:tblPr>
              <a:tblGrid>
                <a:gridCol w="272365">
                  <a:extLst>
                    <a:ext uri="{9D8B030D-6E8A-4147-A177-3AD203B41FA5}">
                      <a16:colId xmlns:a16="http://schemas.microsoft.com/office/drawing/2014/main" val="20000"/>
                    </a:ext>
                  </a:extLst>
                </a:gridCol>
                <a:gridCol w="27236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bl>
          </a:graphicData>
        </a:graphic>
      </p:graphicFrame>
      <p:graphicFrame>
        <p:nvGraphicFramePr>
          <p:cNvPr id="251" name="Table 46"/>
          <p:cNvGraphicFramePr/>
          <p:nvPr/>
        </p:nvGraphicFramePr>
        <p:xfrm>
          <a:off x="9388901" y="6087809"/>
          <a:ext cx="557431" cy="419101"/>
        </p:xfrm>
        <a:graphic>
          <a:graphicData uri="http://schemas.openxmlformats.org/drawingml/2006/table">
            <a:tbl>
              <a:tblPr>
                <a:tableStyleId>{4C3C2611-4C71-4FC5-86AE-919BDF0F9419}</a:tableStyleId>
              </a:tblPr>
              <a:tblGrid>
                <a:gridCol w="272365">
                  <a:extLst>
                    <a:ext uri="{9D8B030D-6E8A-4147-A177-3AD203B41FA5}">
                      <a16:colId xmlns:a16="http://schemas.microsoft.com/office/drawing/2014/main" val="20000"/>
                    </a:ext>
                  </a:extLst>
                </a:gridCol>
                <a:gridCol w="272365">
                  <a:extLst>
                    <a:ext uri="{9D8B030D-6E8A-4147-A177-3AD203B41FA5}">
                      <a16:colId xmlns:a16="http://schemas.microsoft.com/office/drawing/2014/main" val="20001"/>
                    </a:ext>
                  </a:extLst>
                </a:gridCol>
              </a:tblGrid>
              <a:tr h="204107">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204107">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1"/>
                  </a:ext>
                </a:extLst>
              </a:tr>
            </a:tbl>
          </a:graphicData>
        </a:graphic>
      </p:graphicFrame>
      <p:sp>
        <p:nvSpPr>
          <p:cNvPr id="252" name="TextBox 47"/>
          <p:cNvSpPr/>
          <p:nvPr/>
        </p:nvSpPr>
        <p:spPr>
          <a:xfrm>
            <a:off x="10615199" y="5404541"/>
            <a:ext cx="3269720" cy="1056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adf[adf.x1.isin(bdf.x1)]</a:t>
            </a:r>
          </a:p>
          <a:p>
            <a:pPr indent="174625">
              <a:defRPr sz="1200"/>
            </a:pPr>
            <a:r>
              <a:t>adfの中でbdfにマッチする行</a:t>
            </a:r>
          </a:p>
          <a:p>
            <a:pPr indent="174625">
              <a:defRPr sz="1200"/>
            </a:pPr>
            <a:endParaRPr b="1">
              <a:latin typeface="Consolas"/>
              <a:ea typeface="Consolas"/>
              <a:cs typeface="Consolas"/>
              <a:sym typeface="Consolas"/>
            </a:endParaRPr>
          </a:p>
          <a:p>
            <a:pPr>
              <a:defRPr sz="1200" b="1">
                <a:latin typeface="Consolas"/>
                <a:ea typeface="Consolas"/>
                <a:cs typeface="Consolas"/>
                <a:sym typeface="Consolas"/>
              </a:defRPr>
            </a:pPr>
            <a:r>
              <a:t>adf[~adf.x1.isin(bdf.x1)]</a:t>
            </a:r>
          </a:p>
          <a:p>
            <a:pPr indent="174625">
              <a:defRPr sz="1200"/>
            </a:pPr>
            <a:r>
              <a:t>adfの中でbdfにマッチしない行</a:t>
            </a:r>
          </a:p>
        </p:txBody>
      </p:sp>
      <p:sp>
        <p:nvSpPr>
          <p:cNvPr id="253" name="Rounded Rectangle 48"/>
          <p:cNvSpPr/>
          <p:nvPr/>
        </p:nvSpPr>
        <p:spPr>
          <a:xfrm>
            <a:off x="9313830" y="6655658"/>
            <a:ext cx="4375964" cy="3771758"/>
          </a:xfrm>
          <a:prstGeom prst="roundRect">
            <a:avLst>
              <a:gd name="adj" fmla="val 1505"/>
            </a:avLst>
          </a:prstGeom>
          <a:solidFill>
            <a:srgbClr val="DEEBF7"/>
          </a:solidFill>
          <a:ln w="12700">
            <a:solidFill>
              <a:srgbClr val="42719B"/>
            </a:solidFill>
            <a:miter/>
          </a:ln>
        </p:spPr>
        <p:txBody>
          <a:bodyPr lIns="45719" rIns="45719" anchor="ctr"/>
          <a:lstStyle/>
          <a:p>
            <a:pPr algn="ctr">
              <a:defRPr sz="2600">
                <a:solidFill>
                  <a:srgbClr val="FFFFFF"/>
                </a:solidFill>
              </a:defRPr>
            </a:pPr>
            <a:endParaRPr/>
          </a:p>
        </p:txBody>
      </p:sp>
      <p:graphicFrame>
        <p:nvGraphicFramePr>
          <p:cNvPr id="254" name="Table 49"/>
          <p:cNvGraphicFramePr/>
          <p:nvPr/>
        </p:nvGraphicFramePr>
        <p:xfrm>
          <a:off x="10126291" y="6975877"/>
          <a:ext cx="574041" cy="952501"/>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bl>
          </a:graphicData>
        </a:graphic>
      </p:graphicFrame>
      <p:graphicFrame>
        <p:nvGraphicFramePr>
          <p:cNvPr id="255" name="Table 50"/>
          <p:cNvGraphicFramePr/>
          <p:nvPr/>
        </p:nvGraphicFramePr>
        <p:xfrm>
          <a:off x="11436294" y="6975877"/>
          <a:ext cx="574041" cy="800101"/>
        </p:xfrm>
        <a:graphic>
          <a:graphicData uri="http://schemas.openxmlformats.org/drawingml/2006/table">
            <a:tbl>
              <a:tblPr>
                <a:tableStyleId>{4C3C2611-4C71-4FC5-86AE-919BDF0F9419}</a:tableStyleId>
              </a:tblPr>
              <a:tblGrid>
                <a:gridCol w="280670">
                  <a:extLst>
                    <a:ext uri="{9D8B030D-6E8A-4147-A177-3AD203B41FA5}">
                      <a16:colId xmlns:a16="http://schemas.microsoft.com/office/drawing/2014/main" val="20000"/>
                    </a:ext>
                  </a:extLst>
                </a:gridCol>
                <a:gridCol w="280670">
                  <a:extLst>
                    <a:ext uri="{9D8B030D-6E8A-4147-A177-3AD203B41FA5}">
                      <a16:colId xmlns:a16="http://schemas.microsoft.com/office/drawing/2014/main" val="20001"/>
                    </a:ext>
                  </a:extLst>
                </a:gridCol>
              </a:tblGrid>
              <a:tr h="196850">
                <a:tc>
                  <a:txBody>
                    <a:bodyPr/>
                    <a:lstStyle/>
                    <a:p>
                      <a:pPr algn="ctr" defTabSz="1397202"/>
                      <a:r>
                        <a:rPr sz="1200" b="1">
                          <a:solidFill>
                            <a:srgbClr val="FFFFFF"/>
                          </a:solidFill>
                        </a:rPr>
                        <a:t>x1</a:t>
                      </a:r>
                    </a:p>
                  </a:txBody>
                  <a:tcPr marL="0" marR="0" marT="0" marB="0" horzOverflow="overflow">
                    <a:solidFill>
                      <a:schemeClr val="accent2"/>
                    </a:solidFill>
                  </a:tcPr>
                </a:tc>
                <a:tc>
                  <a:txBody>
                    <a:bodyPr/>
                    <a:lstStyle/>
                    <a:p>
                      <a:pPr algn="ctr" defTabSz="1397202"/>
                      <a:r>
                        <a:rPr sz="1200" b="1">
                          <a:solidFill>
                            <a:srgbClr val="FFFFFF"/>
                          </a:solidFill>
                        </a:rPr>
                        <a:t>x2</a:t>
                      </a:r>
                    </a:p>
                  </a:txBody>
                  <a:tcPr marL="0" marR="0" marT="0" marB="0" horzOverflow="overflow">
                    <a:solidFill>
                      <a:schemeClr val="accent2"/>
                    </a:solidFill>
                  </a:tcPr>
                </a:tc>
                <a:extLst>
                  <a:ext uri="{0D108BD9-81ED-4DB2-BD59-A6C34878D82A}">
                    <a16:rowId xmlns:a16="http://schemas.microsoft.com/office/drawing/2014/main" val="10000"/>
                  </a:ext>
                </a:extLst>
              </a:tr>
              <a:tr h="196850">
                <a:tc>
                  <a:txBody>
                    <a:bodyPr/>
                    <a:lstStyle/>
                    <a:p>
                      <a:pPr algn="ctr" defTabSz="1397202"/>
                      <a:r>
                        <a:rPr sz="1200" b="1"/>
                        <a:t>B</a:t>
                      </a:r>
                    </a:p>
                  </a:txBody>
                  <a:tcPr marL="0" marR="0" marT="0" marB="0" horzOverflow="overflow">
                    <a:solidFill>
                      <a:srgbClr val="FBE5D6"/>
                    </a:solidFill>
                  </a:tcPr>
                </a:tc>
                <a:tc>
                  <a:txBody>
                    <a:bodyPr/>
                    <a:lstStyle/>
                    <a:p>
                      <a:pPr algn="ctr" defTabSz="1397202"/>
                      <a:r>
                        <a:rPr sz="1200" b="1"/>
                        <a:t>2</a:t>
                      </a:r>
                    </a:p>
                  </a:txBody>
                  <a:tcPr marL="0" marR="0" marT="0" marB="0" horzOverflow="overflow">
                    <a:solidFill>
                      <a:srgbClr val="FBE5D6"/>
                    </a:solidFill>
                  </a:tcPr>
                </a:tc>
                <a:extLst>
                  <a:ext uri="{0D108BD9-81ED-4DB2-BD59-A6C34878D82A}">
                    <a16:rowId xmlns:a16="http://schemas.microsoft.com/office/drawing/2014/main" val="10001"/>
                  </a:ext>
                </a:extLst>
              </a:tr>
              <a:tr h="196850">
                <a:tc>
                  <a:txBody>
                    <a:bodyPr/>
                    <a:lstStyle/>
                    <a:p>
                      <a:pPr algn="ctr" defTabSz="1397202"/>
                      <a:r>
                        <a:rPr sz="1200" b="1"/>
                        <a:t>C</a:t>
                      </a:r>
                    </a:p>
                  </a:txBody>
                  <a:tcPr marL="0" marR="0" marT="0" marB="0" horzOverflow="overflow">
                    <a:solidFill>
                      <a:srgbClr val="FBE5D6"/>
                    </a:solidFill>
                  </a:tcPr>
                </a:tc>
                <a:tc>
                  <a:txBody>
                    <a:bodyPr/>
                    <a:lstStyle/>
                    <a:p>
                      <a:pPr algn="ctr" defTabSz="1397202"/>
                      <a:r>
                        <a:rPr sz="1200" b="1"/>
                        <a:t>3</a:t>
                      </a:r>
                    </a:p>
                  </a:txBody>
                  <a:tcPr marL="0" marR="0" marT="0" marB="0" horzOverflow="overflow">
                    <a:solidFill>
                      <a:srgbClr val="FBE5D6"/>
                    </a:solidFill>
                  </a:tcPr>
                </a:tc>
                <a:extLst>
                  <a:ext uri="{0D108BD9-81ED-4DB2-BD59-A6C34878D82A}">
                    <a16:rowId xmlns:a16="http://schemas.microsoft.com/office/drawing/2014/main" val="10002"/>
                  </a:ext>
                </a:extLst>
              </a:tr>
              <a:tr h="196850">
                <a:tc>
                  <a:txBody>
                    <a:bodyPr/>
                    <a:lstStyle/>
                    <a:p>
                      <a:pPr algn="ctr" defTabSz="1397202"/>
                      <a:r>
                        <a:rPr sz="1200" b="1"/>
                        <a:t>D</a:t>
                      </a:r>
                    </a:p>
                  </a:txBody>
                  <a:tcPr marL="0" marR="0" marT="0" marB="0" horzOverflow="overflow">
                    <a:solidFill>
                      <a:srgbClr val="FBE5D6"/>
                    </a:solidFill>
                  </a:tcPr>
                </a:tc>
                <a:tc>
                  <a:txBody>
                    <a:bodyPr/>
                    <a:lstStyle/>
                    <a:p>
                      <a:pPr algn="ctr" defTabSz="1397202"/>
                      <a:r>
                        <a:rPr sz="1200" b="1"/>
                        <a:t>4</a:t>
                      </a:r>
                    </a:p>
                  </a:txBody>
                  <a:tcPr marL="0" marR="0" marT="0" marB="0" horzOverflow="overflow">
                    <a:solidFill>
                      <a:srgbClr val="FBE5D6"/>
                    </a:solidFill>
                  </a:tcPr>
                </a:tc>
                <a:extLst>
                  <a:ext uri="{0D108BD9-81ED-4DB2-BD59-A6C34878D82A}">
                    <a16:rowId xmlns:a16="http://schemas.microsoft.com/office/drawing/2014/main" val="10003"/>
                  </a:ext>
                </a:extLst>
              </a:tr>
            </a:tbl>
          </a:graphicData>
        </a:graphic>
      </p:graphicFrame>
      <p:sp>
        <p:nvSpPr>
          <p:cNvPr id="256" name="Plus 51"/>
          <p:cNvSpPr/>
          <p:nvPr/>
        </p:nvSpPr>
        <p:spPr>
          <a:xfrm>
            <a:off x="10890059" y="7171769"/>
            <a:ext cx="352042" cy="315132"/>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57" name="Equal 52"/>
          <p:cNvSpPr/>
          <p:nvPr/>
        </p:nvSpPr>
        <p:spPr>
          <a:xfrm>
            <a:off x="12187919" y="7171711"/>
            <a:ext cx="330055" cy="2128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endParaRPr/>
          </a:p>
        </p:txBody>
      </p:sp>
      <p:sp>
        <p:nvSpPr>
          <p:cNvPr id="258" name="TextBox 53"/>
          <p:cNvSpPr/>
          <p:nvPr/>
        </p:nvSpPr>
        <p:spPr>
          <a:xfrm>
            <a:off x="10178663" y="6660791"/>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ydf</a:t>
            </a:r>
          </a:p>
        </p:txBody>
      </p:sp>
      <p:sp>
        <p:nvSpPr>
          <p:cNvPr id="259" name="TextBox 54"/>
          <p:cNvSpPr/>
          <p:nvPr/>
        </p:nvSpPr>
        <p:spPr>
          <a:xfrm>
            <a:off x="11492887" y="6655617"/>
            <a:ext cx="424233" cy="307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solidFill>
                  <a:schemeClr val="accent5"/>
                </a:solidFill>
                <a:latin typeface="Consolas"/>
                <a:ea typeface="Consolas"/>
                <a:cs typeface="Consolas"/>
                <a:sym typeface="Consolas"/>
              </a:defRPr>
            </a:lvl1pPr>
          </a:lstStyle>
          <a:p>
            <a:r>
              <a:t>zdf</a:t>
            </a:r>
          </a:p>
        </p:txBody>
      </p:sp>
      <p:sp>
        <p:nvSpPr>
          <p:cNvPr id="260" name="TextBox 55"/>
          <p:cNvSpPr/>
          <p:nvPr/>
        </p:nvSpPr>
        <p:spPr>
          <a:xfrm>
            <a:off x="9316873" y="7750210"/>
            <a:ext cx="1392073" cy="2374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100">
                <a:solidFill>
                  <a:schemeClr val="accent5"/>
                </a:solidFill>
              </a:defRPr>
            </a:lvl1pPr>
          </a:lstStyle>
          <a:p>
            <a:r>
              <a:t>集合ライクな結合</a:t>
            </a:r>
          </a:p>
        </p:txBody>
      </p:sp>
      <p:sp>
        <p:nvSpPr>
          <p:cNvPr id="261" name="Straight Connector 56"/>
          <p:cNvSpPr/>
          <p:nvPr/>
        </p:nvSpPr>
        <p:spPr>
          <a:xfrm>
            <a:off x="9307886" y="7992685"/>
            <a:ext cx="4370004" cy="7582"/>
          </a:xfrm>
          <a:prstGeom prst="line">
            <a:avLst/>
          </a:prstGeom>
          <a:ln w="6350">
            <a:solidFill>
              <a:schemeClr val="accent1"/>
            </a:solidFill>
            <a:miter/>
          </a:ln>
        </p:spPr>
        <p:txBody>
          <a:bodyPr lIns="45719" rIns="45719"/>
          <a:lstStyle/>
          <a:p>
            <a:endParaRPr/>
          </a:p>
        </p:txBody>
      </p:sp>
      <p:graphicFrame>
        <p:nvGraphicFramePr>
          <p:cNvPr id="262" name="Table 57"/>
          <p:cNvGraphicFramePr/>
          <p:nvPr/>
        </p:nvGraphicFramePr>
        <p:xfrm>
          <a:off x="9446545" y="8075897"/>
          <a:ext cx="761012" cy="762001"/>
        </p:xfrm>
        <a:graphic>
          <a:graphicData uri="http://schemas.openxmlformats.org/drawingml/2006/table">
            <a:tbl>
              <a:tblPr>
                <a:tableStyleId>{4C3C2611-4C71-4FC5-86AE-919BDF0F9419}</a:tableStyleId>
              </a:tblPr>
              <a:tblGrid>
                <a:gridCol w="374155">
                  <a:extLst>
                    <a:ext uri="{9D8B030D-6E8A-4147-A177-3AD203B41FA5}">
                      <a16:colId xmlns:a16="http://schemas.microsoft.com/office/drawing/2014/main" val="20000"/>
                    </a:ext>
                  </a:extLst>
                </a:gridCol>
                <a:gridCol w="374155">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1"/>
                  </a:ext>
                </a:extLst>
              </a:tr>
              <a:tr h="101600">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2"/>
                  </a:ext>
                </a:extLst>
              </a:tr>
            </a:tbl>
          </a:graphicData>
        </a:graphic>
      </p:graphicFrame>
      <p:graphicFrame>
        <p:nvGraphicFramePr>
          <p:cNvPr id="263" name="Table 58"/>
          <p:cNvGraphicFramePr/>
          <p:nvPr/>
        </p:nvGraphicFramePr>
        <p:xfrm>
          <a:off x="9452401" y="8761714"/>
          <a:ext cx="745020" cy="990601"/>
        </p:xfrm>
        <a:graphic>
          <a:graphicData uri="http://schemas.openxmlformats.org/drawingml/2006/table">
            <a:tbl>
              <a:tblPr>
                <a:tableStyleId>{4C3C2611-4C71-4FC5-86AE-919BDF0F9419}</a:tableStyleId>
              </a:tblPr>
              <a:tblGrid>
                <a:gridCol w="366159">
                  <a:extLst>
                    <a:ext uri="{9D8B030D-6E8A-4147-A177-3AD203B41FA5}">
                      <a16:colId xmlns:a16="http://schemas.microsoft.com/office/drawing/2014/main" val="20000"/>
                    </a:ext>
                  </a:extLst>
                </a:gridCol>
                <a:gridCol w="366159">
                  <a:extLst>
                    <a:ext uri="{9D8B030D-6E8A-4147-A177-3AD203B41FA5}">
                      <a16:colId xmlns:a16="http://schemas.microsoft.com/office/drawing/2014/main" val="20001"/>
                    </a:ext>
                  </a:extLst>
                </a:gridCol>
              </a:tblGrid>
              <a:tr h="195942">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95942">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r h="195942">
                <a:tc>
                  <a:txBody>
                    <a:bodyPr/>
                    <a:lstStyle/>
                    <a:p>
                      <a:pPr algn="ctr" defTabSz="1397202"/>
                      <a:r>
                        <a:rPr sz="1200" b="1"/>
                        <a:t>B</a:t>
                      </a:r>
                    </a:p>
                  </a:txBody>
                  <a:tcPr marL="0" marR="0" marT="0" marB="0" horzOverflow="overflow">
                    <a:solidFill>
                      <a:srgbClr val="E7E6E6"/>
                    </a:solidFill>
                  </a:tcPr>
                </a:tc>
                <a:tc>
                  <a:txBody>
                    <a:bodyPr/>
                    <a:lstStyle/>
                    <a:p>
                      <a:pPr algn="ctr" defTabSz="1397202"/>
                      <a:r>
                        <a:rPr sz="1200" b="1"/>
                        <a:t>2</a:t>
                      </a:r>
                    </a:p>
                  </a:txBody>
                  <a:tcPr marL="0" marR="0" marT="0" marB="0" horzOverflow="overflow">
                    <a:solidFill>
                      <a:srgbClr val="E7E6E6"/>
                    </a:solidFill>
                  </a:tcPr>
                </a:tc>
                <a:extLst>
                  <a:ext uri="{0D108BD9-81ED-4DB2-BD59-A6C34878D82A}">
                    <a16:rowId xmlns:a16="http://schemas.microsoft.com/office/drawing/2014/main" val="10002"/>
                  </a:ext>
                </a:extLst>
              </a:tr>
              <a:tr h="195942">
                <a:tc>
                  <a:txBody>
                    <a:bodyPr/>
                    <a:lstStyle/>
                    <a:p>
                      <a:pPr algn="ctr" defTabSz="1397202"/>
                      <a:r>
                        <a:rPr sz="1200" b="1"/>
                        <a:t>C</a:t>
                      </a:r>
                    </a:p>
                  </a:txBody>
                  <a:tcPr marL="0" marR="0" marT="0" marB="0" horzOverflow="overflow">
                    <a:solidFill>
                      <a:srgbClr val="E7E6E6"/>
                    </a:solidFill>
                  </a:tcPr>
                </a:tc>
                <a:tc>
                  <a:txBody>
                    <a:bodyPr/>
                    <a:lstStyle/>
                    <a:p>
                      <a:pPr algn="ctr" defTabSz="1397202"/>
                      <a:r>
                        <a:rPr sz="1200" b="1"/>
                        <a:t>3</a:t>
                      </a:r>
                    </a:p>
                  </a:txBody>
                  <a:tcPr marL="0" marR="0" marT="0" marB="0" horzOverflow="overflow">
                    <a:solidFill>
                      <a:srgbClr val="E7E6E6"/>
                    </a:solidFill>
                  </a:tcPr>
                </a:tc>
                <a:extLst>
                  <a:ext uri="{0D108BD9-81ED-4DB2-BD59-A6C34878D82A}">
                    <a16:rowId xmlns:a16="http://schemas.microsoft.com/office/drawing/2014/main" val="10003"/>
                  </a:ext>
                </a:extLst>
              </a:tr>
              <a:tr h="195942">
                <a:tc>
                  <a:txBody>
                    <a:bodyPr/>
                    <a:lstStyle/>
                    <a:p>
                      <a:pPr algn="ctr" defTabSz="1397202"/>
                      <a:r>
                        <a:rPr sz="1200" b="1"/>
                        <a:t>D</a:t>
                      </a:r>
                    </a:p>
                  </a:txBody>
                  <a:tcPr marL="0" marR="0" marT="0" marB="0" horzOverflow="overflow">
                    <a:solidFill>
                      <a:srgbClr val="FBE5D6"/>
                    </a:solidFill>
                  </a:tcPr>
                </a:tc>
                <a:tc>
                  <a:txBody>
                    <a:bodyPr/>
                    <a:lstStyle/>
                    <a:p>
                      <a:pPr algn="ctr" defTabSz="1397202"/>
                      <a:r>
                        <a:rPr sz="1200" b="1"/>
                        <a:t>4</a:t>
                      </a:r>
                    </a:p>
                  </a:txBody>
                  <a:tcPr marL="0" marR="0" marT="0" marB="0" horzOverflow="overflow">
                    <a:solidFill>
                      <a:srgbClr val="FBE5D6"/>
                    </a:solidFill>
                  </a:tcPr>
                </a:tc>
                <a:extLst>
                  <a:ext uri="{0D108BD9-81ED-4DB2-BD59-A6C34878D82A}">
                    <a16:rowId xmlns:a16="http://schemas.microsoft.com/office/drawing/2014/main" val="10004"/>
                  </a:ext>
                </a:extLst>
              </a:tr>
            </a:tbl>
          </a:graphicData>
        </a:graphic>
      </p:graphicFrame>
      <p:graphicFrame>
        <p:nvGraphicFramePr>
          <p:cNvPr id="264" name="Table 59"/>
          <p:cNvGraphicFramePr/>
          <p:nvPr/>
        </p:nvGraphicFramePr>
        <p:xfrm>
          <a:off x="9452706" y="9837424"/>
          <a:ext cx="745020" cy="571501"/>
        </p:xfrm>
        <a:graphic>
          <a:graphicData uri="http://schemas.openxmlformats.org/drawingml/2006/table">
            <a:tbl>
              <a:tblPr>
                <a:tableStyleId>{4C3C2611-4C71-4FC5-86AE-919BDF0F9419}</a:tableStyleId>
              </a:tblPr>
              <a:tblGrid>
                <a:gridCol w="366159">
                  <a:extLst>
                    <a:ext uri="{9D8B030D-6E8A-4147-A177-3AD203B41FA5}">
                      <a16:colId xmlns:a16="http://schemas.microsoft.com/office/drawing/2014/main" val="20000"/>
                    </a:ext>
                  </a:extLst>
                </a:gridCol>
                <a:gridCol w="366159">
                  <a:extLst>
                    <a:ext uri="{9D8B030D-6E8A-4147-A177-3AD203B41FA5}">
                      <a16:colId xmlns:a16="http://schemas.microsoft.com/office/drawing/2014/main" val="20001"/>
                    </a:ext>
                  </a:extLst>
                </a:gridCol>
              </a:tblGrid>
              <a:tr h="101600">
                <a:tc>
                  <a:txBody>
                    <a:bodyPr/>
                    <a:lstStyle/>
                    <a:p>
                      <a:pPr algn="ctr" defTabSz="1397202"/>
                      <a:r>
                        <a:rPr sz="1200" b="1">
                          <a:solidFill>
                            <a:srgbClr val="FFFFFF"/>
                          </a:solidFill>
                        </a:rPr>
                        <a:t>x1</a:t>
                      </a:r>
                    </a:p>
                  </a:txBody>
                  <a:tcPr marL="0" marR="0" marT="0" marB="0" horzOverflow="overflow">
                    <a:solidFill>
                      <a:srgbClr val="AFABAB"/>
                    </a:solidFill>
                  </a:tcPr>
                </a:tc>
                <a:tc>
                  <a:txBody>
                    <a:bodyPr/>
                    <a:lstStyle/>
                    <a:p>
                      <a:pPr algn="ctr" defTabSz="1397202"/>
                      <a:r>
                        <a:rPr sz="1200" b="1">
                          <a:solidFill>
                            <a:srgbClr val="FFFFFF"/>
                          </a:solidFill>
                        </a:rPr>
                        <a:t>x2</a:t>
                      </a:r>
                    </a:p>
                  </a:txBody>
                  <a:tcPr marL="0" marR="0" marT="0" marB="0" horzOverflow="overflow">
                    <a:solidFill>
                      <a:srgbClr val="AFABAB"/>
                    </a:solidFill>
                  </a:tcPr>
                </a:tc>
                <a:extLst>
                  <a:ext uri="{0D108BD9-81ED-4DB2-BD59-A6C34878D82A}">
                    <a16:rowId xmlns:a16="http://schemas.microsoft.com/office/drawing/2014/main" val="10000"/>
                  </a:ext>
                </a:extLst>
              </a:tr>
              <a:tr h="101600">
                <a:tc>
                  <a:txBody>
                    <a:bodyPr/>
                    <a:lstStyle/>
                    <a:p>
                      <a:pPr algn="ctr" defTabSz="1397202"/>
                      <a:r>
                        <a:rPr sz="1200" b="1"/>
                        <a:t>A</a:t>
                      </a:r>
                    </a:p>
                  </a:txBody>
                  <a:tcPr marL="0" marR="0" marT="0" marB="0" horzOverflow="overflow">
                    <a:solidFill>
                      <a:srgbClr val="E7E6E6"/>
                    </a:solidFill>
                  </a:tcPr>
                </a:tc>
                <a:tc>
                  <a:txBody>
                    <a:bodyPr/>
                    <a:lstStyle/>
                    <a:p>
                      <a:pPr algn="ctr" defTabSz="1397202"/>
                      <a:r>
                        <a:rPr sz="1200" b="1"/>
                        <a:t>1</a:t>
                      </a:r>
                    </a:p>
                  </a:txBody>
                  <a:tcPr marL="0" marR="0" marT="0" marB="0" horzOverflow="overflow">
                    <a:solidFill>
                      <a:srgbClr val="E7E6E6"/>
                    </a:solidFill>
                  </a:tcPr>
                </a:tc>
                <a:extLst>
                  <a:ext uri="{0D108BD9-81ED-4DB2-BD59-A6C34878D82A}">
                    <a16:rowId xmlns:a16="http://schemas.microsoft.com/office/drawing/2014/main" val="10001"/>
                  </a:ext>
                </a:extLst>
              </a:tr>
            </a:tbl>
          </a:graphicData>
        </a:graphic>
      </p:graphicFrame>
      <p:sp>
        <p:nvSpPr>
          <p:cNvPr id="265" name="TextBox 60"/>
          <p:cNvSpPr/>
          <p:nvPr/>
        </p:nvSpPr>
        <p:spPr>
          <a:xfrm>
            <a:off x="10430102" y="8044659"/>
            <a:ext cx="3269720" cy="2199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pd.merge(ydf, zdf)</a:t>
            </a:r>
          </a:p>
          <a:p>
            <a:pPr indent="174625">
              <a:defRPr sz="1200"/>
            </a:pPr>
            <a:r>
              <a:t>ydfとzdf両方にある行</a:t>
            </a:r>
          </a:p>
          <a:p>
            <a:pPr>
              <a:defRPr sz="1200" b="1">
                <a:latin typeface="Consolas"/>
                <a:ea typeface="Consolas"/>
                <a:cs typeface="Consolas"/>
                <a:sym typeface="Consolas"/>
              </a:defRPr>
            </a:pPr>
            <a:endParaRPr/>
          </a:p>
          <a:p>
            <a:pPr>
              <a:defRPr sz="1200" b="1">
                <a:latin typeface="Consolas"/>
                <a:ea typeface="Consolas"/>
                <a:cs typeface="Consolas"/>
                <a:sym typeface="Consolas"/>
              </a:defRPr>
            </a:pPr>
            <a:r>
              <a:t>pd.merge(ydf, zdf, how='outer')</a:t>
            </a:r>
          </a:p>
          <a:p>
            <a:pPr indent="174625">
              <a:defRPr sz="1200"/>
            </a:pPr>
            <a:r>
              <a:t>ydfとzdfの両方もしくは片方にある行</a:t>
            </a:r>
          </a:p>
          <a:p>
            <a:pPr indent="174625">
              <a:defRPr sz="1200"/>
            </a:pPr>
            <a:endParaRPr/>
          </a:p>
          <a:p>
            <a:pPr>
              <a:defRPr sz="1200" b="1">
                <a:latin typeface="Consolas"/>
                <a:ea typeface="Consolas"/>
                <a:cs typeface="Consolas"/>
                <a:sym typeface="Consolas"/>
              </a:defRPr>
            </a:pPr>
            <a:r>
              <a:t>pd.merge(ydf, zdf, how='outer', </a:t>
            </a:r>
          </a:p>
          <a:p>
            <a:pPr>
              <a:defRPr sz="1200" b="1">
                <a:latin typeface="Consolas"/>
                <a:ea typeface="Consolas"/>
                <a:cs typeface="Consolas"/>
                <a:sym typeface="Consolas"/>
              </a:defRPr>
            </a:pPr>
            <a:r>
              <a:t>         indicator=True)</a:t>
            </a:r>
          </a:p>
          <a:p>
            <a:pPr>
              <a:defRPr sz="1200" b="1">
                <a:latin typeface="Consolas"/>
                <a:ea typeface="Consolas"/>
                <a:cs typeface="Consolas"/>
                <a:sym typeface="Consolas"/>
              </a:defRPr>
            </a:pPr>
            <a:r>
              <a:t>.query('_merge == "left_only"')</a:t>
            </a:r>
          </a:p>
          <a:p>
            <a:pPr>
              <a:defRPr sz="1200" b="1">
                <a:latin typeface="Consolas"/>
                <a:ea typeface="Consolas"/>
                <a:cs typeface="Consolas"/>
                <a:sym typeface="Consolas"/>
              </a:defRPr>
            </a:pPr>
            <a:r>
              <a:t>.drop(columns=['_merge'])</a:t>
            </a:r>
          </a:p>
          <a:p>
            <a:pPr indent="174625">
              <a:defRPr sz="1200"/>
            </a:pPr>
            <a:r>
              <a:t>ydfにはあるがzdfにはない行</a:t>
            </a:r>
          </a:p>
        </p:txBody>
      </p:sp>
      <p:grpSp>
        <p:nvGrpSpPr>
          <p:cNvPr id="268" name="Rounded Rectangle 61"/>
          <p:cNvGrpSpPr/>
          <p:nvPr/>
        </p:nvGrpSpPr>
        <p:grpSpPr>
          <a:xfrm>
            <a:off x="134509" y="5718978"/>
            <a:ext cx="4389121" cy="423294"/>
            <a:chOff x="0" y="37273"/>
            <a:chExt cx="4389120" cy="423293"/>
          </a:xfrm>
        </p:grpSpPr>
        <p:sp>
          <p:nvSpPr>
            <p:cNvPr id="266"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67" name="データのグループ化"/>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データのグループ化</a:t>
              </a:r>
            </a:p>
          </p:txBody>
        </p:sp>
      </p:grpSp>
      <p:graphicFrame>
        <p:nvGraphicFramePr>
          <p:cNvPr id="269" name="Table 62"/>
          <p:cNvGraphicFramePr/>
          <p:nvPr/>
        </p:nvGraphicFramePr>
        <p:xfrm>
          <a:off x="181877" y="6251094"/>
          <a:ext cx="719620" cy="1371601"/>
        </p:xfrm>
        <a:graphic>
          <a:graphicData uri="http://schemas.openxmlformats.org/drawingml/2006/table">
            <a:tbl>
              <a:tblPr bandRow="1">
                <a:tableStyleId>{4C3C2611-4C71-4FC5-86AE-919BDF0F9419}</a:tableStyleId>
              </a:tblPr>
              <a:tblGrid>
                <a:gridCol w="239873">
                  <a:extLst>
                    <a:ext uri="{9D8B030D-6E8A-4147-A177-3AD203B41FA5}">
                      <a16:colId xmlns:a16="http://schemas.microsoft.com/office/drawing/2014/main" val="20000"/>
                    </a:ext>
                  </a:extLst>
                </a:gridCol>
                <a:gridCol w="239873">
                  <a:extLst>
                    <a:ext uri="{9D8B030D-6E8A-4147-A177-3AD203B41FA5}">
                      <a16:colId xmlns:a16="http://schemas.microsoft.com/office/drawing/2014/main" val="20001"/>
                    </a:ext>
                  </a:extLst>
                </a:gridCol>
                <a:gridCol w="239873">
                  <a:extLst>
                    <a:ext uri="{9D8B030D-6E8A-4147-A177-3AD203B41FA5}">
                      <a16:colId xmlns:a16="http://schemas.microsoft.com/office/drawing/2014/main" val="20002"/>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44546A"/>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3"/>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4"/>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5"/>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6"/>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7"/>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8"/>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9"/>
                  </a:ext>
                </a:extLst>
              </a:tr>
            </a:tbl>
          </a:graphicData>
        </a:graphic>
      </p:graphicFrame>
      <p:sp>
        <p:nvSpPr>
          <p:cNvPr id="270" name="Straight Arrow Connector 63"/>
          <p:cNvSpPr/>
          <p:nvPr/>
        </p:nvSpPr>
        <p:spPr>
          <a:xfrm>
            <a:off x="967018" y="6904521"/>
            <a:ext cx="363153" cy="1"/>
          </a:xfrm>
          <a:prstGeom prst="line">
            <a:avLst/>
          </a:prstGeom>
          <a:ln w="63500">
            <a:solidFill>
              <a:srgbClr val="000000"/>
            </a:solidFill>
            <a:miter/>
            <a:tailEnd type="stealth"/>
          </a:ln>
        </p:spPr>
        <p:txBody>
          <a:bodyPr lIns="45719" rIns="45719"/>
          <a:lstStyle/>
          <a:p>
            <a:endParaRPr/>
          </a:p>
        </p:txBody>
      </p:sp>
      <p:graphicFrame>
        <p:nvGraphicFramePr>
          <p:cNvPr id="271" name="Table 64"/>
          <p:cNvGraphicFramePr/>
          <p:nvPr/>
        </p:nvGraphicFramePr>
        <p:xfrm>
          <a:off x="1406503" y="6594640"/>
          <a:ext cx="719620" cy="548641"/>
        </p:xfrm>
        <a:graphic>
          <a:graphicData uri="http://schemas.openxmlformats.org/drawingml/2006/table">
            <a:tbl>
              <a:tblPr bandRow="1">
                <a:tableStyleId>{4C3C2611-4C71-4FC5-86AE-919BDF0F9419}</a:tableStyleId>
              </a:tblPr>
              <a:tblGrid>
                <a:gridCol w="239873">
                  <a:extLst>
                    <a:ext uri="{9D8B030D-6E8A-4147-A177-3AD203B41FA5}">
                      <a16:colId xmlns:a16="http://schemas.microsoft.com/office/drawing/2014/main" val="20000"/>
                    </a:ext>
                  </a:extLst>
                </a:gridCol>
                <a:gridCol w="239873">
                  <a:extLst>
                    <a:ext uri="{9D8B030D-6E8A-4147-A177-3AD203B41FA5}">
                      <a16:colId xmlns:a16="http://schemas.microsoft.com/office/drawing/2014/main" val="20001"/>
                    </a:ext>
                  </a:extLst>
                </a:gridCol>
                <a:gridCol w="239873">
                  <a:extLst>
                    <a:ext uri="{9D8B030D-6E8A-4147-A177-3AD203B41FA5}">
                      <a16:colId xmlns:a16="http://schemas.microsoft.com/office/drawing/2014/main" val="20002"/>
                    </a:ext>
                  </a:extLst>
                </a:gridCol>
              </a:tblGrid>
              <a:tr h="137160">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AFABAB"/>
                    </a:solidFill>
                  </a:tcPr>
                </a:tc>
                <a:tc>
                  <a:txBody>
                    <a:bodyPr/>
                    <a:lstStyle/>
                    <a:p>
                      <a:pPr algn="l" defTabSz="1397202">
                        <a:defRPr sz="300"/>
                      </a:pPr>
                      <a:endParaRPr/>
                    </a:p>
                  </a:txBody>
                  <a:tcPr marL="0" marR="0" marT="0" marB="0" horzOverflow="overflow">
                    <a:solidFill>
                      <a:srgbClr val="44546A"/>
                    </a:solidFill>
                  </a:tcPr>
                </a:tc>
                <a:extLst>
                  <a:ext uri="{0D108BD9-81ED-4DB2-BD59-A6C34878D82A}">
                    <a16:rowId xmlns:a16="http://schemas.microsoft.com/office/drawing/2014/main" val="10000"/>
                  </a:ext>
                </a:extLst>
              </a:tr>
              <a:tr h="137160">
                <a:tc>
                  <a:txBody>
                    <a:bodyPr/>
                    <a:lstStyle/>
                    <a:p>
                      <a:pPr algn="l" defTabSz="1397202">
                        <a:defRPr sz="300"/>
                      </a:pPr>
                      <a:endParaRPr/>
                    </a:p>
                  </a:txBody>
                  <a:tcPr marL="0" marR="0" marT="0" marB="0" horzOverflow="overflow">
                    <a:solidFill>
                      <a:schemeClr val="accent6"/>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1"/>
                  </a:ext>
                </a:extLst>
              </a:tr>
              <a:tr h="137160">
                <a:tc>
                  <a:txBody>
                    <a:bodyPr/>
                    <a:lstStyle/>
                    <a:p>
                      <a:pPr algn="l" defTabSz="1397202">
                        <a:defRPr sz="300"/>
                      </a:pPr>
                      <a:endParaRPr/>
                    </a:p>
                  </a:txBody>
                  <a:tcPr marL="0" marR="0" marT="0" marB="0" horzOverflow="overflow">
                    <a:solidFill>
                      <a:schemeClr val="accent5"/>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2"/>
                  </a:ext>
                </a:extLst>
              </a:tr>
              <a:tr h="137160">
                <a:tc>
                  <a:txBody>
                    <a:bodyPr/>
                    <a:lstStyle/>
                    <a:p>
                      <a:pPr algn="l" defTabSz="1397202">
                        <a:defRPr sz="300"/>
                      </a:pPr>
                      <a:endParaRPr/>
                    </a:p>
                  </a:txBody>
                  <a:tcPr marL="0" marR="0" marT="0" marB="0" horzOverflow="overflow">
                    <a:solidFill>
                      <a:schemeClr val="accent2"/>
                    </a:solidFill>
                  </a:tcPr>
                </a:tc>
                <a:tc>
                  <a:txBody>
                    <a:bodyPr/>
                    <a:lstStyle/>
                    <a:p>
                      <a:pPr algn="l" defTabSz="1397202">
                        <a:defRPr sz="300"/>
                      </a:pPr>
                      <a:endParaRPr/>
                    </a:p>
                  </a:txBody>
                  <a:tcPr marL="0" marR="0" marT="0" marB="0" horzOverflow="overflow">
                    <a:solidFill>
                      <a:srgbClr val="E7E6E6"/>
                    </a:solidFill>
                  </a:tcPr>
                </a:tc>
                <a:tc>
                  <a:txBody>
                    <a:bodyPr/>
                    <a:lstStyle/>
                    <a:p>
                      <a:pPr algn="l" defTabSz="1397202">
                        <a:defRPr sz="300"/>
                      </a:pPr>
                      <a:endParaRPr/>
                    </a:p>
                  </a:txBody>
                  <a:tcPr marL="0" marR="0" marT="0" marB="0" horzOverflow="overflow">
                    <a:solidFill>
                      <a:srgbClr val="D0CECE"/>
                    </a:solidFill>
                  </a:tcPr>
                </a:tc>
                <a:extLst>
                  <a:ext uri="{0D108BD9-81ED-4DB2-BD59-A6C34878D82A}">
                    <a16:rowId xmlns:a16="http://schemas.microsoft.com/office/drawing/2014/main" val="10003"/>
                  </a:ext>
                </a:extLst>
              </a:tr>
            </a:tbl>
          </a:graphicData>
        </a:graphic>
      </p:graphicFrame>
      <p:sp>
        <p:nvSpPr>
          <p:cNvPr id="272" name="TextBox 65"/>
          <p:cNvSpPr/>
          <p:nvPr/>
        </p:nvSpPr>
        <p:spPr>
          <a:xfrm>
            <a:off x="2181254" y="6174894"/>
            <a:ext cx="2218744" cy="14140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df.groupby(by="col")</a:t>
            </a:r>
          </a:p>
          <a:p>
            <a:pPr indent="111125">
              <a:lnSpc>
                <a:spcPct val="90000"/>
              </a:lnSpc>
              <a:defRPr sz="1100"/>
            </a:pPr>
            <a:r>
              <a:t>“col”列の値でグループ化したGroupByオブジェクトを返す</a:t>
            </a:r>
            <a:endParaRPr sz="1200" b="1">
              <a:latin typeface="Consolas"/>
              <a:ea typeface="Consolas"/>
              <a:cs typeface="Consolas"/>
              <a:sym typeface="Consolas"/>
            </a:endParaRPr>
          </a:p>
          <a:p>
            <a:pPr>
              <a:lnSpc>
                <a:spcPct val="90000"/>
              </a:lnSpc>
              <a:defRPr sz="1200" b="1">
                <a:latin typeface="Consolas"/>
                <a:ea typeface="Consolas"/>
                <a:cs typeface="Consolas"/>
                <a:sym typeface="Consolas"/>
              </a:defRPr>
            </a:pPr>
            <a:r>
              <a:t>df.groupby(level="ind")</a:t>
            </a:r>
          </a:p>
          <a:p>
            <a:pPr indent="111125">
              <a:lnSpc>
                <a:spcPct val="90000"/>
              </a:lnSpc>
              <a:defRPr sz="1100"/>
            </a:pPr>
            <a:r>
              <a:t>インデックスレベル“ind”でグループ化したGroupByオブジェクトを返す</a:t>
            </a:r>
          </a:p>
        </p:txBody>
      </p:sp>
      <p:sp>
        <p:nvSpPr>
          <p:cNvPr id="273" name="TextBox 66"/>
          <p:cNvSpPr/>
          <p:nvPr/>
        </p:nvSpPr>
        <p:spPr>
          <a:xfrm>
            <a:off x="101690" y="7618494"/>
            <a:ext cx="4388664" cy="5054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1200"/>
            </a:lvl1pPr>
          </a:lstStyle>
          <a:p>
            <a:r>
              <a:t>上述した要約関数(summary function)は全てgroupにも適用可能です。その他GroupByの関数:</a:t>
            </a:r>
          </a:p>
        </p:txBody>
      </p:sp>
      <p:sp>
        <p:nvSpPr>
          <p:cNvPr id="274" name="TextBox 67"/>
          <p:cNvSpPr/>
          <p:nvPr/>
        </p:nvSpPr>
        <p:spPr>
          <a:xfrm>
            <a:off x="4716631" y="5206438"/>
            <a:ext cx="2312713" cy="97296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max(axis=1)</a:t>
            </a:r>
          </a:p>
          <a:p>
            <a:pPr indent="109537">
              <a:lnSpc>
                <a:spcPct val="90000"/>
              </a:lnSpc>
              <a:defRPr sz="1100"/>
            </a:pPr>
            <a:r>
              <a:t>要素ごとの最大値を取得</a:t>
            </a:r>
          </a:p>
          <a:p>
            <a:pPr>
              <a:lnSpc>
                <a:spcPct val="90000"/>
              </a:lnSpc>
              <a:defRPr sz="1200" b="1">
                <a:latin typeface="Consolas"/>
                <a:ea typeface="Consolas"/>
                <a:cs typeface="Consolas"/>
                <a:sym typeface="Consolas"/>
              </a:defRPr>
            </a:pPr>
            <a:r>
              <a:t>clip(lower=-10,upper=10)</a:t>
            </a:r>
          </a:p>
          <a:p>
            <a:pPr indent="109537">
              <a:lnSpc>
                <a:spcPct val="90000"/>
              </a:lnSpc>
              <a:defRPr sz="1100"/>
            </a:pPr>
            <a:r>
              <a:t>下限を−10,上限を10に設定してトリミング</a:t>
            </a:r>
          </a:p>
        </p:txBody>
      </p:sp>
      <p:sp>
        <p:nvSpPr>
          <p:cNvPr id="275" name="TextBox 69"/>
          <p:cNvSpPr/>
          <p:nvPr/>
        </p:nvSpPr>
        <p:spPr>
          <a:xfrm>
            <a:off x="6997806" y="5146273"/>
            <a:ext cx="2096186" cy="75882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min(axis=1)</a:t>
            </a:r>
          </a:p>
          <a:p>
            <a:pPr indent="109537">
              <a:lnSpc>
                <a:spcPct val="90000"/>
              </a:lnSpc>
              <a:defRPr sz="1100"/>
            </a:pPr>
            <a:r>
              <a:t>要素ごとの最大値を取得</a:t>
            </a:r>
          </a:p>
          <a:p>
            <a:pPr>
              <a:lnSpc>
                <a:spcPct val="90000"/>
              </a:lnSpc>
              <a:defRPr sz="1200" b="1">
                <a:latin typeface="Consolas"/>
                <a:ea typeface="Consolas"/>
                <a:cs typeface="Consolas"/>
                <a:sym typeface="Consolas"/>
              </a:defRPr>
            </a:pPr>
            <a:r>
              <a:t>abs()</a:t>
            </a:r>
          </a:p>
          <a:p>
            <a:pPr indent="109537">
              <a:lnSpc>
                <a:spcPct val="90000"/>
              </a:lnSpc>
              <a:defRPr sz="1100"/>
            </a:pPr>
            <a:r>
              <a:t>絶対値を取得</a:t>
            </a:r>
          </a:p>
        </p:txBody>
      </p:sp>
      <p:sp>
        <p:nvSpPr>
          <p:cNvPr id="276" name="TextBox 70"/>
          <p:cNvSpPr/>
          <p:nvPr/>
        </p:nvSpPr>
        <p:spPr>
          <a:xfrm>
            <a:off x="4502517" y="6145131"/>
            <a:ext cx="4377986" cy="6657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1100"/>
            </a:lvl1pPr>
          </a:lstStyle>
          <a:p>
            <a:r>
              <a:t>下記関数もgroupに対して適用できます。この場合、関数はグループ毎に適用され、返されるベクトルの長さは元のDataFrameと同じになります。</a:t>
            </a:r>
          </a:p>
        </p:txBody>
      </p:sp>
      <p:grpSp>
        <p:nvGrpSpPr>
          <p:cNvPr id="279" name="Rounded Rectangle 74"/>
          <p:cNvGrpSpPr/>
          <p:nvPr/>
        </p:nvGrpSpPr>
        <p:grpSpPr>
          <a:xfrm>
            <a:off x="108505" y="8776458"/>
            <a:ext cx="4389122" cy="447041"/>
            <a:chOff x="0" y="25399"/>
            <a:chExt cx="4389120" cy="447040"/>
          </a:xfrm>
        </p:grpSpPr>
        <p:sp>
          <p:nvSpPr>
            <p:cNvPr id="27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78" name="window関数"/>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window関数</a:t>
              </a:r>
            </a:p>
          </p:txBody>
        </p:sp>
      </p:grpSp>
      <p:sp>
        <p:nvSpPr>
          <p:cNvPr id="280" name="TextBox 75"/>
          <p:cNvSpPr/>
          <p:nvPr/>
        </p:nvSpPr>
        <p:spPr>
          <a:xfrm>
            <a:off x="136406" y="9253101"/>
            <a:ext cx="4301088" cy="1187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df.expanding()</a:t>
            </a:r>
          </a:p>
          <a:p>
            <a:pPr indent="111125">
              <a:lnSpc>
                <a:spcPct val="90000"/>
              </a:lnSpc>
              <a:defRPr sz="1100"/>
            </a:pPr>
            <a:r>
              <a:t>要約関数を累積的に適用可能にした Expanding</a:t>
            </a:r>
          </a:p>
          <a:p>
            <a:pPr indent="111125">
              <a:lnSpc>
                <a:spcPct val="90000"/>
              </a:lnSpc>
              <a:defRPr sz="1100"/>
            </a:pPr>
            <a:r>
              <a:t>オブジェクトを返す</a:t>
            </a:r>
            <a:endParaRPr b="1">
              <a:latin typeface="Consolas"/>
              <a:ea typeface="Consolas"/>
              <a:cs typeface="Consolas"/>
              <a:sym typeface="Consolas"/>
            </a:endParaRPr>
          </a:p>
          <a:p>
            <a:pPr>
              <a:lnSpc>
                <a:spcPct val="90000"/>
              </a:lnSpc>
              <a:defRPr sz="1200" b="1">
                <a:latin typeface="Consolas"/>
                <a:ea typeface="Consolas"/>
                <a:cs typeface="Consolas"/>
                <a:sym typeface="Consolas"/>
              </a:defRPr>
            </a:pPr>
            <a:r>
              <a:t>df.rolling(n)</a:t>
            </a:r>
          </a:p>
          <a:p>
            <a:pPr indent="111125">
              <a:lnSpc>
                <a:spcPct val="90000"/>
              </a:lnSpc>
              <a:defRPr sz="1100"/>
            </a:pPr>
            <a:r>
              <a:t>長さnのwindowに要約関数を適用可能にしたRollingオブジェクトを返す</a:t>
            </a:r>
          </a:p>
        </p:txBody>
      </p:sp>
      <p:sp>
        <p:nvSpPr>
          <p:cNvPr id="281" name="TextBox 76"/>
          <p:cNvSpPr/>
          <p:nvPr/>
        </p:nvSpPr>
        <p:spPr>
          <a:xfrm>
            <a:off x="108505" y="8074382"/>
            <a:ext cx="2326552"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size()</a:t>
            </a:r>
          </a:p>
          <a:p>
            <a:pPr indent="111125">
              <a:defRPr sz="1200"/>
            </a:pPr>
            <a:r>
              <a:t>各グループの長さ</a:t>
            </a:r>
          </a:p>
        </p:txBody>
      </p:sp>
      <p:sp>
        <p:nvSpPr>
          <p:cNvPr id="282" name="TextBox 77"/>
          <p:cNvSpPr/>
          <p:nvPr/>
        </p:nvSpPr>
        <p:spPr>
          <a:xfrm>
            <a:off x="2200837" y="8077778"/>
            <a:ext cx="2326552"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agg(</a:t>
            </a:r>
            <a:r>
              <a:rPr i="1"/>
              <a:t>function</a:t>
            </a:r>
            <a:r>
              <a:t>)</a:t>
            </a:r>
          </a:p>
          <a:p>
            <a:pPr indent="111125">
              <a:defRPr sz="1200"/>
            </a:pPr>
            <a:r>
              <a:t>関数を使ってグループを集計</a:t>
            </a:r>
          </a:p>
        </p:txBody>
      </p:sp>
      <p:grpSp>
        <p:nvGrpSpPr>
          <p:cNvPr id="285" name="Rounded Rectangle 78"/>
          <p:cNvGrpSpPr/>
          <p:nvPr/>
        </p:nvGrpSpPr>
        <p:grpSpPr>
          <a:xfrm>
            <a:off x="4703100" y="108862"/>
            <a:ext cx="4389121" cy="423295"/>
            <a:chOff x="0" y="37273"/>
            <a:chExt cx="4389120" cy="423293"/>
          </a:xfrm>
        </p:grpSpPr>
        <p:sp>
          <p:nvSpPr>
            <p:cNvPr id="283"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84" name="欠損データを扱う"/>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欠損データを扱う</a:t>
              </a:r>
            </a:p>
          </p:txBody>
        </p:sp>
      </p:grpSp>
      <p:sp>
        <p:nvSpPr>
          <p:cNvPr id="286" name="TextBox 79"/>
          <p:cNvSpPr/>
          <p:nvPr/>
        </p:nvSpPr>
        <p:spPr>
          <a:xfrm>
            <a:off x="4699834" y="508062"/>
            <a:ext cx="4377986" cy="80167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90000"/>
              </a:lnSpc>
              <a:defRPr sz="1200" b="1">
                <a:latin typeface="Consolas"/>
                <a:ea typeface="Consolas"/>
                <a:cs typeface="Consolas"/>
                <a:sym typeface="Consolas"/>
              </a:defRPr>
            </a:pPr>
            <a:r>
              <a:t>df.dropna()</a:t>
            </a:r>
          </a:p>
          <a:p>
            <a:pPr>
              <a:lnSpc>
                <a:spcPct val="90000"/>
              </a:lnSpc>
              <a:defRPr sz="1200"/>
            </a:pPr>
            <a:r>
              <a:t>     </a:t>
            </a:r>
            <a:r>
              <a:rPr sz="1100"/>
              <a:t>NA/nullを含むrow(行)を除外する</a:t>
            </a:r>
          </a:p>
          <a:p>
            <a:pPr>
              <a:lnSpc>
                <a:spcPct val="90000"/>
              </a:lnSpc>
              <a:defRPr sz="1200" b="1">
                <a:latin typeface="Consolas"/>
                <a:ea typeface="Consolas"/>
                <a:cs typeface="Consolas"/>
                <a:sym typeface="Consolas"/>
              </a:defRPr>
            </a:pPr>
            <a:r>
              <a:t>df.fillna(value)</a:t>
            </a:r>
          </a:p>
          <a:p>
            <a:pPr indent="109537">
              <a:lnSpc>
                <a:spcPct val="90000"/>
              </a:lnSpc>
              <a:defRPr sz="1100"/>
            </a:pPr>
            <a:r>
              <a:t>NA/nullをvalueに置換</a:t>
            </a:r>
          </a:p>
        </p:txBody>
      </p:sp>
      <p:grpSp>
        <p:nvGrpSpPr>
          <p:cNvPr id="289" name="Rounded Rectangle 80"/>
          <p:cNvGrpSpPr/>
          <p:nvPr/>
        </p:nvGrpSpPr>
        <p:grpSpPr>
          <a:xfrm>
            <a:off x="4697533" y="8776478"/>
            <a:ext cx="4389121" cy="447041"/>
            <a:chOff x="0" y="25399"/>
            <a:chExt cx="4389120" cy="447040"/>
          </a:xfrm>
        </p:grpSpPr>
        <p:sp>
          <p:nvSpPr>
            <p:cNvPr id="28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endParaRPr/>
            </a:p>
          </p:txBody>
        </p:sp>
        <p:sp>
          <p:nvSpPr>
            <p:cNvPr id="288" name="プロット(描画)"/>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400" b="1">
                  <a:solidFill>
                    <a:srgbClr val="FFFFFF"/>
                  </a:solidFill>
                </a:defRPr>
              </a:lvl1pPr>
            </a:lstStyle>
            <a:p>
              <a:r>
                <a:t>プロット(描画)</a:t>
              </a:r>
            </a:p>
          </p:txBody>
        </p:sp>
      </p:grpSp>
      <p:sp>
        <p:nvSpPr>
          <p:cNvPr id="290" name="TextBox 81"/>
          <p:cNvSpPr/>
          <p:nvPr/>
        </p:nvSpPr>
        <p:spPr>
          <a:xfrm>
            <a:off x="4705717" y="9261947"/>
            <a:ext cx="2682420" cy="41529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df.plot.hist()</a:t>
            </a:r>
          </a:p>
          <a:p>
            <a:pPr indent="111125">
              <a:defRPr sz="1100"/>
            </a:pPr>
            <a:r>
              <a:t>各列のヒストグラムを描画</a:t>
            </a:r>
          </a:p>
        </p:txBody>
      </p:sp>
      <p:sp>
        <p:nvSpPr>
          <p:cNvPr id="291" name="TextBox 82"/>
          <p:cNvSpPr/>
          <p:nvPr/>
        </p:nvSpPr>
        <p:spPr>
          <a:xfrm>
            <a:off x="6687802" y="9255182"/>
            <a:ext cx="2682420" cy="421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b="1">
                <a:latin typeface="Consolas"/>
                <a:ea typeface="Consolas"/>
                <a:cs typeface="Consolas"/>
                <a:sym typeface="Consolas"/>
              </a:defRPr>
            </a:pPr>
            <a:r>
              <a:t>df.plot.scatter(x='w',y='h')</a:t>
            </a:r>
          </a:p>
          <a:p>
            <a:pPr indent="111125">
              <a:defRPr sz="1200"/>
            </a:pPr>
            <a:r>
              <a:t>散布図を描画</a:t>
            </a:r>
          </a:p>
        </p:txBody>
      </p:sp>
      <p:pic>
        <p:nvPicPr>
          <p:cNvPr id="292" name="Picture 43" descr="Picture 43"/>
          <p:cNvPicPr>
            <a:picLocks noChangeAspect="1"/>
          </p:cNvPicPr>
          <p:nvPr/>
        </p:nvPicPr>
        <p:blipFill>
          <a:blip r:embed="rId2">
            <a:extLst/>
          </a:blip>
          <a:stretch>
            <a:fillRect/>
          </a:stretch>
        </p:blipFill>
        <p:spPr>
          <a:xfrm>
            <a:off x="4914874" y="9685735"/>
            <a:ext cx="1563773" cy="861536"/>
          </a:xfrm>
          <a:prstGeom prst="rect">
            <a:avLst/>
          </a:prstGeom>
          <a:ln w="12700">
            <a:miter lim="400000"/>
          </a:ln>
        </p:spPr>
      </p:pic>
      <p:pic>
        <p:nvPicPr>
          <p:cNvPr id="293" name="Picture 44" descr="Picture 44"/>
          <p:cNvPicPr>
            <a:picLocks noChangeAspect="1"/>
          </p:cNvPicPr>
          <p:nvPr/>
        </p:nvPicPr>
        <p:blipFill>
          <a:blip r:embed="rId3">
            <a:extLst/>
          </a:blip>
          <a:stretch>
            <a:fillRect/>
          </a:stretch>
        </p:blipFill>
        <p:spPr>
          <a:xfrm>
            <a:off x="7063522" y="9676114"/>
            <a:ext cx="1445182" cy="876445"/>
          </a:xfrm>
          <a:prstGeom prst="rect">
            <a:avLst/>
          </a:prstGeom>
          <a:ln w="12700">
            <a:miter lim="400000"/>
          </a:ln>
        </p:spPr>
      </p:pic>
      <p:sp>
        <p:nvSpPr>
          <p:cNvPr id="294" name="Straight Connector 83"/>
          <p:cNvSpPr/>
          <p:nvPr/>
        </p:nvSpPr>
        <p:spPr>
          <a:xfrm>
            <a:off x="115083" y="10543405"/>
            <a:ext cx="9185593" cy="3867"/>
          </a:xfrm>
          <a:prstGeom prst="line">
            <a:avLst/>
          </a:prstGeom>
          <a:ln w="6350">
            <a:solidFill>
              <a:schemeClr val="accent1"/>
            </a:solidFill>
            <a:miter/>
          </a:ln>
        </p:spPr>
        <p:txBody>
          <a:bodyPr lIns="45719" rIns="45719"/>
          <a:lstStyle/>
          <a:p>
            <a:endParaRPr/>
          </a:p>
        </p:txBody>
      </p:sp>
      <p:sp>
        <p:nvSpPr>
          <p:cNvPr id="295" name="TextBox 85"/>
          <p:cNvSpPr/>
          <p:nvPr/>
        </p:nvSpPr>
        <p:spPr>
          <a:xfrm>
            <a:off x="61426" y="10580699"/>
            <a:ext cx="11599352" cy="218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800"/>
            </a:pPr>
            <a:r>
              <a:rPr u="sng">
                <a:solidFill>
                  <a:srgbClr val="0563C1"/>
                </a:solidFill>
                <a:uFill>
                  <a:solidFill>
                    <a:srgbClr val="0563C1"/>
                  </a:solidFill>
                </a:uFill>
                <a:hlinkClick r:id="rId4"/>
              </a:rPr>
              <a:t>http://pandas.pydata.org/</a:t>
            </a:r>
            <a:r>
              <a:t>  This cheat sheet inspired by Rstudio Data Wrangling Cheatsheet (</a:t>
            </a:r>
            <a:r>
              <a:rPr u="sng">
                <a:solidFill>
                  <a:srgbClr val="0563C1"/>
                </a:solidFill>
                <a:uFill>
                  <a:solidFill>
                    <a:srgbClr val="0563C1"/>
                  </a:solidFill>
                </a:uFill>
                <a:hlinkClick r:id="rId5"/>
              </a:rPr>
              <a:t>https://www.rstudio.com/wp-content/uploads/2015/02/data-wrangling-cheatsheet.pdf</a:t>
            </a:r>
            <a:r>
              <a:t>) Written by Irv Lustig, </a:t>
            </a:r>
            <a:r>
              <a:rPr u="sng">
                <a:solidFill>
                  <a:srgbClr val="0563C1"/>
                </a:solidFill>
                <a:uFill>
                  <a:solidFill>
                    <a:srgbClr val="0563C1"/>
                  </a:solidFill>
                </a:uFill>
                <a:hlinkClick r:id="rId6"/>
              </a:rPr>
              <a:t>Princeton Consultants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18899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1724</Words>
  <Application>Microsoft Office PowerPoint</Application>
  <PresentationFormat>Custom</PresentationFormat>
  <Paragraphs>428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Century</vt:lpstr>
      <vt:lpstr>Consolas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Irvin Lustig</cp:lastModifiedBy>
  <cp:revision>1</cp:revision>
  <dcterms:modified xsi:type="dcterms:W3CDTF">2019-02-07T14:59:25Z</dcterms:modified>
</cp:coreProperties>
</file>