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7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/>
              <a:t>  Gather </a:t>
            </a:r>
            <a:r>
              <a:rPr lang="en-US" sz="1200" dirty="0"/>
              <a:t>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', values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Spread </a:t>
            </a:r>
            <a:r>
              <a:rPr lang="en-US" sz="1200" dirty="0"/>
              <a:t>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 smtClean="0">
                <a:latin typeface="Consolas" panose="020B0609020204030204" pitchFamily="49" charset="0"/>
              </a:rPr>
              <a:t>('mpg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</a:t>
            </a:r>
            <a:r>
              <a:rPr lang="en-US" sz="1200" dirty="0" smtClean="0"/>
              <a:t>column (low </a:t>
            </a:r>
            <a:r>
              <a:rPr lang="en-US" sz="1200" dirty="0"/>
              <a:t>to high</a:t>
            </a:r>
            <a:r>
              <a:rPr lang="en-US" sz="1200" dirty="0" smtClean="0"/>
              <a:t>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</a:t>
            </a:r>
            <a:r>
              <a:rPr lang="en-US" sz="1200" b="1" dirty="0" err="1" smtClean="0">
                <a:latin typeface="Consolas" panose="020B0609020204030204" pitchFamily="49" charset="0"/>
              </a:rPr>
              <a:t>',ascending</a:t>
            </a:r>
            <a:r>
              <a:rPr lang="en-US" sz="1200" b="1" dirty="0" smtClean="0">
                <a:latin typeface="Consolas" panose="020B0609020204030204" pitchFamily="49" charset="0"/>
              </a:rPr>
              <a:t>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column (high to low).</a:t>
            </a:r>
          </a:p>
          <a:p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df.rename</a:t>
            </a:r>
            <a:r>
              <a:rPr lang="en-US" sz="1200" b="1" dirty="0" smtClean="0">
                <a:latin typeface="Consolas" panose="020B0609020204030204" pitchFamily="49" charset="0"/>
              </a:rPr>
              <a:t>(columns = {'</a:t>
            </a:r>
            <a:r>
              <a:rPr lang="en-US" sz="1200" b="1" dirty="0" err="1" smtClean="0">
                <a:latin typeface="Consolas" panose="020B0609020204030204" pitchFamily="49" charset="0"/>
              </a:rPr>
              <a:t>y':'year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Rename </a:t>
            </a:r>
            <a:r>
              <a:rPr lang="en-US" sz="1200" dirty="0"/>
              <a:t>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Sort </a:t>
            </a:r>
            <a:r>
              <a:rPr lang="en-US" sz="1200" dirty="0"/>
              <a:t>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Reset </a:t>
            </a:r>
            <a:r>
              <a:rPr lang="en-US" sz="1200" dirty="0"/>
              <a:t>index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to row numbers, </a:t>
            </a:r>
            <a:r>
              <a:rPr lang="en-US" sz="1200" dirty="0"/>
              <a:t>moving index to columns</a:t>
            </a:r>
            <a:r>
              <a:rPr lang="en-US" sz="1200" dirty="0" smtClean="0"/>
              <a:t>.</a:t>
            </a:r>
          </a:p>
          <a:p>
            <a:pPr marL="109538"/>
            <a:endParaRPr lang="en-US" sz="8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'], axis=1)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Observations </a:t>
            </a:r>
            <a:r>
              <a:rPr lang="en-US" sz="2800" dirty="0" smtClean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Variables </a:t>
            </a:r>
            <a:r>
              <a:rPr lang="en-US" sz="2800" dirty="0" smtClean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/>
                <a:gridCol w="446756"/>
                <a:gridCol w="446756"/>
                <a:gridCol w="446756"/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index = [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, 2, 3</a:t>
            </a:r>
            <a:r>
              <a:rPr lang="en-US" sz="12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1200" dirty="0" smtClean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[</a:t>
            </a:r>
            <a:r>
              <a:rPr lang="en-US" sz="1200" b="1" dirty="0">
                <a:latin typeface="Consolas" panose="020B0609020204030204" pitchFamily="49" charset="0"/>
              </a:rPr>
              <a:t>6</a:t>
            </a:r>
            <a:r>
              <a:rPr lang="en-US" sz="1200" b="1" dirty="0" smtClean="0">
                <a:latin typeface="Consolas" panose="020B0609020204030204" pitchFamily="49" charset="0"/>
              </a:rPr>
              <a:t>, 9, 12</a:t>
            </a:r>
            <a:r>
              <a:rPr lang="en-US" sz="1200" b="1" dirty="0">
                <a:latin typeface="Consolas" panose="020B0609020204030204" pitchFamily="49" charset="0"/>
              </a:rPr>
              <a:t>]],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index=[1, 2, 3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columns</a:t>
            </a:r>
            <a:r>
              <a:rPr lang="en-US" sz="1200" b="1" dirty="0">
                <a:latin typeface="Consolas" panose="020B0609020204030204" pitchFamily="49" charset="0"/>
              </a:rPr>
              <a:t>=['a</a:t>
            </a:r>
            <a:r>
              <a:rPr lang="en-US" sz="1200" b="1" dirty="0" smtClean="0">
                <a:latin typeface="Consolas" panose="020B0609020204030204" pitchFamily="49" charset="0"/>
              </a:rPr>
              <a:t>', 'b', 'c'])</a:t>
            </a:r>
          </a:p>
          <a:p>
            <a:r>
              <a:rPr lang="en-US" sz="1200" dirty="0" smtClean="0"/>
              <a:t>  Specify </a:t>
            </a:r>
            <a:r>
              <a:rPr lang="en-US" sz="1200" dirty="0"/>
              <a:t>values for each </a:t>
            </a:r>
            <a:r>
              <a:rPr lang="en-US" sz="1200" dirty="0" smtClean="0"/>
              <a:t>row.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/>
                <a:gridCol w="338248"/>
                <a:gridCol w="338248"/>
                <a:gridCol w="338248"/>
                <a:gridCol w="338248"/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index = </a:t>
            </a:r>
            <a:r>
              <a:rPr lang="en-US" sz="1200" b="1" dirty="0" err="1" smtClean="0">
                <a:latin typeface="Consolas" panose="020B0609020204030204" pitchFamily="49" charset="0"/>
              </a:rPr>
              <a:t>pd.MultiIndex.from_tuples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  [(</a:t>
            </a:r>
            <a:r>
              <a:rPr lang="en-US" sz="1200" b="1" dirty="0">
                <a:latin typeface="Consolas" panose="020B0609020204030204" pitchFamily="49" charset="0"/>
              </a:rPr>
              <a:t>'d',1),('d',2</a:t>
            </a:r>
            <a:r>
              <a:rPr lang="en-US" sz="1200" b="1" dirty="0" smtClean="0">
                <a:latin typeface="Consolas" panose="020B0609020204030204" pitchFamily="49" charset="0"/>
              </a:rPr>
              <a:t>),(</a:t>
            </a:r>
            <a:r>
              <a:rPr lang="en-US" sz="1200" b="1" dirty="0">
                <a:latin typeface="Consolas" panose="020B0609020204030204" pitchFamily="49" charset="0"/>
              </a:rPr>
              <a:t>'e',2</a:t>
            </a:r>
            <a:r>
              <a:rPr lang="en-US" sz="1200" b="1" dirty="0" smtClean="0">
                <a:latin typeface="Consolas" panose="020B0609020204030204" pitchFamily="49" charset="0"/>
              </a:rPr>
              <a:t>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names</a:t>
            </a:r>
            <a:r>
              <a:rPr lang="en-US" sz="1200" b="1" dirty="0">
                <a:latin typeface="Consolas" panose="020B0609020204030204" pitchFamily="49" charset="0"/>
              </a:rPr>
              <a:t>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 smtClean="0"/>
              <a:t>  Create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a </a:t>
            </a:r>
            <a:r>
              <a:rPr lang="en-US" sz="1200" dirty="0" err="1" smtClean="0"/>
              <a:t>MultiIndex</a:t>
            </a:r>
            <a:endParaRPr lang="en-US" sz="1200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pandas methods return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so that another pandas method can be applied to the result.  This improves readability of code.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pd.melt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.</a:t>
            </a:r>
            <a:r>
              <a:rPr lang="en-US" sz="1200" b="1" dirty="0">
                <a:latin typeface="Consolas" panose="020B0609020204030204" pitchFamily="49" charset="0"/>
              </a:rPr>
              <a:t>rename(columns</a:t>
            </a:r>
            <a:r>
              <a:rPr lang="en-US" sz="1200" b="1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'variable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'value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</a:rPr>
              <a:t>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 &gt; 7]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Extract </a:t>
            </a:r>
            <a:r>
              <a:rPr lang="en-US" sz="1200" dirty="0" smtClean="0"/>
              <a:t>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f.drop_duplicates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 smtClean="0"/>
              <a:t>Remove </a:t>
            </a:r>
            <a:r>
              <a:rPr lang="en-US" sz="1200" dirty="0"/>
              <a:t>duplicate rows (only considers columns).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df.head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Select first n rows.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df.tail</a:t>
            </a:r>
            <a:r>
              <a:rPr lang="en-US" sz="1200" b="1" dirty="0" smtClean="0">
                <a:latin typeface="Consolas" panose="020B0609020204030204" pitchFamily="49" charset="0"/>
              </a:rPr>
              <a:t>(n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Select </a:t>
            </a:r>
            <a:r>
              <a:rPr lang="en-US" sz="1200" dirty="0" smtClean="0"/>
              <a:t>last n </a:t>
            </a:r>
            <a:r>
              <a:rPr lang="en-US" sz="1200" dirty="0"/>
              <a:t>rows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91951"/>
              </p:ext>
            </p:extLst>
          </p:nvPr>
        </p:nvGraphicFramePr>
        <p:xfrm>
          <a:off x="3946615" y="9243804"/>
          <a:ext cx="4706255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95"/>
                <a:gridCol w="1143000"/>
                <a:gridCol w="1737360"/>
                <a:gridCol w="1600200"/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Logic in Python (and pandas)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equal to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smtClean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Group membership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not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Logical</a:t>
                      </a:r>
                      <a:r>
                        <a:rPr lang="en-US" sz="900" baseline="0" dirty="0" smtClean="0"/>
                        <a:t> and, or, not, </a:t>
                      </a:r>
                      <a:r>
                        <a:rPr lang="en-US" sz="900" baseline="0" dirty="0" err="1" smtClean="0"/>
                        <a:t>xor</a:t>
                      </a:r>
                      <a:r>
                        <a:rPr lang="en-US" sz="900" baseline="0" dirty="0" smtClean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www.rstudio.com/wp-content/uploads/2015/02/data-wrangling-cheatsheet.pdf</a:t>
            </a:r>
            <a:r>
              <a:rPr lang="en-US" sz="800" dirty="0" smtClean="0"/>
              <a:t>)  Written by Irv Lustig, </a:t>
            </a:r>
            <a:r>
              <a:rPr lang="en-US" sz="800" dirty="0" smtClean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[['</a:t>
            </a:r>
            <a:r>
              <a:rPr lang="en-US" sz="1200" b="1" dirty="0" err="1" smtClean="0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['width']  </a:t>
            </a:r>
            <a:r>
              <a:rPr lang="en-US" sz="1200" i="1" dirty="0" smtClean="0"/>
              <a:t>or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single column </a:t>
            </a:r>
            <a:r>
              <a:rPr lang="en-US" sz="1200" dirty="0"/>
              <a:t>with specific </a:t>
            </a:r>
            <a:r>
              <a:rPr lang="en-US" sz="1200" dirty="0" smtClean="0"/>
              <a:t>name.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f.filter</a:t>
            </a:r>
            <a:r>
              <a:rPr lang="en-US" sz="1200" b="1" dirty="0" smtClean="0">
                <a:latin typeface="Consolas" panose="020B0609020204030204" pitchFamily="49" charset="0"/>
              </a:rPr>
              <a:t>(regex='</a:t>
            </a:r>
            <a:r>
              <a:rPr lang="en-US" sz="1200" b="1" i="1" dirty="0" smtClean="0">
                <a:latin typeface="Consolas" panose="020B0609020204030204" pitchFamily="49" charset="0"/>
              </a:rPr>
              <a:t>regex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 smtClean="0"/>
              <a:t>     Select columns whose name matches regular expression </a:t>
            </a:r>
            <a:r>
              <a:rPr lang="en-US" sz="1200" i="1" dirty="0" smtClean="0"/>
              <a:t>regex</a:t>
            </a:r>
            <a:r>
              <a:rPr lang="en-US" sz="1200" dirty="0" smtClean="0"/>
              <a:t>.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[:,'x2':'x4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all columns between x2 and x4 (inclusive).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columns in positions 1, 2 and 5 (first column is 0).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 smtClean="0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Select rows meeting logical condition, and only the specific columns .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/>
                <a:gridCol w="3498043"/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regex (Regular Expressions) Examples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'\.'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containing</a:t>
                      </a:r>
                      <a:r>
                        <a:rPr lang="en-US" sz="900" baseline="0" dirty="0" smtClean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'Length$'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ending with word 'Length'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'^Sepal'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the word 'Sepal'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'x' and ending with 1,2,3,4,5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except</a:t>
                      </a:r>
                      <a:r>
                        <a:rPr lang="en-US" sz="900" baseline="0" dirty="0" smtClean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 smtClean="0"/>
              <a:t>Randomly </a:t>
            </a:r>
            <a:r>
              <a:rPr lang="en-US" sz="1200" dirty="0"/>
              <a:t>select fraction of rows. 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(n=10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Randomly </a:t>
            </a:r>
            <a:r>
              <a:rPr lang="en-US" sz="1200" dirty="0"/>
              <a:t>select </a:t>
            </a:r>
            <a:r>
              <a:rPr lang="en-US" sz="1200" dirty="0" smtClean="0"/>
              <a:t>n rows.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rows by position.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(n, </a:t>
            </a:r>
            <a:r>
              <a:rPr lang="en-US" sz="1200" b="1" dirty="0" smtClean="0">
                <a:latin typeface="Consolas" panose="020B0609020204030204" pitchFamily="49" charset="0"/>
              </a:rPr>
              <a:t>'value')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and order top n entries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df.nsmallest</a:t>
            </a:r>
            <a:r>
              <a:rPr lang="en-US" sz="1200" b="1" dirty="0" smtClean="0">
                <a:latin typeface="Consolas" panose="020B0609020204030204" pitchFamily="49" charset="0"/>
              </a:rPr>
              <a:t>(n, </a:t>
            </a:r>
            <a:r>
              <a:rPr lang="en-US" sz="1200" b="1" dirty="0">
                <a:latin typeface="Consolas" panose="020B0609020204030204" pitchFamily="49" charset="0"/>
              </a:rPr>
              <a:t>'value')</a:t>
            </a:r>
          </a:p>
          <a:p>
            <a:pPr marL="174625"/>
            <a:r>
              <a:rPr lang="en-US" sz="1200" dirty="0" smtClean="0"/>
              <a:t>Select </a:t>
            </a:r>
            <a:r>
              <a:rPr lang="en-US" sz="1200" dirty="0"/>
              <a:t>and order </a:t>
            </a:r>
            <a:r>
              <a:rPr lang="en-US" sz="1200" dirty="0"/>
              <a:t>bottom n </a:t>
            </a:r>
            <a:r>
              <a:rPr lang="en-US" sz="1200" dirty="0"/>
              <a:t>entries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Make New Variables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['Length'].</a:t>
            </a:r>
            <a:r>
              <a:rPr lang="en-US" sz="1200" b="1" dirty="0" err="1" smtClean="0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['w'].unique())</a:t>
            </a:r>
          </a:p>
          <a:p>
            <a:pPr marL="109538"/>
            <a:r>
              <a:rPr lang="en-US" sz="1200" dirty="0"/>
              <a:t># of distinct values in a column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</a:t>
            </a:r>
            <a:r>
              <a:rPr lang="en-US" sz="1200" dirty="0" smtClean="0"/>
              <a:t>column (or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summary functions</a:t>
            </a:r>
            <a:r>
              <a:rPr lang="en-US" sz="1200" dirty="0" smtClean="0"/>
              <a:t> that operate on different kinds of pandas objects (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columns, Series,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, Expanding and Rolling (see below)) and produce single values for each of the groups. When applied to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 result is returned as a pandas Series for each column. Examples: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sum()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Sum values of each </a:t>
            </a:r>
            <a:r>
              <a:rPr lang="en-US" sz="1200" dirty="0" smtClean="0"/>
              <a:t>object.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</a:t>
            </a:r>
            <a:r>
              <a:rPr lang="en-US" sz="1200" dirty="0" smtClean="0"/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</a:t>
            </a:r>
            <a:r>
              <a:rPr lang="en-US" sz="1200" dirty="0" smtClean="0"/>
              <a:t>object.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apply(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Apply function</a:t>
            </a:r>
            <a:r>
              <a:rPr lang="en-US" sz="1200" dirty="0"/>
              <a:t> </a:t>
            </a:r>
            <a:r>
              <a:rPr lang="en-US" sz="1200" dirty="0" smtClean="0"/>
              <a:t>to each object.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Minimum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Maximum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mean()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Mean value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Variance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std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Standard deviation of each object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df.assign</a:t>
            </a:r>
            <a:r>
              <a:rPr lang="en-US" sz="1200" b="1" dirty="0" smtClean="0">
                <a:latin typeface="Consolas" panose="020B0609020204030204" pitchFamily="49" charset="0"/>
              </a:rPr>
              <a:t>(Area=lambda 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: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Compute and append one or more new columns.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['Volume'] =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Add single column.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pd.qcut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df.col</a:t>
            </a:r>
            <a:r>
              <a:rPr lang="en-US" sz="1200" b="1" dirty="0" smtClean="0">
                <a:latin typeface="Consolas" panose="020B0609020204030204" pitchFamily="49" charset="0"/>
              </a:rPr>
              <a:t>, n, labels=False)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Bin column into n buckets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vector functions </a:t>
            </a:r>
            <a:r>
              <a:rPr lang="en-US" sz="1200" dirty="0" smtClean="0"/>
              <a:t>that operate on all columns of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or a single selected column (a pandas Series). These functions produce vectors of values for each of the columns, or a single Series for the individual Series. Examples: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shift(1)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Copy with values shifted by 1.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rank(method='dense')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b="1" dirty="0" smtClean="0">
                <a:latin typeface="Consolas" panose="020B0609020204030204" pitchFamily="49" charset="0"/>
              </a:rPr>
              <a:t>ank(</a:t>
            </a:r>
            <a:r>
              <a:rPr lang="en-US" sz="1200" b="1" dirty="0" err="1" smtClean="0">
                <a:latin typeface="Consolas" panose="020B0609020204030204" pitchFamily="49" charset="0"/>
              </a:rPr>
              <a:t>pct</a:t>
            </a:r>
            <a:r>
              <a:rPr lang="en-US" sz="1200" b="1" dirty="0" smtClean="0">
                <a:latin typeface="Consolas" panose="020B0609020204030204" pitchFamily="49" charset="0"/>
              </a:rPr>
              <a:t>=True)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 rescaled to interval [0, 1].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rank(method='first')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Cumulative sum.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cummax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max.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cummin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min.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cumprod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product.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Standard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bdf</a:t>
            </a:r>
            <a:r>
              <a:rPr lang="en-US" sz="1200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how</a:t>
            </a:r>
            <a:r>
              <a:rPr lang="en-US" sz="1200" b="1" dirty="0">
                <a:latin typeface="Consolas" panose="020B0609020204030204" pitchFamily="49" charset="0"/>
              </a:rPr>
              <a:t>='left</a:t>
            </a:r>
            <a:r>
              <a:rPr lang="en-US" sz="1200" b="1" dirty="0" smtClean="0">
                <a:latin typeface="Consolas" panose="020B0609020204030204" pitchFamily="49" charset="0"/>
              </a:rPr>
              <a:t>', on</a:t>
            </a:r>
            <a:r>
              <a:rPr lang="en-US" sz="1200" b="1" dirty="0">
                <a:latin typeface="Consolas" panose="020B0609020204030204" pitchFamily="49" charset="0"/>
              </a:rPr>
              <a:t>='x1')</a:t>
            </a:r>
          </a:p>
          <a:p>
            <a:pPr marL="174625"/>
            <a:r>
              <a:rPr lang="en-US" sz="1200" dirty="0" smtClean="0"/>
              <a:t>Join matching rows from </a:t>
            </a:r>
            <a:r>
              <a:rPr lang="en-US" sz="1200" dirty="0" err="1" smtClean="0"/>
              <a:t>bdf</a:t>
            </a:r>
            <a:r>
              <a:rPr lang="en-US" sz="1200" dirty="0" smtClean="0"/>
              <a:t> to </a:t>
            </a:r>
            <a:r>
              <a:rPr lang="en-US" sz="1200" dirty="0" err="1" smtClean="0"/>
              <a:t>adf</a:t>
            </a:r>
            <a:r>
              <a:rPr lang="en-US" sz="1200" dirty="0" smtClean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</a:t>
            </a:r>
            <a:r>
              <a:rPr lang="en-US" sz="1200" b="1" dirty="0" smtClean="0">
                <a:latin typeface="Consolas" panose="020B0609020204030204" pitchFamily="49" charset="0"/>
              </a:rPr>
              <a:t>='right',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'inner',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only rows in both sets.</a:t>
            </a:r>
          </a:p>
          <a:p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'outer</a:t>
            </a:r>
            <a:r>
              <a:rPr lang="en-US" sz="1200" b="1" dirty="0">
                <a:latin typeface="Consolas" panose="020B0609020204030204" pitchFamily="49" charset="0"/>
              </a:rPr>
              <a:t>', 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Filtering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smtClean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that have a match in </a:t>
            </a:r>
            <a:r>
              <a:rPr lang="en-US" sz="1200" dirty="0" err="1" smtClean="0"/>
              <a:t>bdf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[~adf.x1.isin(bdf.x1</a:t>
            </a:r>
            <a:r>
              <a:rPr lang="en-US" sz="1200" b="1" dirty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</a:t>
            </a:r>
            <a:r>
              <a:rPr lang="en-US" sz="1200" dirty="0"/>
              <a:t>that </a:t>
            </a:r>
            <a:r>
              <a:rPr lang="en-US" sz="1200" dirty="0" smtClean="0"/>
              <a:t>do not have </a:t>
            </a:r>
            <a:r>
              <a:rPr lang="en-US" sz="1200" dirty="0"/>
              <a:t>a match in </a:t>
            </a:r>
            <a:r>
              <a:rPr lang="en-US" sz="1200" dirty="0" err="1"/>
              <a:t>bdf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Set-like Operations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latin typeface="Consolas" panose="020B0609020204030204" pitchFamily="49" charset="0"/>
              </a:rPr>
              <a:t>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(Intersection).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how='outer')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either or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(Union).</a:t>
            </a:r>
          </a:p>
          <a:p>
            <a:pPr marL="174625"/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</a:t>
            </a:r>
            <a:r>
              <a:rPr lang="en-US" sz="1200" b="1" dirty="0">
                <a:latin typeface="Consolas" panose="020B0609020204030204" pitchFamily="49" charset="0"/>
              </a:rPr>
              <a:t>='outer</a:t>
            </a:r>
            <a:r>
              <a:rPr lang="en-US" sz="12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indicator=True)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 smtClean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drop(['_merge'],axis=1)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 smtClean="0"/>
              <a:t>ydf</a:t>
            </a:r>
            <a:r>
              <a:rPr lang="en-US" sz="1200" dirty="0" smtClean="0"/>
              <a:t> but not </a:t>
            </a:r>
            <a:r>
              <a:rPr lang="en-US" sz="1200" dirty="0" err="1" smtClean="0"/>
              <a:t>zdf</a:t>
            </a:r>
            <a:r>
              <a:rPr lang="en-US" sz="1200" dirty="0" smtClean="0"/>
              <a:t> (</a:t>
            </a:r>
            <a:r>
              <a:rPr lang="en-US" sz="1200" dirty="0" err="1" smtClean="0"/>
              <a:t>Setdiff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(by="col")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object, grouped by values in column named "col".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(level="</a:t>
            </a:r>
            <a:r>
              <a:rPr lang="en-US" sz="1200" b="1" dirty="0" err="1" smtClean="0">
                <a:latin typeface="Consolas" panose="020B0609020204030204" pitchFamily="49" charset="0"/>
              </a:rPr>
              <a:t>ind</a:t>
            </a:r>
            <a:r>
              <a:rPr lang="en-US" sz="1200" b="1" dirty="0" smtClean="0">
                <a:latin typeface="Consolas" panose="020B0609020204030204" pitchFamily="49" charset="0"/>
              </a:rPr>
              <a:t>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</a:t>
            </a:r>
            <a:r>
              <a:rPr lang="en-US" sz="1200" dirty="0" smtClean="0"/>
              <a:t>index level named "</a:t>
            </a:r>
            <a:r>
              <a:rPr lang="en-US" sz="1200" dirty="0" err="1" smtClean="0"/>
              <a:t>ind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summary functions listed above can be applied to a group. Additional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max(axis=1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max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clip(lower=-10,upper=10)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Trim values at input thresholds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min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abs()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Absolute value.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df.expanding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an Expanding object allowing summary functions to be applied cumulatively.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df.rolling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</a:t>
            </a:r>
            <a:r>
              <a:rPr lang="en-US" sz="1200" dirty="0" smtClean="0"/>
              <a:t>a Rolling object </a:t>
            </a:r>
            <a:r>
              <a:rPr lang="en-US" sz="1200" dirty="0"/>
              <a:t>allowing summary functions to be applied </a:t>
            </a:r>
            <a:r>
              <a:rPr lang="en-US" sz="1200" dirty="0" smtClean="0"/>
              <a:t>to windows of length n.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size()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Size of each group.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agg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Aggregate group using function.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df.dropna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Drop rows with any column having NA/null data.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df.fillna</a:t>
            </a:r>
            <a:r>
              <a:rPr lang="en-US" sz="1200" b="1" dirty="0" smtClean="0">
                <a:latin typeface="Consolas" panose="020B0609020204030204" pitchFamily="49" charset="0"/>
              </a:rPr>
              <a:t>(value)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</a:t>
            </a:r>
            <a:r>
              <a:rPr lang="en-US" sz="1200" dirty="0" smtClean="0"/>
              <a:t>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df.plot.scatter</a:t>
            </a:r>
            <a:r>
              <a:rPr lang="en-US" sz="1200" b="1" dirty="0" smtClean="0">
                <a:latin typeface="Consolas" panose="020B0609020204030204" pitchFamily="49" charset="0"/>
              </a:rPr>
              <a:t>(x</a:t>
            </a:r>
            <a:r>
              <a:rPr lang="en-US" sz="1200" b="1" dirty="0"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 smtClean="0"/>
              <a:t>Scatter chart </a:t>
            </a:r>
            <a:r>
              <a:rPr lang="en-US" sz="1200" dirty="0"/>
              <a:t>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/>
              <a:t>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1688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2016-12-22T18:27:15Z</dcterms:modified>
</cp:coreProperties>
</file>