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7" r:id="rId2"/>
    <p:sldId id="258" r:id="rId3"/>
    <p:sldId id="259" r:id="rId4"/>
  </p:sldIdLst>
  <p:sldSz cx="13971588" cy="10799763"/>
  <p:notesSz cx="6858000" cy="9144000"/>
  <p:defaultTextStyle>
    <a:defPPr>
      <a:defRPr lang="en-US"/>
    </a:defPPr>
    <a:lvl1pPr marL="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1pPr>
    <a:lvl2pPr marL="59449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2pPr>
    <a:lvl3pPr marL="1188994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3pPr>
    <a:lvl4pPr marL="1783491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4pPr>
    <a:lvl5pPr marL="2377989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5pPr>
    <a:lvl6pPr marL="2972486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6pPr>
    <a:lvl7pPr marL="3566983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7pPr>
    <a:lvl8pPr marL="416148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8pPr>
    <a:lvl9pPr marL="475597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1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7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 varScale="1">
        <p:scale>
          <a:sx n="46" d="100"/>
          <a:sy n="46" d="100"/>
        </p:scale>
        <p:origin x="1710" y="72"/>
      </p:cViewPr>
      <p:guideLst>
        <p:guide orient="horz" pos="3401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869" y="1767462"/>
            <a:ext cx="11875850" cy="3759917"/>
          </a:xfrm>
        </p:spPr>
        <p:txBody>
          <a:bodyPr anchor="b"/>
          <a:lstStyle>
            <a:lvl1pPr algn="ctr"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449" y="5672376"/>
            <a:ext cx="10478691" cy="2607442"/>
          </a:xfrm>
        </p:spPr>
        <p:txBody>
          <a:bodyPr/>
          <a:lstStyle>
            <a:lvl1pPr marL="0" indent="0" algn="ctr">
              <a:buNone/>
              <a:defRPr sz="3667"/>
            </a:lvl1pPr>
            <a:lvl2pPr marL="698602" indent="0" algn="ctr">
              <a:buNone/>
              <a:defRPr sz="3056"/>
            </a:lvl2pPr>
            <a:lvl3pPr marL="1397203" indent="0" algn="ctr">
              <a:buNone/>
              <a:defRPr sz="2750"/>
            </a:lvl3pPr>
            <a:lvl4pPr marL="2095805" indent="0" algn="ctr">
              <a:buNone/>
              <a:defRPr sz="2445"/>
            </a:lvl4pPr>
            <a:lvl5pPr marL="2794406" indent="0" algn="ctr">
              <a:buNone/>
              <a:defRPr sz="2445"/>
            </a:lvl5pPr>
            <a:lvl6pPr marL="3493008" indent="0" algn="ctr">
              <a:buNone/>
              <a:defRPr sz="2445"/>
            </a:lvl6pPr>
            <a:lvl7pPr marL="4191610" indent="0" algn="ctr">
              <a:buNone/>
              <a:defRPr sz="2445"/>
            </a:lvl7pPr>
            <a:lvl8pPr marL="4890211" indent="0" algn="ctr">
              <a:buNone/>
              <a:defRPr sz="2445"/>
            </a:lvl8pPr>
            <a:lvl9pPr marL="5588813" indent="0" algn="ctr">
              <a:buNone/>
              <a:defRPr sz="24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8418" y="574987"/>
            <a:ext cx="3012624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548" y="574987"/>
            <a:ext cx="886322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4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270" y="2692444"/>
            <a:ext cx="12050495" cy="4492401"/>
          </a:xfrm>
        </p:spPr>
        <p:txBody>
          <a:bodyPr anchor="b"/>
          <a:lstStyle>
            <a:lvl1pPr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270" y="7227345"/>
            <a:ext cx="12050495" cy="2362447"/>
          </a:xfrm>
        </p:spPr>
        <p:txBody>
          <a:bodyPr/>
          <a:lstStyle>
            <a:lvl1pPr marL="0" indent="0">
              <a:buNone/>
              <a:defRPr sz="3667">
                <a:solidFill>
                  <a:schemeClr val="tx1"/>
                </a:solidFill>
              </a:defRPr>
            </a:lvl1pPr>
            <a:lvl2pPr marL="698602" indent="0">
              <a:buNone/>
              <a:defRPr sz="3056">
                <a:solidFill>
                  <a:schemeClr val="tx1">
                    <a:tint val="75000"/>
                  </a:schemeClr>
                </a:solidFill>
              </a:defRPr>
            </a:lvl2pPr>
            <a:lvl3pPr marL="1397203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3pPr>
            <a:lvl4pPr marL="2095805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4pPr>
            <a:lvl5pPr marL="2794406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5pPr>
            <a:lvl6pPr marL="3493008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6pPr>
            <a:lvl7pPr marL="4191610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7pPr>
            <a:lvl8pPr marL="4890211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8pPr>
            <a:lvl9pPr marL="5588813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547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3116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574990"/>
            <a:ext cx="1205049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368" y="2647443"/>
            <a:ext cx="5910636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68" y="3944914"/>
            <a:ext cx="591063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3117" y="2647443"/>
            <a:ext cx="5939745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3117" y="3944914"/>
            <a:ext cx="593974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9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745" y="1554968"/>
            <a:ext cx="7073116" cy="7674832"/>
          </a:xfrm>
        </p:spPr>
        <p:txBody>
          <a:bodyPr/>
          <a:lstStyle>
            <a:lvl1pPr>
              <a:defRPr sz="4890"/>
            </a:lvl1pPr>
            <a:lvl2pPr>
              <a:defRPr sz="4278"/>
            </a:lvl2pPr>
            <a:lvl3pPr>
              <a:defRPr sz="3667"/>
            </a:lvl3pPr>
            <a:lvl4pPr>
              <a:defRPr sz="3056"/>
            </a:lvl4pPr>
            <a:lvl5pPr>
              <a:defRPr sz="3056"/>
            </a:lvl5pPr>
            <a:lvl6pPr>
              <a:defRPr sz="3056"/>
            </a:lvl6pPr>
            <a:lvl7pPr>
              <a:defRPr sz="3056"/>
            </a:lvl7pPr>
            <a:lvl8pPr>
              <a:defRPr sz="3056"/>
            </a:lvl8pPr>
            <a:lvl9pPr>
              <a:defRPr sz="30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9745" y="1554968"/>
            <a:ext cx="7073116" cy="7674832"/>
          </a:xfrm>
        </p:spPr>
        <p:txBody>
          <a:bodyPr anchor="t"/>
          <a:lstStyle>
            <a:lvl1pPr marL="0" indent="0">
              <a:buNone/>
              <a:defRPr sz="4890"/>
            </a:lvl1pPr>
            <a:lvl2pPr marL="698602" indent="0">
              <a:buNone/>
              <a:defRPr sz="4278"/>
            </a:lvl2pPr>
            <a:lvl3pPr marL="1397203" indent="0">
              <a:buNone/>
              <a:defRPr sz="3667"/>
            </a:lvl3pPr>
            <a:lvl4pPr marL="2095805" indent="0">
              <a:buNone/>
              <a:defRPr sz="3056"/>
            </a:lvl4pPr>
            <a:lvl5pPr marL="2794406" indent="0">
              <a:buNone/>
              <a:defRPr sz="3056"/>
            </a:lvl5pPr>
            <a:lvl6pPr marL="3493008" indent="0">
              <a:buNone/>
              <a:defRPr sz="3056"/>
            </a:lvl6pPr>
            <a:lvl7pPr marL="4191610" indent="0">
              <a:buNone/>
              <a:defRPr sz="3056"/>
            </a:lvl7pPr>
            <a:lvl8pPr marL="4890211" indent="0">
              <a:buNone/>
              <a:defRPr sz="3056"/>
            </a:lvl8pPr>
            <a:lvl9pPr marL="5588813" indent="0">
              <a:buNone/>
              <a:defRPr sz="30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1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547" y="2874937"/>
            <a:ext cx="1205049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78B33-2949-49BE-B3B0-3F16CAF906F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7203" rtl="0" eaLnBrk="1" latinLnBrk="0" hangingPunct="1">
        <a:lnSpc>
          <a:spcPct val="90000"/>
        </a:lnSpc>
        <a:spcBef>
          <a:spcPct val="0"/>
        </a:spcBef>
        <a:buNone/>
        <a:defRPr sz="67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301" indent="-349301" algn="l" defTabSz="1397203" rtl="0" eaLnBrk="1" latinLnBrk="0" hangingPunct="1">
        <a:lnSpc>
          <a:spcPct val="90000"/>
        </a:lnSpc>
        <a:spcBef>
          <a:spcPts val="1528"/>
        </a:spcBef>
        <a:buFont typeface="Arial" panose="020B0604020202020204" pitchFamily="34" charset="0"/>
        <a:buChar char="•"/>
        <a:defRPr sz="4278" kern="1200">
          <a:solidFill>
            <a:schemeClr val="tx1"/>
          </a:solidFill>
          <a:latin typeface="+mn-lt"/>
          <a:ea typeface="+mn-ea"/>
          <a:cs typeface="+mn-cs"/>
        </a:defRPr>
      </a:lvl1pPr>
      <a:lvl2pPr marL="104790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74650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056" kern="1200">
          <a:solidFill>
            <a:schemeClr val="tx1"/>
          </a:solidFill>
          <a:latin typeface="+mn-lt"/>
          <a:ea typeface="+mn-ea"/>
          <a:cs typeface="+mn-cs"/>
        </a:defRPr>
      </a:lvl3pPr>
      <a:lvl4pPr marL="2445106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3143707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842309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540910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523951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93811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602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720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805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4406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3008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161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90211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881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andas.pydata.org/pandas-docs/stable/reference/api/pandas.concat.html?highlight=concat#pandas.concat" TargetMode="External"/><Relationship Id="rId13" Type="http://schemas.openxmlformats.org/officeDocument/2006/relationships/hyperlink" Target="https://pandas.pydata.org/pandas-docs/stable/reference/api/pandas.DataFrame.drop.html?highlight=drop#pandas.DataFrame.drop" TargetMode="External"/><Relationship Id="rId18" Type="http://schemas.openxmlformats.org/officeDocument/2006/relationships/hyperlink" Target="https://pandas.pydata.org/pandas-docs/stable/user_guide/index.html#user-guide" TargetMode="External"/><Relationship Id="rId26" Type="http://schemas.openxmlformats.org/officeDocument/2006/relationships/hyperlink" Target="https://pandas.pydata.org/pandas-docs/stable/reference/api/pandas.DataFrame.nlargest.html?highlight=nlargest" TargetMode="External"/><Relationship Id="rId3" Type="http://schemas.openxmlformats.org/officeDocument/2006/relationships/hyperlink" Target="https://pandas.pydata.org/pandas-docs/stable/user_guide/indexing.html" TargetMode="External"/><Relationship Id="rId21" Type="http://schemas.openxmlformats.org/officeDocument/2006/relationships/image" Target="../media/image3.png"/><Relationship Id="rId34" Type="http://schemas.openxmlformats.org/officeDocument/2006/relationships/hyperlink" Target="https://pandas.pydata.org/pandas-docs/stable/reference/api/pandas.DataFrame.at.html#pandas.DataFrame.at" TargetMode="External"/><Relationship Id="rId7" Type="http://schemas.openxmlformats.org/officeDocument/2006/relationships/hyperlink" Target="https://pandas.pydata.org/pandas-docs/stable/reference/api/pandas.DataFrame.pivot.html?highlight=pivot#pandas.DataFrame.pivot" TargetMode="External"/><Relationship Id="rId12" Type="http://schemas.openxmlformats.org/officeDocument/2006/relationships/hyperlink" Target="https://pandas.pydata.org/pandas-docs/stable/reference/api/pandas.DataFrame.reset_index.html?highlight=reset_index#pandas.DataFrame.reset_index" TargetMode="External"/><Relationship Id="rId17" Type="http://schemas.openxmlformats.org/officeDocument/2006/relationships/hyperlink" Target="https://pandas.pydata.org/pandas-docs/stable/reference/index.html#api" TargetMode="External"/><Relationship Id="rId25" Type="http://schemas.openxmlformats.org/officeDocument/2006/relationships/hyperlink" Target="https://pandas.pydata.org/pandas-docs/stable/reference/api/pandas.DataFrame.sample.html?highlight=sample#pandas.DataFrame.sample" TargetMode="External"/><Relationship Id="rId33" Type="http://schemas.openxmlformats.org/officeDocument/2006/relationships/hyperlink" Target="https://pandas.pydata.org/pandas-docs/stable/reference/api/pandas.DataFrame.iat.html#pandas.DataFrame.iat" TargetMode="External"/><Relationship Id="rId38" Type="http://schemas.openxmlformats.org/officeDocument/2006/relationships/hyperlink" Target="https://pandas.pydata.org/docs/reference/api/pandas.DataFrame.query.html" TargetMode="External"/><Relationship Id="rId2" Type="http://schemas.openxmlformats.org/officeDocument/2006/relationships/hyperlink" Target="https://pandas.pydata.org/pandas-docs/stable/user_guide/io.html" TargetMode="External"/><Relationship Id="rId16" Type="http://schemas.openxmlformats.org/officeDocument/2006/relationships/hyperlink" Target="https://pandas.pydata.org/pandas-docs/stable/reference/api/pandas.DataFrame.query.html?highlight=query#pandas.DataFrame.query" TargetMode="External"/><Relationship Id="rId20" Type="http://schemas.openxmlformats.org/officeDocument/2006/relationships/image" Target="../media/image2.png"/><Relationship Id="rId29" Type="http://schemas.openxmlformats.org/officeDocument/2006/relationships/hyperlink" Target="https://pandas.pydata.org/pandas-docs/stable/reference/api/pandas.DataFrame.tail.html?highlight=tai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pandas-docs/stable/reference/api/pandas.DataFrame.melt.html?highlight=melt#pandas.DataFrame.melt" TargetMode="External"/><Relationship Id="rId11" Type="http://schemas.openxmlformats.org/officeDocument/2006/relationships/hyperlink" Target="https://pandas.pydata.org/pandas-docs/stable/reference/api/pandas.DataFrame.sort_index.html?highlight=sort_index#pandas.DataFrame.sort_index" TargetMode="External"/><Relationship Id="rId24" Type="http://schemas.openxmlformats.org/officeDocument/2006/relationships/hyperlink" Target="https://pandas.pydata.org/pandas-docs/stable/reference/api/pandas.DataFrame.drop_duplicates.html?highlight=drop_dupli#pandas.DataFrame.drop_duplicates" TargetMode="External"/><Relationship Id="rId32" Type="http://schemas.openxmlformats.org/officeDocument/2006/relationships/hyperlink" Target="https://pandas.pydata.org/docs/reference/api/pandas.DataFrame.loc.html?highlight=loc" TargetMode="External"/><Relationship Id="rId37" Type="http://schemas.openxmlformats.org/officeDocument/2006/relationships/hyperlink" Target="https://www.rstudio.com/wp-content/uploads/2015/02/data-wrangling-cheatsheet.pdf" TargetMode="External"/><Relationship Id="rId5" Type="http://schemas.openxmlformats.org/officeDocument/2006/relationships/hyperlink" Target="https://pandas.pydata.org/pandas-docs/stable/user_guide/basics.html#reindexing-and-altering-labels" TargetMode="External"/><Relationship Id="rId15" Type="http://schemas.openxmlformats.org/officeDocument/2006/relationships/hyperlink" Target="https://pandas.pydata.org/pandas-docs/stable/reference/api/pandas.MultiIndex.from_tuples.html?highlight=multiindex%20from_tuples#pandas.MultiIndex.from_tuples" TargetMode="External"/><Relationship Id="rId23" Type="http://schemas.openxmlformats.org/officeDocument/2006/relationships/image" Target="../media/image5.png"/><Relationship Id="rId28" Type="http://schemas.openxmlformats.org/officeDocument/2006/relationships/hyperlink" Target="https://pandas.pydata.org/pandas-docs/stable/reference/api/pandas.DataFrame.head.html?highlight=head" TargetMode="External"/><Relationship Id="rId36" Type="http://schemas.openxmlformats.org/officeDocument/2006/relationships/hyperlink" Target="http://www.princetonoptimization.com/" TargetMode="External"/><Relationship Id="rId10" Type="http://schemas.openxmlformats.org/officeDocument/2006/relationships/hyperlink" Target="https://pandas.pydata.org/pandas-docs/stable/reference/api/pandas.DataFrame.rename.html?highlight=rename#pandas.DataFrame.rename" TargetMode="External"/><Relationship Id="rId19" Type="http://schemas.openxmlformats.org/officeDocument/2006/relationships/image" Target="../media/image1.png"/><Relationship Id="rId31" Type="http://schemas.openxmlformats.org/officeDocument/2006/relationships/hyperlink" Target="https://pandas.pydata.org/docs/reference/api/pandas.DataFrame.iloc.html" TargetMode="External"/><Relationship Id="rId4" Type="http://schemas.openxmlformats.org/officeDocument/2006/relationships/hyperlink" Target="https://pandas.pydata.org/pandas-docs/stable/user_guide/basics.html#sorting" TargetMode="External"/><Relationship Id="rId9" Type="http://schemas.openxmlformats.org/officeDocument/2006/relationships/hyperlink" Target="https://pandas.pydata.org/pandas-docs/stable/reference/api/pandas.DataFrame.sort_values.html?highlight=sort_values#pandas.DataFrame.sort_values" TargetMode="External"/><Relationship Id="rId14" Type="http://schemas.openxmlformats.org/officeDocument/2006/relationships/hyperlink" Target="https://pandas.pydata.org/pandas-docs/stable/reference/api/pandas.DataFrame.html" TargetMode="External"/><Relationship Id="rId22" Type="http://schemas.openxmlformats.org/officeDocument/2006/relationships/image" Target="../media/image4.png"/><Relationship Id="rId27" Type="http://schemas.openxmlformats.org/officeDocument/2006/relationships/hyperlink" Target="https://pandas.pydata.org/pandas-docs/stable/reference/api/pandas.DataFrame.nsmallest.html?highlight=nsmallest" TargetMode="External"/><Relationship Id="rId30" Type="http://schemas.openxmlformats.org/officeDocument/2006/relationships/hyperlink" Target="https://pandas.pydata.org/pandas-docs/stable/reference/api/pandas.DataFrame.filter.html?highlight=filter#pandas.DataFrame.filter" TargetMode="External"/><Relationship Id="rId35" Type="http://schemas.openxmlformats.org/officeDocument/2006/relationships/hyperlink" Target="http://pandas.pydata.org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andas.pydata.org/pandas-docs/stable/reference/api/pandas.DataFrame.sum.html?highlight=sum#pandas.DataFrame.sum" TargetMode="External"/><Relationship Id="rId13" Type="http://schemas.openxmlformats.org/officeDocument/2006/relationships/hyperlink" Target="https://pandas.pydata.org/pandas-docs/stable/reference/api/pandas.DataFrame.min.html?highlight=min#pandas.DataFrame.min" TargetMode="External"/><Relationship Id="rId18" Type="http://schemas.openxmlformats.org/officeDocument/2006/relationships/hyperlink" Target="https://pandas.pydata.org/pandas-docs/stable/reference/api/pandas.DataFrame.assign.html?highlight=assign" TargetMode="External"/><Relationship Id="rId26" Type="http://schemas.openxmlformats.org/officeDocument/2006/relationships/hyperlink" Target="https://pandas.pydata.org/pandas-docs/stable/reference/api/pandas.DataFrame.merge.html?highlight=merge#pandas.DataFrame.merge" TargetMode="External"/><Relationship Id="rId39" Type="http://schemas.openxmlformats.org/officeDocument/2006/relationships/hyperlink" Target="https://pandas.pydata.org/pandas-docs/stable/user_guide/missing_data.html" TargetMode="External"/><Relationship Id="rId3" Type="http://schemas.openxmlformats.org/officeDocument/2006/relationships/hyperlink" Target="https://pandas.pydata.org/pandas-docs/stable/user_guide/merging.html" TargetMode="External"/><Relationship Id="rId21" Type="http://schemas.openxmlformats.org/officeDocument/2006/relationships/hyperlink" Target="https://pandas.pydata.org/pandas-docs/stable/reference/api/pandas.DataFrame.rank.html?highlight=rank#pandas.DataFrame.rank" TargetMode="External"/><Relationship Id="rId34" Type="http://schemas.openxmlformats.org/officeDocument/2006/relationships/hyperlink" Target="https://pandas.pydata.org/pandas-docs/stable/user_guide/window.html" TargetMode="External"/><Relationship Id="rId42" Type="http://schemas.openxmlformats.org/officeDocument/2006/relationships/hyperlink" Target="http://pandas.pydata.org/" TargetMode="External"/><Relationship Id="rId7" Type="http://schemas.openxmlformats.org/officeDocument/2006/relationships/hyperlink" Target="https://pandas.pydata.org/pandas-docs/stable/reference/api/pandas.DataFrame.describe.html?highlight=describe#pandas.DataFrame.describe" TargetMode="External"/><Relationship Id="rId12" Type="http://schemas.openxmlformats.org/officeDocument/2006/relationships/hyperlink" Target="https://pandas.pydata.org/pandas-docs/stable/reference/api/pandas.DataFrame.apply.html?highlight=apply#pandas.DataFrame.apply" TargetMode="External"/><Relationship Id="rId17" Type="http://schemas.openxmlformats.org/officeDocument/2006/relationships/hyperlink" Target="https://pandas.pydata.org/pandas-docs/stable/reference/api/pandas.DataFrame.std.html?highlight=std#pandas.DataFrame.std" TargetMode="External"/><Relationship Id="rId25" Type="http://schemas.openxmlformats.org/officeDocument/2006/relationships/hyperlink" Target="https://pandas.pydata.org/pandas-docs/stable/reference/api/pandas.Series.cumprod.html?highlight=cumprod#pandas.Series.cumprod" TargetMode="External"/><Relationship Id="rId33" Type="http://schemas.openxmlformats.org/officeDocument/2006/relationships/hyperlink" Target="https://pandas.pydata.org/pandas-docs/stable/reference/api/pandas.DataFrame.abs.html?highlight=abs" TargetMode="External"/><Relationship Id="rId38" Type="http://schemas.openxmlformats.org/officeDocument/2006/relationships/hyperlink" Target="https://pandas.pydata.org/pandas-docs/stable/reference/api/pandas.DataFrame.agg.html?highlight=agg#pandas.DataFrame.agg" TargetMode="External"/><Relationship Id="rId2" Type="http://schemas.openxmlformats.org/officeDocument/2006/relationships/hyperlink" Target="https://pandas.pydata.org/pandas-docs/stable/user_guide/basics.html#descriptive-statistics" TargetMode="External"/><Relationship Id="rId16" Type="http://schemas.openxmlformats.org/officeDocument/2006/relationships/hyperlink" Target="https://pandas.pydata.org/pandas-docs/stable/reference/api/pandas.DataFrame.var.html?highlight=var#pandas.DataFrame.var" TargetMode="External"/><Relationship Id="rId20" Type="http://schemas.openxmlformats.org/officeDocument/2006/relationships/hyperlink" Target="https://pandas.pydata.org/pandas-docs/stable/reference/api/pandas.DataFrame.shift.html?highlight=shift#pandas.DataFrame.shift" TargetMode="External"/><Relationship Id="rId29" Type="http://schemas.openxmlformats.org/officeDocument/2006/relationships/hyperlink" Target="https://pandas.pydata.org/pandas-docs/stable/reference/api/pandas.DataFrame.drop.html?highlight=drop#pandas.DataFrame.drop" TargetMode="External"/><Relationship Id="rId41" Type="http://schemas.openxmlformats.org/officeDocument/2006/relationships/hyperlink" Target="https://pandas.pydata.org/pandas-docs/stable/reference/api/pandas.DataFrame.fillna.html?highlight=fillna#pandas.DataFrame.filln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pandas-docs/stable/reference/api/pandas.DataFrame.nunique.html?highlight=nunique" TargetMode="External"/><Relationship Id="rId11" Type="http://schemas.openxmlformats.org/officeDocument/2006/relationships/hyperlink" Target="https://pandas.pydata.org/pandas-docs/stable/reference/api/pandas.DataFrame.quantile.html?highlight=quantile#pandas.DataFrame.quantile" TargetMode="External"/><Relationship Id="rId24" Type="http://schemas.openxmlformats.org/officeDocument/2006/relationships/hyperlink" Target="https://pandas.pydata.org/pandas-docs/stable/reference/api/pandas.DataFrame.cummin.html?highlight=cummin#pandas.DataFrame.cummin" TargetMode="External"/><Relationship Id="rId32" Type="http://schemas.openxmlformats.org/officeDocument/2006/relationships/hyperlink" Target="https://pandas.pydata.org/pandas-docs/stable/reference/api/pandas.DataFrame.clip.html?highlight=clip#pandas.DataFrame.clip" TargetMode="External"/><Relationship Id="rId37" Type="http://schemas.openxmlformats.org/officeDocument/2006/relationships/hyperlink" Target="https://pandas.pydata.org/pandas-docs/stable/reference/api/pandas.DataFrame.size.html?highlight=size#pandas.DataFrame.size" TargetMode="External"/><Relationship Id="rId40" Type="http://schemas.openxmlformats.org/officeDocument/2006/relationships/hyperlink" Target="https://pandas.pydata.org/pandas-docs/stable/reference/api/pandas.DataFrame.dropna.html?highlight=dropna#pandas.DataFrame.dropna" TargetMode="External"/><Relationship Id="rId5" Type="http://schemas.openxmlformats.org/officeDocument/2006/relationships/hyperlink" Target="https://pandas.pydata.org/pandas-docs/stable/reference/api/pandas.DataFrame.shape.html" TargetMode="External"/><Relationship Id="rId15" Type="http://schemas.openxmlformats.org/officeDocument/2006/relationships/hyperlink" Target="https://pandas.pydata.org/pandas-docs/stable/reference/api/pandas.DataFrame.mean.html?highlight=mean#pandas.DataFrame.mean" TargetMode="External"/><Relationship Id="rId23" Type="http://schemas.openxmlformats.org/officeDocument/2006/relationships/hyperlink" Target="https://pandas.pydata.org/pandas-docs/stable/reference/api/pandas.DataFrame.cummax.html?highlight=cummax#pandas.DataFrame.cummax" TargetMode="External"/><Relationship Id="rId28" Type="http://schemas.openxmlformats.org/officeDocument/2006/relationships/hyperlink" Target="https://pandas.pydata.org/pandas-docs/stable/reference/api/pandas.DataFrame.query.html?highlight=query#pandas.DataFrame.query" TargetMode="External"/><Relationship Id="rId36" Type="http://schemas.openxmlformats.org/officeDocument/2006/relationships/hyperlink" Target="https://pandas.pydata.org/pandas-docs/stable/reference/api/pandas.DataFrame.rolling.html?highlight=rolling#pandas.DataFrame.rolling" TargetMode="External"/><Relationship Id="rId10" Type="http://schemas.openxmlformats.org/officeDocument/2006/relationships/hyperlink" Target="https://pandas.pydata.org/pandas-docs/stable/reference/api/pandas.DataFrame.median.html?highlight=median#pandas.DataFrame.median" TargetMode="External"/><Relationship Id="rId19" Type="http://schemas.openxmlformats.org/officeDocument/2006/relationships/hyperlink" Target="https://pandas.pydata.org/pandas-docs/stable/reference/api/pandas.qcut.html?highlight=qcut#pandas.qcut" TargetMode="External"/><Relationship Id="rId31" Type="http://schemas.openxmlformats.org/officeDocument/2006/relationships/hyperlink" Target="https://pandas.pydata.org/pandas-docs/stable/reference/api/pandas.DataFrame.groupby.html?highlight=groupby#pandas.DataFrame.groupby" TargetMode="External"/><Relationship Id="rId44" Type="http://schemas.openxmlformats.org/officeDocument/2006/relationships/hyperlink" Target="https://www.rstudio.com/wp-content/uploads/2015/02/data-wrangling-cheatsheet.pdf" TargetMode="External"/><Relationship Id="rId4" Type="http://schemas.openxmlformats.org/officeDocument/2006/relationships/hyperlink" Target="https://pandas.pydata.org/pandas-docs/stable/reference/api/pandas.DataFrame.value_counts.html?highlight=value_counts#pandas.DataFrame.value_counts" TargetMode="External"/><Relationship Id="rId9" Type="http://schemas.openxmlformats.org/officeDocument/2006/relationships/hyperlink" Target="https://pandas.pydata.org/pandas-docs/stable/reference/api/pandas.DataFrame.count.html?highlight=count#pandas.DataFrame.count" TargetMode="External"/><Relationship Id="rId14" Type="http://schemas.openxmlformats.org/officeDocument/2006/relationships/hyperlink" Target="https://pandas.pydata.org/pandas-docs/stable/reference/api/pandas.DataFrame.max.html?highlight=max#pandas.DataFrame.max" TargetMode="External"/><Relationship Id="rId22" Type="http://schemas.openxmlformats.org/officeDocument/2006/relationships/hyperlink" Target="https://pandas.pydata.org/pandas-docs/stable/reference/api/pandas.DataFrame.cumsum.html?highlight=cumsum#pandas.DataFrame.cumsum" TargetMode="External"/><Relationship Id="rId27" Type="http://schemas.openxmlformats.org/officeDocument/2006/relationships/hyperlink" Target="https://pandas.pydata.org/pandas-docs/stable/reference/api/pandas.DataFrame.isin.html?highlight=isin#pandas.DataFrame.isin" TargetMode="External"/><Relationship Id="rId30" Type="http://schemas.openxmlformats.org/officeDocument/2006/relationships/hyperlink" Target="https://pandas.pydata.org/pandas-docs/stable/user_guide/groupby.html" TargetMode="External"/><Relationship Id="rId35" Type="http://schemas.openxmlformats.org/officeDocument/2006/relationships/hyperlink" Target="https://pandas.pydata.org/pandas-docs/stable/reference/api/pandas.DataFrame.expanding.html?highlight=expanding#pandas.DataFrame.expanding" TargetMode="External"/><Relationship Id="rId43" Type="http://schemas.openxmlformats.org/officeDocument/2006/relationships/hyperlink" Target="http://www.princetonoptimization.com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hyperlink" Target="http://www.princetonoptimization.com/" TargetMode="External"/><Relationship Id="rId21" Type="http://schemas.openxmlformats.org/officeDocument/2006/relationships/image" Target="../media/image21.png"/><Relationship Id="rId7" Type="http://schemas.openxmlformats.org/officeDocument/2006/relationships/hyperlink" Target="https://pandas.pydata.org/pandas-docs/stable/reference/api/pandas.DataFrame.plot.html?highlight=plot#pandas.DataFrame.plot" TargetMode="External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hyperlink" Target="http://pandas.pydata.org/" TargetMode="Externa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hyperlink" Target="https://www.rstudio.com/wp-content/uploads/2015/02/data-wrangling-cheatsheet.pdf" TargetMode="External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3855840" y="2087613"/>
            <a:ext cx="10073118" cy="3267749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6" name="Rounded Rectangle 5"/>
          <p:cNvSpPr/>
          <p:nvPr/>
        </p:nvSpPr>
        <p:spPr>
          <a:xfrm>
            <a:off x="228999" y="1722426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Creating </a:t>
            </a:r>
            <a:r>
              <a:rPr lang="en-US" sz="2800" b="1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8999" y="2151997"/>
            <a:ext cx="3463426" cy="6347955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34" name="Rounded Rectangle 33"/>
          <p:cNvSpPr/>
          <p:nvPr/>
        </p:nvSpPr>
        <p:spPr>
          <a:xfrm>
            <a:off x="3855841" y="1728704"/>
            <a:ext cx="10073118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Reshaping Data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1800"/>
              <a:t>– Change layout, </a:t>
            </a:r>
            <a:r>
              <a:rPr lang="en-US" sz="180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sorting</a:t>
            </a:r>
            <a:r>
              <a:rPr lang="en-US" sz="1800">
                <a:solidFill>
                  <a:schemeClr val="bg1"/>
                </a:solidFill>
              </a:rPr>
              <a:t>, </a:t>
            </a:r>
            <a:r>
              <a:rPr lang="en-US" sz="180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reindexing</a:t>
            </a:r>
            <a:r>
              <a:rPr lang="en-US" sz="1800">
                <a:solidFill>
                  <a:schemeClr val="bg1"/>
                </a:solidFill>
              </a:rPr>
              <a:t>, </a:t>
            </a:r>
            <a:r>
              <a:rPr lang="en-US" sz="1800"/>
              <a:t>renaming</a:t>
            </a:r>
            <a:endParaRPr lang="en-US" sz="1800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569193"/>
              </p:ext>
            </p:extLst>
          </p:nvPr>
        </p:nvGraphicFramePr>
        <p:xfrm>
          <a:off x="4191785" y="2263106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57843"/>
              </p:ext>
            </p:extLst>
          </p:nvPr>
        </p:nvGraphicFramePr>
        <p:xfrm>
          <a:off x="5907917" y="2244789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5424488" y="2468846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92366" y="3177148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Gather columns into rows.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880851"/>
              </p:ext>
            </p:extLst>
          </p:nvPr>
        </p:nvGraphicFramePr>
        <p:xfrm>
          <a:off x="7018457" y="2246716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339652"/>
              </p:ext>
            </p:extLst>
          </p:nvPr>
        </p:nvGraphicFramePr>
        <p:xfrm>
          <a:off x="8463124" y="2246716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>
            <a:off x="7994567" y="2452457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20088" y="3253210"/>
            <a:ext cx="371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7"/>
              </a:rPr>
              <a:t>pivot</a:t>
            </a:r>
            <a:r>
              <a:rPr lang="en-US" sz="1200" b="1" dirty="0">
                <a:latin typeface="Consolas" panose="020B0609020204030204" pitchFamily="49" charset="0"/>
              </a:rPr>
              <a:t>(columns='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values='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Spread rows into columns.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290661"/>
              </p:ext>
            </p:extLst>
          </p:nvPr>
        </p:nvGraphicFramePr>
        <p:xfrm>
          <a:off x="4199671" y="3744793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60177"/>
              </p:ext>
            </p:extLst>
          </p:nvPr>
        </p:nvGraphicFramePr>
        <p:xfrm>
          <a:off x="4199671" y="4279814"/>
          <a:ext cx="82296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5077525" y="3734642"/>
            <a:ext cx="241744" cy="1085740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64" name="TextBox 63"/>
          <p:cNvSpPr txBox="1"/>
          <p:nvPr/>
        </p:nvSpPr>
        <p:spPr>
          <a:xfrm>
            <a:off x="4137609" y="4799694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8"/>
              </a:rPr>
              <a:t>concat</a:t>
            </a:r>
            <a:r>
              <a:rPr lang="en-US" sz="1200" b="1" dirty="0">
                <a:latin typeface="Consolas" panose="020B0609020204030204" pitchFamily="49" charset="0"/>
              </a:rPr>
              <a:t>([df1,df2])</a:t>
            </a:r>
          </a:p>
          <a:p>
            <a:r>
              <a:rPr lang="en-US" sz="1200" dirty="0"/>
              <a:t>  Append rows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922843"/>
              </p:ext>
            </p:extLst>
          </p:nvPr>
        </p:nvGraphicFramePr>
        <p:xfrm>
          <a:off x="5524096" y="3846750"/>
          <a:ext cx="822960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549105"/>
              </p:ext>
            </p:extLst>
          </p:nvPr>
        </p:nvGraphicFramePr>
        <p:xfrm>
          <a:off x="7105325" y="3739177"/>
          <a:ext cx="54864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" name="Right Brace 67"/>
          <p:cNvSpPr/>
          <p:nvPr/>
        </p:nvSpPr>
        <p:spPr>
          <a:xfrm>
            <a:off x="7949045" y="3733791"/>
            <a:ext cx="138810" cy="930279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747284"/>
              </p:ext>
            </p:extLst>
          </p:nvPr>
        </p:nvGraphicFramePr>
        <p:xfrm>
          <a:off x="7090668" y="4263371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626207"/>
              </p:ext>
            </p:extLst>
          </p:nvPr>
        </p:nvGraphicFramePr>
        <p:xfrm>
          <a:off x="8265429" y="3993190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985846" y="4785237"/>
            <a:ext cx="315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8"/>
              </a:rPr>
              <a:t>concat</a:t>
            </a:r>
            <a:r>
              <a:rPr lang="en-US" sz="1200" b="1" dirty="0">
                <a:latin typeface="Consolas" panose="020B0609020204030204" pitchFamily="49" charset="0"/>
              </a:rPr>
              <a:t>([df1,df2], axis=1)</a:t>
            </a:r>
          </a:p>
          <a:p>
            <a:r>
              <a:rPr lang="en-US" sz="1200" dirty="0"/>
              <a:t>  Append columns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4110200" y="2177611"/>
            <a:ext cx="2849319" cy="1480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3" name="Rectangle 72"/>
          <p:cNvSpPr/>
          <p:nvPr/>
        </p:nvSpPr>
        <p:spPr>
          <a:xfrm>
            <a:off x="4110200" y="3662857"/>
            <a:ext cx="2855040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5" name="Rectangle 74"/>
          <p:cNvSpPr/>
          <p:nvPr/>
        </p:nvSpPr>
        <p:spPr>
          <a:xfrm>
            <a:off x="6959519" y="3662857"/>
            <a:ext cx="3317245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6" name="Rectangle 75"/>
          <p:cNvSpPr/>
          <p:nvPr/>
        </p:nvSpPr>
        <p:spPr>
          <a:xfrm>
            <a:off x="6959519" y="2177610"/>
            <a:ext cx="3317245" cy="1491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7" name="TextBox 76"/>
          <p:cNvSpPr txBox="1"/>
          <p:nvPr/>
        </p:nvSpPr>
        <p:spPr>
          <a:xfrm>
            <a:off x="10296433" y="2227341"/>
            <a:ext cx="36913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sort_values</a:t>
            </a:r>
            <a:r>
              <a:rPr lang="en-US" sz="1200" b="1" dirty="0">
                <a:latin typeface="Consolas" panose="020B0609020204030204" pitchFamily="49" charset="0"/>
              </a:rPr>
              <a:t>('mpg')</a:t>
            </a:r>
          </a:p>
          <a:p>
            <a:pPr marL="109538"/>
            <a:r>
              <a:rPr lang="en-US" sz="1200" dirty="0"/>
              <a:t>Order rows by values of a column (low to high).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sort_values</a:t>
            </a:r>
            <a:r>
              <a:rPr lang="en-US" sz="1200" b="1">
                <a:latin typeface="Consolas" panose="020B0609020204030204" pitchFamily="49" charset="0"/>
              </a:rPr>
              <a:t>('mpg’, ascending</a:t>
            </a:r>
            <a:r>
              <a:rPr lang="en-US" sz="1200" b="1" dirty="0">
                <a:latin typeface="Consolas" panose="020B0609020204030204" pitchFamily="49" charset="0"/>
              </a:rPr>
              <a:t>=False)</a:t>
            </a:r>
          </a:p>
          <a:p>
            <a:pPr marL="109538"/>
            <a:r>
              <a:rPr lang="en-US" sz="1200" dirty="0"/>
              <a:t>Order rows by values of a column (high to low).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rename</a:t>
            </a:r>
            <a:r>
              <a:rPr lang="en-US" sz="1200" b="1" dirty="0">
                <a:latin typeface="Consolas" panose="020B0609020204030204" pitchFamily="49" charset="0"/>
              </a:rPr>
              <a:t>(columns = {'</a:t>
            </a:r>
            <a:r>
              <a:rPr lang="en-US" sz="1200" b="1" dirty="0" err="1">
                <a:latin typeface="Consolas" panose="020B0609020204030204" pitchFamily="49" charset="0"/>
              </a:rPr>
              <a:t>y':'year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pPr marL="109538"/>
            <a:r>
              <a:rPr lang="en-US" sz="1200" dirty="0"/>
              <a:t>Rename the columns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1"/>
              </a:rPr>
              <a:t>sort_index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Sort the index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2"/>
              </a:rPr>
              <a:t>reset_index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Reset index of </a:t>
            </a:r>
            <a:r>
              <a:rPr lang="en-US" sz="1200" dirty="0" err="1"/>
              <a:t>DataFrame</a:t>
            </a:r>
            <a:r>
              <a:rPr lang="en-US" sz="1200" dirty="0"/>
              <a:t> to row numbers, moving index to columns.</a:t>
            </a:r>
          </a:p>
          <a:p>
            <a:pPr marL="109538"/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3"/>
              </a:rPr>
              <a:t>drop</a:t>
            </a:r>
            <a:r>
              <a:rPr lang="en-US" sz="1200" b="1" dirty="0">
                <a:latin typeface="Consolas" panose="020B0609020204030204" pitchFamily="49" charset="0"/>
              </a:rPr>
              <a:t>(columns</a:t>
            </a:r>
            <a:r>
              <a:rPr lang="en-US" sz="1200" b="1">
                <a:latin typeface="Consolas" panose="020B0609020204030204" pitchFamily="49" charset="0"/>
              </a:rPr>
              <a:t>=['Length’, 'Height</a:t>
            </a:r>
            <a:r>
              <a:rPr lang="en-US" sz="1200" b="1" dirty="0">
                <a:latin typeface="Consolas" panose="020B0609020204030204" pitchFamily="49" charset="0"/>
              </a:rPr>
              <a:t>'])</a:t>
            </a:r>
          </a:p>
          <a:p>
            <a:r>
              <a:rPr lang="en-US" sz="1200" dirty="0"/>
              <a:t>     Drop columns from </a:t>
            </a:r>
            <a:r>
              <a:rPr lang="en-US" sz="1200" dirty="0" err="1"/>
              <a:t>DataFrame</a:t>
            </a:r>
            <a:endParaRPr lang="en-US" sz="1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375192"/>
              </p:ext>
            </p:extLst>
          </p:nvPr>
        </p:nvGraphicFramePr>
        <p:xfrm>
          <a:off x="1050435" y="2280177"/>
          <a:ext cx="1787024" cy="792480"/>
        </p:xfrm>
        <a:graphic>
          <a:graphicData uri="http://schemas.openxmlformats.org/drawingml/2006/table">
            <a:tbl>
              <a:tblPr/>
              <a:tblGrid>
                <a:gridCol w="446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3879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57319" y="2887409"/>
            <a:ext cx="3291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1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</a:rPr>
              <a:t>df </a:t>
            </a:r>
            <a:r>
              <a:rPr lang="en-US" sz="1200" b="1" dirty="0">
                <a:latin typeface="Consolas" panose="020B0609020204030204" pitchFamily="49" charset="0"/>
              </a:rPr>
              <a:t>= 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</a:t>
            </a:r>
            <a:r>
              <a:rPr lang="en-US" sz="1200" b="1">
                <a:latin typeface="Consolas" panose="020B0609020204030204" pitchFamily="49" charset="0"/>
              </a:rPr>
              <a:t>[4, 5</a:t>
            </a:r>
            <a:r>
              <a:rPr lang="en-US" sz="1200" b="1" dirty="0">
                <a:latin typeface="Consolas" panose="020B0609020204030204" pitchFamily="49" charset="0"/>
              </a:rPr>
              <a:t>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index = [1, 2, 3])</a:t>
            </a:r>
          </a:p>
          <a:p>
            <a:r>
              <a:rPr lang="en-US" sz="1200" dirty="0"/>
              <a:t>  Specify values for each column.</a:t>
            </a:r>
          </a:p>
          <a:p>
            <a:endParaRPr lang="en-US" sz="1200" b="1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</a:rPr>
              <a:t>df </a:t>
            </a:r>
            <a:r>
              <a:rPr lang="en-US" sz="1200" b="1" dirty="0">
                <a:latin typeface="Consolas" panose="020B0609020204030204" pitchFamily="49" charset="0"/>
              </a:rPr>
              <a:t>= 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[[4, 7, 10],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[5, 8, 11],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[6, 9, 12]],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index=[1, 2, 3],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columns=['a', 'b', 'c'])</a:t>
            </a:r>
          </a:p>
          <a:p>
            <a:r>
              <a:rPr lang="en-US" sz="1200" dirty="0"/>
              <a:t>  Specify values for each row.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502648"/>
              </p:ext>
            </p:extLst>
          </p:nvPr>
        </p:nvGraphicFramePr>
        <p:xfrm>
          <a:off x="1098327" y="5874898"/>
          <a:ext cx="1691240" cy="990600"/>
        </p:xfrm>
        <a:graphic>
          <a:graphicData uri="http://schemas.openxmlformats.org/drawingml/2006/table">
            <a:tbl>
              <a:tblPr/>
              <a:tblGrid>
                <a:gridCol w="33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1662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v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66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D</a:t>
                      </a:r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60438" y="4665393"/>
            <a:ext cx="25112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7319" y="6909876"/>
            <a:ext cx="3442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df = 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index = </a:t>
            </a:r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15"/>
              </a:rPr>
              <a:t>MultiIndex.from_tuples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>
                <a:latin typeface="Consolas" panose="020B0609020204030204" pitchFamily="49" charset="0"/>
              </a:rPr>
              <a:t>        [('d’, 1), ('d’, 2),</a:t>
            </a:r>
            <a:br>
              <a:rPr lang="en-US" sz="1200" b="1">
                <a:latin typeface="Consolas" panose="020B0609020204030204" pitchFamily="49" charset="0"/>
              </a:rPr>
            </a:br>
            <a:r>
              <a:rPr lang="en-US" sz="1200" b="1">
                <a:latin typeface="Consolas" panose="020B0609020204030204" pitchFamily="49" charset="0"/>
              </a:rPr>
              <a:t>         ('e’, 2)], names=['n’, 'v</a:t>
            </a:r>
            <a:r>
              <a:rPr lang="en-US" sz="1200" b="1" dirty="0">
                <a:latin typeface="Consolas" panose="020B0609020204030204" pitchFamily="49" charset="0"/>
              </a:rPr>
              <a:t>']))</a:t>
            </a:r>
          </a:p>
          <a:p>
            <a:r>
              <a:rPr lang="en-US" sz="1200" dirty="0"/>
              <a:t>  Create </a:t>
            </a:r>
            <a:r>
              <a:rPr lang="en-US" sz="1200" dirty="0" err="1"/>
              <a:t>DataFrame</a:t>
            </a:r>
            <a:r>
              <a:rPr lang="en-US" sz="1200" dirty="0"/>
              <a:t> with a </a:t>
            </a:r>
            <a:r>
              <a:rPr lang="en-US" sz="1200" dirty="0" err="1"/>
              <a:t>MultiIndex</a:t>
            </a:r>
            <a:endParaRPr lang="en-US" sz="1200" dirty="0"/>
          </a:p>
        </p:txBody>
      </p:sp>
      <p:sp>
        <p:nvSpPr>
          <p:cNvPr id="63" name="Rounded Rectangle 62"/>
          <p:cNvSpPr/>
          <p:nvPr/>
        </p:nvSpPr>
        <p:spPr>
          <a:xfrm>
            <a:off x="228999" y="8600067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Method Chaining</a:t>
            </a:r>
            <a:endParaRPr lang="en-US" sz="1800" dirty="0"/>
          </a:p>
        </p:txBody>
      </p:sp>
      <p:sp>
        <p:nvSpPr>
          <p:cNvPr id="67" name="Rounded Rectangle 66"/>
          <p:cNvSpPr/>
          <p:nvPr/>
        </p:nvSpPr>
        <p:spPr>
          <a:xfrm>
            <a:off x="228999" y="9023359"/>
            <a:ext cx="3463426" cy="1746787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69" name="TextBox 68"/>
          <p:cNvSpPr txBox="1"/>
          <p:nvPr/>
        </p:nvSpPr>
        <p:spPr>
          <a:xfrm>
            <a:off x="281972" y="9015820"/>
            <a:ext cx="34546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Most pandas methods return a </a:t>
            </a:r>
            <a:r>
              <a:rPr lang="en-US" sz="1200" dirty="0" err="1"/>
              <a:t>DataFrame</a:t>
            </a:r>
            <a:r>
              <a:rPr lang="en-US" sz="1200" dirty="0"/>
              <a:t> so that another pandas method can be applied to the </a:t>
            </a:r>
            <a:r>
              <a:rPr lang="en-US" sz="1200"/>
              <a:t>result.</a:t>
            </a:r>
            <a:br>
              <a:rPr lang="en-US" sz="1200"/>
            </a:br>
            <a:r>
              <a:rPr lang="en-US" sz="1200"/>
              <a:t>This improves readability of code.</a:t>
            </a:r>
            <a:endParaRPr lang="en-US" sz="1200" b="1">
              <a:latin typeface="Consolas" panose="020B0609020204030204" pitchFamily="49" charset="0"/>
            </a:endParaRPr>
          </a:p>
          <a:p>
            <a:r>
              <a:rPr lang="en-US" sz="1200"/>
              <a:t> </a:t>
            </a:r>
            <a:r>
              <a:rPr lang="en-US" sz="1200" b="1">
                <a:latin typeface="Consolas" panose="020B0609020204030204" pitchFamily="49" charset="0"/>
              </a:rPr>
              <a:t>df = (pd.</a:t>
            </a:r>
            <a:r>
              <a:rPr lang="en-US" sz="1200" b="1">
                <a:latin typeface="Consolas" panose="020B0609020204030204" pitchFamily="49" charset="0"/>
                <a:hlinkClick r:id="rId6"/>
              </a:rPr>
              <a:t>melt</a:t>
            </a:r>
            <a:r>
              <a:rPr lang="en-US" sz="1200" b="1">
                <a:latin typeface="Consolas" panose="020B0609020204030204" pitchFamily="49" charset="0"/>
              </a:rPr>
              <a:t>(df)</a:t>
            </a:r>
          </a:p>
          <a:p>
            <a:r>
              <a:rPr lang="en-US" sz="1200" b="1">
                <a:latin typeface="Consolas" panose="020B0609020204030204" pitchFamily="49" charset="0"/>
              </a:rPr>
              <a:t>      </a:t>
            </a: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200" b="1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10"/>
              </a:rPr>
              <a:t>rename</a:t>
            </a:r>
            <a:r>
              <a:rPr lang="en-US" sz="1200" b="1" dirty="0">
                <a:latin typeface="Consolas" panose="020B0609020204030204" pitchFamily="49" charset="0"/>
              </a:rPr>
              <a:t>(columns={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</a:t>
            </a:r>
            <a:r>
              <a:rPr lang="en-US" sz="1200" b="1">
                <a:latin typeface="Consolas" panose="020B0609020204030204" pitchFamily="49" charset="0"/>
              </a:rPr>
              <a:t>'variable':'var</a:t>
            </a:r>
            <a:r>
              <a:rPr lang="en-US" sz="1200" b="1" dirty="0">
                <a:latin typeface="Consolas" panose="020B0609020204030204" pitchFamily="49" charset="0"/>
              </a:rPr>
              <a:t>',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</a:t>
            </a:r>
            <a:r>
              <a:rPr lang="en-US" sz="1200" b="1">
                <a:latin typeface="Consolas" panose="020B0609020204030204" pitchFamily="49" charset="0"/>
              </a:rPr>
              <a:t>'value':'val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</a:t>
            </a:r>
            <a:r>
              <a:rPr lang="en-US" sz="1200" b="1" dirty="0">
                <a:latin typeface="Consolas" panose="020B0609020204030204" pitchFamily="49" charset="0"/>
                <a:hlinkClick r:id="rId16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 &gt;= 200')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108215"/>
              </p:ext>
            </p:extLst>
          </p:nvPr>
        </p:nvGraphicFramePr>
        <p:xfrm>
          <a:off x="3940252" y="9271723"/>
          <a:ext cx="4814590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Logic in Python (and pandas)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Not equal to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df.column.isin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>
                          <a:latin typeface="Consolas" panose="020B0609020204030204" pitchFamily="49" charset="0"/>
                        </a:rPr>
                        <a:t>values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Group membership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pd.isnull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pd.notnull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not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&amp;,|,~,^,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df.any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Logical</a:t>
                      </a:r>
                      <a:r>
                        <a:rPr lang="en-US" sz="900" baseline="0" dirty="0"/>
                        <a:t> and, or, not, </a:t>
                      </a:r>
                      <a:r>
                        <a:rPr lang="en-US" sz="900" baseline="0" dirty="0" err="1"/>
                        <a:t>xor</a:t>
                      </a:r>
                      <a:r>
                        <a:rPr lang="en-US" sz="900" baseline="0" dirty="0"/>
                        <a:t>, any, all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855944"/>
              </p:ext>
            </p:extLst>
          </p:nvPr>
        </p:nvGraphicFramePr>
        <p:xfrm>
          <a:off x="8958512" y="9271723"/>
          <a:ext cx="4939837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0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regex (Regular Expressions) Examples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'\.'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containing</a:t>
                      </a:r>
                      <a:r>
                        <a:rPr lang="en-US" sz="900" baseline="0" dirty="0"/>
                        <a:t> a period '.'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'Length$'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ending with word 'Length'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the word 'Sepal'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'^x[1-5]$'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'x' and ending with 1,2,3,4,5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'^(?!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Species$).*'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except</a:t>
                      </a:r>
                      <a:r>
                        <a:rPr lang="en-US" sz="900" baseline="0" dirty="0"/>
                        <a:t> the string 'Species'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5" name="TextBox 82">
            <a:extLst>
              <a:ext uri="{FF2B5EF4-FFF2-40B4-BE49-F238E27FC236}">
                <a16:creationId xmlns:a16="http://schemas.microsoft.com/office/drawing/2014/main" id="{2A432411-87C0-4B2C-BA6E-984FD94A586A}"/>
              </a:ext>
            </a:extLst>
          </p:cNvPr>
          <p:cNvSpPr txBox="1"/>
          <p:nvPr/>
        </p:nvSpPr>
        <p:spPr>
          <a:xfrm>
            <a:off x="374273" y="1264252"/>
            <a:ext cx="3881324" cy="536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e-DE" sz="1400">
                <a:solidFill>
                  <a:schemeClr val="accent1"/>
                </a:solidFill>
              </a:rPr>
              <a:t>Pandas</a:t>
            </a:r>
            <a:r>
              <a:rPr lang="de-DE" sz="1400" b="1"/>
              <a:t> </a:t>
            </a:r>
            <a:r>
              <a:rPr lang="de-DE" sz="1400">
                <a:hlinkClick r:id="rId17"/>
              </a:rPr>
              <a:t>API Reference</a:t>
            </a:r>
            <a:r>
              <a:rPr lang="de-DE" sz="1400"/>
              <a:t>    </a:t>
            </a:r>
            <a:r>
              <a:rPr lang="de-DE" sz="1400">
                <a:solidFill>
                  <a:schemeClr val="accent1"/>
                </a:solidFill>
              </a:rPr>
              <a:t>Pandas</a:t>
            </a:r>
            <a:r>
              <a:rPr lang="de-DE" sz="1400"/>
              <a:t> </a:t>
            </a:r>
            <a:r>
              <a:rPr lang="de-DE" sz="1400">
                <a:hlinkClick r:id="rId18"/>
              </a:rPr>
              <a:t>User Guide</a:t>
            </a:r>
            <a:endParaRPr lang="en-US" sz="1400"/>
          </a:p>
          <a:p>
            <a:pPr>
              <a:lnSpc>
                <a:spcPts val="1800"/>
              </a:lnSpc>
            </a:pPr>
            <a:r>
              <a:rPr lang="de-DE" sz="1200" b="1"/>
              <a:t>	</a:t>
            </a:r>
          </a:p>
        </p:txBody>
      </p:sp>
      <p:sp>
        <p:nvSpPr>
          <p:cNvPr id="56" name="TextBox 4">
            <a:extLst>
              <a:ext uri="{FF2B5EF4-FFF2-40B4-BE49-F238E27FC236}">
                <a16:creationId xmlns:a16="http://schemas.microsoft.com/office/drawing/2014/main" id="{C6E984DE-8FE5-401A-9718-5CCF4DDC41E2}"/>
              </a:ext>
            </a:extLst>
          </p:cNvPr>
          <p:cNvSpPr txBox="1"/>
          <p:nvPr/>
        </p:nvSpPr>
        <p:spPr>
          <a:xfrm>
            <a:off x="250415" y="146553"/>
            <a:ext cx="344132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>
                <a:solidFill>
                  <a:schemeClr val="accent1"/>
                </a:solidFill>
              </a:rPr>
              <a:t>Data Wrangling</a:t>
            </a:r>
            <a:br>
              <a:rPr lang="en-US" sz="2800" b="1">
                <a:solidFill>
                  <a:schemeClr val="accent1"/>
                </a:solidFill>
              </a:rPr>
            </a:br>
            <a:r>
              <a:rPr lang="en-US" sz="2000">
                <a:solidFill>
                  <a:schemeClr val="accent1"/>
                </a:solidFill>
              </a:rPr>
              <a:t>with pandas Cheat </a:t>
            </a:r>
            <a:r>
              <a:rPr lang="en-US" sz="2000" dirty="0">
                <a:solidFill>
                  <a:schemeClr val="accent1"/>
                </a:solidFill>
              </a:rPr>
              <a:t>Sheet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http://pandas.pydata.org</a:t>
            </a:r>
          </a:p>
        </p:txBody>
      </p:sp>
      <p:pic>
        <p:nvPicPr>
          <p:cNvPr id="57" name="table">
            <a:extLst>
              <a:ext uri="{FF2B5EF4-FFF2-40B4-BE49-F238E27FC236}">
                <a16:creationId xmlns:a16="http://schemas.microsoft.com/office/drawing/2014/main" id="{2FFDE093-60D5-4296-824D-A3190548058D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b="22071"/>
          <a:stretch/>
        </p:blipFill>
        <p:spPr>
          <a:xfrm>
            <a:off x="6844323" y="484481"/>
            <a:ext cx="1148259" cy="674326"/>
          </a:xfrm>
          <a:prstGeom prst="rect">
            <a:avLst/>
          </a:prstGeom>
        </p:spPr>
      </p:pic>
      <p:sp>
        <p:nvSpPr>
          <p:cNvPr id="58" name="Rounded Rectangle 10">
            <a:extLst>
              <a:ext uri="{FF2B5EF4-FFF2-40B4-BE49-F238E27FC236}">
                <a16:creationId xmlns:a16="http://schemas.microsoft.com/office/drawing/2014/main" id="{6338FD18-8C00-42AE-A896-EC1E416EFFBE}"/>
              </a:ext>
            </a:extLst>
          </p:cNvPr>
          <p:cNvSpPr/>
          <p:nvPr/>
        </p:nvSpPr>
        <p:spPr>
          <a:xfrm>
            <a:off x="3855840" y="29657"/>
            <a:ext cx="10073118" cy="396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83" b="1" dirty="0"/>
              <a:t>Tidy Data </a:t>
            </a:r>
            <a:r>
              <a:rPr lang="en-US" sz="1604" dirty="0"/>
              <a:t>– A foundation for wrangling in pandas</a:t>
            </a:r>
            <a:endParaRPr lang="en-US" sz="2683" dirty="0"/>
          </a:p>
        </p:txBody>
      </p:sp>
      <p:sp>
        <p:nvSpPr>
          <p:cNvPr id="59" name="TextBox 11">
            <a:extLst>
              <a:ext uri="{FF2B5EF4-FFF2-40B4-BE49-F238E27FC236}">
                <a16:creationId xmlns:a16="http://schemas.microsoft.com/office/drawing/2014/main" id="{2801909A-49F9-45E7-828A-058885C297E8}"/>
              </a:ext>
            </a:extLst>
          </p:cNvPr>
          <p:cNvSpPr txBox="1"/>
          <p:nvPr/>
        </p:nvSpPr>
        <p:spPr>
          <a:xfrm>
            <a:off x="3886450" y="773912"/>
            <a:ext cx="840733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In a tidy data set:</a:t>
            </a:r>
          </a:p>
        </p:txBody>
      </p:sp>
      <p:pic>
        <p:nvPicPr>
          <p:cNvPr id="74" name="table">
            <a:extLst>
              <a:ext uri="{FF2B5EF4-FFF2-40B4-BE49-F238E27FC236}">
                <a16:creationId xmlns:a16="http://schemas.microsoft.com/office/drawing/2014/main" id="{F485DA01-1938-4AEC-AB7A-EC9B85BBFE0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b="13151"/>
          <a:stretch/>
        </p:blipFill>
        <p:spPr>
          <a:xfrm>
            <a:off x="4765252" y="484481"/>
            <a:ext cx="1148259" cy="701320"/>
          </a:xfrm>
          <a:prstGeom prst="rect">
            <a:avLst/>
          </a:prstGeom>
        </p:spPr>
      </p:pic>
      <p:sp>
        <p:nvSpPr>
          <p:cNvPr id="84" name="TextBox 17">
            <a:extLst>
              <a:ext uri="{FF2B5EF4-FFF2-40B4-BE49-F238E27FC236}">
                <a16:creationId xmlns:a16="http://schemas.microsoft.com/office/drawing/2014/main" id="{2F4B72A4-C5FB-4F8F-8285-912570E874F7}"/>
              </a:ext>
            </a:extLst>
          </p:cNvPr>
          <p:cNvSpPr txBox="1"/>
          <p:nvPr/>
        </p:nvSpPr>
        <p:spPr>
          <a:xfrm>
            <a:off x="4459798" y="1252301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Each </a:t>
            </a:r>
            <a:r>
              <a:rPr lang="en-US" sz="1375" b="1" dirty="0"/>
              <a:t>variable</a:t>
            </a:r>
            <a:r>
              <a:rPr lang="en-US" sz="1375" dirty="0"/>
              <a:t> is saved in its own </a:t>
            </a:r>
            <a:r>
              <a:rPr lang="en-US" sz="1375" b="1" dirty="0"/>
              <a:t>column</a:t>
            </a:r>
          </a:p>
        </p:txBody>
      </p:sp>
      <p:sp>
        <p:nvSpPr>
          <p:cNvPr id="86" name="TextBox 18">
            <a:extLst>
              <a:ext uri="{FF2B5EF4-FFF2-40B4-BE49-F238E27FC236}">
                <a16:creationId xmlns:a16="http://schemas.microsoft.com/office/drawing/2014/main" id="{4EC77FE3-9EE6-4E55-880B-52204EDDDAC6}"/>
              </a:ext>
            </a:extLst>
          </p:cNvPr>
          <p:cNvSpPr txBox="1"/>
          <p:nvPr/>
        </p:nvSpPr>
        <p:spPr>
          <a:xfrm>
            <a:off x="5965146" y="246661"/>
            <a:ext cx="846707" cy="1256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564" dirty="0">
                <a:solidFill>
                  <a:schemeClr val="bg2">
                    <a:lumMod val="90000"/>
                  </a:schemeClr>
                </a:solidFill>
              </a:rPr>
              <a:t>&amp;</a:t>
            </a:r>
          </a:p>
        </p:txBody>
      </p:sp>
      <p:cxnSp>
        <p:nvCxnSpPr>
          <p:cNvPr id="87" name="Straight Arrow Connector 20">
            <a:extLst>
              <a:ext uri="{FF2B5EF4-FFF2-40B4-BE49-F238E27FC236}">
                <a16:creationId xmlns:a16="http://schemas.microsoft.com/office/drawing/2014/main" id="{EE3CD839-3EB2-4535-AD4D-A5FE8D13254D}"/>
              </a:ext>
            </a:extLst>
          </p:cNvPr>
          <p:cNvCxnSpPr/>
          <p:nvPr/>
        </p:nvCxnSpPr>
        <p:spPr>
          <a:xfrm>
            <a:off x="6844322" y="876310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25">
            <a:extLst>
              <a:ext uri="{FF2B5EF4-FFF2-40B4-BE49-F238E27FC236}">
                <a16:creationId xmlns:a16="http://schemas.microsoft.com/office/drawing/2014/main" id="{0F96C20E-8EF5-47C9-B252-761DF43F8FCA}"/>
              </a:ext>
            </a:extLst>
          </p:cNvPr>
          <p:cNvCxnSpPr/>
          <p:nvPr/>
        </p:nvCxnSpPr>
        <p:spPr>
          <a:xfrm>
            <a:off x="6844321" y="1086515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27">
            <a:extLst>
              <a:ext uri="{FF2B5EF4-FFF2-40B4-BE49-F238E27FC236}">
                <a16:creationId xmlns:a16="http://schemas.microsoft.com/office/drawing/2014/main" id="{BC291212-2F15-41C3-A1F2-5051663011EE}"/>
              </a:ext>
            </a:extLst>
          </p:cNvPr>
          <p:cNvSpPr txBox="1"/>
          <p:nvPr/>
        </p:nvSpPr>
        <p:spPr>
          <a:xfrm>
            <a:off x="6730877" y="1256929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Each </a:t>
            </a:r>
            <a:r>
              <a:rPr lang="en-US" sz="1375" b="1" dirty="0"/>
              <a:t>observation </a:t>
            </a:r>
            <a:r>
              <a:rPr lang="en-US" sz="1375" dirty="0"/>
              <a:t>is saved in its own </a:t>
            </a:r>
            <a:r>
              <a:rPr lang="en-US" sz="1375" b="1" dirty="0"/>
              <a:t>row</a:t>
            </a:r>
          </a:p>
        </p:txBody>
      </p:sp>
      <p:sp>
        <p:nvSpPr>
          <p:cNvPr id="96" name="TextBox 28">
            <a:extLst>
              <a:ext uri="{FF2B5EF4-FFF2-40B4-BE49-F238E27FC236}">
                <a16:creationId xmlns:a16="http://schemas.microsoft.com/office/drawing/2014/main" id="{9B4CBDE3-0BA4-4A55-997F-975F1CF87B4C}"/>
              </a:ext>
            </a:extLst>
          </p:cNvPr>
          <p:cNvSpPr txBox="1"/>
          <p:nvPr/>
        </p:nvSpPr>
        <p:spPr>
          <a:xfrm>
            <a:off x="8204806" y="490471"/>
            <a:ext cx="355294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Tidy data complements </a:t>
            </a:r>
            <a:r>
              <a:rPr lang="en-US" sz="1375" dirty="0" err="1"/>
              <a:t>pandas’s</a:t>
            </a:r>
            <a:r>
              <a:rPr lang="en-US" sz="1375" dirty="0"/>
              <a:t> </a:t>
            </a:r>
            <a:r>
              <a:rPr lang="en-US" sz="1375" b="1" dirty="0" err="1">
                <a:solidFill>
                  <a:schemeClr val="accent6"/>
                </a:solidFill>
              </a:rPr>
              <a:t>vectorized</a:t>
            </a:r>
            <a:r>
              <a:rPr lang="en-US" sz="1375" b="1" dirty="0">
                <a:solidFill>
                  <a:schemeClr val="accent6"/>
                </a:solidFill>
              </a:rPr>
              <a:t> operations</a:t>
            </a:r>
            <a:r>
              <a:rPr lang="en-US" sz="1375" dirty="0"/>
              <a:t>. pandas will automatically preserve observations as you manipulate variables. No other format works as intuitively with pandas.</a:t>
            </a:r>
            <a:endParaRPr lang="en-US" sz="1375" b="1" dirty="0"/>
          </a:p>
        </p:txBody>
      </p:sp>
      <p:pic>
        <p:nvPicPr>
          <p:cNvPr id="97" name="table">
            <a:extLst>
              <a:ext uri="{FF2B5EF4-FFF2-40B4-BE49-F238E27FC236}">
                <a16:creationId xmlns:a16="http://schemas.microsoft.com/office/drawing/2014/main" id="{9FCD29B4-96C5-479D-915A-1EEF43C7BF3A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r="16528" b="23857"/>
          <a:stretch/>
        </p:blipFill>
        <p:spPr>
          <a:xfrm>
            <a:off x="11635204" y="490306"/>
            <a:ext cx="319491" cy="658869"/>
          </a:xfrm>
          <a:prstGeom prst="rect">
            <a:avLst/>
          </a:prstGeom>
        </p:spPr>
      </p:pic>
      <p:pic>
        <p:nvPicPr>
          <p:cNvPr id="98" name="table">
            <a:extLst>
              <a:ext uri="{FF2B5EF4-FFF2-40B4-BE49-F238E27FC236}">
                <a16:creationId xmlns:a16="http://schemas.microsoft.com/office/drawing/2014/main" id="{631BE208-9EE6-4994-A43B-B7EA757852EC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r="1077" b="19625"/>
          <a:stretch/>
        </p:blipFill>
        <p:spPr>
          <a:xfrm>
            <a:off x="12395021" y="490306"/>
            <a:ext cx="378630" cy="695495"/>
          </a:xfrm>
          <a:prstGeom prst="rect">
            <a:avLst/>
          </a:prstGeom>
        </p:spPr>
      </p:pic>
      <p:pic>
        <p:nvPicPr>
          <p:cNvPr id="102" name="table">
            <a:extLst>
              <a:ext uri="{FF2B5EF4-FFF2-40B4-BE49-F238E27FC236}">
                <a16:creationId xmlns:a16="http://schemas.microsoft.com/office/drawing/2014/main" id="{7F515550-67BA-487A-A48E-A7E045544390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r="6010" b="19625"/>
          <a:stretch/>
        </p:blipFill>
        <p:spPr>
          <a:xfrm>
            <a:off x="13374290" y="490306"/>
            <a:ext cx="359751" cy="695495"/>
          </a:xfrm>
          <a:prstGeom prst="rect">
            <a:avLst/>
          </a:prstGeom>
        </p:spPr>
      </p:pic>
      <p:sp>
        <p:nvSpPr>
          <p:cNvPr id="105" name="TextBox 37">
            <a:extLst>
              <a:ext uri="{FF2B5EF4-FFF2-40B4-BE49-F238E27FC236}">
                <a16:creationId xmlns:a16="http://schemas.microsoft.com/office/drawing/2014/main" id="{C52FF875-7ABA-492E-8D2C-A845ED250980}"/>
              </a:ext>
            </a:extLst>
          </p:cNvPr>
          <p:cNvSpPr txBox="1"/>
          <p:nvPr/>
        </p:nvSpPr>
        <p:spPr>
          <a:xfrm>
            <a:off x="11954697" y="413256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106" name="TextBox 38">
            <a:extLst>
              <a:ext uri="{FF2B5EF4-FFF2-40B4-BE49-F238E27FC236}">
                <a16:creationId xmlns:a16="http://schemas.microsoft.com/office/drawing/2014/main" id="{27BD835B-65A8-4518-8E01-D366EB5D2CB5}"/>
              </a:ext>
            </a:extLst>
          </p:cNvPr>
          <p:cNvSpPr txBox="1"/>
          <p:nvPr/>
        </p:nvSpPr>
        <p:spPr>
          <a:xfrm>
            <a:off x="11607988" y="1116254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50" dirty="0">
                <a:latin typeface="Consolas" panose="020B0609020204030204" pitchFamily="49" charset="0"/>
              </a:rPr>
              <a:t>M</a:t>
            </a:r>
          </a:p>
        </p:txBody>
      </p:sp>
      <p:sp>
        <p:nvSpPr>
          <p:cNvPr id="108" name="TextBox 39">
            <a:extLst>
              <a:ext uri="{FF2B5EF4-FFF2-40B4-BE49-F238E27FC236}">
                <a16:creationId xmlns:a16="http://schemas.microsoft.com/office/drawing/2014/main" id="{A9A05720-1D26-413E-8C2C-DCB459207B32}"/>
              </a:ext>
            </a:extLst>
          </p:cNvPr>
          <p:cNvSpPr txBox="1"/>
          <p:nvPr/>
        </p:nvSpPr>
        <p:spPr>
          <a:xfrm>
            <a:off x="12395021" y="1116253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5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09" name="TextBox 40">
            <a:extLst>
              <a:ext uri="{FF2B5EF4-FFF2-40B4-BE49-F238E27FC236}">
                <a16:creationId xmlns:a16="http://schemas.microsoft.com/office/drawing/2014/main" id="{38104EBC-72CF-44A4-AC4A-7F0816C9E653}"/>
              </a:ext>
            </a:extLst>
          </p:cNvPr>
          <p:cNvSpPr txBox="1"/>
          <p:nvPr/>
        </p:nvSpPr>
        <p:spPr>
          <a:xfrm>
            <a:off x="11946286" y="1154148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110" name="Right Arrow 41">
            <a:extLst>
              <a:ext uri="{FF2B5EF4-FFF2-40B4-BE49-F238E27FC236}">
                <a16:creationId xmlns:a16="http://schemas.microsoft.com/office/drawing/2014/main" id="{C5D3C75D-3D78-418B-9286-A7F507E2B540}"/>
              </a:ext>
            </a:extLst>
          </p:cNvPr>
          <p:cNvSpPr/>
          <p:nvPr/>
        </p:nvSpPr>
        <p:spPr>
          <a:xfrm>
            <a:off x="11642742" y="812105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683"/>
          </a:p>
        </p:txBody>
      </p:sp>
      <p:sp>
        <p:nvSpPr>
          <p:cNvPr id="111" name="Right Arrow 42">
            <a:extLst>
              <a:ext uri="{FF2B5EF4-FFF2-40B4-BE49-F238E27FC236}">
                <a16:creationId xmlns:a16="http://schemas.microsoft.com/office/drawing/2014/main" id="{54F61B69-D58B-40D7-B5C7-BB5F0868570B}"/>
              </a:ext>
            </a:extLst>
          </p:cNvPr>
          <p:cNvSpPr/>
          <p:nvPr/>
        </p:nvSpPr>
        <p:spPr>
          <a:xfrm>
            <a:off x="11647265" y="994797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683"/>
          </a:p>
        </p:txBody>
      </p:sp>
      <p:graphicFrame>
        <p:nvGraphicFramePr>
          <p:cNvPr id="117" name="Table 9">
            <a:extLst>
              <a:ext uri="{FF2B5EF4-FFF2-40B4-BE49-F238E27FC236}">
                <a16:creationId xmlns:a16="http://schemas.microsoft.com/office/drawing/2014/main" id="{8A534406-3FD5-4481-9397-8C09FC628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178907"/>
              </p:ext>
            </p:extLst>
          </p:nvPr>
        </p:nvGraphicFramePr>
        <p:xfrm>
          <a:off x="4341328" y="5854567"/>
          <a:ext cx="1105356" cy="53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14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1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1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64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1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8" name="Straight Arrow Connector 80">
            <a:extLst>
              <a:ext uri="{FF2B5EF4-FFF2-40B4-BE49-F238E27FC236}">
                <a16:creationId xmlns:a16="http://schemas.microsoft.com/office/drawing/2014/main" id="{6AA84B3D-0D35-4520-9521-5CF01138AF9D}"/>
              </a:ext>
            </a:extLst>
          </p:cNvPr>
          <p:cNvCxnSpPr/>
          <p:nvPr/>
        </p:nvCxnSpPr>
        <p:spPr>
          <a:xfrm>
            <a:off x="5544765" y="6112247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9" name="Table 81">
            <a:extLst>
              <a:ext uri="{FF2B5EF4-FFF2-40B4-BE49-F238E27FC236}">
                <a16:creationId xmlns:a16="http://schemas.microsoft.com/office/drawing/2014/main" id="{11AC775A-A000-4BBD-B8B2-00BE4107F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399646"/>
              </p:ext>
            </p:extLst>
          </p:nvPr>
        </p:nvGraphicFramePr>
        <p:xfrm>
          <a:off x="5978974" y="5952227"/>
          <a:ext cx="1105356" cy="320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0" name="Table 83">
            <a:extLst>
              <a:ext uri="{FF2B5EF4-FFF2-40B4-BE49-F238E27FC236}">
                <a16:creationId xmlns:a16="http://schemas.microsoft.com/office/drawing/2014/main" id="{D3782782-2AC5-4DF0-8F9C-3CB009AB5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275269"/>
              </p:ext>
            </p:extLst>
          </p:nvPr>
        </p:nvGraphicFramePr>
        <p:xfrm>
          <a:off x="7504846" y="5868509"/>
          <a:ext cx="1381698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1" name="Table 85">
            <a:extLst>
              <a:ext uri="{FF2B5EF4-FFF2-40B4-BE49-F238E27FC236}">
                <a16:creationId xmlns:a16="http://schemas.microsoft.com/office/drawing/2014/main" id="{CB88323D-8BC7-42F3-B94A-46B419A9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657757"/>
              </p:ext>
            </p:extLst>
          </p:nvPr>
        </p:nvGraphicFramePr>
        <p:xfrm>
          <a:off x="9446232" y="5889272"/>
          <a:ext cx="921132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2" name="Straight Arrow Connector 86">
            <a:extLst>
              <a:ext uri="{FF2B5EF4-FFF2-40B4-BE49-F238E27FC236}">
                <a16:creationId xmlns:a16="http://schemas.microsoft.com/office/drawing/2014/main" id="{0099EB90-2D6F-44A6-BA7C-03926702CC22}"/>
              </a:ext>
            </a:extLst>
          </p:cNvPr>
          <p:cNvCxnSpPr/>
          <p:nvPr/>
        </p:nvCxnSpPr>
        <p:spPr>
          <a:xfrm>
            <a:off x="8969339" y="614199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82">
            <a:extLst>
              <a:ext uri="{FF2B5EF4-FFF2-40B4-BE49-F238E27FC236}">
                <a16:creationId xmlns:a16="http://schemas.microsoft.com/office/drawing/2014/main" id="{5F26F2B3-AA85-4CA6-BCBA-69240C2363F8}"/>
              </a:ext>
            </a:extLst>
          </p:cNvPr>
          <p:cNvSpPr txBox="1"/>
          <p:nvPr/>
        </p:nvSpPr>
        <p:spPr>
          <a:xfrm>
            <a:off x="3903507" y="6345819"/>
            <a:ext cx="36543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 &gt; 7]</a:t>
            </a:r>
          </a:p>
          <a:p>
            <a:pPr marL="174625"/>
            <a:r>
              <a:rPr lang="en-US" sz="1200" dirty="0"/>
              <a:t>Extract rows that meet logical criteria.</a:t>
            </a:r>
          </a:p>
          <a:p>
            <a:r>
              <a:rPr lang="en-US" sz="1200" b="1">
                <a:latin typeface="Consolas" panose="020B0609020204030204" pitchFamily="49" charset="0"/>
              </a:rPr>
              <a:t>df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24"/>
              </a:rPr>
              <a:t>drop_duplicates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74625"/>
            <a:r>
              <a:rPr lang="en-US" sz="1200" dirty="0"/>
              <a:t>Remove duplicate rows (only considers columns).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5"/>
              </a:rPr>
              <a:t>sample</a:t>
            </a:r>
            <a:r>
              <a:rPr lang="en-US" sz="1200" b="1">
                <a:latin typeface="Consolas" panose="020B0609020204030204" pitchFamily="49" charset="0"/>
              </a:rPr>
              <a:t>(frac=0.5)</a:t>
            </a:r>
          </a:p>
          <a:p>
            <a:pPr marL="174625"/>
            <a:r>
              <a:rPr lang="en-US" sz="1200"/>
              <a:t>Randomly select fraction of rows. 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5"/>
              </a:rPr>
              <a:t>sample</a:t>
            </a:r>
            <a:r>
              <a:rPr lang="en-US" sz="1200" b="1">
                <a:latin typeface="Consolas" panose="020B0609020204030204" pitchFamily="49" charset="0"/>
              </a:rPr>
              <a:t>(n=10) </a:t>
            </a:r>
            <a:r>
              <a:rPr lang="en-US" sz="1200"/>
              <a:t>Randomly select n rows.</a:t>
            </a:r>
          </a:p>
          <a:p>
            <a:pPr marL="185738" indent="-185738"/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6"/>
              </a:rPr>
              <a:t>nlargest</a:t>
            </a:r>
            <a:r>
              <a:rPr lang="en-US" sz="1200" b="1">
                <a:latin typeface="Consolas" panose="020B0609020204030204" pitchFamily="49" charset="0"/>
              </a:rPr>
              <a:t>(n, 'value’)</a:t>
            </a:r>
            <a:br>
              <a:rPr lang="en-US" sz="1200" b="1">
                <a:latin typeface="Consolas" panose="020B0609020204030204" pitchFamily="49" charset="0"/>
              </a:rPr>
            </a:br>
            <a:r>
              <a:rPr lang="en-US" sz="1200"/>
              <a:t>Select and order top n entries.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7"/>
              </a:rPr>
              <a:t>nsmallest</a:t>
            </a:r>
            <a:r>
              <a:rPr lang="en-US" sz="1200" b="1">
                <a:latin typeface="Consolas" panose="020B0609020204030204" pitchFamily="49" charset="0"/>
              </a:rPr>
              <a:t>(n, 'value')</a:t>
            </a:r>
          </a:p>
          <a:p>
            <a:pPr marL="174625"/>
            <a:r>
              <a:rPr lang="en-US" sz="1200"/>
              <a:t>Select and order bottom n entries.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8"/>
              </a:rPr>
              <a:t>head</a:t>
            </a:r>
            <a:r>
              <a:rPr lang="en-US" sz="1200" b="1">
                <a:latin typeface="Consolas" panose="020B0609020204030204" pitchFamily="49" charset="0"/>
              </a:rPr>
              <a:t>(n)</a:t>
            </a:r>
          </a:p>
          <a:p>
            <a:pPr marL="92075"/>
            <a:r>
              <a:rPr lang="en-US" sz="1200"/>
              <a:t>Select first n rows.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9"/>
              </a:rPr>
              <a:t>tail</a:t>
            </a:r>
            <a:r>
              <a:rPr lang="en-US" sz="1200" b="1">
                <a:latin typeface="Consolas" panose="020B0609020204030204" pitchFamily="49" charset="0"/>
              </a:rPr>
              <a:t>(n)</a:t>
            </a:r>
          </a:p>
          <a:p>
            <a:pPr marL="92075"/>
            <a:r>
              <a:rPr lang="en-US" sz="1200"/>
              <a:t>Select last n rows.</a:t>
            </a:r>
            <a:endParaRPr lang="en-US" sz="1200" dirty="0"/>
          </a:p>
        </p:txBody>
      </p:sp>
      <p:cxnSp>
        <p:nvCxnSpPr>
          <p:cNvPr id="128" name="Straight Arrow Connector 15">
            <a:extLst>
              <a:ext uri="{FF2B5EF4-FFF2-40B4-BE49-F238E27FC236}">
                <a16:creationId xmlns:a16="http://schemas.microsoft.com/office/drawing/2014/main" id="{1B179FD3-D87C-43C6-9671-6D677EB05CB2}"/>
              </a:ext>
            </a:extLst>
          </p:cNvPr>
          <p:cNvCxnSpPr>
            <a:cxnSpLocks/>
          </p:cNvCxnSpPr>
          <p:nvPr/>
        </p:nvCxnSpPr>
        <p:spPr>
          <a:xfrm>
            <a:off x="4968728" y="773912"/>
            <a:ext cx="0" cy="486122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87">
            <a:extLst>
              <a:ext uri="{FF2B5EF4-FFF2-40B4-BE49-F238E27FC236}">
                <a16:creationId xmlns:a16="http://schemas.microsoft.com/office/drawing/2014/main" id="{F5F40992-12E7-4888-9066-0239D8E68617}"/>
              </a:ext>
            </a:extLst>
          </p:cNvPr>
          <p:cNvSpPr txBox="1"/>
          <p:nvPr/>
        </p:nvSpPr>
        <p:spPr>
          <a:xfrm>
            <a:off x="7210127" y="6352804"/>
            <a:ext cx="31572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>
                <a:latin typeface="Consolas" panose="020B0609020204030204" pitchFamily="49" charset="0"/>
              </a:rPr>
              <a:t>[['width’, 'length’, 'species</a:t>
            </a:r>
            <a:r>
              <a:rPr lang="en-US" sz="1200" b="1" dirty="0">
                <a:latin typeface="Consolas" panose="020B0609020204030204" pitchFamily="49" charset="0"/>
              </a:rPr>
              <a:t>']]</a:t>
            </a:r>
          </a:p>
          <a:p>
            <a:pPr marL="180975" indent="-180975"/>
            <a:r>
              <a:rPr lang="en-US" sz="1200" dirty="0"/>
              <a:t>     Select multiple columns </a:t>
            </a:r>
            <a:r>
              <a:rPr lang="en-US" sz="1200"/>
              <a:t>with specific names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['width']  </a:t>
            </a:r>
            <a:r>
              <a:rPr lang="en-US" sz="1200" i="1" dirty="0"/>
              <a:t>or</a:t>
            </a:r>
            <a:r>
              <a:rPr lang="en-US" sz="1200" b="1" dirty="0"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latin typeface="Consolas" panose="020B0609020204030204" pitchFamily="49" charset="0"/>
              </a:rPr>
              <a:t>df.width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Select single column with specific name.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0"/>
              </a:rPr>
              <a:t>filter</a:t>
            </a:r>
            <a:r>
              <a:rPr lang="en-US" sz="1200" b="1" dirty="0">
                <a:latin typeface="Consolas" panose="020B0609020204030204" pitchFamily="49" charset="0"/>
              </a:rPr>
              <a:t>(regex='</a:t>
            </a:r>
            <a:r>
              <a:rPr lang="en-US" sz="1200" b="1" i="1" dirty="0">
                <a:latin typeface="Consolas" panose="020B0609020204030204" pitchFamily="49" charset="0"/>
              </a:rPr>
              <a:t>regex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   Select columns whose name </a:t>
            </a:r>
            <a:r>
              <a:rPr lang="en-US" sz="1200"/>
              <a:t>matches </a:t>
            </a:r>
            <a:br>
              <a:rPr lang="en-US" sz="1200"/>
            </a:br>
            <a:r>
              <a:rPr lang="en-US" sz="1200"/>
              <a:t>     regular </a:t>
            </a:r>
            <a:r>
              <a:rPr lang="en-US" sz="1200" dirty="0"/>
              <a:t>expression </a:t>
            </a:r>
            <a:r>
              <a:rPr lang="en-US" sz="1200" i="1" dirty="0"/>
              <a:t>regex</a:t>
            </a:r>
            <a:r>
              <a:rPr lang="en-US" sz="1200" dirty="0"/>
              <a:t>.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32" name="TextBox 88">
            <a:extLst>
              <a:ext uri="{FF2B5EF4-FFF2-40B4-BE49-F238E27FC236}">
                <a16:creationId xmlns:a16="http://schemas.microsoft.com/office/drawing/2014/main" id="{A522A266-2B4A-44FB-A568-84B63A784BD5}"/>
              </a:ext>
            </a:extLst>
          </p:cNvPr>
          <p:cNvSpPr txBox="1"/>
          <p:nvPr/>
        </p:nvSpPr>
        <p:spPr>
          <a:xfrm>
            <a:off x="10586567" y="6813411"/>
            <a:ext cx="3460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latin typeface="Consolas" panose="020B0609020204030204" pitchFamily="49" charset="0"/>
              </a:rPr>
              <a:t>df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iloc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>
                <a:latin typeface="Consolas" panose="020B0609020204030204" pitchFamily="49" charset="0"/>
              </a:rPr>
              <a:t>10:20]</a:t>
            </a:r>
          </a:p>
          <a:p>
            <a:pPr marL="185738"/>
            <a:r>
              <a:rPr lang="en-US" sz="1200"/>
              <a:t>Select rows 10-20.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1"/>
              </a:rPr>
              <a:t>iloc</a:t>
            </a:r>
            <a:r>
              <a:rPr lang="en-US" sz="1200" b="1">
                <a:latin typeface="Consolas" panose="020B0609020204030204" pitchFamily="49" charset="0"/>
              </a:rPr>
              <a:t>[:, [1, 2, 5]]</a:t>
            </a:r>
          </a:p>
          <a:p>
            <a:pPr marL="180975" indent="-180975"/>
            <a:r>
              <a:rPr lang="en-US" sz="1200"/>
              <a:t>     Select columns in positions 1, 2 and 5 (first column is 0).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2"/>
              </a:rPr>
              <a:t>loc</a:t>
            </a:r>
            <a:r>
              <a:rPr lang="en-US" sz="1200" b="1">
                <a:latin typeface="Consolas" panose="020B0609020204030204" pitchFamily="49" charset="0"/>
              </a:rPr>
              <a:t>[:, 'x2':'x4']</a:t>
            </a:r>
          </a:p>
          <a:p>
            <a:pPr marL="180975" indent="-180975"/>
            <a:r>
              <a:rPr lang="en-US" sz="1200"/>
              <a:t>     Select all columns between x2 and x4 (inclusive).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2"/>
              </a:rPr>
              <a:t>loc</a:t>
            </a:r>
            <a:r>
              <a:rPr lang="en-US" sz="1200" b="1">
                <a:latin typeface="Consolas" panose="020B0609020204030204" pitchFamily="49" charset="0"/>
              </a:rPr>
              <a:t>[df['a'] &gt; 10, ['a’, 'c']]</a:t>
            </a:r>
          </a:p>
          <a:p>
            <a:pPr marL="180975" indent="-180975"/>
            <a:r>
              <a:rPr lang="en-US" sz="1200"/>
              <a:t>     Select rows meeting logical condition, and only the specific columns .</a:t>
            </a:r>
          </a:p>
          <a:p>
            <a:pPr marL="180975" indent="-180975"/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3"/>
              </a:rPr>
              <a:t>iat</a:t>
            </a:r>
            <a:r>
              <a:rPr lang="en-US" sz="1200" b="1">
                <a:latin typeface="Consolas" panose="020B0609020204030204" pitchFamily="49" charset="0"/>
              </a:rPr>
              <a:t>[1, 2] </a:t>
            </a:r>
            <a:r>
              <a:rPr lang="en-US" sz="1200"/>
              <a:t>Access single value by index</a:t>
            </a:r>
          </a:p>
          <a:p>
            <a:pPr marL="180975" indent="-180975"/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4"/>
              </a:rPr>
              <a:t>at</a:t>
            </a:r>
            <a:r>
              <a:rPr lang="en-US" sz="1200" b="1">
                <a:latin typeface="Consolas" panose="020B0609020204030204" pitchFamily="49" charset="0"/>
              </a:rPr>
              <a:t>[4, 'A'] </a:t>
            </a:r>
            <a:r>
              <a:rPr lang="en-US" sz="1200"/>
              <a:t>Access single value by label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33" name="Rounded Rectangle 77">
            <a:extLst>
              <a:ext uri="{FF2B5EF4-FFF2-40B4-BE49-F238E27FC236}">
                <a16:creationId xmlns:a16="http://schemas.microsoft.com/office/drawing/2014/main" id="{0097C3B6-F146-4569-9341-299B9B462387}"/>
              </a:ext>
            </a:extLst>
          </p:cNvPr>
          <p:cNvSpPr/>
          <p:nvPr/>
        </p:nvSpPr>
        <p:spPr>
          <a:xfrm>
            <a:off x="3850499" y="5399460"/>
            <a:ext cx="3254826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Subset Observations</a:t>
            </a:r>
            <a:r>
              <a:rPr lang="en-US" sz="2000" b="1">
                <a:solidFill>
                  <a:schemeClr val="bg1"/>
                </a:solidFill>
              </a:rPr>
              <a:t> - rows</a:t>
            </a:r>
            <a:endParaRPr lang="en-US" sz="2000" dirty="0"/>
          </a:p>
        </p:txBody>
      </p:sp>
      <p:sp>
        <p:nvSpPr>
          <p:cNvPr id="134" name="Rounded Rectangle 77">
            <a:extLst>
              <a:ext uri="{FF2B5EF4-FFF2-40B4-BE49-F238E27FC236}">
                <a16:creationId xmlns:a16="http://schemas.microsoft.com/office/drawing/2014/main" id="{9D99A3F5-C570-48DC-ABD3-8B37570D4155}"/>
              </a:ext>
            </a:extLst>
          </p:cNvPr>
          <p:cNvSpPr/>
          <p:nvPr/>
        </p:nvSpPr>
        <p:spPr>
          <a:xfrm>
            <a:off x="7181809" y="5399460"/>
            <a:ext cx="3369452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Subset Variables</a:t>
            </a:r>
            <a:r>
              <a:rPr lang="en-US" sz="2000" b="1">
                <a:solidFill>
                  <a:schemeClr val="bg1"/>
                </a:solidFill>
              </a:rPr>
              <a:t> - columns</a:t>
            </a:r>
            <a:endParaRPr lang="en-US" sz="2000" dirty="0"/>
          </a:p>
        </p:txBody>
      </p:sp>
      <p:sp>
        <p:nvSpPr>
          <p:cNvPr id="135" name="Rounded Rectangle 77">
            <a:extLst>
              <a:ext uri="{FF2B5EF4-FFF2-40B4-BE49-F238E27FC236}">
                <a16:creationId xmlns:a16="http://schemas.microsoft.com/office/drawing/2014/main" id="{7DEE9750-25FE-4E54-B704-E0848A55B30A}"/>
              </a:ext>
            </a:extLst>
          </p:cNvPr>
          <p:cNvSpPr/>
          <p:nvPr/>
        </p:nvSpPr>
        <p:spPr>
          <a:xfrm>
            <a:off x="10631717" y="5399459"/>
            <a:ext cx="3297241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Subsets</a:t>
            </a:r>
            <a:r>
              <a:rPr lang="en-US" sz="2000" b="1">
                <a:solidFill>
                  <a:schemeClr val="bg1"/>
                </a:solidFill>
              </a:rPr>
              <a:t> - rows and columns</a:t>
            </a:r>
            <a:endParaRPr lang="en-US" sz="2000" dirty="0"/>
          </a:p>
        </p:txBody>
      </p:sp>
      <p:sp>
        <p:nvSpPr>
          <p:cNvPr id="136" name="TextBox 88">
            <a:extLst>
              <a:ext uri="{FF2B5EF4-FFF2-40B4-BE49-F238E27FC236}">
                <a16:creationId xmlns:a16="http://schemas.microsoft.com/office/drawing/2014/main" id="{3A13955A-3755-41F3-BC06-155E2C841128}"/>
              </a:ext>
            </a:extLst>
          </p:cNvPr>
          <p:cNvSpPr txBox="1"/>
          <p:nvPr/>
        </p:nvSpPr>
        <p:spPr>
          <a:xfrm>
            <a:off x="10593385" y="5823912"/>
            <a:ext cx="3420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Use </a:t>
            </a:r>
            <a:r>
              <a:rPr lang="en-US" sz="1200" b="1">
                <a:latin typeface="Consolas" panose="020B0609020204030204" pitchFamily="49" charset="0"/>
              </a:rPr>
              <a:t>df.loc[]</a:t>
            </a:r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/>
              <a:t>and </a:t>
            </a:r>
            <a:r>
              <a:rPr lang="en-US" sz="1200" b="1">
                <a:latin typeface="Consolas" panose="020B0609020204030204" pitchFamily="49" charset="0"/>
              </a:rPr>
              <a:t>df.iloc[]</a:t>
            </a:r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/>
              <a:t>to select only rows, only columns or both.</a:t>
            </a:r>
            <a:br>
              <a:rPr lang="en-US" sz="1200"/>
            </a:br>
            <a:r>
              <a:rPr lang="en-US" sz="1200"/>
              <a:t>Use </a:t>
            </a:r>
            <a:r>
              <a:rPr lang="en-US" sz="1200" b="1">
                <a:latin typeface="Consolas" panose="020B0609020204030204" pitchFamily="49" charset="0"/>
              </a:rPr>
              <a:t>df.at[] </a:t>
            </a:r>
            <a:r>
              <a:rPr lang="en-US" sz="1200"/>
              <a:t>and </a:t>
            </a:r>
            <a:r>
              <a:rPr lang="en-US" sz="1200" b="1">
                <a:latin typeface="Consolas" panose="020B0609020204030204" pitchFamily="49" charset="0"/>
              </a:rPr>
              <a:t>df.iat[] </a:t>
            </a:r>
            <a:r>
              <a:rPr lang="en-US" sz="1200"/>
              <a:t>to access a single value by row and column.</a:t>
            </a:r>
          </a:p>
          <a:p>
            <a:r>
              <a:rPr lang="en-US" sz="1200"/>
              <a:t>First index selects rows, second index columns.</a:t>
            </a:r>
            <a:endParaRPr lang="en-US" sz="1200" dirty="0"/>
          </a:p>
        </p:txBody>
      </p:sp>
      <p:sp>
        <p:nvSpPr>
          <p:cNvPr id="138" name="TextBox 19">
            <a:extLst>
              <a:ext uri="{FF2B5EF4-FFF2-40B4-BE49-F238E27FC236}">
                <a16:creationId xmlns:a16="http://schemas.microsoft.com/office/drawing/2014/main" id="{FCA29DAE-0ACA-47D4-ADA7-E2C56E817316}"/>
              </a:ext>
            </a:extLst>
          </p:cNvPr>
          <p:cNvSpPr txBox="1"/>
          <p:nvPr/>
        </p:nvSpPr>
        <p:spPr>
          <a:xfrm>
            <a:off x="7539038" y="10618708"/>
            <a:ext cx="6710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Cheatsheet for pandas (</a:t>
            </a:r>
            <a:r>
              <a:rPr lang="en-US" sz="800">
                <a:hlinkClick r:id="rId35"/>
              </a:rPr>
              <a:t>http</a:t>
            </a:r>
            <a:r>
              <a:rPr lang="en-US" sz="800" dirty="0">
                <a:hlinkClick r:id="rId35"/>
              </a:rPr>
              <a:t>://pandas.pydata.</a:t>
            </a:r>
            <a:r>
              <a:rPr lang="en-US" sz="800">
                <a:hlinkClick r:id="rId35"/>
              </a:rPr>
              <a:t>org/</a:t>
            </a:r>
            <a:r>
              <a:rPr lang="en-US" sz="800"/>
              <a:t> originally written by Irv Lustig, </a:t>
            </a:r>
            <a:r>
              <a:rPr lang="en-US" sz="800">
                <a:hlinkClick r:id="rId36"/>
              </a:rPr>
              <a:t>Princeton Consultants</a:t>
            </a:r>
            <a:r>
              <a:rPr lang="en-US" sz="800"/>
              <a:t>,  inspired </a:t>
            </a:r>
            <a:r>
              <a:rPr lang="en-US" sz="800" dirty="0"/>
              <a:t>by </a:t>
            </a:r>
            <a:r>
              <a:rPr lang="en-US" sz="800" dirty="0" err="1">
                <a:hlinkClick r:id="rId37"/>
              </a:rPr>
              <a:t>Rstudio</a:t>
            </a:r>
            <a:r>
              <a:rPr lang="en-US" sz="800" dirty="0">
                <a:hlinkClick r:id="rId37"/>
              </a:rPr>
              <a:t> Data </a:t>
            </a:r>
            <a:r>
              <a:rPr lang="en-US" sz="800">
                <a:hlinkClick r:id="rId37"/>
              </a:rPr>
              <a:t>Wrangling Cheatsheet</a:t>
            </a:r>
            <a:endParaRPr lang="en-US" sz="800" dirty="0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9752F39A-617F-4D8B-BC67-9FBAD6B2EC71}"/>
              </a:ext>
            </a:extLst>
          </p:cNvPr>
          <p:cNvSpPr/>
          <p:nvPr/>
        </p:nvSpPr>
        <p:spPr>
          <a:xfrm>
            <a:off x="7181809" y="7729466"/>
            <a:ext cx="3369452" cy="381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Using </a:t>
            </a:r>
            <a:r>
              <a:rPr lang="en-US" sz="2000" b="1">
                <a:solidFill>
                  <a:schemeClr val="bg1"/>
                </a:solidFill>
                <a:hlinkClick r:id="rId3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query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9" name="TextBox 87">
            <a:extLst>
              <a:ext uri="{FF2B5EF4-FFF2-40B4-BE49-F238E27FC236}">
                <a16:creationId xmlns:a16="http://schemas.microsoft.com/office/drawing/2014/main" id="{8D6A83F3-5571-452B-808F-1C8D1DD8F525}"/>
              </a:ext>
            </a:extLst>
          </p:cNvPr>
          <p:cNvSpPr txBox="1"/>
          <p:nvPr/>
        </p:nvSpPr>
        <p:spPr>
          <a:xfrm>
            <a:off x="7210127" y="8100605"/>
            <a:ext cx="3454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query() allows Boolean expressions for filtering rows.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8"/>
              </a:rPr>
              <a:t>query</a:t>
            </a:r>
            <a:r>
              <a:rPr lang="en-US" sz="1200" b="1">
                <a:latin typeface="Consolas" panose="020B0609020204030204" pitchFamily="49" charset="0"/>
              </a:rPr>
              <a:t>('Length &gt; 7')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8"/>
              </a:rPr>
              <a:t>query</a:t>
            </a:r>
            <a:r>
              <a:rPr lang="en-US" sz="1200" b="1">
                <a:latin typeface="Consolas" panose="020B0609020204030204" pitchFamily="49" charset="0"/>
              </a:rPr>
              <a:t>('Length &gt; 7 and Width &lt; 8')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8"/>
              </a:rPr>
              <a:t>query</a:t>
            </a:r>
            <a:r>
              <a:rPr lang="en-US" sz="1200" b="1">
                <a:latin typeface="Consolas" panose="020B0609020204030204" pitchFamily="49" charset="0"/>
              </a:rPr>
              <a:t>('Name.str.startswith("abc")', </a:t>
            </a:r>
            <a:br>
              <a:rPr lang="en-US" sz="1200" b="1">
                <a:latin typeface="Consolas" panose="020B0609020204030204" pitchFamily="49" charset="0"/>
              </a:rPr>
            </a:br>
            <a:r>
              <a:rPr lang="en-US" sz="1200" b="1">
                <a:latin typeface="Consolas" panose="020B0609020204030204" pitchFamily="49" charset="0"/>
              </a:rPr>
              <a:t>        </a:t>
            </a:r>
            <a:r>
              <a:rPr lang="en-US" sz="1000" b="1">
                <a:latin typeface="Consolas" panose="020B0609020204030204" pitchFamily="49" charset="0"/>
              </a:rPr>
              <a:t> </a:t>
            </a:r>
            <a:r>
              <a:rPr lang="en-US" sz="1200" b="1">
                <a:latin typeface="Consolas" panose="020B0609020204030204" pitchFamily="49" charset="0"/>
              </a:rPr>
              <a:t> engine="python")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cxnSp>
        <p:nvCxnSpPr>
          <p:cNvPr id="88" name="Straight Arrow Connector 15">
            <a:extLst>
              <a:ext uri="{FF2B5EF4-FFF2-40B4-BE49-F238E27FC236}">
                <a16:creationId xmlns:a16="http://schemas.microsoft.com/office/drawing/2014/main" id="{9DF27FDD-73CB-4A3D-8ADC-A697E02DF2A8}"/>
              </a:ext>
            </a:extLst>
          </p:cNvPr>
          <p:cNvCxnSpPr>
            <a:cxnSpLocks/>
          </p:cNvCxnSpPr>
          <p:nvPr/>
        </p:nvCxnSpPr>
        <p:spPr>
          <a:xfrm>
            <a:off x="5334610" y="763560"/>
            <a:ext cx="0" cy="486122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15">
            <a:extLst>
              <a:ext uri="{FF2B5EF4-FFF2-40B4-BE49-F238E27FC236}">
                <a16:creationId xmlns:a16="http://schemas.microsoft.com/office/drawing/2014/main" id="{4BF514E7-D5D9-4A81-BE49-1C7355CD28AB}"/>
              </a:ext>
            </a:extLst>
          </p:cNvPr>
          <p:cNvCxnSpPr>
            <a:cxnSpLocks/>
          </p:cNvCxnSpPr>
          <p:nvPr/>
        </p:nvCxnSpPr>
        <p:spPr>
          <a:xfrm>
            <a:off x="5694876" y="763560"/>
            <a:ext cx="0" cy="486122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36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145643" y="6535971"/>
            <a:ext cx="8958782" cy="2557781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33" name="Rounded Rectangle 32"/>
          <p:cNvSpPr/>
          <p:nvPr/>
        </p:nvSpPr>
        <p:spPr>
          <a:xfrm>
            <a:off x="9313831" y="625670"/>
            <a:ext cx="4375963" cy="6169702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2" name="Rounded Rectangle 1"/>
          <p:cNvSpPr/>
          <p:nvPr/>
        </p:nvSpPr>
        <p:spPr>
          <a:xfrm>
            <a:off x="134509" y="224145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Summarize Data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703100" y="1532184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Make New Columns</a:t>
            </a:r>
            <a:endParaRPr lang="en-US" sz="2683" dirty="0"/>
          </a:p>
        </p:txBody>
      </p:sp>
      <p:sp>
        <p:nvSpPr>
          <p:cNvPr id="4" name="Rounded Rectangle 3"/>
          <p:cNvSpPr/>
          <p:nvPr/>
        </p:nvSpPr>
        <p:spPr>
          <a:xfrm>
            <a:off x="9300675" y="22414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Combine Data Sets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643" y="653638"/>
            <a:ext cx="43779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  <a:hlinkClick r:id="rId4"/>
              </a:rPr>
              <a:t>value_counts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2075"/>
            <a:r>
              <a:rPr lang="en-US" sz="1200"/>
              <a:t> Count </a:t>
            </a:r>
            <a:r>
              <a:rPr lang="en-US" sz="1200" dirty="0"/>
              <a:t>number of rows with each unique value of variable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len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09538"/>
            <a:r>
              <a:rPr lang="en-US" sz="1200" dirty="0"/>
              <a:t># of rows in </a:t>
            </a:r>
            <a:r>
              <a:rPr lang="en-US" sz="1200" err="1"/>
              <a:t>DataFrame</a:t>
            </a:r>
            <a:r>
              <a:rPr lang="en-US" sz="1200"/>
              <a:t>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5"/>
              </a:rPr>
              <a:t>shape</a:t>
            </a:r>
            <a:endParaRPr lang="en-US" sz="1200" b="1">
              <a:latin typeface="Consolas" panose="020B0609020204030204" pitchFamily="49" charset="0"/>
            </a:endParaRPr>
          </a:p>
          <a:p>
            <a:pPr marL="92075"/>
            <a:r>
              <a:rPr lang="en-US" sz="1200"/>
              <a:t> Tuple of # of rows, # of columns in DataFrame.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nunique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# of distinct values in a column.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err="1">
                <a:latin typeface="Consolas" panose="020B0609020204030204" pitchFamily="49" charset="0"/>
                <a:hlinkClick r:id="rId7"/>
              </a:rPr>
              <a:t>describe</a:t>
            </a:r>
            <a:r>
              <a:rPr lang="en-US" sz="1200" b="1">
                <a:latin typeface="Consolas" panose="020B0609020204030204" pitchFamily="49" charset="0"/>
              </a:rPr>
              <a:t>()</a:t>
            </a:r>
          </a:p>
          <a:p>
            <a:pPr marL="92075"/>
            <a:r>
              <a:rPr lang="en-US" sz="1200"/>
              <a:t>Basic descriptive and statistics for each column (or GroupBy).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652582"/>
              </p:ext>
            </p:extLst>
          </p:nvPr>
        </p:nvGraphicFramePr>
        <p:xfrm>
          <a:off x="838910" y="2568009"/>
          <a:ext cx="109728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678884"/>
              </p:ext>
            </p:extLst>
          </p:nvPr>
        </p:nvGraphicFramePr>
        <p:xfrm>
          <a:off x="2616518" y="2547946"/>
          <a:ext cx="54864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094814" y="2826293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1415" y="3097027"/>
            <a:ext cx="4377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>
                <a:hlinkClick r:id="rId2"/>
              </a:rPr>
              <a:t>summary functions</a:t>
            </a:r>
            <a:r>
              <a:rPr lang="en-US" sz="1200" dirty="0"/>
              <a:t> that operate on different kinds of pandas objects (</a:t>
            </a:r>
            <a:r>
              <a:rPr lang="en-US" sz="1200" dirty="0" err="1"/>
              <a:t>DataFrame</a:t>
            </a:r>
            <a:r>
              <a:rPr lang="en-US" sz="1200" dirty="0"/>
              <a:t> columns, Series, </a:t>
            </a:r>
            <a:r>
              <a:rPr lang="en-US" sz="1200" dirty="0" err="1"/>
              <a:t>GroupBy</a:t>
            </a:r>
            <a:r>
              <a:rPr lang="en-US" sz="1200" dirty="0"/>
              <a:t>, Expanding and Rolling (see below)) and produce single values for each of the groups</a:t>
            </a:r>
            <a:r>
              <a:rPr lang="en-US" sz="1200"/>
              <a:t>. When applied to a DataFrame, the result is </a:t>
            </a:r>
            <a:r>
              <a:rPr lang="en-US" sz="1200" dirty="0"/>
              <a:t>returned as a pandas Series for each column. Examples: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415" y="4033881"/>
            <a:ext cx="23265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8"/>
              </a:rPr>
              <a:t>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Sum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9"/>
              </a:rPr>
              <a:t>count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Count non-NA/null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0"/>
              </a:rPr>
              <a:t>median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Median value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1"/>
              </a:rPr>
              <a:t>quantile</a:t>
            </a:r>
            <a:r>
              <a:rPr lang="en-US" sz="1200" b="1" dirty="0">
                <a:latin typeface="Consolas" panose="020B0609020204030204" pitchFamily="49" charset="0"/>
              </a:rPr>
              <a:t>([0.25,0.75])</a:t>
            </a:r>
          </a:p>
          <a:p>
            <a:pPr marL="111125"/>
            <a:r>
              <a:rPr lang="en-US" sz="1200" dirty="0"/>
              <a:t>Quantiles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2"/>
              </a:rPr>
              <a:t>apply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Apply function to each object.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6390" y="4033881"/>
            <a:ext cx="22997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3"/>
              </a:rPr>
              <a:t>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Minimum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4"/>
              </a:rPr>
              <a:t>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Maximum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5"/>
              </a:rPr>
              <a:t>mean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Mean value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16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Variance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17"/>
              </a:rPr>
              <a:t>std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Standard deviation of each object.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28613"/>
              </p:ext>
            </p:extLst>
          </p:nvPr>
        </p:nvGraphicFramePr>
        <p:xfrm>
          <a:off x="5636364" y="2060699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9982"/>
              </p:ext>
            </p:extLst>
          </p:nvPr>
        </p:nvGraphicFramePr>
        <p:xfrm>
          <a:off x="7237824" y="2061190"/>
          <a:ext cx="115141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6716084" y="235787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08667" y="2648088"/>
            <a:ext cx="4377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8"/>
              </a:rPr>
              <a:t>assign</a:t>
            </a:r>
            <a:r>
              <a:rPr lang="en-US" sz="1200" b="1" dirty="0">
                <a:latin typeface="Consolas" panose="020B0609020204030204" pitchFamily="49" charset="0"/>
              </a:rPr>
              <a:t>(Area=lambda 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: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   Compute and append one or more new columns.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['Volume'] =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df.Depth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Add single column.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19"/>
              </a:rPr>
              <a:t>qcut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df.col</a:t>
            </a:r>
            <a:r>
              <a:rPr lang="en-US" sz="1200" b="1" dirty="0">
                <a:latin typeface="Consolas" panose="020B0609020204030204" pitchFamily="49" charset="0"/>
              </a:rPr>
              <a:t>, n, labels=False)</a:t>
            </a:r>
          </a:p>
          <a:p>
            <a:pPr marL="109538"/>
            <a:r>
              <a:rPr lang="en-US" sz="1200" dirty="0"/>
              <a:t>Bin column into n buckets.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05052"/>
              </p:ext>
            </p:extLst>
          </p:nvPr>
        </p:nvGraphicFramePr>
        <p:xfrm>
          <a:off x="4803118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36629"/>
              </p:ext>
            </p:extLst>
          </p:nvPr>
        </p:nvGraphicFramePr>
        <p:xfrm>
          <a:off x="6338494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65717"/>
              </p:ext>
            </p:extLst>
          </p:nvPr>
        </p:nvGraphicFramePr>
        <p:xfrm>
          <a:off x="8501482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197389"/>
              </p:ext>
            </p:extLst>
          </p:nvPr>
        </p:nvGraphicFramePr>
        <p:xfrm>
          <a:off x="7240441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Right Arrow 20"/>
          <p:cNvSpPr/>
          <p:nvPr/>
        </p:nvSpPr>
        <p:spPr>
          <a:xfrm>
            <a:off x="7753171" y="4001062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5542075" y="3983936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05717" y="4646302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/>
              <a:t>vector functions </a:t>
            </a:r>
            <a:r>
              <a:rPr lang="en-US" sz="1200" dirty="0"/>
              <a:t>that operate on all columns of a </a:t>
            </a:r>
            <a:r>
              <a:rPr lang="en-US" sz="1200" dirty="0" err="1"/>
              <a:t>DataFrame</a:t>
            </a:r>
            <a:r>
              <a:rPr lang="en-US" sz="1200" dirty="0"/>
              <a:t> or a single selected column (a pandas Series). These functions produce vectors of values for each of the columns, or a single Series for the individual Series. Examples: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75804" y="7166113"/>
            <a:ext cx="2682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20"/>
              </a:rPr>
              <a:t>shift</a:t>
            </a:r>
            <a:r>
              <a:rPr lang="en-US" sz="1200" b="1" dirty="0">
                <a:latin typeface="Consolas" panose="020B0609020204030204" pitchFamily="49" charset="0"/>
              </a:rPr>
              <a:t>(1)</a:t>
            </a:r>
          </a:p>
          <a:p>
            <a:pPr marL="111125"/>
            <a:r>
              <a:rPr lang="en-US" sz="1200" dirty="0"/>
              <a:t>Copy with values shifted by 1.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(method='dense')</a:t>
            </a:r>
          </a:p>
          <a:p>
            <a:pPr marL="111125"/>
            <a:r>
              <a:rPr lang="en-US" sz="1200" dirty="0"/>
              <a:t>Ranks with no gaps.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(method='min')</a:t>
            </a:r>
          </a:p>
          <a:p>
            <a:pPr marL="111125"/>
            <a:r>
              <a:rPr lang="en-US" sz="1200" dirty="0"/>
              <a:t>Ranks. Ties get min rank.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pct</a:t>
            </a:r>
            <a:r>
              <a:rPr lang="en-US" sz="1200" b="1" dirty="0">
                <a:latin typeface="Consolas" panose="020B0609020204030204" pitchFamily="49" charset="0"/>
              </a:rPr>
              <a:t>=True)</a:t>
            </a:r>
          </a:p>
          <a:p>
            <a:pPr marL="109538"/>
            <a:r>
              <a:rPr lang="en-US" sz="1200" dirty="0"/>
              <a:t>Ranks rescaled to interval [0, 1].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(method='first')</a:t>
            </a:r>
          </a:p>
          <a:p>
            <a:pPr marL="109538"/>
            <a:r>
              <a:rPr lang="en-US" sz="1200" dirty="0"/>
              <a:t>Ranks. Ties go to first value.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69477" y="7185163"/>
            <a:ext cx="2162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20"/>
              </a:rPr>
              <a:t>shift</a:t>
            </a:r>
            <a:r>
              <a:rPr lang="en-US" sz="1200" b="1" dirty="0">
                <a:latin typeface="Consolas" panose="020B0609020204030204" pitchFamily="49" charset="0"/>
              </a:rPr>
              <a:t>(-1)</a:t>
            </a:r>
          </a:p>
          <a:p>
            <a:pPr marL="111125"/>
            <a:r>
              <a:rPr lang="en-US" sz="1200" dirty="0"/>
              <a:t>Copy with values lagged by 1.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  <a:hlinkClick r:id="rId22"/>
              </a:rPr>
              <a:t>cumsum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sum.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23"/>
              </a:rPr>
              <a:t>cummax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max.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24"/>
              </a:rPr>
              <a:t>cummin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min.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25"/>
              </a:rPr>
              <a:t>cumprod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product.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54718"/>
              </p:ext>
            </p:extLst>
          </p:nvPr>
        </p:nvGraphicFramePr>
        <p:xfrm>
          <a:off x="10256130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65813"/>
              </p:ext>
            </p:extLst>
          </p:nvPr>
        </p:nvGraphicFramePr>
        <p:xfrm>
          <a:off x="11566133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Plus 28"/>
          <p:cNvSpPr/>
          <p:nvPr/>
        </p:nvSpPr>
        <p:spPr>
          <a:xfrm>
            <a:off x="10892901" y="981882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qual 29"/>
          <p:cNvSpPr/>
          <p:nvPr/>
        </p:nvSpPr>
        <p:spPr>
          <a:xfrm>
            <a:off x="12296328" y="1106989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45001" y="60394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adf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559226" y="59877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bdf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38689" y="1621474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Standard Joins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9313831" y="1825996"/>
            <a:ext cx="4375964" cy="1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76961"/>
              </p:ext>
            </p:extLst>
          </p:nvPr>
        </p:nvGraphicFramePr>
        <p:xfrm>
          <a:off x="9491949" y="19207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56790"/>
              </p:ext>
            </p:extLst>
          </p:nvPr>
        </p:nvGraphicFramePr>
        <p:xfrm>
          <a:off x="9491949" y="28179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99422"/>
              </p:ext>
            </p:extLst>
          </p:nvPr>
        </p:nvGraphicFramePr>
        <p:xfrm>
          <a:off x="9510316" y="3715122"/>
          <a:ext cx="93815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94871"/>
              </p:ext>
            </p:extLst>
          </p:nvPr>
        </p:nvGraphicFramePr>
        <p:xfrm>
          <a:off x="9522746" y="4468891"/>
          <a:ext cx="9381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0420075" y="1898473"/>
            <a:ext cx="326971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how='left',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bdf</a:t>
            </a:r>
            <a:r>
              <a:rPr lang="en-US" sz="1200" dirty="0"/>
              <a:t> to </a:t>
            </a:r>
            <a:r>
              <a:rPr lang="en-US" sz="1200" dirty="0" err="1"/>
              <a:t>adf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how='right',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adf</a:t>
            </a:r>
            <a:r>
              <a:rPr lang="en-US" sz="1200" dirty="0"/>
              <a:t> to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how='inner', on='x1')</a:t>
            </a:r>
          </a:p>
          <a:p>
            <a:pPr marL="174625"/>
            <a:r>
              <a:rPr lang="en-US" sz="1200" dirty="0"/>
              <a:t>Join data. Retain only rows in both sets.</a:t>
            </a:r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how='outer', on='x1')</a:t>
            </a:r>
          </a:p>
          <a:p>
            <a:pPr marL="174625"/>
            <a:r>
              <a:rPr lang="en-US" sz="1200" dirty="0"/>
              <a:t>Join data. Retain all values, all rows.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69019" y="5396218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Filtering Joins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9319871" y="5600740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013312"/>
              </p:ext>
            </p:extLst>
          </p:nvPr>
        </p:nvGraphicFramePr>
        <p:xfrm>
          <a:off x="9541301" y="564408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12854"/>
              </p:ext>
            </p:extLst>
          </p:nvPr>
        </p:nvGraphicFramePr>
        <p:xfrm>
          <a:off x="9541301" y="6354509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0424699" y="5595042"/>
            <a:ext cx="3269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[adf.x1.</a:t>
            </a:r>
            <a:r>
              <a:rPr lang="en-US" sz="1200" b="1" dirty="0">
                <a:latin typeface="Consolas" panose="020B0609020204030204" pitchFamily="49" charset="0"/>
                <a:hlinkClick r:id="rId27"/>
              </a:rPr>
              <a:t>isin</a:t>
            </a:r>
            <a:r>
              <a:rPr lang="en-US" sz="1200" b="1" dirty="0">
                <a:latin typeface="Consolas" panose="020B0609020204030204" pitchFamily="49" charset="0"/>
              </a:rPr>
              <a:t>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[~adf.x1.</a:t>
            </a:r>
            <a:r>
              <a:rPr lang="en-US" sz="1200" b="1" dirty="0">
                <a:latin typeface="Consolas" panose="020B0609020204030204" pitchFamily="49" charset="0"/>
                <a:hlinkClick r:id="rId27"/>
              </a:rPr>
              <a:t>isin</a:t>
            </a:r>
            <a:r>
              <a:rPr lang="en-US" sz="1200" b="1" dirty="0">
                <a:latin typeface="Consolas" panose="020B0609020204030204" pitchFamily="49" charset="0"/>
              </a:rPr>
              <a:t>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do not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9313831" y="6909658"/>
            <a:ext cx="4375963" cy="3764613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59698"/>
              </p:ext>
            </p:extLst>
          </p:nvPr>
        </p:nvGraphicFramePr>
        <p:xfrm>
          <a:off x="10189792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43216"/>
              </p:ext>
            </p:extLst>
          </p:nvPr>
        </p:nvGraphicFramePr>
        <p:xfrm>
          <a:off x="11499795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Plus 51"/>
          <p:cNvSpPr/>
          <p:nvPr/>
        </p:nvSpPr>
        <p:spPr>
          <a:xfrm>
            <a:off x="10826563" y="7267330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qual 52"/>
          <p:cNvSpPr/>
          <p:nvPr/>
        </p:nvSpPr>
        <p:spPr>
          <a:xfrm>
            <a:off x="12229990" y="7392437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78663" y="68893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ydf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492888" y="688421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zdf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43873" y="7915311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Set-like Operations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9307886" y="8119685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06092"/>
              </p:ext>
            </p:extLst>
          </p:nvPr>
        </p:nvGraphicFramePr>
        <p:xfrm>
          <a:off x="9522746" y="820289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9813"/>
              </p:ext>
            </p:extLst>
          </p:nvPr>
        </p:nvGraphicFramePr>
        <p:xfrm>
          <a:off x="9541301" y="8888714"/>
          <a:ext cx="460566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01549"/>
              </p:ext>
            </p:extLst>
          </p:nvPr>
        </p:nvGraphicFramePr>
        <p:xfrm>
          <a:off x="9541607" y="9939024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0430103" y="8171659"/>
            <a:ext cx="32697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74625"/>
            <a:r>
              <a:rPr lang="en-US" sz="1200" dirty="0"/>
              <a:t>Rows that appear in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(Intersection).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how='outer')</a:t>
            </a:r>
          </a:p>
          <a:p>
            <a:pPr marL="174625"/>
            <a:r>
              <a:rPr lang="en-US" sz="1200" dirty="0"/>
              <a:t>Rows that appear in either or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(Union).</a:t>
            </a:r>
          </a:p>
          <a:p>
            <a:pPr marL="174625"/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indicator=True)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28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('_merge == "</a:t>
            </a:r>
            <a:r>
              <a:rPr lang="en-US" sz="1200" b="1" dirty="0" err="1">
                <a:latin typeface="Consolas" panose="020B0609020204030204" pitchFamily="49" charset="0"/>
              </a:rPr>
              <a:t>left_only</a:t>
            </a:r>
            <a:r>
              <a:rPr lang="en-US" sz="1200" b="1" dirty="0">
                <a:latin typeface="Consolas" panose="020B0609020204030204" pitchFamily="49" charset="0"/>
              </a:rPr>
              <a:t>"')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29"/>
              </a:rPr>
              <a:t>drop</a:t>
            </a:r>
            <a:r>
              <a:rPr lang="en-US" sz="1200" b="1" dirty="0">
                <a:latin typeface="Consolas" panose="020B0609020204030204" pitchFamily="49" charset="0"/>
              </a:rPr>
              <a:t>(columns=['_merge'])</a:t>
            </a:r>
          </a:p>
          <a:p>
            <a:pPr marL="174625"/>
            <a:r>
              <a:rPr lang="en-US" sz="1200" dirty="0"/>
              <a:t>Rows that appear in </a:t>
            </a:r>
            <a:r>
              <a:rPr lang="en-US" sz="1200" dirty="0" err="1"/>
              <a:t>ydf</a:t>
            </a:r>
            <a:r>
              <a:rPr lang="en-US" sz="1200" dirty="0"/>
              <a:t> but not </a:t>
            </a:r>
            <a:r>
              <a:rPr lang="en-US" sz="1200" dirty="0" err="1"/>
              <a:t>zdf</a:t>
            </a:r>
            <a:r>
              <a:rPr lang="en-US" sz="1200" dirty="0"/>
              <a:t> (</a:t>
            </a:r>
            <a:r>
              <a:rPr lang="en-US" sz="1200" dirty="0" err="1"/>
              <a:t>Setdiff</a:t>
            </a:r>
            <a:r>
              <a:rPr lang="en-US" sz="1200" dirty="0"/>
              <a:t>).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34509" y="6112678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Group Data</a:t>
            </a:r>
            <a:endParaRPr lang="en-US" sz="2683" dirty="0">
              <a:solidFill>
                <a:schemeClr val="bg1"/>
              </a:solidFill>
            </a:endParaRP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385024"/>
              </p:ext>
            </p:extLst>
          </p:nvPr>
        </p:nvGraphicFramePr>
        <p:xfrm>
          <a:off x="181877" y="6644794"/>
          <a:ext cx="719619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992418" y="729822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780817"/>
              </p:ext>
            </p:extLst>
          </p:nvPr>
        </p:nvGraphicFramePr>
        <p:xfrm>
          <a:off x="1457303" y="6988341"/>
          <a:ext cx="719619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244755" y="6568594"/>
            <a:ext cx="2479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groupby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>
                <a:latin typeface="Consolas" panose="020B0609020204030204" pitchFamily="49" charset="0"/>
              </a:rPr>
              <a:t>by="col")</a:t>
            </a:r>
            <a:endParaRPr lang="en-US" sz="1200" i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column named "</a:t>
            </a:r>
            <a:r>
              <a:rPr lang="en-US" sz="1200"/>
              <a:t>col".</a:t>
            </a:r>
          </a:p>
          <a:p>
            <a:pPr marL="111125"/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</a:rPr>
              <a:t>df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groupby</a:t>
            </a:r>
            <a:r>
              <a:rPr lang="en-US" sz="1200" b="1" dirty="0">
                <a:latin typeface="Consolas" panose="020B0609020204030204" pitchFamily="49" charset="0"/>
              </a:rPr>
              <a:t>(level="</a:t>
            </a:r>
            <a:r>
              <a:rPr lang="en-US" sz="1200" b="1" err="1">
                <a:latin typeface="Consolas" panose="020B0609020204030204" pitchFamily="49" charset="0"/>
              </a:rPr>
              <a:t>ind</a:t>
            </a:r>
            <a:r>
              <a:rPr lang="en-US" sz="1200" b="1">
                <a:latin typeface="Consolas" panose="020B0609020204030204" pitchFamily="49" charset="0"/>
              </a:rPr>
              <a:t>")</a:t>
            </a:r>
          </a:p>
          <a:p>
            <a:pPr marL="111125"/>
            <a:r>
              <a:rPr lang="en-US" sz="1200"/>
              <a:t>Return </a:t>
            </a:r>
            <a:r>
              <a:rPr lang="en-US" sz="1200" dirty="0"/>
              <a:t>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index level named "</a:t>
            </a:r>
            <a:r>
              <a:rPr lang="en-US" sz="1200" err="1"/>
              <a:t>ind</a:t>
            </a:r>
            <a:r>
              <a:rPr lang="en-US" sz="1200"/>
              <a:t>".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101690" y="8291595"/>
            <a:ext cx="444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of the summary functions </a:t>
            </a:r>
            <a:r>
              <a:rPr lang="en-US" sz="1200"/>
              <a:t>listed above can be </a:t>
            </a:r>
            <a:r>
              <a:rPr lang="en-US" sz="1200" dirty="0"/>
              <a:t>applied to a group. Additional </a:t>
            </a:r>
            <a:r>
              <a:rPr lang="en-US" sz="1200" dirty="0" err="1"/>
              <a:t>GroupBy</a:t>
            </a:r>
            <a:r>
              <a:rPr lang="en-US" sz="1200" dirty="0"/>
              <a:t> functions: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16632" y="5422338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4"/>
              </a:rPr>
              <a:t>max</a:t>
            </a:r>
            <a:r>
              <a:rPr lang="en-US" sz="1200" b="1" dirty="0">
                <a:latin typeface="Consolas" panose="020B0609020204030204" pitchFamily="49" charset="0"/>
              </a:rPr>
              <a:t>(axis=1)</a:t>
            </a:r>
          </a:p>
          <a:p>
            <a:pPr marL="109538"/>
            <a:r>
              <a:rPr lang="en-US" sz="1200" dirty="0"/>
              <a:t>Element-wise max.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32"/>
              </a:rPr>
              <a:t>clip</a:t>
            </a:r>
            <a:r>
              <a:rPr lang="en-US" sz="1200" b="1" dirty="0">
                <a:latin typeface="Consolas" panose="020B0609020204030204" pitchFamily="49" charset="0"/>
              </a:rPr>
              <a:t>(lower=-10,upper=10)</a:t>
            </a:r>
          </a:p>
          <a:p>
            <a:pPr marL="109538"/>
            <a:r>
              <a:rPr lang="en-US" sz="1200" dirty="0"/>
              <a:t>Trim values at input thresholds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781906" y="5412973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3"/>
              </a:rPr>
              <a:t>min</a:t>
            </a:r>
            <a:r>
              <a:rPr lang="en-US" sz="1200" b="1" dirty="0">
                <a:latin typeface="Consolas" panose="020B0609020204030204" pitchFamily="49" charset="0"/>
              </a:rPr>
              <a:t>(axis=1)</a:t>
            </a:r>
          </a:p>
          <a:p>
            <a:pPr marL="109538"/>
            <a:r>
              <a:rPr lang="en-US" sz="1200" dirty="0"/>
              <a:t>Element-wise min.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33"/>
              </a:rPr>
              <a:t>abs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Absolute value.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05717" y="6538832"/>
            <a:ext cx="437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examples below can also be applied to groups. In this case, the function is applied on a per-group basis, and the returned vectors are of the length of the original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108506" y="918203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Windows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6406" y="9556649"/>
            <a:ext cx="4301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5"/>
              </a:rPr>
              <a:t>expanding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Return an Expanding object allowing summary functions to be applied cumulatively.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6"/>
              </a:rPr>
              <a:t>rolling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11125"/>
            <a:r>
              <a:rPr lang="en-US" sz="1200" dirty="0"/>
              <a:t>Return a Rolling object allowing summary functions to be applied to windows of length n.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8506" y="8645882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37"/>
              </a:rPr>
              <a:t>size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Size of each group.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26238" y="8649278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  <a:hlinkClick r:id="rId38"/>
              </a:rPr>
              <a:t>agg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Aggregate group using function.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4703100" y="2358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Handling Missing Data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99834" y="685863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0"/>
              </a:rPr>
              <a:t>dropna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  Drop rows with any column having NA/null data.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1"/>
              </a:rPr>
              <a:t>fillna</a:t>
            </a:r>
            <a:r>
              <a:rPr lang="en-US" sz="1200" b="1" dirty="0">
                <a:latin typeface="Consolas" panose="020B0609020204030204" pitchFamily="49" charset="0"/>
              </a:rPr>
              <a:t>(value)</a:t>
            </a:r>
          </a:p>
          <a:p>
            <a:pPr marL="109538"/>
            <a:r>
              <a:rPr lang="en-US" sz="1200" dirty="0"/>
              <a:t>Replace all NA/null data with value.</a:t>
            </a:r>
          </a:p>
        </p:txBody>
      </p:sp>
      <p:sp>
        <p:nvSpPr>
          <p:cNvPr id="81" name="TextBox 19">
            <a:extLst>
              <a:ext uri="{FF2B5EF4-FFF2-40B4-BE49-F238E27FC236}">
                <a16:creationId xmlns:a16="http://schemas.microsoft.com/office/drawing/2014/main" id="{E143DE1B-0EA6-483A-B68D-A2D31E60AA9A}"/>
              </a:ext>
            </a:extLst>
          </p:cNvPr>
          <p:cNvSpPr txBox="1"/>
          <p:nvPr/>
        </p:nvSpPr>
        <p:spPr>
          <a:xfrm>
            <a:off x="7513638" y="10618708"/>
            <a:ext cx="6710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Cheatsheet</a:t>
            </a:r>
            <a:r>
              <a:rPr lang="en-US" sz="800" dirty="0"/>
              <a:t> for pandas (</a:t>
            </a:r>
            <a:r>
              <a:rPr lang="en-US" sz="800" dirty="0">
                <a:hlinkClick r:id="rId42"/>
              </a:rPr>
              <a:t>http://pandas.pydata.org/</a:t>
            </a:r>
            <a:r>
              <a:rPr lang="en-US" sz="800" dirty="0"/>
              <a:t>) originally written by Irv Lustig, </a:t>
            </a:r>
            <a:r>
              <a:rPr lang="en-US" sz="800" dirty="0">
                <a:hlinkClick r:id="rId43"/>
              </a:rPr>
              <a:t>Princeton Consultants</a:t>
            </a:r>
            <a:r>
              <a:rPr lang="en-US" sz="800" dirty="0"/>
              <a:t>,  inspired by </a:t>
            </a:r>
            <a:r>
              <a:rPr lang="en-US" sz="800" dirty="0" err="1">
                <a:hlinkClick r:id="rId44"/>
              </a:rPr>
              <a:t>Rstudio</a:t>
            </a:r>
            <a:r>
              <a:rPr lang="en-US" sz="800" dirty="0">
                <a:hlinkClick r:id="rId44"/>
              </a:rPr>
              <a:t> Data Wrangling </a:t>
            </a:r>
            <a:r>
              <a:rPr lang="en-US" sz="800" dirty="0" err="1">
                <a:hlinkClick r:id="rId44"/>
              </a:rPr>
              <a:t>Cheatsheet</a:t>
            </a:r>
            <a:endParaRPr lang="en-US" sz="800" dirty="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18CA9554-566D-4BE4-8240-F7024BD7790B}"/>
              </a:ext>
            </a:extLst>
          </p:cNvPr>
          <p:cNvSpPr/>
          <p:nvPr/>
        </p:nvSpPr>
        <p:spPr>
          <a:xfrm>
            <a:off x="4697651" y="917568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Dropping a Column</a:t>
            </a:r>
            <a:endParaRPr lang="en-US" sz="2685" dirty="0">
              <a:solidFill>
                <a:schemeClr val="bg1"/>
              </a:solidFill>
            </a:endParaRPr>
          </a:p>
        </p:txBody>
      </p:sp>
      <p:sp>
        <p:nvSpPr>
          <p:cNvPr id="87" name="TextBox 75">
            <a:extLst>
              <a:ext uri="{FF2B5EF4-FFF2-40B4-BE49-F238E27FC236}">
                <a16:creationId xmlns:a16="http://schemas.microsoft.com/office/drawing/2014/main" id="{96780AB8-E59F-4521-9C7C-CCE9F508F497}"/>
              </a:ext>
            </a:extLst>
          </p:cNvPr>
          <p:cNvSpPr txBox="1"/>
          <p:nvPr/>
        </p:nvSpPr>
        <p:spPr>
          <a:xfrm>
            <a:off x="4723646" y="9599194"/>
            <a:ext cx="4301088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latin typeface="Consolas" panose="020B0609020204030204" pitchFamily="49" charset="0"/>
              </a:rPr>
              <a:t>&gt; df = pd.DataFrame([('falcon', 'bird', 389.0), </a:t>
            </a:r>
          </a:p>
          <a:p>
            <a:r>
              <a:rPr lang="en-US" sz="1000" b="1" dirty="0" err="1">
                <a:latin typeface="Consolas" panose="020B0609020204030204" pitchFamily="49" charset="0"/>
              </a:rPr>
              <a:t>('parrot', 'bird', 24.0),('lion', 'mammal', 80.5),</a:t>
            </a:r>
          </a:p>
          <a:p>
            <a:r>
              <a:rPr lang="en-US" sz="1000" b="1" dirty="0" err="1">
                <a:latin typeface="Consolas" panose="020B0609020204030204" pitchFamily="49" charset="0"/>
              </a:rPr>
              <a:t>('monkey','mammal', np.nan)],columns=('name', 'class', 'max_speed'))</a:t>
            </a:r>
          </a:p>
          <a:p>
            <a:r>
              <a:rPr lang="en-US" sz="1000" b="1" dirty="0" err="1">
                <a:latin typeface="Consolas" panose="020B0609020204030204" pitchFamily="49" charset="0"/>
              </a:rPr>
              <a:t>&gt; df.</a:t>
            </a:r>
            <a:r>
              <a:rPr lang="en-US" sz="1000" b="1" u="sng" dirty="0" err="1">
                <a:solidFill>
                  <a:schemeClr val="accent5"/>
                </a:solidFill>
                <a:latin typeface="Consolas" panose="020B0609020204030204" pitchFamily="49" charset="0"/>
              </a:rPr>
              <a:t>pop</a:t>
            </a:r>
            <a:r>
              <a:rPr lang="en-US" sz="1000" b="1" dirty="0" err="1">
                <a:latin typeface="Consolas" panose="020B0609020204030204" pitchFamily="49" charset="0"/>
              </a:rPr>
              <a:t>('class')</a:t>
            </a:r>
          </a:p>
          <a:p>
            <a:r>
              <a:rPr lang="en-US" sz="1100" dirty="0">
                <a:sym typeface="+mn-ea"/>
              </a:rPr>
              <a:t>The pop functions is used to drop a column in a dataframe</a:t>
            </a:r>
            <a:r>
              <a:rPr lang="en-US" sz="1200" dirty="0">
                <a:sym typeface="+mn-ea"/>
              </a:rPr>
              <a:t> </a:t>
            </a:r>
            <a:endParaRPr lang="en-US" sz="1200" b="1" dirty="0" err="1">
              <a:latin typeface="Consolas" panose="020B0609020204030204" pitchFamily="49" charset="0"/>
            </a:endParaRPr>
          </a:p>
          <a:p>
            <a:endParaRPr lang="en-US" sz="1200" b="1" dirty="0" err="1">
              <a:latin typeface="Consolas" panose="020B0609020204030204" pitchFamily="49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601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71">
            <a:extLst>
              <a:ext uri="{FF2B5EF4-FFF2-40B4-BE49-F238E27FC236}">
                <a16:creationId xmlns:a16="http://schemas.microsoft.com/office/drawing/2014/main" id="{F1FE5330-9B05-4C36-B4A8-2AF3E2331BAE}"/>
              </a:ext>
            </a:extLst>
          </p:cNvPr>
          <p:cNvSpPr/>
          <p:nvPr/>
        </p:nvSpPr>
        <p:spPr>
          <a:xfrm>
            <a:off x="4894580" y="8734425"/>
            <a:ext cx="1892935" cy="1884045"/>
          </a:xfrm>
          <a:prstGeom prst="roundRect">
            <a:avLst>
              <a:gd name="adj" fmla="val 3593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64">
            <a:extLst>
              <a:ext uri="{FF2B5EF4-FFF2-40B4-BE49-F238E27FC236}">
                <a16:creationId xmlns:a16="http://schemas.microsoft.com/office/drawing/2014/main" id="{FB6C99BB-190F-48D2-B67C-1302C7DB74F9}"/>
              </a:ext>
            </a:extLst>
          </p:cNvPr>
          <p:cNvSpPr/>
          <p:nvPr/>
        </p:nvSpPr>
        <p:spPr>
          <a:xfrm>
            <a:off x="7006590" y="8734425"/>
            <a:ext cx="1710690" cy="1884680"/>
          </a:xfrm>
          <a:prstGeom prst="roundRect">
            <a:avLst>
              <a:gd name="adj" fmla="val 3593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41">
            <a:extLst>
              <a:ext uri="{FF2B5EF4-FFF2-40B4-BE49-F238E27FC236}">
                <a16:creationId xmlns:a16="http://schemas.microsoft.com/office/drawing/2014/main" id="{71BC59CD-2213-4FD3-971B-197F65FB3CA8}"/>
              </a:ext>
            </a:extLst>
          </p:cNvPr>
          <p:cNvSpPr/>
          <p:nvPr/>
        </p:nvSpPr>
        <p:spPr>
          <a:xfrm>
            <a:off x="8993505" y="658495"/>
            <a:ext cx="4772660" cy="8211185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5"/>
          </a:p>
        </p:txBody>
      </p:sp>
      <p:sp>
        <p:nvSpPr>
          <p:cNvPr id="5" name="Rounded Rectangle 61">
            <a:extLst>
              <a:ext uri="{FF2B5EF4-FFF2-40B4-BE49-F238E27FC236}">
                <a16:creationId xmlns:a16="http://schemas.microsoft.com/office/drawing/2014/main" id="{95136479-300C-4B08-9831-5F65C44D3F73}"/>
              </a:ext>
            </a:extLst>
          </p:cNvPr>
          <p:cNvSpPr/>
          <p:nvPr/>
        </p:nvSpPr>
        <p:spPr>
          <a:xfrm>
            <a:off x="9104630" y="6948170"/>
            <a:ext cx="2410460" cy="1819910"/>
          </a:xfrm>
          <a:prstGeom prst="roundRect">
            <a:avLst>
              <a:gd name="adj" fmla="val 830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7">
            <a:extLst>
              <a:ext uri="{FF2B5EF4-FFF2-40B4-BE49-F238E27FC236}">
                <a16:creationId xmlns:a16="http://schemas.microsoft.com/office/drawing/2014/main" id="{5EFCBD20-30B3-4C21-AAE2-AEF6C18F3013}"/>
              </a:ext>
            </a:extLst>
          </p:cNvPr>
          <p:cNvSpPr/>
          <p:nvPr/>
        </p:nvSpPr>
        <p:spPr>
          <a:xfrm>
            <a:off x="4916805" y="2508885"/>
            <a:ext cx="3727450" cy="5669280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5"/>
          </a:p>
        </p:txBody>
      </p:sp>
      <p:sp>
        <p:nvSpPr>
          <p:cNvPr id="7" name="TextBox 19">
            <a:extLst>
              <a:ext uri="{FF2B5EF4-FFF2-40B4-BE49-F238E27FC236}">
                <a16:creationId xmlns:a16="http://schemas.microsoft.com/office/drawing/2014/main" id="{105877F0-53D9-4E48-9F45-A21CA248C757}"/>
              </a:ext>
            </a:extLst>
          </p:cNvPr>
          <p:cNvSpPr txBox="1"/>
          <p:nvPr/>
        </p:nvSpPr>
        <p:spPr>
          <a:xfrm>
            <a:off x="7513638" y="10618708"/>
            <a:ext cx="6710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Cheatsheet for pandas (</a:t>
            </a:r>
            <a:r>
              <a:rPr lang="en-US" sz="800">
                <a:hlinkClick r:id="rId2"/>
              </a:rPr>
              <a:t>http</a:t>
            </a:r>
            <a:r>
              <a:rPr lang="en-US" sz="800" dirty="0">
                <a:hlinkClick r:id="rId2"/>
              </a:rPr>
              <a:t>://pandas.pydata.</a:t>
            </a:r>
            <a:r>
              <a:rPr lang="en-US" sz="800">
                <a:hlinkClick r:id="rId2"/>
              </a:rPr>
              <a:t>org/</a:t>
            </a:r>
            <a:r>
              <a:rPr lang="en-US" sz="800"/>
              <a:t>) originally written by Irv Lustig, </a:t>
            </a:r>
            <a:r>
              <a:rPr lang="en-US" sz="800">
                <a:hlinkClick r:id="rId3"/>
              </a:rPr>
              <a:t>Princeton Consultants</a:t>
            </a:r>
            <a:r>
              <a:rPr lang="en-US" sz="800"/>
              <a:t>,  inspired </a:t>
            </a:r>
            <a:r>
              <a:rPr lang="en-US" sz="800" dirty="0"/>
              <a:t>by </a:t>
            </a:r>
            <a:r>
              <a:rPr lang="en-US" sz="800" dirty="0" err="1">
                <a:hlinkClick r:id="rId4"/>
              </a:rPr>
              <a:t>Rstudio</a:t>
            </a:r>
            <a:r>
              <a:rPr lang="en-US" sz="800" dirty="0">
                <a:hlinkClick r:id="rId4"/>
              </a:rPr>
              <a:t> Data </a:t>
            </a:r>
            <a:r>
              <a:rPr lang="en-US" sz="800">
                <a:hlinkClick r:id="rId4"/>
              </a:rPr>
              <a:t>Wrangling Cheatsheet</a:t>
            </a:r>
            <a:endParaRPr lang="en-US" sz="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5C7B53B-6E38-4DCC-ACAF-DBB86622CE75}"/>
              </a:ext>
            </a:extLst>
          </p:cNvPr>
          <p:cNvGrpSpPr/>
          <p:nvPr/>
        </p:nvGrpSpPr>
        <p:grpSpPr>
          <a:xfrm>
            <a:off x="93980" y="1900555"/>
            <a:ext cx="4560570" cy="6420485"/>
            <a:chOff x="212" y="353"/>
            <a:chExt cx="7182" cy="10111"/>
          </a:xfrm>
        </p:grpSpPr>
        <p:sp>
          <p:nvSpPr>
            <p:cNvPr id="9" name="Rounded Rectangle 17">
              <a:extLst>
                <a:ext uri="{FF2B5EF4-FFF2-40B4-BE49-F238E27FC236}">
                  <a16:creationId xmlns:a16="http://schemas.microsoft.com/office/drawing/2014/main" id="{498BEB3B-56D3-450C-BCD4-3FAF8C9A6E07}"/>
                </a:ext>
              </a:extLst>
            </p:cNvPr>
            <p:cNvSpPr/>
            <p:nvPr/>
          </p:nvSpPr>
          <p:spPr>
            <a:xfrm>
              <a:off x="212" y="353"/>
              <a:ext cx="7183" cy="6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Pie Charts</a:t>
              </a:r>
              <a:endParaRPr lang="en-US" sz="2685" dirty="0">
                <a:solidFill>
                  <a:schemeClr val="bg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A563992-295C-4F47-8691-00390862A265}"/>
                </a:ext>
              </a:extLst>
            </p:cNvPr>
            <p:cNvGrpSpPr/>
            <p:nvPr/>
          </p:nvGrpSpPr>
          <p:grpSpPr>
            <a:xfrm>
              <a:off x="212" y="1020"/>
              <a:ext cx="7183" cy="9444"/>
              <a:chOff x="212" y="1020"/>
              <a:chExt cx="7183" cy="9444"/>
            </a:xfrm>
          </p:grpSpPr>
          <p:sp>
            <p:nvSpPr>
              <p:cNvPr id="11" name="Rounded Rectangle 72">
                <a:extLst>
                  <a:ext uri="{FF2B5EF4-FFF2-40B4-BE49-F238E27FC236}">
                    <a16:creationId xmlns:a16="http://schemas.microsoft.com/office/drawing/2014/main" id="{985319AA-23E1-40DB-A377-BFA72D98D473}"/>
                  </a:ext>
                </a:extLst>
              </p:cNvPr>
              <p:cNvSpPr/>
              <p:nvPr/>
            </p:nvSpPr>
            <p:spPr>
              <a:xfrm>
                <a:off x="212" y="1020"/>
                <a:ext cx="7181" cy="9445"/>
              </a:xfrm>
              <a:prstGeom prst="roundRect">
                <a:avLst>
                  <a:gd name="adj" fmla="val 150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85"/>
              </a:p>
            </p:txBody>
          </p:sp>
          <p:sp>
            <p:nvSpPr>
              <p:cNvPr id="12" name="Text Box 34">
                <a:extLst>
                  <a:ext uri="{FF2B5EF4-FFF2-40B4-BE49-F238E27FC236}">
                    <a16:creationId xmlns:a16="http://schemas.microsoft.com/office/drawing/2014/main" id="{65BD5F03-CD94-418C-BDB7-607709170C25}"/>
                  </a:ext>
                </a:extLst>
              </p:cNvPr>
              <p:cNvSpPr txBox="1"/>
              <p:nvPr/>
            </p:nvSpPr>
            <p:spPr>
              <a:xfrm>
                <a:off x="379" y="1170"/>
                <a:ext cx="6873" cy="188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1200">
                    <a:latin typeface="Consolas" panose="020B0609020204030204" pitchFamily="49" charset="0"/>
                    <a:cs typeface="Consolas" panose="020B0609020204030204" pitchFamily="49" charset="0"/>
                  </a:rPr>
                  <a:t>&gt; </a:t>
                </a:r>
                <a:r>
                  <a:rPr lang="en-US" sz="1200" b="1">
                    <a:latin typeface="Consolas" panose="020B0609020204030204" pitchFamily="49" charset="0"/>
                    <a:cs typeface="Consolas" panose="020B0609020204030204" pitchFamily="49" charset="0"/>
                  </a:rPr>
                  <a:t>df = </a:t>
                </a:r>
                <a:r>
                  <a:rPr lang="en-US" sz="1200" b="1" u="sng">
                    <a:solidFill>
                      <a:schemeClr val="accent1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pd.DataFrame</a:t>
                </a:r>
                <a:r>
                  <a:rPr lang="en-US" sz="1200" b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</a:p>
              <a:p>
                <a:r>
                  <a:rPr lang="en-US" sz="1200" b="1">
                    <a:latin typeface="Consolas" panose="020B0609020204030204" pitchFamily="49" charset="0"/>
                    <a:cs typeface="Consolas" panose="020B0609020204030204" pitchFamily="49" charset="0"/>
                  </a:rPr>
                  <a:t> { 'mass': [0.330, 4.87 , 5.97], </a:t>
                </a:r>
              </a:p>
              <a:p>
                <a:r>
                  <a:rPr lang="en-US" sz="1200" b="1">
                    <a:latin typeface="Consolas" panose="020B0609020204030204" pitchFamily="49" charset="0"/>
                    <a:cs typeface="Consolas" panose="020B0609020204030204" pitchFamily="49" charset="0"/>
                  </a:rPr>
                  <a:t>   'radius': [2439.7, 6051.8, 6378.1]</a:t>
                </a:r>
              </a:p>
              <a:p>
                <a:r>
                  <a:rPr lang="en-US" sz="1200" b="1">
                    <a:latin typeface="Consolas" panose="020B0609020204030204" pitchFamily="49" charset="0"/>
                    <a:cs typeface="Consolas" panose="020B0609020204030204" pitchFamily="49" charset="0"/>
                  </a:rPr>
                  <a:t> }, index=['Mercury', 'Venus', 'Earth'])   </a:t>
                </a:r>
              </a:p>
              <a:p>
                <a:r>
                  <a:rPr lang="en-US" sz="1200" b="1">
                    <a:latin typeface="Consolas" panose="020B0609020204030204" pitchFamily="49" charset="0"/>
                    <a:cs typeface="Consolas" panose="020B0609020204030204" pitchFamily="49" charset="0"/>
                  </a:rPr>
                  <a:t>&gt; plot = </a:t>
                </a:r>
                <a:r>
                  <a:rPr lang="en-US" sz="1200" b="1" u="sng">
                    <a:solidFill>
                      <a:schemeClr val="accent1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df.plot.pie</a:t>
                </a:r>
                <a:r>
                  <a:rPr lang="en-US" sz="1200" b="1">
                    <a:latin typeface="Consolas" panose="020B0609020204030204" pitchFamily="49" charset="0"/>
                    <a:cs typeface="Consolas" panose="020B0609020204030204" pitchFamily="49" charset="0"/>
                  </a:rPr>
                  <a:t>(y='mass', figsize=(5, 5),        </a:t>
                </a:r>
              </a:p>
              <a:p>
                <a:r>
                  <a:rPr lang="en-US" sz="1200" b="1">
                    <a:latin typeface="Consolas" panose="020B0609020204030204" pitchFamily="49" charset="0"/>
                    <a:cs typeface="Consolas" panose="020B0609020204030204" pitchFamily="49" charset="0"/>
                  </a:rPr>
                  <a:t>  title="Chart")</a:t>
                </a:r>
              </a:p>
            </p:txBody>
          </p:sp>
          <p:sp>
            <p:nvSpPr>
              <p:cNvPr id="13" name="Text Box 43">
                <a:extLst>
                  <a:ext uri="{FF2B5EF4-FFF2-40B4-BE49-F238E27FC236}">
                    <a16:creationId xmlns:a16="http://schemas.microsoft.com/office/drawing/2014/main" id="{D8BD193B-D37E-4E13-A285-F508B72428B2}"/>
                  </a:ext>
                </a:extLst>
              </p:cNvPr>
              <p:cNvSpPr txBox="1"/>
              <p:nvPr/>
            </p:nvSpPr>
            <p:spPr>
              <a:xfrm>
                <a:off x="231" y="5465"/>
                <a:ext cx="7164" cy="159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1200">
                    <a:latin typeface="Consolas" panose="020B0609020204030204" pitchFamily="49" charset="0"/>
                    <a:cs typeface="Consolas" panose="020B0609020204030204" pitchFamily="49" charset="0"/>
                  </a:rPr>
                  <a:t>&gt; </a:t>
                </a:r>
                <a:r>
                  <a:rPr lang="en-US" sz="1200" b="1">
                    <a:latin typeface="Consolas" panose="020B0609020204030204" pitchFamily="49" charset="0"/>
                    <a:cs typeface="Consolas" panose="020B0609020204030204" pitchFamily="49" charset="0"/>
                  </a:rPr>
                  <a:t>plot </a:t>
                </a:r>
                <a:r>
                  <a:rPr lang="en-US" sz="1200">
                    <a:latin typeface="Consolas" panose="020B0609020204030204" pitchFamily="49" charset="0"/>
                    <a:cs typeface="Consolas" panose="020B0609020204030204" pitchFamily="49" charset="0"/>
                  </a:rPr>
                  <a:t>= </a:t>
                </a:r>
                <a:r>
                  <a:rPr lang="en-US" sz="1200" b="1" u="sng">
                    <a:solidFill>
                      <a:schemeClr val="accent1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df.plot.pie</a:t>
                </a:r>
                <a:r>
                  <a:rPr lang="en-US" sz="1200" b="1">
                    <a:latin typeface="Consolas" panose="020B0609020204030204" pitchFamily="49" charset="0"/>
                    <a:cs typeface="Consolas" panose="020B0609020204030204" pitchFamily="49" charset="0"/>
                  </a:rPr>
                  <a:t>(subplots=True, figsize=(11, 6))</a:t>
                </a:r>
              </a:p>
              <a:p>
                <a:r>
                  <a:rPr lang="en-US" sz="1200" b="1">
                    <a:latin typeface="Consolas" panose="020B0609020204030204" pitchFamily="49" charset="0"/>
                    <a:cs typeface="Consolas" panose="020B0609020204030204" pitchFamily="49" charset="0"/>
                  </a:rPr>
                  <a:t>ax1 = plt.subplot(plot[0])</a:t>
                </a:r>
              </a:p>
              <a:p>
                <a:r>
                  <a:rPr lang="en-US" sz="1200" b="1">
                    <a:latin typeface="Consolas" panose="020B0609020204030204" pitchFamily="49" charset="0"/>
                    <a:cs typeface="Consolas" panose="020B0609020204030204" pitchFamily="49" charset="0"/>
                  </a:rPr>
                  <a:t>ax1.title.set_text('mass')</a:t>
                </a:r>
              </a:p>
              <a:p>
                <a:r>
                  <a:rPr lang="en-US" sz="1200" b="1">
                    <a:latin typeface="Consolas" panose="020B0609020204030204" pitchFamily="49" charset="0"/>
                    <a:cs typeface="Consolas" panose="020B0609020204030204" pitchFamily="49" charset="0"/>
                  </a:rPr>
                  <a:t>ax1 = plt.subplot(plot[1])</a:t>
                </a:r>
              </a:p>
              <a:p>
                <a:r>
                  <a:rPr lang="en-US" sz="1200" b="1">
                    <a:latin typeface="Consolas" panose="020B0609020204030204" pitchFamily="49" charset="0"/>
                    <a:cs typeface="Consolas" panose="020B0609020204030204" pitchFamily="49" charset="0"/>
                  </a:rPr>
                  <a:t>ax1.title.set_text('rad')</a:t>
                </a:r>
              </a:p>
            </p:txBody>
          </p:sp>
          <p:pic>
            <p:nvPicPr>
              <p:cNvPr id="14" name="Picture 13" descr="download (2)">
                <a:extLst>
                  <a:ext uri="{FF2B5EF4-FFF2-40B4-BE49-F238E27FC236}">
                    <a16:creationId xmlns:a16="http://schemas.microsoft.com/office/drawing/2014/main" id="{BC9D6698-2D46-41A1-9BC7-B842D53DF3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2" y="3058"/>
                <a:ext cx="2573" cy="2407"/>
              </a:xfrm>
              <a:prstGeom prst="rect">
                <a:avLst/>
              </a:prstGeom>
            </p:spPr>
          </p:pic>
          <p:pic>
            <p:nvPicPr>
              <p:cNvPr id="15" name="Picture 14" descr="download (4)">
                <a:extLst>
                  <a:ext uri="{FF2B5EF4-FFF2-40B4-BE49-F238E27FC236}">
                    <a16:creationId xmlns:a16="http://schemas.microsoft.com/office/drawing/2014/main" id="{109E9C93-1FFE-4CAA-B406-FD1F867EC1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3" y="7190"/>
                <a:ext cx="5631" cy="3049"/>
              </a:xfrm>
              <a:prstGeom prst="rect">
                <a:avLst/>
              </a:prstGeom>
            </p:spPr>
          </p:pic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176F54-1B13-4C61-9207-84753536668F}"/>
              </a:ext>
            </a:extLst>
          </p:cNvPr>
          <p:cNvGrpSpPr/>
          <p:nvPr/>
        </p:nvGrpSpPr>
        <p:grpSpPr>
          <a:xfrm>
            <a:off x="2540" y="731520"/>
            <a:ext cx="4664710" cy="1010920"/>
            <a:chOff x="7531" y="15136"/>
            <a:chExt cx="7346" cy="1592"/>
          </a:xfrm>
        </p:grpSpPr>
        <p:sp>
          <p:nvSpPr>
            <p:cNvPr id="17" name="TextBox 81">
              <a:extLst>
                <a:ext uri="{FF2B5EF4-FFF2-40B4-BE49-F238E27FC236}">
                  <a16:creationId xmlns:a16="http://schemas.microsoft.com/office/drawing/2014/main" id="{EAFF5ABF-BF79-4480-99F7-8476855D93F8}"/>
                </a:ext>
              </a:extLst>
            </p:cNvPr>
            <p:cNvSpPr txBox="1"/>
            <p:nvPr/>
          </p:nvSpPr>
          <p:spPr>
            <a:xfrm>
              <a:off x="7531" y="15147"/>
              <a:ext cx="4224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latin typeface="Consolas" panose="020B0609020204030204" pitchFamily="49" charset="0"/>
                </a:rPr>
                <a:t>df.</a:t>
              </a:r>
              <a:r>
                <a:rPr lang="en-US" sz="1200" b="1" dirty="0" err="1">
                  <a:latin typeface="Consolas" panose="020B0609020204030204" pitchFamily="49" charset="0"/>
                  <a:hlinkClick r:id="rId7"/>
                </a:rPr>
                <a:t>plot</a:t>
              </a:r>
              <a:r>
                <a:rPr lang="en-US" sz="1200" b="1" dirty="0" err="1">
                  <a:latin typeface="Consolas" panose="020B0609020204030204" pitchFamily="49" charset="0"/>
                </a:rPr>
                <a:t>.hist</a:t>
              </a:r>
              <a:r>
                <a:rPr lang="en-US" sz="1200" b="1" dirty="0">
                  <a:latin typeface="Consolas" panose="020B0609020204030204" pitchFamily="49" charset="0"/>
                </a:rPr>
                <a:t>()</a:t>
              </a:r>
            </a:p>
            <a:p>
              <a:pPr marL="111125"/>
              <a:r>
                <a:rPr lang="en-US" sz="1200" dirty="0"/>
                <a:t>Histogram for each column</a:t>
              </a:r>
            </a:p>
          </p:txBody>
        </p:sp>
        <p:sp>
          <p:nvSpPr>
            <p:cNvPr id="18" name="TextBox 82">
              <a:extLst>
                <a:ext uri="{FF2B5EF4-FFF2-40B4-BE49-F238E27FC236}">
                  <a16:creationId xmlns:a16="http://schemas.microsoft.com/office/drawing/2014/main" id="{641F8565-A086-4BE0-BC12-FBA8888DDA8A}"/>
                </a:ext>
              </a:extLst>
            </p:cNvPr>
            <p:cNvSpPr txBox="1"/>
            <p:nvPr/>
          </p:nvSpPr>
          <p:spPr>
            <a:xfrm>
              <a:off x="10653" y="15136"/>
              <a:ext cx="4224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latin typeface="Consolas" panose="020B0609020204030204" pitchFamily="49" charset="0"/>
                </a:rPr>
                <a:t>df.</a:t>
              </a:r>
              <a:r>
                <a:rPr lang="en-US" sz="1200" b="1" dirty="0" err="1">
                  <a:latin typeface="Consolas" panose="020B0609020204030204" pitchFamily="49" charset="0"/>
                  <a:hlinkClick r:id="rId7"/>
                </a:rPr>
                <a:t>plot</a:t>
              </a:r>
              <a:r>
                <a:rPr lang="en-US" sz="1200" b="1" dirty="0" err="1">
                  <a:latin typeface="Consolas" panose="020B0609020204030204" pitchFamily="49" charset="0"/>
                </a:rPr>
                <a:t>.scatter</a:t>
              </a:r>
              <a:r>
                <a:rPr lang="en-US" sz="1200" b="1" dirty="0">
                  <a:latin typeface="Consolas" panose="020B0609020204030204" pitchFamily="49" charset="0"/>
                </a:rPr>
                <a:t>(x='</a:t>
              </a:r>
              <a:r>
                <a:rPr lang="en-US" sz="1200" b="1" dirty="0" err="1">
                  <a:latin typeface="Consolas" panose="020B0609020204030204" pitchFamily="49" charset="0"/>
                </a:rPr>
                <a:t>w',y</a:t>
              </a:r>
              <a:r>
                <a:rPr lang="en-US" sz="1200" b="1" dirty="0">
                  <a:latin typeface="Consolas" panose="020B0609020204030204" pitchFamily="49" charset="0"/>
                </a:rPr>
                <a:t>='h')</a:t>
              </a:r>
            </a:p>
            <a:p>
              <a:pPr marL="111125"/>
              <a:r>
                <a:rPr lang="en-US" sz="1200" dirty="0"/>
                <a:t>Scatter chart using pairs of points</a:t>
              </a:r>
            </a:p>
          </p:txBody>
        </p:sp>
        <p:pic>
          <p:nvPicPr>
            <p:cNvPr id="19" name="Picture 43">
              <a:extLst>
                <a:ext uri="{FF2B5EF4-FFF2-40B4-BE49-F238E27FC236}">
                  <a16:creationId xmlns:a16="http://schemas.microsoft.com/office/drawing/2014/main" id="{29D47EF8-34D2-4C90-A46D-111AD5282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16" y="15886"/>
              <a:ext cx="1519" cy="837"/>
            </a:xfrm>
            <a:prstGeom prst="rect">
              <a:avLst/>
            </a:prstGeom>
          </p:spPr>
        </p:pic>
        <p:pic>
          <p:nvPicPr>
            <p:cNvPr id="20" name="Picture 44">
              <a:extLst>
                <a:ext uri="{FF2B5EF4-FFF2-40B4-BE49-F238E27FC236}">
                  <a16:creationId xmlns:a16="http://schemas.microsoft.com/office/drawing/2014/main" id="{2CB5CEBE-BD01-4103-9DB3-71E3B17A9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574" y="15874"/>
              <a:ext cx="1410" cy="855"/>
            </a:xfrm>
            <a:prstGeom prst="rect">
              <a:avLst/>
            </a:prstGeom>
          </p:spPr>
        </p:pic>
      </p:grpSp>
      <p:sp>
        <p:nvSpPr>
          <p:cNvPr id="21" name="Rounded Rectangle 80">
            <a:extLst>
              <a:ext uri="{FF2B5EF4-FFF2-40B4-BE49-F238E27FC236}">
                <a16:creationId xmlns:a16="http://schemas.microsoft.com/office/drawing/2014/main" id="{588CE13E-6678-4FD1-9140-09A2E4234EEC}"/>
              </a:ext>
            </a:extLst>
          </p:cNvPr>
          <p:cNvSpPr/>
          <p:nvPr/>
        </p:nvSpPr>
        <p:spPr>
          <a:xfrm>
            <a:off x="93980" y="8446770"/>
            <a:ext cx="4559935" cy="423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Bar Plots</a:t>
            </a:r>
          </a:p>
        </p:txBody>
      </p:sp>
      <p:sp>
        <p:nvSpPr>
          <p:cNvPr id="22" name="Text Box 6">
            <a:extLst>
              <a:ext uri="{FF2B5EF4-FFF2-40B4-BE49-F238E27FC236}">
                <a16:creationId xmlns:a16="http://schemas.microsoft.com/office/drawing/2014/main" id="{77485E14-0BCC-410D-8209-6A2CF5373EC2}"/>
              </a:ext>
            </a:extLst>
          </p:cNvPr>
          <p:cNvSpPr txBox="1"/>
          <p:nvPr/>
        </p:nvSpPr>
        <p:spPr>
          <a:xfrm>
            <a:off x="200025" y="8967470"/>
            <a:ext cx="135445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>
                <a:latin typeface="Consolas" panose="020B0609020204030204" pitchFamily="49" charset="0"/>
                <a:cs typeface="Consolas" panose="020B0609020204030204" pitchFamily="49" charset="0"/>
              </a:rPr>
              <a:t>df.</a:t>
            </a:r>
            <a:r>
              <a:rPr lang="en-US" sz="1200" b="1" u="sng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</a:t>
            </a:r>
            <a:r>
              <a:rPr lang="en-US" sz="1200" b="1">
                <a:latin typeface="Consolas" panose="020B0609020204030204" pitchFamily="49" charset="0"/>
                <a:cs typeface="Consolas" panose="020B0609020204030204" pitchFamily="49" charset="0"/>
              </a:rPr>
              <a:t>.bar()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F2E0D11-66DE-43B3-97A2-C5AB5BFFE0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045" y="9243060"/>
            <a:ext cx="1748790" cy="1311910"/>
          </a:xfrm>
          <a:prstGeom prst="rect">
            <a:avLst/>
          </a:prstGeom>
        </p:spPr>
      </p:pic>
      <p:sp>
        <p:nvSpPr>
          <p:cNvPr id="24" name="Text Box 8">
            <a:extLst>
              <a:ext uri="{FF2B5EF4-FFF2-40B4-BE49-F238E27FC236}">
                <a16:creationId xmlns:a16="http://schemas.microsoft.com/office/drawing/2014/main" id="{DEB87747-DE64-408A-8DAB-7E7D8FBACFC4}"/>
              </a:ext>
            </a:extLst>
          </p:cNvPr>
          <p:cNvSpPr txBox="1"/>
          <p:nvPr/>
        </p:nvSpPr>
        <p:spPr>
          <a:xfrm>
            <a:off x="1985010" y="8967470"/>
            <a:ext cx="2540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>
                <a:latin typeface="Consolas" panose="020B0609020204030204" pitchFamily="49" charset="0"/>
                <a:cs typeface="Consolas" panose="020B0609020204030204" pitchFamily="49" charset="0"/>
              </a:rPr>
              <a:t>df.</a:t>
            </a:r>
            <a:r>
              <a:rPr lang="en-US" sz="1200" b="1" u="sng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</a:t>
            </a:r>
            <a:r>
              <a:rPr lang="en-US" sz="1200" b="1">
                <a:latin typeface="Consolas" panose="020B0609020204030204" pitchFamily="49" charset="0"/>
                <a:cs typeface="Consolas" panose="020B0609020204030204" pitchFamily="49" charset="0"/>
              </a:rPr>
              <a:t>.bar(stacked=</a:t>
            </a:r>
            <a:r>
              <a:rPr lang="en-US" sz="1200" b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200" b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4099B4E-D6F3-46A2-A5E0-95A8BA08EB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31085" y="9243060"/>
            <a:ext cx="1726565" cy="1294765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C76250D-2835-4106-ACBB-24F4115964F1}"/>
              </a:ext>
            </a:extLst>
          </p:cNvPr>
          <p:cNvGrpSpPr/>
          <p:nvPr/>
        </p:nvGrpSpPr>
        <p:grpSpPr>
          <a:xfrm>
            <a:off x="4984115" y="234950"/>
            <a:ext cx="4009390" cy="794385"/>
            <a:chOff x="212" y="353"/>
            <a:chExt cx="7713" cy="1251"/>
          </a:xfrm>
        </p:grpSpPr>
        <p:sp>
          <p:nvSpPr>
            <p:cNvPr id="27" name="Rounded Rectangle 11">
              <a:extLst>
                <a:ext uri="{FF2B5EF4-FFF2-40B4-BE49-F238E27FC236}">
                  <a16:creationId xmlns:a16="http://schemas.microsoft.com/office/drawing/2014/main" id="{DC2849E8-7E90-41D0-AF3F-6786E93EA66C}"/>
                </a:ext>
              </a:extLst>
            </p:cNvPr>
            <p:cNvSpPr/>
            <p:nvPr/>
          </p:nvSpPr>
          <p:spPr>
            <a:xfrm>
              <a:off x="212" y="353"/>
              <a:ext cx="7183" cy="6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85" b="1" dirty="0">
                  <a:solidFill>
                    <a:schemeClr val="bg1"/>
                  </a:solidFill>
                </a:rPr>
                <a:t>Area Plots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07133D7-31FC-4114-97E4-3F0514E3CD56}"/>
                </a:ext>
              </a:extLst>
            </p:cNvPr>
            <p:cNvGrpSpPr/>
            <p:nvPr/>
          </p:nvGrpSpPr>
          <p:grpSpPr>
            <a:xfrm>
              <a:off x="379" y="1170"/>
              <a:ext cx="7546" cy="434"/>
              <a:chOff x="379" y="1170"/>
              <a:chExt cx="7546" cy="434"/>
            </a:xfrm>
          </p:grpSpPr>
          <p:sp>
            <p:nvSpPr>
              <p:cNvPr id="29" name="Text Box 14">
                <a:extLst>
                  <a:ext uri="{FF2B5EF4-FFF2-40B4-BE49-F238E27FC236}">
                    <a16:creationId xmlns:a16="http://schemas.microsoft.com/office/drawing/2014/main" id="{36658CBC-3A52-49C4-AB8F-7BEA47E52AC6}"/>
                  </a:ext>
                </a:extLst>
              </p:cNvPr>
              <p:cNvSpPr txBox="1"/>
              <p:nvPr/>
            </p:nvSpPr>
            <p:spPr>
              <a:xfrm>
                <a:off x="379" y="1170"/>
                <a:ext cx="6873" cy="43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1200" b="1">
                    <a:latin typeface="Consolas" panose="020B0609020204030204" pitchFamily="49" charset="0"/>
                    <a:cs typeface="Consolas" panose="020B0609020204030204" pitchFamily="49" charset="0"/>
                  </a:rPr>
                  <a:t>df.</a:t>
                </a:r>
                <a:r>
                  <a:rPr lang="en-US" sz="1200" b="1" u="sng">
                    <a:solidFill>
                      <a:schemeClr val="accent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plot</a:t>
                </a:r>
                <a:r>
                  <a:rPr lang="en-US" sz="1200" b="1">
                    <a:latin typeface="Consolas" panose="020B0609020204030204" pitchFamily="49" charset="0"/>
                    <a:cs typeface="Consolas" panose="020B0609020204030204" pitchFamily="49" charset="0"/>
                  </a:rPr>
                  <a:t>.area()</a:t>
                </a:r>
              </a:p>
            </p:txBody>
          </p:sp>
          <p:sp>
            <p:nvSpPr>
              <p:cNvPr id="30" name="Text Box 15">
                <a:extLst>
                  <a:ext uri="{FF2B5EF4-FFF2-40B4-BE49-F238E27FC236}">
                    <a16:creationId xmlns:a16="http://schemas.microsoft.com/office/drawing/2014/main" id="{526B2B77-DF50-48D2-A021-D2AC5FE4E544}"/>
                  </a:ext>
                </a:extLst>
              </p:cNvPr>
              <p:cNvSpPr txBox="1"/>
              <p:nvPr/>
            </p:nvSpPr>
            <p:spPr>
              <a:xfrm>
                <a:off x="3179" y="1170"/>
                <a:ext cx="4746" cy="43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1200" b="1">
                    <a:latin typeface="Consolas" panose="020B0609020204030204" pitchFamily="49" charset="0"/>
                    <a:cs typeface="Consolas" panose="020B0609020204030204" pitchFamily="49" charset="0"/>
                  </a:rPr>
                  <a:t>df.</a:t>
                </a:r>
                <a:r>
                  <a:rPr lang="en-US" sz="1200" b="1" u="sng">
                    <a:solidFill>
                      <a:schemeClr val="accent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plot</a:t>
                </a:r>
                <a:r>
                  <a:rPr lang="en-US" sz="1200" b="1">
                    <a:latin typeface="Consolas" panose="020B0609020204030204" pitchFamily="49" charset="0"/>
                    <a:cs typeface="Consolas" panose="020B0609020204030204" pitchFamily="49" charset="0"/>
                  </a:rPr>
                  <a:t>.area(stacked=</a:t>
                </a:r>
                <a:r>
                  <a:rPr lang="en-US" sz="1200" b="1">
                    <a:solidFill>
                      <a:schemeClr val="accent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False</a:t>
                </a:r>
                <a:r>
                  <a:rPr lang="en-US" sz="1200" b="1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</p:txBody>
          </p:sp>
        </p:grp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18146F4F-DF01-424F-B3F6-CEC91E3F482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84115" y="1029335"/>
            <a:ext cx="1406525" cy="105537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AAFE1AA-041E-442B-A02D-97EC41A4A0E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68160" y="1040765"/>
            <a:ext cx="1392555" cy="1044575"/>
          </a:xfrm>
          <a:prstGeom prst="rect">
            <a:avLst/>
          </a:prstGeom>
        </p:spPr>
      </p:pic>
      <p:sp>
        <p:nvSpPr>
          <p:cNvPr id="33" name="Rounded Rectangle 80">
            <a:extLst>
              <a:ext uri="{FF2B5EF4-FFF2-40B4-BE49-F238E27FC236}">
                <a16:creationId xmlns:a16="http://schemas.microsoft.com/office/drawing/2014/main" id="{61AEC79C-72DC-4150-A38F-84AE5908FC82}"/>
              </a:ext>
            </a:extLst>
          </p:cNvPr>
          <p:cNvSpPr/>
          <p:nvPr/>
        </p:nvSpPr>
        <p:spPr>
          <a:xfrm>
            <a:off x="107315" y="234950"/>
            <a:ext cx="4559935" cy="423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Plotting</a:t>
            </a:r>
          </a:p>
        </p:txBody>
      </p:sp>
      <p:sp>
        <p:nvSpPr>
          <p:cNvPr id="34" name="Rounded Rectangle 80">
            <a:extLst>
              <a:ext uri="{FF2B5EF4-FFF2-40B4-BE49-F238E27FC236}">
                <a16:creationId xmlns:a16="http://schemas.microsoft.com/office/drawing/2014/main" id="{274B9496-E34D-4445-BF37-29B1A1D3EC42}"/>
              </a:ext>
            </a:extLst>
          </p:cNvPr>
          <p:cNvSpPr/>
          <p:nvPr/>
        </p:nvSpPr>
        <p:spPr>
          <a:xfrm>
            <a:off x="4894580" y="2085340"/>
            <a:ext cx="3749675" cy="423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Horizontal Bar Plot</a:t>
            </a:r>
          </a:p>
        </p:txBody>
      </p:sp>
      <p:sp>
        <p:nvSpPr>
          <p:cNvPr id="35" name="Text Box 23">
            <a:extLst>
              <a:ext uri="{FF2B5EF4-FFF2-40B4-BE49-F238E27FC236}">
                <a16:creationId xmlns:a16="http://schemas.microsoft.com/office/drawing/2014/main" id="{B845EED4-7E32-4F47-BD18-19B84C08E704}"/>
              </a:ext>
            </a:extLst>
          </p:cNvPr>
          <p:cNvSpPr txBox="1"/>
          <p:nvPr/>
        </p:nvSpPr>
        <p:spPr>
          <a:xfrm>
            <a:off x="5090160" y="2626995"/>
            <a:ext cx="277114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>
                <a:latin typeface="Consolas" panose="020B0609020204030204" pitchFamily="49" charset="0"/>
                <a:cs typeface="Consolas" panose="020B0609020204030204" pitchFamily="49" charset="0"/>
              </a:rPr>
              <a:t>df.</a:t>
            </a:r>
            <a:r>
              <a:rPr lang="en-US" sz="1200" b="1" u="sng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</a:t>
            </a:r>
            <a:r>
              <a:rPr lang="en-US" sz="1200" b="1">
                <a:latin typeface="Consolas" panose="020B0609020204030204" pitchFamily="49" charset="0"/>
                <a:cs typeface="Consolas" panose="020B0609020204030204" pitchFamily="49" charset="0"/>
              </a:rPr>
              <a:t>.barh(x='lab', y='val')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D298802-5416-4D5D-8D72-490457EE623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42230" y="2976245"/>
            <a:ext cx="1644650" cy="1264920"/>
          </a:xfrm>
          <a:prstGeom prst="rect">
            <a:avLst/>
          </a:prstGeom>
        </p:spPr>
      </p:pic>
      <p:sp>
        <p:nvSpPr>
          <p:cNvPr id="37" name="Text Box 25">
            <a:extLst>
              <a:ext uri="{FF2B5EF4-FFF2-40B4-BE49-F238E27FC236}">
                <a16:creationId xmlns:a16="http://schemas.microsoft.com/office/drawing/2014/main" id="{92F4C34F-B11A-404E-8AA3-8A9E36EF6731}"/>
              </a:ext>
            </a:extLst>
          </p:cNvPr>
          <p:cNvSpPr txBox="1"/>
          <p:nvPr/>
        </p:nvSpPr>
        <p:spPr>
          <a:xfrm>
            <a:off x="5090160" y="4341495"/>
            <a:ext cx="2540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>
                <a:latin typeface="Consolas" panose="020B0609020204030204" pitchFamily="49" charset="0"/>
                <a:cs typeface="Consolas" panose="020B0609020204030204" pitchFamily="49" charset="0"/>
              </a:rPr>
              <a:t>df.</a:t>
            </a:r>
            <a:r>
              <a:rPr lang="en-US" sz="1200" b="1" u="sng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</a:t>
            </a:r>
            <a:r>
              <a:rPr lang="en-US" sz="1200" b="1">
                <a:latin typeface="Consolas" panose="020B0609020204030204" pitchFamily="49" charset="0"/>
                <a:cs typeface="Consolas" panose="020B0609020204030204" pitchFamily="49" charset="0"/>
              </a:rPr>
              <a:t>.barh(stacked=</a:t>
            </a:r>
            <a:r>
              <a:rPr lang="en-US" sz="1200" b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200" b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29244AB-61B2-400D-B8BA-7A85401BF73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43500" y="4667885"/>
            <a:ext cx="1644015" cy="1232535"/>
          </a:xfrm>
          <a:prstGeom prst="rect">
            <a:avLst/>
          </a:prstGeom>
        </p:spPr>
      </p:pic>
      <p:sp>
        <p:nvSpPr>
          <p:cNvPr id="39" name="Text Box 28">
            <a:extLst>
              <a:ext uri="{FF2B5EF4-FFF2-40B4-BE49-F238E27FC236}">
                <a16:creationId xmlns:a16="http://schemas.microsoft.com/office/drawing/2014/main" id="{820A3CDE-6916-4E4F-A421-0B6EFFC0383B}"/>
              </a:ext>
            </a:extLst>
          </p:cNvPr>
          <p:cNvSpPr txBox="1"/>
          <p:nvPr/>
        </p:nvSpPr>
        <p:spPr>
          <a:xfrm>
            <a:off x="5090160" y="5989320"/>
            <a:ext cx="42945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>
                <a:latin typeface="Consolas" panose="020B0609020204030204" pitchFamily="49" charset="0"/>
                <a:cs typeface="Consolas" panose="020B0609020204030204" pitchFamily="49" charset="0"/>
              </a:rPr>
              <a:t>df.</a:t>
            </a:r>
            <a:r>
              <a:rPr lang="en-US" sz="1200" b="1" u="sng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</a:t>
            </a:r>
            <a:r>
              <a:rPr lang="en-US" sz="1200" b="1">
                <a:latin typeface="Consolas" panose="020B0609020204030204" pitchFamily="49" charset="0"/>
                <a:cs typeface="Consolas" panose="020B0609020204030204" pitchFamily="49" charset="0"/>
              </a:rPr>
              <a:t>.barh(color={"speed": "red",</a:t>
            </a:r>
          </a:p>
          <a:p>
            <a:r>
              <a:rPr lang="en-US" sz="1200" b="1">
                <a:latin typeface="Consolas" panose="020B0609020204030204" pitchFamily="49" charset="0"/>
                <a:cs typeface="Consolas" panose="020B0609020204030204" pitchFamily="49" charset="0"/>
              </a:rPr>
              <a:t>"lifespan": "green"})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87358FA-E24B-4A67-9F54-7CD44F8F23A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43500" y="6473190"/>
            <a:ext cx="1995170" cy="1474470"/>
          </a:xfrm>
          <a:prstGeom prst="rect">
            <a:avLst/>
          </a:prstGeom>
        </p:spPr>
      </p:pic>
      <p:sp>
        <p:nvSpPr>
          <p:cNvPr id="41" name="Rounded Rectangle 80">
            <a:extLst>
              <a:ext uri="{FF2B5EF4-FFF2-40B4-BE49-F238E27FC236}">
                <a16:creationId xmlns:a16="http://schemas.microsoft.com/office/drawing/2014/main" id="{4F0A4EEF-3D61-4385-8D0D-21422DD7FC60}"/>
              </a:ext>
            </a:extLst>
          </p:cNvPr>
          <p:cNvSpPr/>
          <p:nvPr/>
        </p:nvSpPr>
        <p:spPr>
          <a:xfrm>
            <a:off x="7006590" y="8282305"/>
            <a:ext cx="1710690" cy="423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Box Plots</a:t>
            </a:r>
          </a:p>
        </p:txBody>
      </p:sp>
      <p:sp>
        <p:nvSpPr>
          <p:cNvPr id="42" name="Text Box 31">
            <a:extLst>
              <a:ext uri="{FF2B5EF4-FFF2-40B4-BE49-F238E27FC236}">
                <a16:creationId xmlns:a16="http://schemas.microsoft.com/office/drawing/2014/main" id="{7844BA02-7D72-429B-9840-6523BC923C72}"/>
              </a:ext>
            </a:extLst>
          </p:cNvPr>
          <p:cNvSpPr txBox="1"/>
          <p:nvPr/>
        </p:nvSpPr>
        <p:spPr>
          <a:xfrm>
            <a:off x="7045325" y="8768080"/>
            <a:ext cx="135191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>
                <a:latin typeface="Consolas" panose="020B0609020204030204" pitchFamily="49" charset="0"/>
                <a:cs typeface="Consolas" panose="020B0609020204030204" pitchFamily="49" charset="0"/>
              </a:rPr>
              <a:t>df.</a:t>
            </a:r>
            <a:r>
              <a:rPr lang="en-US" sz="1200" b="1" u="sng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</a:t>
            </a:r>
            <a:r>
              <a:rPr lang="en-US" sz="1200" b="1">
                <a:latin typeface="Consolas" panose="020B0609020204030204" pitchFamily="49" charset="0"/>
                <a:cs typeface="Consolas" panose="020B0609020204030204" pitchFamily="49" charset="0"/>
              </a:rPr>
              <a:t>.box()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D55E2FC-C5F4-4D73-A219-DF302FF6792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07555" y="9166225"/>
            <a:ext cx="1508125" cy="1132205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C83A1512-55A6-414B-BFCA-8ACD3C06291B}"/>
              </a:ext>
            </a:extLst>
          </p:cNvPr>
          <p:cNvGrpSpPr/>
          <p:nvPr/>
        </p:nvGrpSpPr>
        <p:grpSpPr>
          <a:xfrm>
            <a:off x="8993505" y="234950"/>
            <a:ext cx="4772660" cy="794385"/>
            <a:chOff x="212" y="353"/>
            <a:chExt cx="7183" cy="1251"/>
          </a:xfrm>
        </p:grpSpPr>
        <p:sp>
          <p:nvSpPr>
            <p:cNvPr id="45" name="Rounded Rectangle 35">
              <a:extLst>
                <a:ext uri="{FF2B5EF4-FFF2-40B4-BE49-F238E27FC236}">
                  <a16:creationId xmlns:a16="http://schemas.microsoft.com/office/drawing/2014/main" id="{92F3652D-9671-4DE7-B882-340D34B369C8}"/>
                </a:ext>
              </a:extLst>
            </p:cNvPr>
            <p:cNvSpPr/>
            <p:nvPr/>
          </p:nvSpPr>
          <p:spPr>
            <a:xfrm>
              <a:off x="212" y="353"/>
              <a:ext cx="7183" cy="6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85" b="1" dirty="0">
                  <a:solidFill>
                    <a:schemeClr val="bg1"/>
                  </a:solidFill>
                </a:rPr>
                <a:t>Density Plots</a:t>
              </a:r>
            </a:p>
          </p:txBody>
        </p:sp>
        <p:sp>
          <p:nvSpPr>
            <p:cNvPr id="46" name="Text Box 37">
              <a:extLst>
                <a:ext uri="{FF2B5EF4-FFF2-40B4-BE49-F238E27FC236}">
                  <a16:creationId xmlns:a16="http://schemas.microsoft.com/office/drawing/2014/main" id="{AF9DCFE0-1B25-4482-AF79-99E9D0D1AD4C}"/>
                </a:ext>
              </a:extLst>
            </p:cNvPr>
            <p:cNvSpPr txBox="1"/>
            <p:nvPr/>
          </p:nvSpPr>
          <p:spPr>
            <a:xfrm>
              <a:off x="379" y="1170"/>
              <a:ext cx="6873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endParaRPr lang="en-US" sz="12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7" name="Text Box 39">
            <a:extLst>
              <a:ext uri="{FF2B5EF4-FFF2-40B4-BE49-F238E27FC236}">
                <a16:creationId xmlns:a16="http://schemas.microsoft.com/office/drawing/2014/main" id="{0367A543-C812-436D-ADE2-0BEA11F983A8}"/>
              </a:ext>
            </a:extLst>
          </p:cNvPr>
          <p:cNvSpPr txBox="1"/>
          <p:nvPr/>
        </p:nvSpPr>
        <p:spPr>
          <a:xfrm>
            <a:off x="9080500" y="731520"/>
            <a:ext cx="2540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>
                <a:latin typeface="Consolas" panose="020B0609020204030204" pitchFamily="49" charset="0"/>
                <a:cs typeface="Consolas" panose="020B0609020204030204" pitchFamily="49" charset="0"/>
              </a:rPr>
              <a:t>s.</a:t>
            </a:r>
            <a:r>
              <a:rPr lang="en-US" sz="1200" b="1" u="sng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</a:t>
            </a:r>
            <a:r>
              <a:rPr lang="en-US" sz="1200" b="1">
                <a:latin typeface="Consolas" panose="020B0609020204030204" pitchFamily="49" charset="0"/>
                <a:cs typeface="Consolas" panose="020B0609020204030204" pitchFamily="49" charset="0"/>
              </a:rPr>
              <a:t>.kde()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7E16FE7E-AE30-4442-8289-A562672C462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080500" y="999490"/>
            <a:ext cx="1765935" cy="1324610"/>
          </a:xfrm>
          <a:prstGeom prst="rect">
            <a:avLst/>
          </a:prstGeom>
        </p:spPr>
      </p:pic>
      <p:sp>
        <p:nvSpPr>
          <p:cNvPr id="49" name="Text Box 42">
            <a:extLst>
              <a:ext uri="{FF2B5EF4-FFF2-40B4-BE49-F238E27FC236}">
                <a16:creationId xmlns:a16="http://schemas.microsoft.com/office/drawing/2014/main" id="{03B19539-F416-4049-99C5-737DF366FD83}"/>
              </a:ext>
            </a:extLst>
          </p:cNvPr>
          <p:cNvSpPr txBox="1"/>
          <p:nvPr/>
        </p:nvSpPr>
        <p:spPr>
          <a:xfrm>
            <a:off x="11336655" y="753745"/>
            <a:ext cx="2540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>
                <a:latin typeface="Consolas" panose="020B0609020204030204" pitchFamily="49" charset="0"/>
                <a:cs typeface="Consolas" panose="020B0609020204030204" pitchFamily="49" charset="0"/>
              </a:rPr>
              <a:t>s.</a:t>
            </a:r>
            <a:r>
              <a:rPr lang="en-US" sz="1200" b="1" u="sng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</a:t>
            </a:r>
            <a:r>
              <a:rPr lang="en-US" sz="1200" b="1">
                <a:latin typeface="Consolas" panose="020B0609020204030204" pitchFamily="49" charset="0"/>
                <a:cs typeface="Consolas" panose="020B0609020204030204" pitchFamily="49" charset="0"/>
              </a:rPr>
              <a:t>.kde(bw_method=0.3)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0089A21-C11B-497E-B81E-7876364872D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513820" y="999490"/>
            <a:ext cx="1736090" cy="1302385"/>
          </a:xfrm>
          <a:prstGeom prst="rect">
            <a:avLst/>
          </a:prstGeom>
        </p:spPr>
      </p:pic>
      <p:sp>
        <p:nvSpPr>
          <p:cNvPr id="51" name="Text Box 45">
            <a:extLst>
              <a:ext uri="{FF2B5EF4-FFF2-40B4-BE49-F238E27FC236}">
                <a16:creationId xmlns:a16="http://schemas.microsoft.com/office/drawing/2014/main" id="{697885C6-5822-4B52-AD9D-26297F4594F2}"/>
              </a:ext>
            </a:extLst>
          </p:cNvPr>
          <p:cNvSpPr txBox="1"/>
          <p:nvPr/>
        </p:nvSpPr>
        <p:spPr>
          <a:xfrm>
            <a:off x="9017000" y="2419350"/>
            <a:ext cx="211391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>
                <a:latin typeface="Consolas" panose="020B0609020204030204" pitchFamily="49" charset="0"/>
                <a:cs typeface="Consolas" panose="020B0609020204030204" pitchFamily="49" charset="0"/>
              </a:rPr>
              <a:t>s.</a:t>
            </a:r>
            <a:r>
              <a:rPr lang="en-US" sz="1200" b="1" u="sng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</a:t>
            </a:r>
            <a:r>
              <a:rPr lang="en-US" sz="1200" b="1">
                <a:latin typeface="Consolas" panose="020B0609020204030204" pitchFamily="49" charset="0"/>
                <a:cs typeface="Consolas" panose="020B0609020204030204" pitchFamily="49" charset="0"/>
              </a:rPr>
              <a:t>.kde(bw_method=3)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3D3781E-F83C-4377-85BC-0DC1568950A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093200" y="2694940"/>
            <a:ext cx="1741170" cy="1306195"/>
          </a:xfrm>
          <a:prstGeom prst="rect">
            <a:avLst/>
          </a:prstGeom>
        </p:spPr>
      </p:pic>
      <p:sp>
        <p:nvSpPr>
          <p:cNvPr id="53" name="Text Box 47">
            <a:extLst>
              <a:ext uri="{FF2B5EF4-FFF2-40B4-BE49-F238E27FC236}">
                <a16:creationId xmlns:a16="http://schemas.microsoft.com/office/drawing/2014/main" id="{CBC3D27C-41C8-44BA-B1D8-B12E2C61FB98}"/>
              </a:ext>
            </a:extLst>
          </p:cNvPr>
          <p:cNvSpPr txBox="1"/>
          <p:nvPr/>
        </p:nvSpPr>
        <p:spPr>
          <a:xfrm>
            <a:off x="11336655" y="2419350"/>
            <a:ext cx="2540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/>
              <a:t>s.</a:t>
            </a:r>
            <a:r>
              <a:rPr lang="en-US" sz="1200" b="1" u="sng">
                <a:solidFill>
                  <a:schemeClr val="accent5"/>
                </a:solidFill>
              </a:rPr>
              <a:t>plot</a:t>
            </a:r>
            <a:r>
              <a:rPr lang="en-US" sz="1200" b="1"/>
              <a:t>.kde(ind=[1, 2, 3, 4, 5])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28165CC8-74E5-469B-A5CF-95AAB184D1A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513820" y="2694940"/>
            <a:ext cx="1744980" cy="1308735"/>
          </a:xfrm>
          <a:prstGeom prst="rect">
            <a:avLst/>
          </a:prstGeom>
        </p:spPr>
      </p:pic>
      <p:sp>
        <p:nvSpPr>
          <p:cNvPr id="55" name="Text Box 49">
            <a:extLst>
              <a:ext uri="{FF2B5EF4-FFF2-40B4-BE49-F238E27FC236}">
                <a16:creationId xmlns:a16="http://schemas.microsoft.com/office/drawing/2014/main" id="{F9888DFD-4D9C-4A81-86F2-8B00BC602C48}"/>
              </a:ext>
            </a:extLst>
          </p:cNvPr>
          <p:cNvSpPr txBox="1"/>
          <p:nvPr/>
        </p:nvSpPr>
        <p:spPr>
          <a:xfrm>
            <a:off x="9080500" y="4213860"/>
            <a:ext cx="42519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Dataframes:</a:t>
            </a:r>
          </a:p>
        </p:txBody>
      </p:sp>
      <p:sp>
        <p:nvSpPr>
          <p:cNvPr id="56" name="Text Box 50">
            <a:extLst>
              <a:ext uri="{FF2B5EF4-FFF2-40B4-BE49-F238E27FC236}">
                <a16:creationId xmlns:a16="http://schemas.microsoft.com/office/drawing/2014/main" id="{930C5286-0B1D-4C6B-ACCA-5EB3456669DC}"/>
              </a:ext>
            </a:extLst>
          </p:cNvPr>
          <p:cNvSpPr txBox="1"/>
          <p:nvPr/>
        </p:nvSpPr>
        <p:spPr>
          <a:xfrm>
            <a:off x="9104630" y="4617085"/>
            <a:ext cx="44094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>
                <a:latin typeface="Consolas" panose="020B0609020204030204" pitchFamily="49" charset="0"/>
                <a:cs typeface="Consolas" panose="020B0609020204030204" pitchFamily="49" charset="0"/>
              </a:rPr>
              <a:t>&gt; df = </a:t>
            </a:r>
            <a:r>
              <a:rPr lang="en-US" sz="1200" b="1" u="sng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pd.DataFrame</a:t>
            </a:r>
            <a:r>
              <a:rPr lang="en-US" sz="1200" b="1">
                <a:latin typeface="Consolas" panose="020B0609020204030204" pitchFamily="49" charset="0"/>
                <a:cs typeface="Consolas" panose="020B0609020204030204" pitchFamily="49" charset="0"/>
              </a:rPr>
              <a:t>({'x': [1, 2, 2.5, 3, 3.5, 4, 5],'y': [4, 4, 4.5, 5, 5.5, 6, 6],})</a:t>
            </a:r>
          </a:p>
          <a:p>
            <a:endParaRPr lang="en-US" sz="12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  <a:cs typeface="Consolas" panose="020B0609020204030204" pitchFamily="49" charset="0"/>
              </a:rPr>
              <a:t>&gt; ax = df.</a:t>
            </a:r>
            <a:r>
              <a:rPr lang="en-US" sz="1200" b="1" u="sng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</a:t>
            </a:r>
            <a:r>
              <a:rPr lang="en-US" sz="1200" b="1">
                <a:latin typeface="Consolas" panose="020B0609020204030204" pitchFamily="49" charset="0"/>
                <a:cs typeface="Consolas" panose="020B0609020204030204" pitchFamily="49" charset="0"/>
              </a:rPr>
              <a:t>.kde()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FAEEE74-9C28-4EA5-BFF8-7069CB42408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192895" y="5475605"/>
            <a:ext cx="1760855" cy="1321435"/>
          </a:xfrm>
          <a:prstGeom prst="rect">
            <a:avLst/>
          </a:prstGeom>
        </p:spPr>
      </p:pic>
      <p:sp>
        <p:nvSpPr>
          <p:cNvPr id="58" name="Text Box 52">
            <a:extLst>
              <a:ext uri="{FF2B5EF4-FFF2-40B4-BE49-F238E27FC236}">
                <a16:creationId xmlns:a16="http://schemas.microsoft.com/office/drawing/2014/main" id="{6977DB41-081D-4DE3-92CC-6CEAB448C126}"/>
              </a:ext>
            </a:extLst>
          </p:cNvPr>
          <p:cNvSpPr txBox="1"/>
          <p:nvPr/>
        </p:nvSpPr>
        <p:spPr>
          <a:xfrm>
            <a:off x="9080500" y="7038340"/>
            <a:ext cx="2540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>
                <a:latin typeface="Consolas" panose="020B0609020204030204" pitchFamily="49" charset="0"/>
                <a:cs typeface="Consolas" panose="020B0609020204030204" pitchFamily="49" charset="0"/>
              </a:rPr>
              <a:t>df.</a:t>
            </a:r>
            <a:r>
              <a:rPr lang="en-US" sz="1200" b="1" u="sng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</a:t>
            </a:r>
            <a:r>
              <a:rPr lang="en-US" sz="1200" b="1">
                <a:latin typeface="Consolas" panose="020B0609020204030204" pitchFamily="49" charset="0"/>
                <a:cs typeface="Consolas" panose="020B0609020204030204" pitchFamily="49" charset="0"/>
              </a:rPr>
              <a:t>.kde(bw_method=0.3)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74F47A27-C080-4B8D-88A1-1E979E237E7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192895" y="7383145"/>
            <a:ext cx="1762760" cy="1322705"/>
          </a:xfrm>
          <a:prstGeom prst="rect">
            <a:avLst/>
          </a:prstGeom>
        </p:spPr>
      </p:pic>
      <p:sp>
        <p:nvSpPr>
          <p:cNvPr id="60" name="Rounded Rectangle 60">
            <a:extLst>
              <a:ext uri="{FF2B5EF4-FFF2-40B4-BE49-F238E27FC236}">
                <a16:creationId xmlns:a16="http://schemas.microsoft.com/office/drawing/2014/main" id="{D0619951-6512-4852-9704-65F19C0E69AA}"/>
              </a:ext>
            </a:extLst>
          </p:cNvPr>
          <p:cNvSpPr/>
          <p:nvPr/>
        </p:nvSpPr>
        <p:spPr>
          <a:xfrm>
            <a:off x="11407775" y="5083175"/>
            <a:ext cx="2263140" cy="3684905"/>
          </a:xfrm>
          <a:prstGeom prst="roundRect">
            <a:avLst>
              <a:gd name="adj" fmla="val 286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Box 54">
            <a:extLst>
              <a:ext uri="{FF2B5EF4-FFF2-40B4-BE49-F238E27FC236}">
                <a16:creationId xmlns:a16="http://schemas.microsoft.com/office/drawing/2014/main" id="{03CA0A4B-AD2F-44F0-82DA-8D1C155A0754}"/>
              </a:ext>
            </a:extLst>
          </p:cNvPr>
          <p:cNvSpPr txBox="1"/>
          <p:nvPr/>
        </p:nvSpPr>
        <p:spPr>
          <a:xfrm>
            <a:off x="11513820" y="5146675"/>
            <a:ext cx="223901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>
                <a:latin typeface="Consolas" panose="020B0609020204030204" pitchFamily="49" charset="0"/>
                <a:cs typeface="Consolas" panose="020B0609020204030204" pitchFamily="49" charset="0"/>
              </a:rPr>
              <a:t>df.</a:t>
            </a:r>
            <a:r>
              <a:rPr lang="en-US" sz="1200" b="1" u="sng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</a:t>
            </a:r>
            <a:r>
              <a:rPr lang="en-US" sz="1200" b="1">
                <a:latin typeface="Consolas" panose="020B0609020204030204" pitchFamily="49" charset="0"/>
                <a:cs typeface="Consolas" panose="020B0609020204030204" pitchFamily="49" charset="0"/>
              </a:rPr>
              <a:t>.kde(bw_method=3)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96FA363-5288-4A64-B0AD-4317E5E6696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690985" y="5496560"/>
            <a:ext cx="1734820" cy="1301115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E1E2F3FA-D9EB-41A7-B87C-C9DADD9B9BC4}"/>
              </a:ext>
            </a:extLst>
          </p:cNvPr>
          <p:cNvGrpSpPr/>
          <p:nvPr/>
        </p:nvGrpSpPr>
        <p:grpSpPr>
          <a:xfrm>
            <a:off x="11513820" y="6979920"/>
            <a:ext cx="3151505" cy="1725930"/>
            <a:chOff x="18176" y="8356"/>
            <a:chExt cx="4963" cy="2718"/>
          </a:xfrm>
        </p:grpSpPr>
        <p:sp>
          <p:nvSpPr>
            <p:cNvPr id="64" name="Text Box 56">
              <a:extLst>
                <a:ext uri="{FF2B5EF4-FFF2-40B4-BE49-F238E27FC236}">
                  <a16:creationId xmlns:a16="http://schemas.microsoft.com/office/drawing/2014/main" id="{5D8DD0E9-60DE-46B4-B39A-EC8F49AAF969}"/>
                </a:ext>
              </a:extLst>
            </p:cNvPr>
            <p:cNvSpPr txBox="1"/>
            <p:nvPr/>
          </p:nvSpPr>
          <p:spPr>
            <a:xfrm>
              <a:off x="18176" y="8356"/>
              <a:ext cx="4963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200" b="1">
                  <a:latin typeface="Consolas" panose="020B0609020204030204" pitchFamily="49" charset="0"/>
                  <a:cs typeface="Consolas" panose="020B0609020204030204" pitchFamily="49" charset="0"/>
                </a:rPr>
                <a:t>df.</a:t>
              </a:r>
              <a:r>
                <a:rPr lang="en-US" sz="1200" b="1" u="sng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plot</a:t>
              </a:r>
              <a:r>
                <a:rPr lang="en-US" sz="1200" b="1">
                  <a:latin typeface="Consolas" panose="020B0609020204030204" pitchFamily="49" charset="0"/>
                  <a:cs typeface="Consolas" panose="020B0609020204030204" pitchFamily="49" charset="0"/>
                </a:rPr>
                <a:t>.kde(</a:t>
              </a:r>
            </a:p>
            <a:p>
              <a:r>
                <a:rPr lang="en-US" sz="1200" b="1">
                  <a:latin typeface="Consolas" panose="020B0609020204030204" pitchFamily="49" charset="0"/>
                  <a:cs typeface="Consolas" panose="020B0609020204030204" pitchFamily="49" charset="0"/>
                </a:rPr>
                <a:t>ind=[1, 2, 3, 4, 5, 6])</a:t>
              </a: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AE1FDB74-3840-4CDD-AC9C-A40A5EE17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8493" y="9081"/>
              <a:ext cx="2656" cy="1993"/>
            </a:xfrm>
            <a:prstGeom prst="rect">
              <a:avLst/>
            </a:prstGeom>
          </p:spPr>
        </p:pic>
      </p:grpSp>
      <p:sp>
        <p:nvSpPr>
          <p:cNvPr id="66" name="Rounded Rectangle 80">
            <a:extLst>
              <a:ext uri="{FF2B5EF4-FFF2-40B4-BE49-F238E27FC236}">
                <a16:creationId xmlns:a16="http://schemas.microsoft.com/office/drawing/2014/main" id="{986BC45C-2A89-447C-BC73-86D19B9E9495}"/>
              </a:ext>
            </a:extLst>
          </p:cNvPr>
          <p:cNvSpPr/>
          <p:nvPr/>
        </p:nvSpPr>
        <p:spPr>
          <a:xfrm>
            <a:off x="4916805" y="8282305"/>
            <a:ext cx="1870710" cy="423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Hexbins </a:t>
            </a:r>
          </a:p>
        </p:txBody>
      </p:sp>
      <p:sp>
        <p:nvSpPr>
          <p:cNvPr id="67" name="Text Box 62">
            <a:extLst>
              <a:ext uri="{FF2B5EF4-FFF2-40B4-BE49-F238E27FC236}">
                <a16:creationId xmlns:a16="http://schemas.microsoft.com/office/drawing/2014/main" id="{116AF70C-DFC2-47D6-8CE5-0E65785816D9}"/>
              </a:ext>
            </a:extLst>
          </p:cNvPr>
          <p:cNvSpPr txBox="1"/>
          <p:nvPr/>
        </p:nvSpPr>
        <p:spPr>
          <a:xfrm>
            <a:off x="4894580" y="8705850"/>
            <a:ext cx="36823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>
                <a:latin typeface="Consolas" panose="020B0609020204030204" pitchFamily="49" charset="0"/>
                <a:cs typeface="Consolas" panose="020B0609020204030204" pitchFamily="49" charset="0"/>
              </a:rPr>
              <a:t>df.</a:t>
            </a:r>
            <a:r>
              <a:rPr lang="en-US" sz="1200" b="1" u="sng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</a:t>
            </a:r>
            <a:r>
              <a:rPr lang="en-US" sz="1200" b="1">
                <a:latin typeface="Consolas" panose="020B0609020204030204" pitchFamily="49" charset="0"/>
                <a:cs typeface="Consolas" panose="020B0609020204030204" pitchFamily="49" charset="0"/>
              </a:rPr>
              <a:t>.hexbin(x='x',</a:t>
            </a:r>
          </a:p>
          <a:p>
            <a:r>
              <a:rPr lang="en-US" sz="1200" b="1">
                <a:latin typeface="Consolas" panose="020B0609020204030204" pitchFamily="49" charset="0"/>
                <a:cs typeface="Consolas" panose="020B0609020204030204" pitchFamily="49" charset="0"/>
              </a:rPr>
              <a:t>y='y', gridsize=20)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F52A6E8A-0657-4F02-8A29-D1C659852E14}"/>
              </a:ext>
            </a:extLst>
          </p:cNvPr>
          <p:cNvPicPr>
            <a:picLocks noChangeAspect="1"/>
          </p:cNvPicPr>
          <p:nvPr/>
        </p:nvPicPr>
        <p:blipFill>
          <a:blip r:embed="rId26"/>
          <a:srcRect l="4260" t="10528" r="11991" b="1689"/>
          <a:stretch>
            <a:fillRect/>
          </a:stretch>
        </p:blipFill>
        <p:spPr>
          <a:xfrm>
            <a:off x="5028565" y="9259570"/>
            <a:ext cx="1647190" cy="1295400"/>
          </a:xfrm>
          <a:prstGeom prst="rect">
            <a:avLst/>
          </a:prstGeom>
        </p:spPr>
      </p:pic>
      <p:sp>
        <p:nvSpPr>
          <p:cNvPr id="69" name="Rounded Rectangle 80">
            <a:extLst>
              <a:ext uri="{FF2B5EF4-FFF2-40B4-BE49-F238E27FC236}">
                <a16:creationId xmlns:a16="http://schemas.microsoft.com/office/drawing/2014/main" id="{0A28ADD6-6F70-46DA-A883-69C29C5800D2}"/>
              </a:ext>
            </a:extLst>
          </p:cNvPr>
          <p:cNvSpPr/>
          <p:nvPr/>
        </p:nvSpPr>
        <p:spPr>
          <a:xfrm>
            <a:off x="8993505" y="8893810"/>
            <a:ext cx="4758690" cy="423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Line Charts</a:t>
            </a:r>
          </a:p>
        </p:txBody>
      </p:sp>
      <p:sp>
        <p:nvSpPr>
          <p:cNvPr id="70" name="Text Box 67">
            <a:extLst>
              <a:ext uri="{FF2B5EF4-FFF2-40B4-BE49-F238E27FC236}">
                <a16:creationId xmlns:a16="http://schemas.microsoft.com/office/drawing/2014/main" id="{029A3834-FE70-4A80-9DD8-A02D0CB23B1B}"/>
              </a:ext>
            </a:extLst>
          </p:cNvPr>
          <p:cNvSpPr txBox="1"/>
          <p:nvPr/>
        </p:nvSpPr>
        <p:spPr>
          <a:xfrm>
            <a:off x="9104630" y="9317355"/>
            <a:ext cx="128079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>
                <a:latin typeface="Consolas" panose="020B0609020204030204" pitchFamily="49" charset="0"/>
                <a:cs typeface="Consolas" panose="020B0609020204030204" pitchFamily="49" charset="0"/>
              </a:rPr>
              <a:t>s.</a:t>
            </a:r>
            <a:r>
              <a:rPr lang="en-US" sz="1200" b="1" u="sng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</a:t>
            </a:r>
            <a:r>
              <a:rPr lang="en-US" sz="1200" b="1">
                <a:latin typeface="Consolas" panose="020B0609020204030204" pitchFamily="49" charset="0"/>
                <a:cs typeface="Consolas" panose="020B0609020204030204" pitchFamily="49" charset="0"/>
              </a:rPr>
              <a:t>.line()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C0A525DD-D18D-4BB6-BEC1-F7E2003F72BA}"/>
              </a:ext>
            </a:extLst>
          </p:cNvPr>
          <p:cNvPicPr>
            <a:picLocks noChangeAspect="1"/>
          </p:cNvPicPr>
          <p:nvPr/>
        </p:nvPicPr>
        <p:blipFill>
          <a:blip r:embed="rId27"/>
          <a:srcRect l="4630" t="9259" r="7870" b="4630"/>
          <a:stretch>
            <a:fillRect/>
          </a:stretch>
        </p:blipFill>
        <p:spPr>
          <a:xfrm>
            <a:off x="9104630" y="9627235"/>
            <a:ext cx="1233170" cy="910590"/>
          </a:xfrm>
          <a:prstGeom prst="rect">
            <a:avLst/>
          </a:prstGeom>
        </p:spPr>
      </p:pic>
      <p:sp>
        <p:nvSpPr>
          <p:cNvPr id="72" name="Text Box 69">
            <a:extLst>
              <a:ext uri="{FF2B5EF4-FFF2-40B4-BE49-F238E27FC236}">
                <a16:creationId xmlns:a16="http://schemas.microsoft.com/office/drawing/2014/main" id="{8D4154A0-E412-48B3-9BE8-BF036243CF02}"/>
              </a:ext>
            </a:extLst>
          </p:cNvPr>
          <p:cNvSpPr txBox="1"/>
          <p:nvPr/>
        </p:nvSpPr>
        <p:spPr>
          <a:xfrm>
            <a:off x="10974070" y="9317355"/>
            <a:ext cx="2540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>
                <a:latin typeface="Consolas" panose="020B0609020204030204" pitchFamily="49" charset="0"/>
                <a:cs typeface="Consolas" panose="020B0609020204030204" pitchFamily="49" charset="0"/>
              </a:rPr>
              <a:t>df.</a:t>
            </a:r>
            <a:r>
              <a:rPr lang="en-US" sz="1200" b="1" u="sng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</a:t>
            </a:r>
            <a:r>
              <a:rPr lang="en-US" sz="1200" b="1">
                <a:latin typeface="Consolas" panose="020B0609020204030204" pitchFamily="49" charset="0"/>
                <a:cs typeface="Consolas" panose="020B0609020204030204" pitchFamily="49" charset="0"/>
              </a:rPr>
              <a:t>.line()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CD396428-2A95-47CE-BB2E-CCC1CE881F14}"/>
              </a:ext>
            </a:extLst>
          </p:cNvPr>
          <p:cNvPicPr>
            <a:picLocks noChangeAspect="1"/>
          </p:cNvPicPr>
          <p:nvPr/>
        </p:nvPicPr>
        <p:blipFill>
          <a:blip r:embed="rId28"/>
          <a:srcRect l="4630" t="9259" r="6481" b="4938"/>
          <a:stretch>
            <a:fillRect/>
          </a:stretch>
        </p:blipFill>
        <p:spPr>
          <a:xfrm>
            <a:off x="11130915" y="9627235"/>
            <a:ext cx="1233805" cy="89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96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2683</Words>
  <Application>Microsoft Office PowerPoint</Application>
  <PresentationFormat>Custom</PresentationFormat>
  <Paragraphs>479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2016-12-15T21:09:07Z</dcterms:created>
  <dcterms:modified xsi:type="dcterms:W3CDTF">2021-07-20T11:31:01Z</dcterms:modified>
</cp:coreProperties>
</file>