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55" d="100"/>
          <a:sy n="55" d="100"/>
        </p:scale>
        <p:origin x="1781" y="43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8/18/2021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min.html?highlight=min#pandas.DataFrame.min" TargetMode="External"/><Relationship Id="rId18" Type="http://schemas.openxmlformats.org/officeDocument/2006/relationships/hyperlink" Target="https://pandas.pydata.org/pandas-docs/stable/reference/api/pandas.DataFrame.assign.html?highlight=assign" TargetMode="External"/><Relationship Id="rId26" Type="http://schemas.openxmlformats.org/officeDocument/2006/relationships/hyperlink" Target="https://pandas.pydata.org/pandas-docs/stable/reference/api/pandas.DataFrame.merge.html?highlight=merge#pandas.DataFrame.merge" TargetMode="External"/><Relationship Id="rId39" Type="http://schemas.openxmlformats.org/officeDocument/2006/relationships/hyperlink" Target="https://pandas.pydata.org/pandas-docs/stable/user_guide/missing_data.html" TargetMode="External"/><Relationship Id="rId21" Type="http://schemas.openxmlformats.org/officeDocument/2006/relationships/hyperlink" Target="https://pandas.pydata.org/pandas-docs/stable/reference/api/pandas.DataFrame.rank.html?highlight=rank#pandas.DataFrame.rank" TargetMode="External"/><Relationship Id="rId34" Type="http://schemas.openxmlformats.org/officeDocument/2006/relationships/hyperlink" Target="https://pandas.pydata.org/pandas-docs/stable/user_guide/window.html" TargetMode="External"/><Relationship Id="rId42" Type="http://schemas.openxmlformats.org/officeDocument/2006/relationships/hyperlink" Target="http://pandas.pydata.org/" TargetMode="External"/><Relationship Id="rId47" Type="http://schemas.openxmlformats.org/officeDocument/2006/relationships/image" Target="../media/image6.png"/><Relationship Id="rId7" Type="http://schemas.openxmlformats.org/officeDocument/2006/relationships/hyperlink" Target="https://pandas.pydata.org/pandas-docs/stable/reference/api/pandas.DataFrame.describe.html?highlight=describe#pandas.DataFrame.describe" TargetMode="External"/><Relationship Id="rId2" Type="http://schemas.openxmlformats.org/officeDocument/2006/relationships/hyperlink" Target="https://pandas.pydata.org/pandas-docs/stable/user_guide/basics.html#descriptive-statistics" TargetMode="External"/><Relationship Id="rId16" Type="http://schemas.openxmlformats.org/officeDocument/2006/relationships/hyperlink" Target="https://pandas.pydata.org/pandas-docs/stable/reference/api/pandas.DataFrame.var.html?highlight=var#pandas.DataFrame.var" TargetMode="External"/><Relationship Id="rId29" Type="http://schemas.openxmlformats.org/officeDocument/2006/relationships/hyperlink" Target="https://pandas.pydata.org/pandas-docs/stable/reference/api/pandas.DataFrame.drop.html?highlight=drop#pandas.DataFrame.drop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nunique.html?highlight=nunique" TargetMode="External"/><Relationship Id="rId11" Type="http://schemas.openxmlformats.org/officeDocument/2006/relationships/hyperlink" Target="https://pandas.pydata.org/pandas-docs/stable/reference/api/pandas.DataFrame.quantile.html?highlight=quantile#pandas.DataFrame.quantile" TargetMode="External"/><Relationship Id="rId24" Type="http://schemas.openxmlformats.org/officeDocument/2006/relationships/hyperlink" Target="https://pandas.pydata.org/pandas-docs/stable/reference/api/pandas.DataFrame.cummin.html?highlight=cummin#pandas.DataFrame.cummin" TargetMode="External"/><Relationship Id="rId32" Type="http://schemas.openxmlformats.org/officeDocument/2006/relationships/hyperlink" Target="https://pandas.pydata.org/pandas-docs/stable/reference/api/pandas.DataFrame.clip.html?highlight=clip#pandas.DataFrame.clip" TargetMode="External"/><Relationship Id="rId37" Type="http://schemas.openxmlformats.org/officeDocument/2006/relationships/hyperlink" Target="https://pandas.pydata.org/pandas-docs/stable/reference/api/pandas.DataFrame.size.html?highlight=size#pandas.DataFrame.size" TargetMode="External"/><Relationship Id="rId40" Type="http://schemas.openxmlformats.org/officeDocument/2006/relationships/hyperlink" Target="https://pandas.pydata.org/pandas-docs/stable/reference/api/pandas.DataFrame.dropna.html?highlight=dropna#pandas.DataFrame.dropna" TargetMode="External"/><Relationship Id="rId45" Type="http://schemas.openxmlformats.org/officeDocument/2006/relationships/hyperlink" Target="https://pandas.pydata.org/pandas-docs/stable/user_guide/visualization.html" TargetMode="External"/><Relationship Id="rId5" Type="http://schemas.openxmlformats.org/officeDocument/2006/relationships/hyperlink" Target="https://pandas.pydata.org/pandas-docs/stable/reference/api/pandas.DataFrame.shape.html" TargetMode="External"/><Relationship Id="rId15" Type="http://schemas.openxmlformats.org/officeDocument/2006/relationships/hyperlink" Target="https://pandas.pydata.org/pandas-docs/stable/reference/api/pandas.DataFrame.mean.html?highlight=mean#pandas.DataFrame.mean" TargetMode="External"/><Relationship Id="rId23" Type="http://schemas.openxmlformats.org/officeDocument/2006/relationships/hyperlink" Target="https://pandas.pydata.org/pandas-docs/stable/reference/api/pandas.DataFrame.cummax.html?highlight=cummax#pandas.DataFrame.cummax" TargetMode="External"/><Relationship Id="rId28" Type="http://schemas.openxmlformats.org/officeDocument/2006/relationships/hyperlink" Target="https://pandas.pydata.org/pandas-docs/stable/reference/api/pandas.DataFrame.query.html?highlight=query#pandas.DataFrame.query" TargetMode="External"/><Relationship Id="rId36" Type="http://schemas.openxmlformats.org/officeDocument/2006/relationships/hyperlink" Target="https://pandas.pydata.org/pandas-docs/stable/reference/api/pandas.DataFrame.rolling.html?highlight=rolling#pandas.DataFrame.rolling" TargetMode="External"/><Relationship Id="rId10" Type="http://schemas.openxmlformats.org/officeDocument/2006/relationships/hyperlink" Target="https://pandas.pydata.org/pandas-docs/stable/reference/api/pandas.DataFrame.median.html?highlight=median#pandas.DataFrame.median" TargetMode="External"/><Relationship Id="rId19" Type="http://schemas.openxmlformats.org/officeDocument/2006/relationships/hyperlink" Target="https://pandas.pydata.org/pandas-docs/stable/reference/api/pandas.qcut.html?highlight=qcut#pandas.qcut" TargetMode="External"/><Relationship Id="rId31" Type="http://schemas.openxmlformats.org/officeDocument/2006/relationships/hyperlink" Target="https://pandas.pydata.org/pandas-docs/stable/reference/api/pandas.DataFrame.groupby.html?highlight=groupby#pandas.DataFrame.groupby" TargetMode="External"/><Relationship Id="rId44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9" Type="http://schemas.openxmlformats.org/officeDocument/2006/relationships/hyperlink" Target="https://pandas.pydata.org/pandas-docs/stable/reference/api/pandas.DataFrame.count.html?highlight=count#pandas.DataFrame.count" TargetMode="External"/><Relationship Id="rId14" Type="http://schemas.openxmlformats.org/officeDocument/2006/relationships/hyperlink" Target="https://pandas.pydata.org/pandas-docs/stable/reference/api/pandas.DataFrame.max.html?highlight=max#pandas.DataFrame.max" TargetMode="External"/><Relationship Id="rId22" Type="http://schemas.openxmlformats.org/officeDocument/2006/relationships/hyperlink" Target="https://pandas.pydata.org/pandas-docs/stable/reference/api/pandas.DataFrame.cumsum.html?highlight=cumsum#pandas.DataFrame.cumsum" TargetMode="External"/><Relationship Id="rId27" Type="http://schemas.openxmlformats.org/officeDocument/2006/relationships/hyperlink" Target="https://pandas.pydata.org/pandas-docs/stable/reference/api/pandas.DataFrame.isin.html?highlight=isin#pandas.DataFrame.isin" TargetMode="External"/><Relationship Id="rId30" Type="http://schemas.openxmlformats.org/officeDocument/2006/relationships/hyperlink" Target="https://pandas.pydata.org/pandas-docs/stable/user_guide/groupby.html" TargetMode="External"/><Relationship Id="rId35" Type="http://schemas.openxmlformats.org/officeDocument/2006/relationships/hyperlink" Target="https://pandas.pydata.org/pandas-docs/stable/reference/api/pandas.DataFrame.expanding.html?highlight=expanding#pandas.DataFrame.expanding" TargetMode="External"/><Relationship Id="rId43" Type="http://schemas.openxmlformats.org/officeDocument/2006/relationships/hyperlink" Target="http://www.princetonoptimization.com/" TargetMode="External"/><Relationship Id="rId48" Type="http://schemas.openxmlformats.org/officeDocument/2006/relationships/image" Target="../media/image7.png"/><Relationship Id="rId8" Type="http://schemas.openxmlformats.org/officeDocument/2006/relationships/hyperlink" Target="https://pandas.pydata.org/pandas-docs/stable/reference/api/pandas.DataFrame.sum.html?highlight=sum#pandas.DataFrame.sum" TargetMode="External"/><Relationship Id="rId3" Type="http://schemas.openxmlformats.org/officeDocument/2006/relationships/hyperlink" Target="https://pandas.pydata.org/pandas-docs/stable/user_guide/merging.html" TargetMode="External"/><Relationship Id="rId12" Type="http://schemas.openxmlformats.org/officeDocument/2006/relationships/hyperlink" Target="https://pandas.pydata.org/pandas-docs/stable/reference/api/pandas.DataFrame.apply.html?highlight=apply#pandas.DataFrame.apply" TargetMode="External"/><Relationship Id="rId17" Type="http://schemas.openxmlformats.org/officeDocument/2006/relationships/hyperlink" Target="https://pandas.pydata.org/pandas-docs/stable/reference/api/pandas.DataFrame.std.html?highlight=std#pandas.DataFrame.std" TargetMode="External"/><Relationship Id="rId25" Type="http://schemas.openxmlformats.org/officeDocument/2006/relationships/hyperlink" Target="https://pandas.pydata.org/pandas-docs/stable/reference/api/pandas.Series.cumprod.html?highlight=cumprod#pandas.Series.cumprod" TargetMode="External"/><Relationship Id="rId33" Type="http://schemas.openxmlformats.org/officeDocument/2006/relationships/hyperlink" Target="https://pandas.pydata.org/pandas-docs/stable/reference/api/pandas.DataFrame.abs.html?highlight=abs" TargetMode="External"/><Relationship Id="rId38" Type="http://schemas.openxmlformats.org/officeDocument/2006/relationships/hyperlink" Target="https://pandas.pydata.org/pandas-docs/stable/reference/api/pandas.DataFrame.agg.html?highlight=agg#pandas.DataFrame.agg" TargetMode="External"/><Relationship Id="rId46" Type="http://schemas.openxmlformats.org/officeDocument/2006/relationships/hyperlink" Target="https://pandas.pydata.org/pandas-docs/stable/reference/api/pandas.DataFrame.plot.html?highlight=plot#pandas.DataFrame.plot" TargetMode="External"/><Relationship Id="rId20" Type="http://schemas.openxmlformats.org/officeDocument/2006/relationships/hyperlink" Target="https://pandas.pydata.org/pandas-docs/stable/reference/api/pandas.DataFrame.shift.html?highlight=shift#pandas.DataFrame.shift" TargetMode="External"/><Relationship Id="rId41" Type="http://schemas.openxmlformats.org/officeDocument/2006/relationships/hyperlink" Target="https://pandas.pydata.org/pandas-docs/stable/reference/api/pandas.DataFrame.fillna.html?highlight=fillna#pandas.DataFrame.fill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andas.pydata.org/pandas-docs/stable/user_guide/basics.html#descriptive-statistic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://www.pngall.com/database-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1800"/>
              <a:t>– Change layout, </a:t>
            </a:r>
            <a:r>
              <a:rPr lang="en-US" sz="180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>
                <a:solidFill>
                  <a:schemeClr val="bg1"/>
                </a:solidFill>
              </a:rPr>
              <a:t>, </a:t>
            </a:r>
            <a:r>
              <a:rPr lang="en-US" sz="1800"/>
              <a:t>renaming</a:t>
            </a:r>
            <a:endParaRPr lang="en-US" sz="1800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>
                <a:latin typeface="Consolas" panose="020B0609020204030204" pitchFamily="49" charset="0"/>
              </a:rPr>
              <a:t>('mpg’, 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</a:t>
            </a:r>
            <a:r>
              <a:rPr lang="en-US" sz="1200" b="1">
                <a:latin typeface="Consolas" panose="020B0609020204030204" pitchFamily="49" charset="0"/>
              </a:rPr>
              <a:t>=['Length’, 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</a:t>
            </a:r>
            <a:r>
              <a:rPr lang="en-US" sz="1200" b="1">
                <a:latin typeface="Consolas" panose="020B0609020204030204" pitchFamily="49" charset="0"/>
              </a:rPr>
              <a:t>[4, 5</a:t>
            </a:r>
            <a:r>
              <a:rPr lang="en-US" sz="1200" b="1" dirty="0">
                <a:latin typeface="Consolas" panose="020B0609020204030204" pitchFamily="49" charset="0"/>
              </a:rPr>
              <a:t>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 </a:t>
            </a:r>
            <a:r>
              <a:rPr lang="en-US" sz="1200" b="1" dirty="0">
                <a:latin typeface="Consolas" panose="020B0609020204030204" pitchFamily="49" charset="0"/>
              </a:rPr>
              <a:t>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  [('d’, 1), ('d’, 2),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 ('e’, 2)], names=['n’, 'v</a:t>
            </a:r>
            <a:r>
              <a:rPr lang="en-US" sz="1200" b="1" dirty="0">
                <a:latin typeface="Consolas" panose="020B0609020204030204" pitchFamily="49" charset="0"/>
              </a:rPr>
              <a:t>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solidFill>
                  <a:schemeClr val="accent1"/>
                </a:solidFill>
              </a:rPr>
              <a:t>Data Wrangling</a:t>
            </a:r>
            <a:br>
              <a:rPr lang="en-US" sz="2800" b="1">
                <a:solidFill>
                  <a:schemeClr val="accent1"/>
                </a:solidFill>
              </a:rPr>
            </a:br>
            <a:r>
              <a:rPr lang="en-US" sz="2000">
                <a:solidFill>
                  <a:schemeClr val="accent1"/>
                </a:solidFill>
              </a:rPr>
              <a:t>with pandas Cheat </a:t>
            </a:r>
            <a:r>
              <a:rPr lang="en-US" sz="2000" dirty="0">
                <a:solidFill>
                  <a:schemeClr val="accent1"/>
                </a:solidFill>
              </a:rPr>
              <a:t>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'value’)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>
                <a:latin typeface="Consolas" panose="020B0609020204030204" pitchFamily="49" charset="0"/>
              </a:rPr>
              <a:t>[['width’, 'length’, 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pPr marL="180975" indent="-180975"/>
            <a:r>
              <a:rPr lang="en-US" sz="1200" dirty="0"/>
              <a:t>     Select multiple columns </a:t>
            </a:r>
            <a:r>
              <a:rPr lang="en-US" sz="1200"/>
              <a:t>with specific names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</a:t>
            </a:r>
            <a:r>
              <a:rPr lang="en-US" sz="1200"/>
              <a:t>matches </a:t>
            </a:r>
            <a:br>
              <a:rPr lang="en-US" sz="1200"/>
            </a:br>
            <a:r>
              <a:rPr lang="en-US" sz="1200"/>
              <a:t>     regular </a:t>
            </a:r>
            <a:r>
              <a:rPr lang="en-US" sz="1200" dirty="0"/>
              <a:t>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>
                <a:latin typeface="Consolas" panose="020B0609020204030204" pitchFamily="49" charset="0"/>
              </a:rPr>
              <a:t>10:20]</a:t>
            </a:r>
          </a:p>
          <a:p>
            <a:pPr marL="185738"/>
            <a:r>
              <a:rPr lang="en-US" sz="1200"/>
              <a:t>Select rows 10-20.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/>
              <a:t>     Select columns in positions 1, 2 and 5 (first column is 0).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/>
              <a:t>     Select all columns between x2 and x4 (inclusive).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>
                <a:latin typeface="Consolas" panose="020B0609020204030204" pitchFamily="49" charset="0"/>
              </a:rPr>
              <a:t>[df['a'] &gt; 10, ['a’, 'c']]</a:t>
            </a:r>
          </a:p>
          <a:p>
            <a:pPr marL="180975" indent="-180975"/>
            <a:r>
              <a:rPr lang="en-US" sz="1200"/>
              <a:t>     Select rows meeting logical condition, and only the specific columns .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>
                <a:latin typeface="Consolas" panose="020B0609020204030204" pitchFamily="49" charset="0"/>
              </a:rPr>
              <a:t>[1, 2] </a:t>
            </a:r>
            <a:r>
              <a:rPr lang="en-US" sz="1200"/>
              <a:t>Access single value by index</a:t>
            </a:r>
          </a:p>
          <a:p>
            <a:pPr marL="180975" indent="-180975"/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>
                <a:latin typeface="Consolas" panose="020B0609020204030204" pitchFamily="49" charset="0"/>
              </a:rPr>
              <a:t>[4, 'A'] </a:t>
            </a:r>
            <a:r>
              <a:rPr lang="en-US" sz="120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35"/>
              </a:rPr>
              <a:t>http</a:t>
            </a:r>
            <a:r>
              <a:rPr lang="en-US" sz="800" dirty="0">
                <a:hlinkClick r:id="rId35"/>
              </a:rPr>
              <a:t>://pandas.pydata.</a:t>
            </a:r>
            <a:r>
              <a:rPr lang="en-US" sz="800">
                <a:hlinkClick r:id="rId35"/>
              </a:rPr>
              <a:t>org/</a:t>
            </a:r>
            <a:r>
              <a:rPr lang="en-US" sz="800"/>
              <a:t> originally written by Irv Lustig, </a:t>
            </a:r>
            <a:r>
              <a:rPr lang="en-US" sz="800">
                <a:hlinkClick r:id="rId36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</a:t>
            </a:r>
            <a:r>
              <a:rPr lang="en-US" sz="800">
                <a:hlinkClick r:id="rId37"/>
              </a:rPr>
              <a:t>Wrangling 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query() allows Boolean expressions for filtering rows.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>
                <a:latin typeface="Consolas" panose="020B0609020204030204" pitchFamily="49" charset="0"/>
              </a:rPr>
              <a:t>df.</a:t>
            </a:r>
            <a:r>
              <a:rPr lang="en-US" sz="1200" b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>
                <a:latin typeface="Consolas" panose="020B0609020204030204" pitchFamily="49" charset="0"/>
              </a:rPr>
              <a:t>('Name.str.startswith("abc")', </a:t>
            </a:r>
            <a:br>
              <a:rPr lang="en-US" sz="1200" b="1">
                <a:latin typeface="Consolas" panose="020B0609020204030204" pitchFamily="49" charset="0"/>
              </a:rPr>
            </a:br>
            <a:r>
              <a:rPr lang="en-US" sz="1200" b="1">
                <a:latin typeface="Consolas" panose="020B0609020204030204" pitchFamily="49" charset="0"/>
              </a:rPr>
              <a:t>        </a:t>
            </a:r>
            <a:r>
              <a:rPr lang="en-US" sz="10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engine="python")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45643" y="6535971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52582"/>
              </p:ext>
            </p:extLst>
          </p:nvPr>
        </p:nvGraphicFramePr>
        <p:xfrm>
          <a:off x="838910" y="25680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678884"/>
              </p:ext>
            </p:extLst>
          </p:nvPr>
        </p:nvGraphicFramePr>
        <p:xfrm>
          <a:off x="2616518" y="25479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8262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309702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40338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8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9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0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1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2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40338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1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8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716611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1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71851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0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22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27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29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61126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024"/>
              </p:ext>
            </p:extLst>
          </p:nvPr>
        </p:nvGraphicFramePr>
        <p:xfrm>
          <a:off x="181877" y="66447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2982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780817"/>
              </p:ext>
            </p:extLst>
          </p:nvPr>
        </p:nvGraphicFramePr>
        <p:xfrm>
          <a:off x="1457303" y="69883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5" y="6568594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>
                <a:latin typeface="Consolas" panose="020B0609020204030204" pitchFamily="49" charset="0"/>
              </a:rPr>
              <a:t>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</a:t>
            </a:r>
            <a:r>
              <a:rPr lang="en-US" sz="1200"/>
              <a:t>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df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err="1">
                <a:latin typeface="Consolas" panose="020B0609020204030204" pitchFamily="49" charset="0"/>
              </a:rPr>
              <a:t>ind</a:t>
            </a:r>
            <a:r>
              <a:rPr lang="en-US" sz="1200" b="1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/>
              <a:t>Return </a:t>
            </a:r>
            <a:r>
              <a:rPr lang="en-US" sz="1200" dirty="0"/>
              <a:t>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err="1"/>
              <a:t>ind</a:t>
            </a:r>
            <a:r>
              <a:rPr lang="en-US" sz="1200"/>
              <a:t>".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101690" y="82915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4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2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3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33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5388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91820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36406" y="9556649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6458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7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6492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42"/>
              </a:rPr>
              <a:t>http</a:t>
            </a:r>
            <a:r>
              <a:rPr lang="en-US" sz="800" dirty="0">
                <a:hlinkClick r:id="rId42"/>
              </a:rPr>
              <a:t>://pandas.pydata.</a:t>
            </a:r>
            <a:r>
              <a:rPr lang="en-US" sz="800">
                <a:hlinkClick r:id="rId42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43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44"/>
              </a:rPr>
              <a:t>Rstudio</a:t>
            </a:r>
            <a:r>
              <a:rPr lang="en-US" sz="800" dirty="0">
                <a:hlinkClick r:id="rId44"/>
              </a:rPr>
              <a:t> Data </a:t>
            </a:r>
            <a:r>
              <a:rPr lang="en-US" sz="800">
                <a:hlinkClick r:id="rId44"/>
              </a:rPr>
              <a:t>Wrangling Cheatsheet</a:t>
            </a:r>
            <a:endParaRPr lang="en-US" sz="800" dirty="0"/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4710593" y="91811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3" name="TextBox 81">
            <a:extLst>
              <a:ext uri="{FF2B5EF4-FFF2-40B4-BE49-F238E27FC236}">
                <a16:creationId xmlns:a16="http://schemas.microsoft.com/office/drawing/2014/main" id="{AF843DA2-F03F-4F36-90F4-4437FF0019B4}"/>
              </a:ext>
            </a:extLst>
          </p:cNvPr>
          <p:cNvSpPr txBox="1"/>
          <p:nvPr/>
        </p:nvSpPr>
        <p:spPr>
          <a:xfrm>
            <a:off x="4782404" y="9618148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4" name="TextBox 82">
            <a:extLst>
              <a:ext uri="{FF2B5EF4-FFF2-40B4-BE49-F238E27FC236}">
                <a16:creationId xmlns:a16="http://schemas.microsoft.com/office/drawing/2014/main" id="{D88E986E-2BDA-4E27-8FEC-03C66AF6758D}"/>
              </a:ext>
            </a:extLst>
          </p:cNvPr>
          <p:cNvSpPr txBox="1"/>
          <p:nvPr/>
        </p:nvSpPr>
        <p:spPr>
          <a:xfrm>
            <a:off x="6764490" y="9611383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217223" y="10087418"/>
            <a:ext cx="964344" cy="53129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349467" y="10079813"/>
            <a:ext cx="895085" cy="54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Selection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33643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0" i="0" dirty="0">
                <a:effectLst/>
              </a:rPr>
              <a:t>Use these commands to select a specific subset of your data.</a:t>
            </a:r>
            <a:endParaRPr lang="en-US" sz="1200" b="1" dirty="0"/>
          </a:p>
          <a:p>
            <a:pPr>
              <a:lnSpc>
                <a:spcPct val="200000"/>
              </a:lnSpc>
            </a:pPr>
            <a:r>
              <a:rPr lang="en-US" sz="1200" b="1" dirty="0">
                <a:latin typeface="Consolas" panose="020B0609020204030204" pitchFamily="49" charset="0"/>
              </a:rPr>
              <a:t>df[col] -&gt; </a:t>
            </a:r>
            <a:r>
              <a:rPr lang="en-US" sz="1200" dirty="0">
                <a:latin typeface="Consolas" panose="020B0609020204030204" pitchFamily="49" charset="0"/>
              </a:rPr>
              <a:t>Returns column with label col as Series</a:t>
            </a:r>
          </a:p>
          <a:p>
            <a:pPr>
              <a:lnSpc>
                <a:spcPct val="200000"/>
              </a:lnSpc>
            </a:pPr>
            <a:r>
              <a:rPr lang="en-US" sz="1200" b="1" dirty="0">
                <a:latin typeface="Consolas" panose="020B0609020204030204" pitchFamily="49" charset="0"/>
              </a:rPr>
              <a:t>df[[col1, col2]] -&gt; </a:t>
            </a:r>
            <a:r>
              <a:rPr lang="en-US" sz="1200" dirty="0">
                <a:latin typeface="Consolas" panose="020B0609020204030204" pitchFamily="49" charset="0"/>
              </a:rPr>
              <a:t>Returns columns as a new </a:t>
            </a:r>
            <a:r>
              <a:rPr lang="en-US" sz="1200" dirty="0" err="1">
                <a:latin typeface="Consolas" panose="020B0609020204030204" pitchFamily="49" charset="0"/>
              </a:rPr>
              <a:t>DataFrame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s.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[0] -&gt; </a:t>
            </a:r>
            <a:r>
              <a:rPr lang="en-US" sz="1200" dirty="0">
                <a:latin typeface="Consolas" panose="020B0609020204030204" pitchFamily="49" charset="0"/>
              </a:rPr>
              <a:t>Selection by position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s.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['</a:t>
            </a:r>
            <a:r>
              <a:rPr lang="en-US" sz="1200" b="1" dirty="0" err="1">
                <a:latin typeface="Consolas" panose="020B0609020204030204" pitchFamily="49" charset="0"/>
              </a:rPr>
              <a:t>index_one</a:t>
            </a:r>
            <a:r>
              <a:rPr lang="en-US" sz="1200" b="1" dirty="0">
                <a:latin typeface="Consolas" panose="020B0609020204030204" pitchFamily="49" charset="0"/>
              </a:rPr>
              <a:t>'] -&gt; </a:t>
            </a:r>
            <a:r>
              <a:rPr lang="en-US" sz="1200" dirty="0">
                <a:latin typeface="Consolas" panose="020B0609020204030204" pitchFamily="49" charset="0"/>
              </a:rPr>
              <a:t>Selection by index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[0,:] -&gt; </a:t>
            </a:r>
            <a:r>
              <a:rPr lang="en-US" sz="1200" dirty="0">
                <a:latin typeface="Consolas" panose="020B0609020204030204" pitchFamily="49" charset="0"/>
              </a:rPr>
              <a:t>First row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[0,0] -&gt; </a:t>
            </a:r>
            <a:r>
              <a:rPr lang="en-US" sz="1200" dirty="0">
                <a:latin typeface="Consolas" panose="020B0609020204030204" pitchFamily="49" charset="0"/>
              </a:rPr>
              <a:t>First element of first column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34509" y="4189548"/>
            <a:ext cx="4377986" cy="61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pandas provides a many </a:t>
            </a:r>
            <a:r>
              <a:rPr lang="en-US" sz="1200" b="1" dirty="0">
                <a:hlinkClick r:id="rId2"/>
              </a:rPr>
              <a:t>data selection functions</a:t>
            </a:r>
            <a:r>
              <a:rPr lang="en-US" sz="1200" b="1" dirty="0"/>
              <a:t> </a:t>
            </a:r>
            <a:r>
              <a:rPr lang="en-US" sz="1200" dirty="0"/>
              <a:t>which are used to fetch and select the values from a given </a:t>
            </a:r>
            <a:r>
              <a:rPr lang="en-US" sz="1200" dirty="0" err="1"/>
              <a:t>DataFrame</a:t>
            </a:r>
            <a:r>
              <a:rPr lang="en-US" sz="1200" dirty="0"/>
              <a:t> using python.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71635" y="51183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Statistics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895878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Data Cleaning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798116" y="764979"/>
            <a:ext cx="8863766" cy="63192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0" i="0" dirty="0">
                <a:effectLst/>
              </a:rPr>
              <a:t>Use these commands to perform a variety of data cleaning tasks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 = ['</a:t>
            </a:r>
            <a:r>
              <a:rPr lang="en-US" sz="1200" b="1" i="0" dirty="0" err="1">
                <a:effectLst/>
                <a:latin typeface="Consolas" panose="020B0609020204030204" pitchFamily="49" charset="0"/>
              </a:rPr>
              <a:t>a','b','c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'] </a:t>
            </a:r>
            <a:r>
              <a:rPr lang="en-US" sz="1200" b="0" i="0" dirty="0">
                <a:effectLst/>
              </a:rPr>
              <a:t>| Rename columns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pd.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0" dirty="0">
                <a:effectLst/>
              </a:rPr>
              <a:t>| Checks for null Values, Returns Boolean </a:t>
            </a:r>
            <a:r>
              <a:rPr lang="en-US" sz="1200" b="0" i="0" dirty="0" err="1">
                <a:effectLst/>
              </a:rPr>
              <a:t>Arrray</a:t>
            </a:r>
            <a:endParaRPr lang="en-US" sz="1200" b="0" i="0" dirty="0">
              <a:effectLst/>
            </a:endParaRP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pd.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notnull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0" dirty="0">
                <a:effectLst/>
              </a:rPr>
              <a:t>| Opposite of </a:t>
            </a:r>
            <a:r>
              <a:rPr lang="en-US" sz="1200" b="0" i="0" dirty="0" err="1">
                <a:effectLst/>
              </a:rPr>
              <a:t>pd.isnull</a:t>
            </a:r>
            <a:r>
              <a:rPr lang="en-US" sz="1200" b="0" i="0" dirty="0">
                <a:effectLst/>
              </a:rPr>
              <a:t>()		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i="0" dirty="0">
                <a:effectLst/>
              </a:rPr>
              <a:t>| Drop all rows that contain null values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(axis=1) </a:t>
            </a:r>
            <a:r>
              <a:rPr lang="en-US" sz="1200" b="0" i="0" dirty="0">
                <a:effectLst/>
              </a:rPr>
              <a:t>| Drop all columns that contain null values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(axis=1,thresh=n) </a:t>
            </a:r>
            <a:r>
              <a:rPr lang="en-US" sz="1200" b="0" i="0" dirty="0">
                <a:effectLst/>
              </a:rPr>
              <a:t>| Drop all rows have </a:t>
            </a:r>
            <a:r>
              <a:rPr lang="en-US" sz="1200" b="0" i="0" dirty="0" err="1">
                <a:effectLst/>
              </a:rPr>
              <a:t>have</a:t>
            </a:r>
            <a:r>
              <a:rPr lang="en-US" sz="1200" b="0" i="0" dirty="0">
                <a:effectLst/>
              </a:rPr>
              <a:t> less than n non null values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(x)</a:t>
            </a:r>
            <a:r>
              <a:rPr lang="en-US" sz="1200" b="1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1200" b="0" i="0" dirty="0">
                <a:effectLst/>
              </a:rPr>
              <a:t>| Replace all null values with x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s.mean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200" b="0" i="0" dirty="0">
                <a:effectLst/>
              </a:rPr>
              <a:t>| Replace all null values with the mean (mean can be replaced with almost any function from the statistics module)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(float) </a:t>
            </a:r>
            <a:r>
              <a:rPr lang="en-US" sz="1200" b="0" i="0" dirty="0">
                <a:effectLst/>
              </a:rPr>
              <a:t>| Convert the datatype of the series to float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(1,'one') </a:t>
            </a:r>
            <a:r>
              <a:rPr lang="en-US" sz="1200" b="0" i="0" dirty="0">
                <a:effectLst/>
              </a:rPr>
              <a:t>| Replace all values equal to 1 with 'one'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s.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([1,3],['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one','three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']) </a:t>
            </a:r>
            <a:r>
              <a:rPr lang="en-US" sz="1200" b="0" i="0" dirty="0">
                <a:effectLst/>
              </a:rPr>
              <a:t>| Replace all 1 with 'one' and 3 with 'three'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(columns=lambda x: x + 1) </a:t>
            </a:r>
            <a:r>
              <a:rPr lang="en-US" sz="1200" b="0" i="0" dirty="0">
                <a:effectLst/>
              </a:rPr>
              <a:t>| Mass renaming of columns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(columns={'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old_name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': 'new_ name'}) </a:t>
            </a:r>
            <a:r>
              <a:rPr lang="en-US" sz="1200" b="0" i="0" dirty="0">
                <a:effectLst/>
              </a:rPr>
              <a:t>| Selective renaming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set_index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column_one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') </a:t>
            </a:r>
            <a:r>
              <a:rPr lang="en-US" sz="1200" b="0" i="0" dirty="0">
                <a:effectLst/>
              </a:rPr>
              <a:t>| Change the index</a:t>
            </a:r>
          </a:p>
          <a:p>
            <a:pPr>
              <a:lnSpc>
                <a:spcPct val="200000"/>
              </a:lnSpc>
            </a:pPr>
            <a:r>
              <a:rPr lang="en-US" sz="1200" b="1" i="0" dirty="0" err="1">
                <a:effectLst/>
                <a:latin typeface="Consolas" panose="020B0609020204030204" pitchFamily="49" charset="0"/>
              </a:rPr>
              <a:t>df.</a:t>
            </a:r>
            <a:r>
              <a:rPr lang="en-US" sz="12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en-US" sz="12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(index=lambda x: x + 1) </a:t>
            </a:r>
            <a:r>
              <a:rPr lang="en-US" sz="1200" b="0" i="0" dirty="0">
                <a:effectLst/>
              </a:rPr>
              <a:t>| Mass renaming of index</a:t>
            </a:r>
            <a:endParaRPr lang="en-US" sz="12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28F649B-F765-4F7A-AE8A-55FD3CC48C75}"/>
              </a:ext>
            </a:extLst>
          </p:cNvPr>
          <p:cNvSpPr txBox="1"/>
          <p:nvPr/>
        </p:nvSpPr>
        <p:spPr>
          <a:xfrm>
            <a:off x="233569" y="5713183"/>
            <a:ext cx="4377986" cy="6177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0" i="0" dirty="0">
                <a:effectLst/>
                <a:ea typeface="Yu Mincho Light" panose="020B0400000000000000" pitchFamily="18" charset="-128"/>
              </a:rPr>
              <a:t>Use these commands to perform various </a:t>
            </a:r>
            <a:r>
              <a:rPr lang="en-US" sz="1200" b="1" i="0" u="sng" dirty="0">
                <a:solidFill>
                  <a:srgbClr val="0070C0"/>
                </a:solidFill>
                <a:effectLst/>
                <a:ea typeface="Yu Mincho Light" panose="020B0400000000000000" pitchFamily="18" charset="-128"/>
              </a:rPr>
              <a:t>statistical tests</a:t>
            </a:r>
            <a:r>
              <a:rPr lang="en-US" sz="1200" b="0" i="0" dirty="0">
                <a:effectLst/>
                <a:ea typeface="Yu Mincho Light" panose="020B0400000000000000" pitchFamily="18" charset="-128"/>
              </a:rPr>
              <a:t>. (These can all be applied to a series as well.)</a:t>
            </a:r>
            <a:endParaRPr lang="en-US" sz="1200" dirty="0">
              <a:ea typeface="Yu Mincho Light" panose="020B0400000000000000" pitchFamily="18" charset="-128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AAE598A-335D-46E7-8A31-7480E9AE83C1}"/>
              </a:ext>
            </a:extLst>
          </p:cNvPr>
          <p:cNvSpPr txBox="1"/>
          <p:nvPr/>
        </p:nvSpPr>
        <p:spPr>
          <a:xfrm>
            <a:off x="273775" y="6574156"/>
            <a:ext cx="437798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/>
              <a:t>| Summary statistics for numerical columns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mean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mean of all columns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corr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correlation between columns in a </a:t>
            </a:r>
            <a:r>
              <a:rPr lang="en-US" sz="1200" dirty="0" err="1"/>
              <a:t>DataFrame</a:t>
            </a:r>
            <a:endParaRPr lang="en-US" sz="1200" dirty="0"/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count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number of non-null values in each </a:t>
            </a:r>
            <a:r>
              <a:rPr lang="en-US" sz="1200" dirty="0" err="1"/>
              <a:t>DataFrame</a:t>
            </a:r>
            <a:r>
              <a:rPr lang="en-US" sz="1200" dirty="0"/>
              <a:t>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max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highest value in each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min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lowest value in each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median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median of each column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u="sng" dirty="0" err="1">
                <a:solidFill>
                  <a:srgbClr val="0070C0"/>
                </a:solidFill>
                <a:latin typeface="Consolas" panose="020B0609020204030204" pitchFamily="49" charset="0"/>
              </a:rPr>
              <a:t>std</a:t>
            </a:r>
            <a:r>
              <a:rPr lang="en-US" sz="1200" b="1" u="sng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/>
              <a:t>| Returns the standard deviation of each column</a:t>
            </a:r>
          </a:p>
          <a:p>
            <a:endParaRPr lang="en-US" sz="1200" dirty="0"/>
          </a:p>
        </p:txBody>
      </p: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E1EB5B3C-5E6F-4B3B-808C-E4EDA526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65521"/>
              </p:ext>
            </p:extLst>
          </p:nvPr>
        </p:nvGraphicFramePr>
        <p:xfrm>
          <a:off x="9855589" y="1102512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CB809FB5-645F-4F9D-86F0-9985E92EC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96775"/>
              </p:ext>
            </p:extLst>
          </p:nvPr>
        </p:nvGraphicFramePr>
        <p:xfrm>
          <a:off x="11633197" y="1082449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C76FC26-5B0D-484A-81F4-C161977C2477}"/>
              </a:ext>
            </a:extLst>
          </p:cNvPr>
          <p:cNvCxnSpPr>
            <a:cxnSpLocks/>
          </p:cNvCxnSpPr>
          <p:nvPr/>
        </p:nvCxnSpPr>
        <p:spPr>
          <a:xfrm>
            <a:off x="11111493" y="136079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61">
            <a:extLst>
              <a:ext uri="{FF2B5EF4-FFF2-40B4-BE49-F238E27FC236}">
                <a16:creationId xmlns:a16="http://schemas.microsoft.com/office/drawing/2014/main" id="{A21D49AC-F0DC-451F-937F-36A76F8E7DAB}"/>
              </a:ext>
            </a:extLst>
          </p:cNvPr>
          <p:cNvSpPr/>
          <p:nvPr/>
        </p:nvSpPr>
        <p:spPr>
          <a:xfrm>
            <a:off x="4791234" y="7190096"/>
            <a:ext cx="876449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Exporting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068CA7-5084-4E4C-8935-3C5BFE5BE356}"/>
              </a:ext>
            </a:extLst>
          </p:cNvPr>
          <p:cNvSpPr txBox="1"/>
          <p:nvPr/>
        </p:nvSpPr>
        <p:spPr>
          <a:xfrm>
            <a:off x="4798116" y="7774122"/>
            <a:ext cx="8870648" cy="2492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Use these commands to export a </a:t>
            </a:r>
            <a:r>
              <a:rPr lang="en-US" sz="1200" dirty="0" err="1"/>
              <a:t>DataFrame</a:t>
            </a:r>
            <a:r>
              <a:rPr lang="en-US" sz="1200" dirty="0"/>
              <a:t> to CSV, .xlsx, SQL, or JSON.</a:t>
            </a:r>
          </a:p>
          <a:p>
            <a:pPr>
              <a:lnSpc>
                <a:spcPct val="200000"/>
              </a:lnSpc>
            </a:pPr>
            <a:endParaRPr lang="en-US" sz="1200" dirty="0"/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to_csv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(filename) </a:t>
            </a:r>
            <a:r>
              <a:rPr lang="en-US" sz="1200" dirty="0"/>
              <a:t>| Write to a CSV file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to_excel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(filename) </a:t>
            </a:r>
            <a:r>
              <a:rPr lang="en-US" sz="1200" dirty="0"/>
              <a:t>| Write to an Excel file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to_sql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table_name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connection_object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| Write to a SQL table</a:t>
            </a:r>
          </a:p>
          <a:p>
            <a:pPr>
              <a:lnSpc>
                <a:spcPct val="200000"/>
              </a:lnSpc>
            </a:pPr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to_json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(filename) </a:t>
            </a:r>
            <a:r>
              <a:rPr lang="en-US" sz="1200" dirty="0"/>
              <a:t>| Write to a file in JSON format</a:t>
            </a:r>
          </a:p>
          <a:p>
            <a:endParaRPr lang="en-US" sz="1200" dirty="0"/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93605D77-9901-409F-ADFF-806A6645B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3247"/>
              </p:ext>
            </p:extLst>
          </p:nvPr>
        </p:nvGraphicFramePr>
        <p:xfrm>
          <a:off x="10073016" y="8349112"/>
          <a:ext cx="1119705" cy="1089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7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" name="Right Arrow 21">
            <a:extLst>
              <a:ext uri="{FF2B5EF4-FFF2-40B4-BE49-F238E27FC236}">
                <a16:creationId xmlns:a16="http://schemas.microsoft.com/office/drawing/2014/main" id="{ABE0E192-1656-4A45-AEF9-A0A47F4A54EE}"/>
              </a:ext>
            </a:extLst>
          </p:cNvPr>
          <p:cNvSpPr/>
          <p:nvPr/>
        </p:nvSpPr>
        <p:spPr>
          <a:xfrm>
            <a:off x="11332194" y="8559315"/>
            <a:ext cx="976270" cy="613458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Exporting</a:t>
            </a:r>
          </a:p>
          <a:p>
            <a:pPr algn="ctr"/>
            <a:r>
              <a:rPr lang="en-US" sz="1000" b="1" dirty="0"/>
              <a:t>Data</a:t>
            </a:r>
          </a:p>
        </p:txBody>
      </p:sp>
      <p:pic>
        <p:nvPicPr>
          <p:cNvPr id="45" name="Picture 44" descr="A picture containing light&#10;&#10;Description automatically generated">
            <a:extLst>
              <a:ext uri="{FF2B5EF4-FFF2-40B4-BE49-F238E27FC236}">
                <a16:creationId xmlns:a16="http://schemas.microsoft.com/office/drawing/2014/main" id="{1F8D7860-12F8-42D3-A045-AED99728F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308464" y="8298364"/>
            <a:ext cx="979910" cy="102318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71DD9D2-6711-453C-9851-558767AB1C7F}"/>
              </a:ext>
            </a:extLst>
          </p:cNvPr>
          <p:cNvSpPr txBox="1"/>
          <p:nvPr/>
        </p:nvSpPr>
        <p:spPr>
          <a:xfrm>
            <a:off x="11474645" y="10339641"/>
            <a:ext cx="235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://www.pngall.com/database-pn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/3.0/"/>
              </a:rPr>
              <a:t>CC BY-NC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15629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2786</Words>
  <Application>Microsoft Office PowerPoint</Application>
  <PresentationFormat>Custom</PresentationFormat>
  <Paragraphs>474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2021-08-17T22:22:37Z</dcterms:modified>
</cp:coreProperties>
</file>