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16" y="84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concat.html?highlight=concat#pandas.concat" TargetMode="External"/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user_guide/index.html#user-guide" TargetMode="External"/><Relationship Id="rId26" Type="http://schemas.openxmlformats.org/officeDocument/2006/relationships/hyperlink" Target="https://pandas.pydata.org/pandas-docs/stable/reference/api/pandas.DataFrame.sample.html?highlight=sample#pandas.DataFrame.sample" TargetMode="External"/><Relationship Id="rId3" Type="http://schemas.openxmlformats.org/officeDocument/2006/relationships/hyperlink" Target="https://pandas.pydata.org/pandas-docs/stable/user_guide/indexing.html" TargetMode="External"/><Relationship Id="rId21" Type="http://schemas.openxmlformats.org/officeDocument/2006/relationships/image" Target="../media/image3.png"/><Relationship Id="rId34" Type="http://schemas.openxmlformats.org/officeDocument/2006/relationships/hyperlink" Target="https://pandas.pydata.org/pandas-docs/stable/reference/api/pandas.DataFrame.iat.html#pandas.DataFrame.iat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index.html#api" TargetMode="External"/><Relationship Id="rId25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33" Type="http://schemas.openxmlformats.org/officeDocument/2006/relationships/hyperlink" Target="https://pandas.pydata.org/pandas-docs/stable/reference/api/pandas.DataFrame.loc.html?highlight=loc#pandas.DataFrame.loc" TargetMode="External"/><Relationship Id="rId38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DataFrame.query.html?highlight=query#pandas.DataFrame.query" TargetMode="External"/><Relationship Id="rId20" Type="http://schemas.openxmlformats.org/officeDocument/2006/relationships/image" Target="../media/image2.png"/><Relationship Id="rId29" Type="http://schemas.openxmlformats.org/officeDocument/2006/relationships/hyperlink" Target="https://pandas.pydata.org/pandas-docs/stable/reference/api/pandas.DataFrame.head.html?highlight=hea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query.html" TargetMode="External"/><Relationship Id="rId32" Type="http://schemas.openxmlformats.org/officeDocument/2006/relationships/hyperlink" Target="https://pandas.pydata.org/pandas-docs/stable/reference/api/pandas.DataFrame.iloc.html?highlight=iloc#pandas.DataFrame.iloc" TargetMode="External"/><Relationship Id="rId37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3" Type="http://schemas.openxmlformats.org/officeDocument/2006/relationships/image" Target="../media/image5.png"/><Relationship Id="rId28" Type="http://schemas.openxmlformats.org/officeDocument/2006/relationships/hyperlink" Target="https://pandas.pydata.org/pandas-docs/stable/reference/api/pandas.DataFrame.nsmallest.html?highlight=nsmallest" TargetMode="External"/><Relationship Id="rId36" Type="http://schemas.openxmlformats.org/officeDocument/2006/relationships/hyperlink" Target="http://pandas.pydata.org/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image" Target="../media/image1.png"/><Relationship Id="rId31" Type="http://schemas.openxmlformats.org/officeDocument/2006/relationships/hyperlink" Target="https://pandas.pydata.org/pandas-docs/stable/reference/api/pandas.DataFrame.filter.html?highlight=filter#pandas.DataFrame.filter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DataFrame.html" TargetMode="External"/><Relationship Id="rId22" Type="http://schemas.openxmlformats.org/officeDocument/2006/relationships/image" Target="../media/image4.png"/><Relationship Id="rId27" Type="http://schemas.openxmlformats.org/officeDocument/2006/relationships/hyperlink" Target="https://pandas.pydata.org/pandas-docs/stable/reference/api/pandas.DataFrame.nlargest.html?highlight=nlargest" TargetMode="External"/><Relationship Id="rId30" Type="http://schemas.openxmlformats.org/officeDocument/2006/relationships/hyperlink" Target="https://pandas.pydata.org/pandas-docs/stable/reference/api/pandas.DataFrame.tail.html?highlight=tail" TargetMode="External"/><Relationship Id="rId35" Type="http://schemas.openxmlformats.org/officeDocument/2006/relationships/hyperlink" Target="https://pandas.pydata.org/pandas-docs/stable/reference/api/pandas.DataFrame.at.html#pandas.DataFrame.a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DataFrame.sum.html?highlight=sum#pandas.DataFrame.sum" TargetMode="External"/><Relationship Id="rId13" Type="http://schemas.openxmlformats.org/officeDocument/2006/relationships/hyperlink" Target="https://pandas.pydata.org/pandas-docs/stable/reference/api/pandas.DataFrame.min.html?highlight=min#pandas.DataFrame.min" TargetMode="External"/><Relationship Id="rId18" Type="http://schemas.openxmlformats.org/officeDocument/2006/relationships/hyperlink" Target="https://pandas.pydata.org/pandas-docs/stable/reference/api/pandas.DataFrame.assign.html?highlight=assign" TargetMode="External"/><Relationship Id="rId26" Type="http://schemas.openxmlformats.org/officeDocument/2006/relationships/hyperlink" Target="https://pandas.pydata.org/pandas-docs/stable/reference/api/pandas.DataFrame.merge.html?highlight=merge#pandas.DataFrame.merge" TargetMode="External"/><Relationship Id="rId39" Type="http://schemas.openxmlformats.org/officeDocument/2006/relationships/hyperlink" Target="https://pandas.pydata.org/pandas-docs/stable/user_guide/missing_data.html" TargetMode="External"/><Relationship Id="rId3" Type="http://schemas.openxmlformats.org/officeDocument/2006/relationships/hyperlink" Target="https://pandas.pydata.org/pandas-docs/stable/user_guide/merging.html" TargetMode="External"/><Relationship Id="rId21" Type="http://schemas.openxmlformats.org/officeDocument/2006/relationships/hyperlink" Target="https://pandas.pydata.org/pandas-docs/stable/reference/api/pandas.DataFrame.rank.html?highlight=rank#pandas.DataFrame.rank" TargetMode="External"/><Relationship Id="rId34" Type="http://schemas.openxmlformats.org/officeDocument/2006/relationships/hyperlink" Target="https://pandas.pydata.org/pandas-docs/stable/user_guide/window.html" TargetMode="External"/><Relationship Id="rId42" Type="http://schemas.openxmlformats.org/officeDocument/2006/relationships/hyperlink" Target="http://pandas.pydata.org/" TargetMode="External"/><Relationship Id="rId47" Type="http://schemas.openxmlformats.org/officeDocument/2006/relationships/image" Target="../media/image6.png"/><Relationship Id="rId7" Type="http://schemas.openxmlformats.org/officeDocument/2006/relationships/hyperlink" Target="https://pandas.pydata.org/pandas-docs/stable/reference/api/pandas.DataFrame.shape.html" TargetMode="External"/><Relationship Id="rId12" Type="http://schemas.openxmlformats.org/officeDocument/2006/relationships/hyperlink" Target="https://pandas.pydata.org/pandas-docs/stable/reference/api/pandas.DataFrame.apply.html?highlight=apply#pandas.DataFrame.apply" TargetMode="External"/><Relationship Id="rId17" Type="http://schemas.openxmlformats.org/officeDocument/2006/relationships/hyperlink" Target="https://pandas.pydata.org/pandas-docs/stable/reference/api/pandas.DataFrame.std.html?highlight=std#pandas.DataFrame.std" TargetMode="External"/><Relationship Id="rId25" Type="http://schemas.openxmlformats.org/officeDocument/2006/relationships/hyperlink" Target="https://pandas.pydata.org/pandas-docs/stable/reference/api/pandas.Series.cumprod.html?highlight=cumprod#pandas.Series.cumprod" TargetMode="External"/><Relationship Id="rId33" Type="http://schemas.openxmlformats.org/officeDocument/2006/relationships/hyperlink" Target="https://pandas.pydata.org/pandas-docs/stable/reference/api/pandas.DataFrame.abs.html?highlight=abs" TargetMode="External"/><Relationship Id="rId38" Type="http://schemas.openxmlformats.org/officeDocument/2006/relationships/hyperlink" Target="https://pandas.pydata.org/pandas-docs/stable/reference/api/pandas.DataFrame.agg.html?highlight=agg#pandas.DataFrame.agg" TargetMode="External"/><Relationship Id="rId46" Type="http://schemas.openxmlformats.org/officeDocument/2006/relationships/hyperlink" Target="https://pandas.pydata.org/pandas-docs/stable/reference/api/pandas.DataFrame.plot.html?highlight=plot#pandas.DataFrame.plot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var.html?highlight=var#pandas.DataFrame.var" TargetMode="External"/><Relationship Id="rId20" Type="http://schemas.openxmlformats.org/officeDocument/2006/relationships/hyperlink" Target="https://pandas.pydata.org/pandas-docs/stable/reference/api/pandas.DataFrame.shift.html?highlight=shift#pandas.DataFrame.shift" TargetMode="External"/><Relationship Id="rId29" Type="http://schemas.openxmlformats.org/officeDocument/2006/relationships/hyperlink" Target="https://pandas.pydata.org/pandas-docs/stable/reference/api/pandas.DataFrame.drop.html?highlight=drop#pandas.DataFrame.drop" TargetMode="External"/><Relationship Id="rId41" Type="http://schemas.openxmlformats.org/officeDocument/2006/relationships/hyperlink" Target="https://pandas.pydata.org/pandas-docs/stable/reference/api/pandas.DataFrame.fillna.html?highlight=fillna#pandas.DataFrame.filln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describe.html?highlight=describe#pandas.DataFrame.describe" TargetMode="External"/><Relationship Id="rId11" Type="http://schemas.openxmlformats.org/officeDocument/2006/relationships/hyperlink" Target="https://pandas.pydata.org/pandas-docs/stable/reference/api/pandas.DataFrame.quantile.html?highlight=quantile#pandas.DataFrame.quantile" TargetMode="External"/><Relationship Id="rId24" Type="http://schemas.openxmlformats.org/officeDocument/2006/relationships/hyperlink" Target="https://pandas.pydata.org/pandas-docs/stable/reference/api/pandas.DataFrame.cummin.html?highlight=cummin#pandas.DataFrame.cummin" TargetMode="External"/><Relationship Id="rId32" Type="http://schemas.openxmlformats.org/officeDocument/2006/relationships/hyperlink" Target="https://pandas.pydata.org/pandas-docs/stable/reference/api/pandas.DataFrame.clip.html?highlight=clip#pandas.DataFrame.clip" TargetMode="External"/><Relationship Id="rId37" Type="http://schemas.openxmlformats.org/officeDocument/2006/relationships/hyperlink" Target="https://pandas.pydata.org/pandas-docs/stable/reference/api/pandas.DataFrame.size.html?highlight=size#pandas.DataFrame.size" TargetMode="External"/><Relationship Id="rId40" Type="http://schemas.openxmlformats.org/officeDocument/2006/relationships/hyperlink" Target="https://pandas.pydata.org/pandas-docs/stable/reference/api/pandas.DataFrame.dropna.html?highlight=dropna#pandas.DataFrame.dropna" TargetMode="External"/><Relationship Id="rId45" Type="http://schemas.openxmlformats.org/officeDocument/2006/relationships/hyperlink" Target="https://pandas.pydata.org/pandas-docs/stable/user_guide/visualization.html" TargetMode="External"/><Relationship Id="rId5" Type="http://schemas.openxmlformats.org/officeDocument/2006/relationships/hyperlink" Target="https://pandas.pydata.org/pandas-docs/stable/reference/api/pandas.DataFrame.nunique.html?highlight=nunique" TargetMode="External"/><Relationship Id="rId15" Type="http://schemas.openxmlformats.org/officeDocument/2006/relationships/hyperlink" Target="https://pandas.pydata.org/pandas-docs/stable/reference/api/pandas.DataFrame.mean.html?highlight=mean#pandas.DataFrame.mean" TargetMode="External"/><Relationship Id="rId23" Type="http://schemas.openxmlformats.org/officeDocument/2006/relationships/hyperlink" Target="https://pandas.pydata.org/pandas-docs/stable/reference/api/pandas.DataFrame.cummax.html?highlight=cummax#pandas.DataFrame.cummax" TargetMode="External"/><Relationship Id="rId28" Type="http://schemas.openxmlformats.org/officeDocument/2006/relationships/hyperlink" Target="https://pandas.pydata.org/pandas-docs/stable/reference/api/pandas.DataFrame.query.html?highlight=query#pandas.DataFrame.query" TargetMode="External"/><Relationship Id="rId36" Type="http://schemas.openxmlformats.org/officeDocument/2006/relationships/hyperlink" Target="https://pandas.pydata.org/pandas-docs/stable/reference/api/pandas.DataFrame.rolling.html?highlight=rolling#pandas.DataFrame.rolling" TargetMode="External"/><Relationship Id="rId10" Type="http://schemas.openxmlformats.org/officeDocument/2006/relationships/hyperlink" Target="https://pandas.pydata.org/pandas-docs/stable/reference/api/pandas.DataFrame.median.html?highlight=median#pandas.DataFrame.median" TargetMode="External"/><Relationship Id="rId19" Type="http://schemas.openxmlformats.org/officeDocument/2006/relationships/hyperlink" Target="https://pandas.pydata.org/pandas-docs/stable/reference/api/pandas.qcut.html?highlight=qcut#pandas.qcut" TargetMode="External"/><Relationship Id="rId31" Type="http://schemas.openxmlformats.org/officeDocument/2006/relationships/hyperlink" Target="https://pandas.pydata.org/pandas-docs/stable/reference/api/pandas.DataFrame.groupby.html?highlight=groupby#pandas.DataFrame.groupby" TargetMode="External"/><Relationship Id="rId44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count.html?highlight=count#pandas.DataFrame.count" TargetMode="External"/><Relationship Id="rId14" Type="http://schemas.openxmlformats.org/officeDocument/2006/relationships/hyperlink" Target="https://pandas.pydata.org/pandas-docs/stable/reference/api/pandas.DataFrame.max.html?highlight=max#pandas.DataFrame.max" TargetMode="External"/><Relationship Id="rId22" Type="http://schemas.openxmlformats.org/officeDocument/2006/relationships/hyperlink" Target="https://pandas.pydata.org/pandas-docs/stable/reference/api/pandas.DataFrame.cumsum.html?highlight=cumsum#pandas.DataFrame.cumsum" TargetMode="External"/><Relationship Id="rId27" Type="http://schemas.openxmlformats.org/officeDocument/2006/relationships/hyperlink" Target="https://pandas.pydata.org/pandas-docs/stable/reference/api/pandas.DataFrame.isin.html?highlight=isin#pandas.DataFrame.isin" TargetMode="External"/><Relationship Id="rId30" Type="http://schemas.openxmlformats.org/officeDocument/2006/relationships/hyperlink" Target="https://pandas.pydata.org/pandas-docs/stable/user_guide/groupby.html" TargetMode="External"/><Relationship Id="rId35" Type="http://schemas.openxmlformats.org/officeDocument/2006/relationships/hyperlink" Target="https://pandas.pydata.org/pandas-docs/stable/reference/api/pandas.DataFrame.expanding.html?highlight=expanding#pandas.DataFrame.expanding" TargetMode="External"/><Relationship Id="rId43" Type="http://schemas.openxmlformats.org/officeDocument/2006/relationships/hyperlink" Target="http://www.princetonoptimization.com/" TargetMode="External"/><Relationship Id="rId4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63115" y="1704415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102" y="2151997"/>
            <a:ext cx="3463426" cy="644811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1728704"/>
            <a:ext cx="1007311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1800"/>
              <a:t>– Change layout, </a:t>
            </a:r>
            <a:r>
              <a:rPr lang="en-US" sz="18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/>
              <a:t>renaming</a:t>
            </a:r>
            <a:endParaRPr lang="en-US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9193"/>
              </p:ext>
            </p:extLst>
          </p:nvPr>
        </p:nvGraphicFramePr>
        <p:xfrm>
          <a:off x="4191785" y="226310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7843"/>
              </p:ext>
            </p:extLst>
          </p:nvPr>
        </p:nvGraphicFramePr>
        <p:xfrm>
          <a:off x="5907917" y="2244789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851"/>
              </p:ext>
            </p:extLst>
          </p:nvPr>
        </p:nvGraphicFramePr>
        <p:xfrm>
          <a:off x="7018457" y="2246716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39652"/>
              </p:ext>
            </p:extLst>
          </p:nvPr>
        </p:nvGraphicFramePr>
        <p:xfrm>
          <a:off x="8463124" y="224671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25321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0661"/>
              </p:ext>
            </p:extLst>
          </p:nvPr>
        </p:nvGraphicFramePr>
        <p:xfrm>
          <a:off x="4199671" y="3744793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0177"/>
              </p:ext>
            </p:extLst>
          </p:nvPr>
        </p:nvGraphicFramePr>
        <p:xfrm>
          <a:off x="4199671" y="4279814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4799694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843"/>
              </p:ext>
            </p:extLst>
          </p:nvPr>
        </p:nvGraphicFramePr>
        <p:xfrm>
          <a:off x="5524096" y="3846750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49105"/>
              </p:ext>
            </p:extLst>
          </p:nvPr>
        </p:nvGraphicFramePr>
        <p:xfrm>
          <a:off x="7105325" y="3739177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47284"/>
              </p:ext>
            </p:extLst>
          </p:nvPr>
        </p:nvGraphicFramePr>
        <p:xfrm>
          <a:off x="7090668" y="4263371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6207"/>
              </p:ext>
            </p:extLst>
          </p:nvPr>
        </p:nvGraphicFramePr>
        <p:xfrm>
          <a:off x="8265429" y="3993190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22734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41798"/>
              </p:ext>
            </p:extLst>
          </p:nvPr>
        </p:nvGraphicFramePr>
        <p:xfrm>
          <a:off x="1057041" y="2597677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7319" y="3204909"/>
            <a:ext cx="329106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344525"/>
              </p:ext>
            </p:extLst>
          </p:nvPr>
        </p:nvGraphicFramePr>
        <p:xfrm>
          <a:off x="1043829" y="6027298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0392" y="7024176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</a:t>
            </a:r>
            <a:r>
              <a:rPr lang="en-US" sz="1200"/>
              <a:t>result.</a:t>
            </a:r>
            <a:br>
              <a:rPr lang="en-US" sz="1200"/>
            </a:br>
            <a:r>
              <a:rPr lang="en-US" sz="1200"/>
              <a:t>This improves readability of code.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/>
              <a:t> </a:t>
            </a:r>
            <a:r>
              <a:rPr lang="en-US" sz="1200" b="1">
                <a:latin typeface="Consolas" panose="020B0609020204030204" pitchFamily="49" charset="0"/>
              </a:rPr>
              <a:t>df = (pd.</a:t>
            </a:r>
            <a:r>
              <a:rPr lang="en-US" sz="1200" b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>
                <a:latin typeface="Consolas" panose="020B0609020204030204" pitchFamily="49" charset="0"/>
              </a:rPr>
              <a:t>(df)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08215"/>
              </p:ext>
            </p:extLst>
          </p:nvPr>
        </p:nvGraphicFramePr>
        <p:xfrm>
          <a:off x="3940252" y="9271723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55944"/>
              </p:ext>
            </p:extLst>
          </p:nvPr>
        </p:nvGraphicFramePr>
        <p:xfrm>
          <a:off x="8958512" y="927172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249740" y="1213318"/>
            <a:ext cx="388132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 b="1"/>
              <a:t> </a:t>
            </a:r>
            <a:r>
              <a:rPr lang="de-DE" sz="1400">
                <a:hlinkClick r:id="rId17"/>
              </a:rPr>
              <a:t>API Reference</a:t>
            </a:r>
            <a:r>
              <a:rPr lang="de-DE" sz="1400"/>
              <a:t>    </a:t>
            </a: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/>
              <a:t> </a:t>
            </a:r>
            <a:r>
              <a:rPr lang="de-DE" sz="1400">
                <a:hlinkClick r:id="rId18"/>
              </a:rPr>
              <a:t>User Guide</a:t>
            </a:r>
            <a:endParaRPr lang="en-US" sz="14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C6E984DE-8FE5-401A-9718-5CCF4DDC41E2}"/>
              </a:ext>
            </a:extLst>
          </p:cNvPr>
          <p:cNvSpPr txBox="1"/>
          <p:nvPr/>
        </p:nvSpPr>
        <p:spPr>
          <a:xfrm>
            <a:off x="263115" y="197353"/>
            <a:ext cx="3441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accent1"/>
                </a:solidFill>
              </a:rPr>
              <a:t>Data Wrangling</a:t>
            </a:r>
            <a:br>
              <a:rPr lang="en-US" sz="2400" b="1">
                <a:solidFill>
                  <a:schemeClr val="accent1"/>
                </a:solidFill>
              </a:rPr>
            </a:br>
            <a:r>
              <a:rPr lang="en-US" sz="1800">
                <a:solidFill>
                  <a:schemeClr val="accent1"/>
                </a:solidFill>
              </a:rPr>
              <a:t>with pandas Cheat </a:t>
            </a:r>
            <a:r>
              <a:rPr lang="en-US" sz="1800" dirty="0">
                <a:solidFill>
                  <a:schemeClr val="accent1"/>
                </a:solidFill>
              </a:rPr>
              <a:t>Sheet</a:t>
            </a:r>
          </a:p>
          <a:p>
            <a:pPr algn="ctr"/>
            <a:r>
              <a:rPr lang="en-US" sz="1800" dirty="0">
                <a:solidFill>
                  <a:schemeClr val="accent1"/>
                </a:solidFill>
              </a:rPr>
              <a:t>http://pandas.pydata.org</a:t>
            </a: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2FFDE093-60D5-4296-824D-A3190548058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2071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6338FD18-8C00-42AE-A896-EC1E416EFFBE}"/>
              </a:ext>
            </a:extLst>
          </p:cNvPr>
          <p:cNvSpPr/>
          <p:nvPr/>
        </p:nvSpPr>
        <p:spPr>
          <a:xfrm>
            <a:off x="3855840" y="2965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2801909A-49F9-45E7-828A-058885C297E8}"/>
              </a:ext>
            </a:extLst>
          </p:cNvPr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In a tidy data set:</a:t>
            </a:r>
          </a:p>
        </p:txBody>
      </p:sp>
      <p:pic>
        <p:nvPicPr>
          <p:cNvPr id="74" name="table">
            <a:extLst>
              <a:ext uri="{FF2B5EF4-FFF2-40B4-BE49-F238E27FC236}">
                <a16:creationId xmlns:a16="http://schemas.microsoft.com/office/drawing/2014/main" id="{F485DA01-1938-4AEC-AB7A-EC9B85BBFE0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13151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</p:spPr>
      </p:pic>
      <p:cxnSp>
        <p:nvCxnSpPr>
          <p:cNvPr id="81" name="Straight Arrow Connector 15">
            <a:extLst>
              <a:ext uri="{FF2B5EF4-FFF2-40B4-BE49-F238E27FC236}">
                <a16:creationId xmlns:a16="http://schemas.microsoft.com/office/drawing/2014/main" id="{03B7CF2D-1509-4499-8E8A-344F702E286C}"/>
              </a:ext>
            </a:extLst>
          </p:cNvPr>
          <p:cNvCxnSpPr>
            <a:cxnSpLocks/>
          </p:cNvCxnSpPr>
          <p:nvPr/>
        </p:nvCxnSpPr>
        <p:spPr>
          <a:xfrm>
            <a:off x="5328574" y="685011"/>
            <a:ext cx="10808" cy="57588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17">
            <a:extLst>
              <a:ext uri="{FF2B5EF4-FFF2-40B4-BE49-F238E27FC236}">
                <a16:creationId xmlns:a16="http://schemas.microsoft.com/office/drawing/2014/main" id="{2F4B72A4-C5FB-4F8F-8285-912570E874F7}"/>
              </a:ext>
            </a:extLst>
          </p:cNvPr>
          <p:cNvSpPr txBox="1"/>
          <p:nvPr/>
        </p:nvSpPr>
        <p:spPr>
          <a:xfrm>
            <a:off x="4459798" y="1252301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4EC77FE3-9EE6-4E55-880B-52204EDDDAC6}"/>
              </a:ext>
            </a:extLst>
          </p:cNvPr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EE3CD839-3EB2-4535-AD4D-A5FE8D13254D}"/>
              </a:ext>
            </a:extLst>
          </p:cNvPr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5">
            <a:extLst>
              <a:ext uri="{FF2B5EF4-FFF2-40B4-BE49-F238E27FC236}">
                <a16:creationId xmlns:a16="http://schemas.microsoft.com/office/drawing/2014/main" id="{0F96C20E-8EF5-47C9-B252-761DF43F8FCA}"/>
              </a:ext>
            </a:extLst>
          </p:cNvPr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7">
            <a:extLst>
              <a:ext uri="{FF2B5EF4-FFF2-40B4-BE49-F238E27FC236}">
                <a16:creationId xmlns:a16="http://schemas.microsoft.com/office/drawing/2014/main" id="{BC291212-2F15-41C3-A1F2-5051663011EE}"/>
              </a:ext>
            </a:extLst>
          </p:cNvPr>
          <p:cNvSpPr txBox="1"/>
          <p:nvPr/>
        </p:nvSpPr>
        <p:spPr>
          <a:xfrm>
            <a:off x="6730877" y="1256929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9B4CBDE3-0BA4-4A55-997F-975F1CF87B4C}"/>
              </a:ext>
            </a:extLst>
          </p:cNvPr>
          <p:cNvSpPr txBox="1"/>
          <p:nvPr/>
        </p:nvSpPr>
        <p:spPr>
          <a:xfrm>
            <a:off x="8204806" y="490471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pic>
        <p:nvPicPr>
          <p:cNvPr id="97" name="table">
            <a:extLst>
              <a:ext uri="{FF2B5EF4-FFF2-40B4-BE49-F238E27FC236}">
                <a16:creationId xmlns:a16="http://schemas.microsoft.com/office/drawing/2014/main" id="{9FCD29B4-96C5-479D-915A-1EEF43C7BF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6528" b="23857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</p:spPr>
      </p:pic>
      <p:pic>
        <p:nvPicPr>
          <p:cNvPr id="98" name="table">
            <a:extLst>
              <a:ext uri="{FF2B5EF4-FFF2-40B4-BE49-F238E27FC236}">
                <a16:creationId xmlns:a16="http://schemas.microsoft.com/office/drawing/2014/main" id="{631BE208-9EE6-4994-A43B-B7EA757852E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077" b="19625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F515550-67BA-487A-A48E-A7E04554439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6010" b="19625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</p:spPr>
      </p:pic>
      <p:sp>
        <p:nvSpPr>
          <p:cNvPr id="105" name="TextBox 37">
            <a:extLst>
              <a:ext uri="{FF2B5EF4-FFF2-40B4-BE49-F238E27FC236}">
                <a16:creationId xmlns:a16="http://schemas.microsoft.com/office/drawing/2014/main" id="{C52FF875-7ABA-492E-8D2C-A845ED250980}"/>
              </a:ext>
            </a:extLst>
          </p:cNvPr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6" name="TextBox 38">
            <a:extLst>
              <a:ext uri="{FF2B5EF4-FFF2-40B4-BE49-F238E27FC236}">
                <a16:creationId xmlns:a16="http://schemas.microsoft.com/office/drawing/2014/main" id="{27BD835B-65A8-4518-8E01-D366EB5D2CB5}"/>
              </a:ext>
            </a:extLst>
          </p:cNvPr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8" name="TextBox 39">
            <a:extLst>
              <a:ext uri="{FF2B5EF4-FFF2-40B4-BE49-F238E27FC236}">
                <a16:creationId xmlns:a16="http://schemas.microsoft.com/office/drawing/2014/main" id="{A9A05720-1D26-413E-8C2C-DCB459207B32}"/>
              </a:ext>
            </a:extLst>
          </p:cNvPr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9" name="TextBox 40">
            <a:extLst>
              <a:ext uri="{FF2B5EF4-FFF2-40B4-BE49-F238E27FC236}">
                <a16:creationId xmlns:a16="http://schemas.microsoft.com/office/drawing/2014/main" id="{38104EBC-72CF-44A4-AC4A-7F0816C9E653}"/>
              </a:ext>
            </a:extLst>
          </p:cNvPr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0" name="Right Arrow 41">
            <a:extLst>
              <a:ext uri="{FF2B5EF4-FFF2-40B4-BE49-F238E27FC236}">
                <a16:creationId xmlns:a16="http://schemas.microsoft.com/office/drawing/2014/main" id="{C5D3C75D-3D78-418B-9286-A7F507E2B540}"/>
              </a:ext>
            </a:extLst>
          </p:cNvPr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sp>
        <p:nvSpPr>
          <p:cNvPr id="111" name="Right Arrow 42">
            <a:extLst>
              <a:ext uri="{FF2B5EF4-FFF2-40B4-BE49-F238E27FC236}">
                <a16:creationId xmlns:a16="http://schemas.microsoft.com/office/drawing/2014/main" id="{54F61B69-D58B-40D7-B5C7-BB5F0868570B}"/>
              </a:ext>
            </a:extLst>
          </p:cNvPr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graphicFrame>
        <p:nvGraphicFramePr>
          <p:cNvPr id="117" name="Table 9">
            <a:extLst>
              <a:ext uri="{FF2B5EF4-FFF2-40B4-BE49-F238E27FC236}">
                <a16:creationId xmlns:a16="http://schemas.microsoft.com/office/drawing/2014/main" id="{8A534406-3FD5-4481-9397-8C09FC62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36498"/>
              </p:ext>
            </p:extLst>
          </p:nvPr>
        </p:nvGraphicFramePr>
        <p:xfrm>
          <a:off x="4341328" y="5866163"/>
          <a:ext cx="1105356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Straight Arrow Connector 80">
            <a:extLst>
              <a:ext uri="{FF2B5EF4-FFF2-40B4-BE49-F238E27FC236}">
                <a16:creationId xmlns:a16="http://schemas.microsoft.com/office/drawing/2014/main" id="{6AA84B3D-0D35-4520-9521-5CF01138AF9D}"/>
              </a:ext>
            </a:extLst>
          </p:cNvPr>
          <p:cNvCxnSpPr/>
          <p:nvPr/>
        </p:nvCxnSpPr>
        <p:spPr>
          <a:xfrm>
            <a:off x="5544765" y="6123843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81">
            <a:extLst>
              <a:ext uri="{FF2B5EF4-FFF2-40B4-BE49-F238E27FC236}">
                <a16:creationId xmlns:a16="http://schemas.microsoft.com/office/drawing/2014/main" id="{11AC775A-A000-4BBD-B8B2-00BE410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8387"/>
              </p:ext>
            </p:extLst>
          </p:nvPr>
        </p:nvGraphicFramePr>
        <p:xfrm>
          <a:off x="5978974" y="5963823"/>
          <a:ext cx="1105356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83">
            <a:extLst>
              <a:ext uri="{FF2B5EF4-FFF2-40B4-BE49-F238E27FC236}">
                <a16:creationId xmlns:a16="http://schemas.microsoft.com/office/drawing/2014/main" id="{D3782782-2AC5-4DF0-8F9C-3CB009AB5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09497"/>
              </p:ext>
            </p:extLst>
          </p:nvPr>
        </p:nvGraphicFramePr>
        <p:xfrm>
          <a:off x="7504846" y="5880105"/>
          <a:ext cx="1381698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85">
            <a:extLst>
              <a:ext uri="{FF2B5EF4-FFF2-40B4-BE49-F238E27FC236}">
                <a16:creationId xmlns:a16="http://schemas.microsoft.com/office/drawing/2014/main" id="{CB88323D-8BC7-42F3-B94A-46B419A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135233"/>
              </p:ext>
            </p:extLst>
          </p:nvPr>
        </p:nvGraphicFramePr>
        <p:xfrm>
          <a:off x="9446232" y="5900868"/>
          <a:ext cx="921132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2" name="Straight Arrow Connector 86">
            <a:extLst>
              <a:ext uri="{FF2B5EF4-FFF2-40B4-BE49-F238E27FC236}">
                <a16:creationId xmlns:a16="http://schemas.microsoft.com/office/drawing/2014/main" id="{0099EB90-2D6F-44A6-BA7C-03926702CC22}"/>
              </a:ext>
            </a:extLst>
          </p:cNvPr>
          <p:cNvCxnSpPr/>
          <p:nvPr/>
        </p:nvCxnSpPr>
        <p:spPr>
          <a:xfrm>
            <a:off x="8969339" y="6153595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2">
            <a:extLst>
              <a:ext uri="{FF2B5EF4-FFF2-40B4-BE49-F238E27FC236}">
                <a16:creationId xmlns:a16="http://schemas.microsoft.com/office/drawing/2014/main" id="{5F26F2B3-AA85-4CA6-BCBA-69240C2363F8}"/>
              </a:ext>
            </a:extLst>
          </p:cNvPr>
          <p:cNvSpPr txBox="1"/>
          <p:nvPr/>
        </p:nvSpPr>
        <p:spPr>
          <a:xfrm>
            <a:off x="3850499" y="6407663"/>
            <a:ext cx="3654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4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</a:t>
            </a:r>
            <a:r>
              <a:rPr lang="en-US" sz="1200" b="1" i="1">
                <a:latin typeface="Consolas" panose="020B0609020204030204" pitchFamily="49" charset="0"/>
              </a:rPr>
              <a:t>expr</a:t>
            </a:r>
            <a:r>
              <a:rPr lang="en-US" sz="1200" b="1">
                <a:latin typeface="Consolas" panose="020B0609020204030204" pitchFamily="49" charset="0"/>
              </a:rPr>
              <a:t>)</a:t>
            </a:r>
          </a:p>
          <a:p>
            <a:pPr marL="180975"/>
            <a:r>
              <a:rPr lang="en-US" sz="1200"/>
              <a:t>Query columns with a boolean expression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6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/>
              <a:t>Randomly select fraction of rows. 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6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(n=10) </a:t>
            </a:r>
            <a:r>
              <a:rPr lang="en-US" sz="1200"/>
              <a:t>Randomly select n rows.</a:t>
            </a:r>
          </a:p>
          <a:p>
            <a:pPr marL="185738" indent="-185738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7"/>
              </a:rPr>
              <a:t>nlargest</a:t>
            </a:r>
            <a:r>
              <a:rPr lang="en-US" sz="1200" b="1">
                <a:latin typeface="Consolas" panose="020B0609020204030204" pitchFamily="49" charset="0"/>
              </a:rPr>
              <a:t>(n, 'value’)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/>
              <a:t>Select and order top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8"/>
              </a:rPr>
              <a:t>nsmallest</a:t>
            </a:r>
            <a:r>
              <a:rPr lang="en-US" sz="1200" b="1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/>
              <a:t>Select and order bottom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9"/>
              </a:rPr>
              <a:t>head</a:t>
            </a:r>
            <a:r>
              <a:rPr lang="en-US" sz="1200" b="1">
                <a:latin typeface="Consolas" panose="020B0609020204030204" pitchFamily="49" charset="0"/>
              </a:rPr>
              <a:t>(n) </a:t>
            </a:r>
            <a:r>
              <a:rPr lang="en-US" sz="1200"/>
              <a:t>Select first n rows.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0"/>
              </a:rPr>
              <a:t>tail</a:t>
            </a:r>
            <a:r>
              <a:rPr lang="en-US" sz="1200" b="1">
                <a:latin typeface="Consolas" panose="020B0609020204030204" pitchFamily="49" charset="0"/>
              </a:rPr>
              <a:t>(n) </a:t>
            </a:r>
            <a:r>
              <a:rPr lang="en-US" sz="1200"/>
              <a:t>Select last n rows.</a:t>
            </a:r>
            <a:endParaRPr lang="en-US" sz="1200" dirty="0"/>
          </a:p>
        </p:txBody>
      </p:sp>
      <p:cxnSp>
        <p:nvCxnSpPr>
          <p:cNvPr id="127" name="Straight Arrow Connector 15">
            <a:extLst>
              <a:ext uri="{FF2B5EF4-FFF2-40B4-BE49-F238E27FC236}">
                <a16:creationId xmlns:a16="http://schemas.microsoft.com/office/drawing/2014/main" id="{FFE77824-82DE-4A82-BDD9-2ACD68E77A11}"/>
              </a:ext>
            </a:extLst>
          </p:cNvPr>
          <p:cNvCxnSpPr>
            <a:cxnSpLocks/>
          </p:cNvCxnSpPr>
          <p:nvPr/>
        </p:nvCxnSpPr>
        <p:spPr>
          <a:xfrm>
            <a:off x="5695677" y="672868"/>
            <a:ext cx="10808" cy="57588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1B179FD3-D87C-43C6-9671-6D677EB05CB2}"/>
              </a:ext>
            </a:extLst>
          </p:cNvPr>
          <p:cNvCxnSpPr>
            <a:cxnSpLocks/>
          </p:cNvCxnSpPr>
          <p:nvPr/>
        </p:nvCxnSpPr>
        <p:spPr>
          <a:xfrm>
            <a:off x="4957920" y="684154"/>
            <a:ext cx="10808" cy="57588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87">
            <a:extLst>
              <a:ext uri="{FF2B5EF4-FFF2-40B4-BE49-F238E27FC236}">
                <a16:creationId xmlns:a16="http://schemas.microsoft.com/office/drawing/2014/main" id="{F5F40992-12E7-4888-9066-0239D8E68617}"/>
              </a:ext>
            </a:extLst>
          </p:cNvPr>
          <p:cNvSpPr txBox="1"/>
          <p:nvPr/>
        </p:nvSpPr>
        <p:spPr>
          <a:xfrm>
            <a:off x="7379645" y="6335688"/>
            <a:ext cx="318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pPr marL="180975" indent="-180975"/>
            <a:r>
              <a:rPr lang="en-US" sz="1200" dirty="0"/>
              <a:t>     Select multiple columns </a:t>
            </a:r>
            <a:r>
              <a:rPr lang="en-US" sz="1200"/>
              <a:t>with specific</a:t>
            </a:r>
            <a:br>
              <a:rPr lang="en-US" sz="1200"/>
            </a:br>
            <a:r>
              <a:rPr lang="en-US" sz="1200"/>
              <a:t>names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</a:t>
            </a:r>
            <a:r>
              <a:rPr lang="en-US" sz="1200"/>
              <a:t>matches </a:t>
            </a:r>
            <a:br>
              <a:rPr lang="en-US" sz="1200"/>
            </a:br>
            <a:r>
              <a:rPr lang="en-US" sz="1200"/>
              <a:t>     regular </a:t>
            </a:r>
            <a:r>
              <a:rPr lang="en-US" sz="1200" dirty="0"/>
              <a:t>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88">
            <a:extLst>
              <a:ext uri="{FF2B5EF4-FFF2-40B4-BE49-F238E27FC236}">
                <a16:creationId xmlns:a16="http://schemas.microsoft.com/office/drawing/2014/main" id="{A522A266-2B4A-44FB-A568-84B63A784BD5}"/>
              </a:ext>
            </a:extLst>
          </p:cNvPr>
          <p:cNvSpPr txBox="1"/>
          <p:nvPr/>
        </p:nvSpPr>
        <p:spPr>
          <a:xfrm>
            <a:off x="10573315" y="6614631"/>
            <a:ext cx="3460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iloc</a:t>
            </a:r>
            <a:r>
              <a:rPr lang="en-US" sz="1200" b="1">
                <a:latin typeface="Consolas" panose="020B0609020204030204" pitchFamily="49" charset="0"/>
              </a:rPr>
              <a:t>[</a:t>
            </a:r>
            <a:r>
              <a:rPr lang="en-US" sz="1200" i="1">
                <a:latin typeface="Consolas" panose="020B0609020204030204" pitchFamily="49" charset="0"/>
              </a:rPr>
              <a:t>row_ind, column_ind</a:t>
            </a:r>
            <a:r>
              <a:rPr lang="en-US" sz="1200" b="1">
                <a:latin typeface="Consolas" panose="020B0609020204030204" pitchFamily="49" charset="0"/>
              </a:rPr>
              <a:t>]</a:t>
            </a: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Select rows by </a:t>
            </a:r>
            <a:r>
              <a:rPr lang="en-US" sz="1200"/>
              <a:t>position.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df.iloc[:,[1,2,5]]</a:t>
            </a:r>
          </a:p>
          <a:p>
            <a:pPr marL="180975" indent="-180975"/>
            <a:r>
              <a:rPr lang="en-US" sz="1200"/>
              <a:t>     Select columns in positions 1, 2 and 5 (first column is 0).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3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</a:t>
            </a:r>
            <a:r>
              <a:rPr lang="en-US" sz="1200" i="1">
                <a:latin typeface="Consolas" panose="020B0609020204030204" pitchFamily="49" charset="0"/>
              </a:rPr>
              <a:t>row_ind, column_ind</a:t>
            </a:r>
            <a:r>
              <a:rPr lang="en-US" sz="1200" b="1">
                <a:latin typeface="Consolas" panose="020B0609020204030204" pitchFamily="49" charset="0"/>
              </a:rPr>
              <a:t>]</a:t>
            </a:r>
          </a:p>
          <a:p>
            <a:r>
              <a:rPr lang="en-US" sz="1200" b="1">
                <a:latin typeface="Consolas" panose="020B0609020204030204" pitchFamily="49" charset="0"/>
              </a:rPr>
              <a:t>df.loc[:,'x2':'x4']</a:t>
            </a:r>
          </a:p>
          <a:p>
            <a:pPr marL="180975" indent="-180975"/>
            <a:r>
              <a:rPr lang="en-US" sz="1200"/>
              <a:t>     Select all columns between x2 and x4 (inclusive).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df.loc[df['a'] &gt; 10, ['a','c']]</a:t>
            </a:r>
          </a:p>
          <a:p>
            <a:pPr marL="180975" indent="-180975"/>
            <a:r>
              <a:rPr lang="en-US" sz="1200"/>
              <a:t>     Select rows meeting logical condition, and only the specific columns .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4"/>
              </a:rPr>
              <a:t>iat</a:t>
            </a:r>
            <a:r>
              <a:rPr lang="en-US" sz="1200" b="1">
                <a:latin typeface="Consolas" panose="020B0609020204030204" pitchFamily="49" charset="0"/>
              </a:rPr>
              <a:t>[1,2] </a:t>
            </a:r>
            <a:r>
              <a:rPr lang="en-US" sz="1200"/>
              <a:t>Access single value by index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5"/>
              </a:rPr>
              <a:t>at</a:t>
            </a:r>
            <a:r>
              <a:rPr lang="en-US" sz="1200" b="1">
                <a:latin typeface="Consolas" panose="020B0609020204030204" pitchFamily="49" charset="0"/>
              </a:rPr>
              <a:t>[4, ‘A’] </a:t>
            </a:r>
            <a:r>
              <a:rPr lang="en-US" sz="1200"/>
              <a:t>Access single value by label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3" name="Rounded Rectangle 77">
            <a:extLst>
              <a:ext uri="{FF2B5EF4-FFF2-40B4-BE49-F238E27FC236}">
                <a16:creationId xmlns:a16="http://schemas.microsoft.com/office/drawing/2014/main" id="{0097C3B6-F146-4569-9341-299B9B462387}"/>
              </a:ext>
            </a:extLst>
          </p:cNvPr>
          <p:cNvSpPr/>
          <p:nvPr/>
        </p:nvSpPr>
        <p:spPr>
          <a:xfrm>
            <a:off x="3850499" y="5399460"/>
            <a:ext cx="3254826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Observations</a:t>
            </a:r>
            <a:r>
              <a:rPr lang="en-US" sz="2000" b="1">
                <a:solidFill>
                  <a:schemeClr val="bg1"/>
                </a:solidFill>
              </a:rPr>
              <a:t> - rows</a:t>
            </a:r>
            <a:endParaRPr lang="en-US" sz="2000" dirty="0"/>
          </a:p>
        </p:txBody>
      </p:sp>
      <p:sp>
        <p:nvSpPr>
          <p:cNvPr id="134" name="Rounded Rectangle 77">
            <a:extLst>
              <a:ext uri="{FF2B5EF4-FFF2-40B4-BE49-F238E27FC236}">
                <a16:creationId xmlns:a16="http://schemas.microsoft.com/office/drawing/2014/main" id="{9D99A3F5-C570-48DC-ABD3-8B37570D4155}"/>
              </a:ext>
            </a:extLst>
          </p:cNvPr>
          <p:cNvSpPr/>
          <p:nvPr/>
        </p:nvSpPr>
        <p:spPr>
          <a:xfrm>
            <a:off x="7183795" y="5399460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Variables</a:t>
            </a:r>
            <a:r>
              <a:rPr lang="en-US" sz="2000" b="1">
                <a:solidFill>
                  <a:schemeClr val="bg1"/>
                </a:solidFill>
              </a:rPr>
              <a:t> - columns</a:t>
            </a:r>
            <a:endParaRPr lang="en-US" sz="2000" dirty="0"/>
          </a:p>
        </p:txBody>
      </p:sp>
      <p:sp>
        <p:nvSpPr>
          <p:cNvPr id="135" name="Rounded Rectangle 77">
            <a:extLst>
              <a:ext uri="{FF2B5EF4-FFF2-40B4-BE49-F238E27FC236}">
                <a16:creationId xmlns:a16="http://schemas.microsoft.com/office/drawing/2014/main" id="{7DEE9750-25FE-4E54-B704-E0848A55B30A}"/>
              </a:ext>
            </a:extLst>
          </p:cNvPr>
          <p:cNvSpPr/>
          <p:nvPr/>
        </p:nvSpPr>
        <p:spPr>
          <a:xfrm>
            <a:off x="10631717" y="5399459"/>
            <a:ext cx="3297241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Subsets</a:t>
            </a:r>
            <a:r>
              <a:rPr lang="en-US" sz="2000" b="1">
                <a:solidFill>
                  <a:schemeClr val="bg1"/>
                </a:solidFill>
              </a:rPr>
              <a:t> - rows and columns</a:t>
            </a:r>
            <a:endParaRPr lang="en-US" sz="2000" dirty="0"/>
          </a:p>
        </p:txBody>
      </p:sp>
      <p:sp>
        <p:nvSpPr>
          <p:cNvPr id="136" name="TextBox 88">
            <a:extLst>
              <a:ext uri="{FF2B5EF4-FFF2-40B4-BE49-F238E27FC236}">
                <a16:creationId xmlns:a16="http://schemas.microsoft.com/office/drawing/2014/main" id="{3A13955A-3755-41F3-BC06-155E2C841128}"/>
              </a:ext>
            </a:extLst>
          </p:cNvPr>
          <p:cNvSpPr txBox="1"/>
          <p:nvPr/>
        </p:nvSpPr>
        <p:spPr>
          <a:xfrm>
            <a:off x="10593385" y="5823912"/>
            <a:ext cx="3420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Use </a:t>
            </a:r>
            <a:r>
              <a:rPr lang="en-US" sz="1200" b="1">
                <a:latin typeface="Consolas" panose="020B0609020204030204" pitchFamily="49" charset="0"/>
              </a:rPr>
              <a:t>df.loc[]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and </a:t>
            </a:r>
            <a:r>
              <a:rPr lang="en-US" sz="1200" b="1">
                <a:latin typeface="Consolas" panose="020B0609020204030204" pitchFamily="49" charset="0"/>
              </a:rPr>
              <a:t>df.iloc[]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to select only rows, only columns or both.</a:t>
            </a:r>
            <a:br>
              <a:rPr lang="en-US" sz="1200"/>
            </a:br>
            <a:r>
              <a:rPr lang="en-US" sz="1200"/>
              <a:t>Use </a:t>
            </a:r>
            <a:r>
              <a:rPr lang="en-US" sz="1200" b="1">
                <a:latin typeface="Consolas" panose="020B0609020204030204" pitchFamily="49" charset="0"/>
              </a:rPr>
              <a:t>df.at[] </a:t>
            </a:r>
            <a:r>
              <a:rPr lang="en-US" sz="1200"/>
              <a:t>and </a:t>
            </a:r>
            <a:r>
              <a:rPr lang="en-US" sz="1200" b="1">
                <a:latin typeface="Consolas" panose="020B0609020204030204" pitchFamily="49" charset="0"/>
              </a:rPr>
              <a:t>df.iat[] </a:t>
            </a:r>
            <a:r>
              <a:rPr lang="en-US" sz="1200"/>
              <a:t>to access a single value by row and column.</a:t>
            </a:r>
            <a:endParaRPr lang="en-US" sz="1200" dirty="0"/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FCA29DAE-0ACA-47D4-ADA7-E2C56E817316}"/>
              </a:ext>
            </a:extLst>
          </p:cNvPr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36"/>
              </a:rPr>
              <a:t>http</a:t>
            </a:r>
            <a:r>
              <a:rPr lang="en-US" sz="800" dirty="0">
                <a:hlinkClick r:id="rId36"/>
              </a:rPr>
              <a:t>://pandas.pydata.</a:t>
            </a:r>
            <a:r>
              <a:rPr lang="en-US" sz="800">
                <a:hlinkClick r:id="rId36"/>
              </a:rPr>
              <a:t>org/</a:t>
            </a:r>
            <a:r>
              <a:rPr lang="en-US" sz="800"/>
              <a:t> originally written by Irv Lustig, </a:t>
            </a:r>
            <a:r>
              <a:rPr lang="en-US" sz="800">
                <a:hlinkClick r:id="rId37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38"/>
              </a:rPr>
              <a:t>Rstudio</a:t>
            </a:r>
            <a:r>
              <a:rPr lang="en-US" sz="800" dirty="0">
                <a:hlinkClick r:id="rId38"/>
              </a:rPr>
              <a:t> Data </a:t>
            </a:r>
            <a:r>
              <a:rPr lang="en-US" sz="800">
                <a:hlinkClick r:id="rId38"/>
              </a:rPr>
              <a:t>Wrangling Cheatsheet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err="1">
                <a:latin typeface="Consolas" panose="020B0609020204030204" pitchFamily="49" charset="0"/>
                <a:hlinkClick r:id="rId6"/>
              </a:rPr>
              <a:t>describe</a:t>
            </a:r>
            <a:r>
              <a:rPr lang="en-US" sz="1200" b="1">
                <a:latin typeface="Consolas" panose="020B0609020204030204" pitchFamily="49" charset="0"/>
              </a:rPr>
              <a:t>() </a:t>
            </a:r>
            <a:r>
              <a:rPr lang="en-US" sz="1200"/>
              <a:t>and</a:t>
            </a:r>
            <a:r>
              <a:rPr lang="en-US" sz="1200" b="1">
                <a:latin typeface="Consolas" panose="020B0609020204030204" pitchFamily="49" charset="0"/>
              </a:rPr>
              <a:t> df.</a:t>
            </a:r>
            <a:r>
              <a:rPr lang="en-US" sz="1200" b="1">
                <a:latin typeface="Consolas" panose="020B0609020204030204" pitchFamily="49" charset="0"/>
                <a:hlinkClick r:id="rId7"/>
              </a:rPr>
              <a:t>shape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Basic </a:t>
            </a:r>
            <a:r>
              <a:rPr lang="en-US" sz="1200"/>
              <a:t>descriptive and statistics </a:t>
            </a:r>
            <a:r>
              <a:rPr lang="en-US" sz="1200" dirty="0"/>
              <a:t>for each column (or </a:t>
            </a:r>
            <a:r>
              <a:rPr lang="en-US" sz="1200" err="1"/>
              <a:t>GroupBy</a:t>
            </a:r>
            <a:r>
              <a:rPr lang="en-US" sz="120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64493"/>
              </p:ext>
            </p:extLst>
          </p:nvPr>
        </p:nvGraphicFramePr>
        <p:xfrm>
          <a:off x="838910" y="2408985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15592"/>
              </p:ext>
            </p:extLst>
          </p:nvPr>
        </p:nvGraphicFramePr>
        <p:xfrm>
          <a:off x="2616518" y="2388922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6672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30042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40338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8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9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1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40338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716611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71851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9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61126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024"/>
              </p:ext>
            </p:extLst>
          </p:nvPr>
        </p:nvGraphicFramePr>
        <p:xfrm>
          <a:off x="181877" y="66447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0817"/>
              </p:ext>
            </p:extLst>
          </p:nvPr>
        </p:nvGraphicFramePr>
        <p:xfrm>
          <a:off x="1457303" y="69883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5" y="6568594"/>
            <a:ext cx="247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by="col“)</a:t>
            </a:r>
            <a:r>
              <a:rPr lang="en-US" sz="1200" i="1">
                <a:latin typeface="Consolas" panose="020B0609020204030204" pitchFamily="49" charset="0"/>
              </a:rPr>
              <a:t>.max()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</a:t>
            </a:r>
            <a:r>
              <a:rPr lang="en-US" sz="1200"/>
              <a:t>col".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err="1">
                <a:latin typeface="Consolas" panose="020B0609020204030204" pitchFamily="49" charset="0"/>
              </a:rPr>
              <a:t>ind</a:t>
            </a:r>
            <a:r>
              <a:rPr lang="en-US" sz="1200" b="1">
                <a:latin typeface="Consolas" panose="020B0609020204030204" pitchFamily="49" charset="0"/>
              </a:rPr>
              <a:t>")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i="1">
                <a:latin typeface="Consolas" panose="020B0609020204030204" pitchFamily="49" charset="0"/>
              </a:rPr>
              <a:t>.mean()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err="1"/>
              <a:t>ind</a:t>
            </a:r>
            <a:r>
              <a:rPr lang="en-US" sz="1200"/>
              <a:t>".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2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3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5388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91820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6" y="9556649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7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0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2"/>
              </a:rPr>
              <a:t>http</a:t>
            </a:r>
            <a:r>
              <a:rPr lang="en-US" sz="800" dirty="0">
                <a:hlinkClick r:id="rId42"/>
              </a:rPr>
              <a:t>://pandas.pydata.</a:t>
            </a:r>
            <a:r>
              <a:rPr lang="en-US" sz="800">
                <a:hlinkClick r:id="rId42"/>
              </a:rPr>
              <a:t>org/</a:t>
            </a:r>
            <a:r>
              <a:rPr lang="en-US" sz="800"/>
              <a:t>) originally written by Irv Lustig, </a:t>
            </a:r>
            <a:r>
              <a:rPr lang="en-US" sz="800">
                <a:hlinkClick r:id="rId43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44"/>
              </a:rPr>
              <a:t>Rstudio</a:t>
            </a:r>
            <a:r>
              <a:rPr lang="en-US" sz="800" dirty="0">
                <a:hlinkClick r:id="rId44"/>
              </a:rPr>
              <a:t> Data </a:t>
            </a:r>
            <a:r>
              <a:rPr lang="en-US" sz="800">
                <a:hlinkClick r:id="rId44"/>
              </a:rPr>
              <a:t>Wrangling Cheatsheet</a:t>
            </a:r>
            <a:endParaRPr lang="en-US" sz="800" dirty="0"/>
          </a:p>
        </p:txBody>
      </p:sp>
      <p:sp>
        <p:nvSpPr>
          <p:cNvPr id="82" name="Rounded Rectangle 80">
            <a:extLst>
              <a:ext uri="{FF2B5EF4-FFF2-40B4-BE49-F238E27FC236}">
                <a16:creationId xmlns:a16="http://schemas.microsoft.com/office/drawing/2014/main" id="{92D9BBCD-A40C-4CB6-8D55-5C48AF79823B}"/>
              </a:ext>
            </a:extLst>
          </p:cNvPr>
          <p:cNvSpPr/>
          <p:nvPr/>
        </p:nvSpPr>
        <p:spPr>
          <a:xfrm>
            <a:off x="4710593" y="91811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3" name="TextBox 81">
            <a:extLst>
              <a:ext uri="{FF2B5EF4-FFF2-40B4-BE49-F238E27FC236}">
                <a16:creationId xmlns:a16="http://schemas.microsoft.com/office/drawing/2014/main" id="{AF843DA2-F03F-4F36-90F4-4437FF0019B4}"/>
              </a:ext>
            </a:extLst>
          </p:cNvPr>
          <p:cNvSpPr txBox="1"/>
          <p:nvPr/>
        </p:nvSpPr>
        <p:spPr>
          <a:xfrm>
            <a:off x="4782404" y="9618148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4" name="TextBox 82">
            <a:extLst>
              <a:ext uri="{FF2B5EF4-FFF2-40B4-BE49-F238E27FC236}">
                <a16:creationId xmlns:a16="http://schemas.microsoft.com/office/drawing/2014/main" id="{D88E986E-2BDA-4E27-8FEC-03C66AF6758D}"/>
              </a:ext>
            </a:extLst>
          </p:cNvPr>
          <p:cNvSpPr txBox="1"/>
          <p:nvPr/>
        </p:nvSpPr>
        <p:spPr>
          <a:xfrm>
            <a:off x="6764490" y="9611383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86" name="Picture 43">
            <a:extLst>
              <a:ext uri="{FF2B5EF4-FFF2-40B4-BE49-F238E27FC236}">
                <a16:creationId xmlns:a16="http://schemas.microsoft.com/office/drawing/2014/main" id="{E92DE3B9-9A1A-4F4A-B5F7-D10388B445BB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217223" y="10087418"/>
            <a:ext cx="964344" cy="531290"/>
          </a:xfrm>
          <a:prstGeom prst="rect">
            <a:avLst/>
          </a:prstGeom>
        </p:spPr>
      </p:pic>
      <p:pic>
        <p:nvPicPr>
          <p:cNvPr id="88" name="Picture 44">
            <a:extLst>
              <a:ext uri="{FF2B5EF4-FFF2-40B4-BE49-F238E27FC236}">
                <a16:creationId xmlns:a16="http://schemas.microsoft.com/office/drawing/2014/main" id="{94CB9A7F-3125-4478-B8ED-563F2C12FA7B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349467" y="10079813"/>
            <a:ext cx="895085" cy="5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2165</Words>
  <Application>Microsoft Office PowerPoint</Application>
  <PresentationFormat>Benutzerdefiniert</PresentationFormat>
  <Paragraphs>422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2021-02-19T20:08:50Z</dcterms:modified>
</cp:coreProperties>
</file>