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0799750" cx="139715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0W6g1+CW3xlXAgG+VDBWrkou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CC5E43-4597-4507-8EBC-07BD031D7F07}">
  <a:tblStyle styleId="{41CC5E43-4597-4507-8EBC-07BD031D7F0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DDAD7C6-F771-48AD-8CD9-F5AC8FCA424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DF6586-0878-4057-BD4C-F5C948A0CBC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125F9D6-2136-4E1C-BDFC-36E5AAD1BEC1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1" orient="horz"/>
        <p:guide pos="44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customschemas.google.com/relationships/presentationmetadata" Target="metadata"/><Relationship Id="rId10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afb23e4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0afb23e4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559620" y="275864"/>
            <a:ext cx="6852350" cy="1205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6928580" y="3644825"/>
            <a:ext cx="9152300" cy="301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816011" y="719524"/>
            <a:ext cx="9152300" cy="886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047869" y="1767462"/>
            <a:ext cx="11875850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68"/>
              <a:buFont typeface="Calibri"/>
              <a:buNone/>
              <a:defRPr sz="91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746449" y="5672376"/>
            <a:ext cx="10478691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3667"/>
              <a:buNone/>
              <a:defRPr sz="3666"/>
            </a:lvl1pPr>
            <a:lvl2pPr lvl="1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None/>
              <a:defRPr sz="3056"/>
            </a:lvl2pPr>
            <a:lvl3pPr lvl="2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sz="2750"/>
            </a:lvl3pPr>
            <a:lvl4pPr lvl="3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4pPr>
            <a:lvl5pPr lvl="4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5pPr>
            <a:lvl6pPr lvl="5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6pPr>
            <a:lvl7pPr lvl="6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7pPr>
            <a:lvl8pPr lvl="7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8pPr>
            <a:lvl9pPr lvl="8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953270" y="2692444"/>
            <a:ext cx="12050495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68"/>
              <a:buFont typeface="Calibri"/>
              <a:buNone/>
              <a:defRPr sz="91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953270" y="7227345"/>
            <a:ext cx="12050495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3667"/>
              <a:buNone/>
              <a:defRPr sz="3666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3056"/>
              <a:buNone/>
              <a:defRPr sz="305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750"/>
              <a:buNone/>
              <a:defRPr sz="27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888888"/>
              </a:buClr>
              <a:buSzPts val="2445"/>
              <a:buNone/>
              <a:defRPr sz="24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960547" y="2874937"/>
            <a:ext cx="5937925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7073116" y="2874937"/>
            <a:ext cx="5937925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962366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62368" y="2647443"/>
            <a:ext cx="591063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3667"/>
              <a:buNone/>
              <a:defRPr b="1" sz="3666"/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None/>
              <a:defRPr b="1" sz="3056"/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962368" y="3944914"/>
            <a:ext cx="591063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7073117" y="2647443"/>
            <a:ext cx="5939745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3667"/>
              <a:buNone/>
              <a:defRPr b="1" sz="3666"/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None/>
              <a:defRPr b="1" sz="3056"/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b="1" sz="2445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7073117" y="3944914"/>
            <a:ext cx="5939745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962366" y="719984"/>
            <a:ext cx="4506201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939745" y="1554968"/>
            <a:ext cx="7073116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9115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4890"/>
              <a:buChar char="•"/>
              <a:defRPr sz="4890"/>
            </a:lvl1pPr>
            <a:lvl2pPr indent="-500253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4278"/>
              <a:buChar char="•"/>
              <a:defRPr sz="4278"/>
            </a:lvl2pPr>
            <a:lvl3pPr indent="-461454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667"/>
              <a:buChar char="•"/>
              <a:defRPr sz="3666"/>
            </a:lvl3pPr>
            <a:lvl4pPr indent="-422656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4pPr>
            <a:lvl5pPr indent="-422656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5pPr>
            <a:lvl6pPr indent="-422656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6pPr>
            <a:lvl7pPr indent="-422656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7pPr>
            <a:lvl8pPr indent="-422656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8pPr>
            <a:lvl9pPr indent="-422656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Char char="•"/>
              <a:defRPr sz="3056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962366" y="3239929"/>
            <a:ext cx="4506201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139"/>
              <a:buNone/>
              <a:defRPr sz="2139"/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34"/>
              <a:buNone/>
              <a:defRPr sz="1834"/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962366" y="719984"/>
            <a:ext cx="4506201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939745" y="1554968"/>
            <a:ext cx="7073116" cy="767483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962366" y="3239929"/>
            <a:ext cx="4506201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2445"/>
              <a:buNone/>
              <a:defRPr sz="2445"/>
            </a:lvl1pPr>
            <a:lvl2pPr indent="-228600" lvl="1" marL="914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139"/>
              <a:buNone/>
              <a:defRPr sz="2139"/>
            </a:lvl2pPr>
            <a:lvl3pPr indent="-228600" lvl="2" marL="1371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834"/>
              <a:buNone/>
              <a:defRPr sz="1834"/>
            </a:lvl3pPr>
            <a:lvl4pPr indent="-228600" lvl="3" marL="1828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4pPr>
            <a:lvl5pPr indent="-228600" lvl="4" marL="22860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5pPr>
            <a:lvl6pPr indent="-228600" lvl="5" marL="27432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6pPr>
            <a:lvl7pPr indent="-228600" lvl="6" marL="32004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7pPr>
            <a:lvl8pPr indent="-228600" lvl="7" marL="36576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8pPr>
            <a:lvl9pPr indent="-228600" lvl="8" marL="411480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1528"/>
              <a:buNone/>
              <a:defRPr sz="1528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23"/>
              <a:buFont typeface="Calibri"/>
              <a:buNone/>
              <a:defRPr b="0" i="0" sz="67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0253" lvl="0" marL="457200" marR="0" rtl="0" algn="l">
              <a:lnSpc>
                <a:spcPct val="90000"/>
              </a:lnSpc>
              <a:spcBef>
                <a:spcPts val="1528"/>
              </a:spcBef>
              <a:spcAft>
                <a:spcPts val="0"/>
              </a:spcAft>
              <a:buClr>
                <a:schemeClr val="dk1"/>
              </a:buClr>
              <a:buSzPts val="4278"/>
              <a:buFont typeface="Arial"/>
              <a:buChar char="•"/>
              <a:defRPr b="0" i="0" sz="42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1454" lvl="1" marL="9144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667"/>
              <a:buFont typeface="Arial"/>
              <a:buChar char="•"/>
              <a:defRPr b="0" i="0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2656" lvl="2" marL="13716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3056"/>
              <a:buFont typeface="Arial"/>
              <a:buChar char="•"/>
              <a:defRPr b="0" i="0" sz="30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3225" lvl="3" marL="18288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3225" lvl="4" marL="22860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3225" lvl="5" marL="27432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3225" lvl="6" marL="32004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3225" lvl="7" marL="36576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3225" lvl="8" marL="4114800" marR="0" rtl="0" algn="l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Char char="•"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3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pandas.pydata.org/docs/reference/api/pandas.DataFrame.iloc.html" TargetMode="External"/><Relationship Id="rId42" Type="http://schemas.openxmlformats.org/officeDocument/2006/relationships/hyperlink" Target="https://pandas.pydata.org/docs/reference/api/pandas.DataFrame.loc.html?highlight=loc" TargetMode="External"/><Relationship Id="rId41" Type="http://schemas.openxmlformats.org/officeDocument/2006/relationships/hyperlink" Target="https://pandas.pydata.org/docs/reference/api/pandas.DataFrame.loc.html?highlight=loc" TargetMode="External"/><Relationship Id="rId44" Type="http://schemas.openxmlformats.org/officeDocument/2006/relationships/hyperlink" Target="https://pandas.pydata.org/pandas-docs/stable/reference/api/pandas.DataFrame.at.html#pandas.DataFrame.at" TargetMode="External"/><Relationship Id="rId43" Type="http://schemas.openxmlformats.org/officeDocument/2006/relationships/hyperlink" Target="https://pandas.pydata.org/pandas-docs/stable/reference/api/pandas.DataFrame.iat.html#pandas.DataFrame.iat" TargetMode="External"/><Relationship Id="rId46" Type="http://schemas.openxmlformats.org/officeDocument/2006/relationships/hyperlink" Target="https://pandas.pydata.org/pandas-docs/stable/user_guide/indexing.html" TargetMode="External"/><Relationship Id="rId45" Type="http://schemas.openxmlformats.org/officeDocument/2006/relationships/hyperlink" Target="https://pandas.pydata.org/pandas-docs/stable/user_guide/indexing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andas.pydata.org/pandas-docs/stable/user_guide/io.html" TargetMode="External"/><Relationship Id="rId4" Type="http://schemas.openxmlformats.org/officeDocument/2006/relationships/hyperlink" Target="https://pandas.pydata.org/pandas-docs/stable/user_guide/indexing.html" TargetMode="External"/><Relationship Id="rId9" Type="http://schemas.openxmlformats.org/officeDocument/2006/relationships/hyperlink" Target="https://pandas.pydata.org/pandas-docs/stable/reference/api/pandas.concat.html?highlight=concat#pandas.concat" TargetMode="External"/><Relationship Id="rId48" Type="http://schemas.openxmlformats.org/officeDocument/2006/relationships/hyperlink" Target="http://pandas.pydata.org/" TargetMode="External"/><Relationship Id="rId47" Type="http://schemas.openxmlformats.org/officeDocument/2006/relationships/hyperlink" Target="https://pandas.pydata.org/pandas-docs/stable/user_guide/indexing.html" TargetMode="External"/><Relationship Id="rId49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pandas.pydata.org/pandas-docs/stable/user_guide/basics.html#sorting" TargetMode="External"/><Relationship Id="rId6" Type="http://schemas.openxmlformats.org/officeDocument/2006/relationships/hyperlink" Target="https://pandas.pydata.org/pandas-docs/stable/user_guide/basics.html#reindexing-and-altering-labels" TargetMode="External"/><Relationship Id="rId7" Type="http://schemas.openxmlformats.org/officeDocument/2006/relationships/hyperlink" Target="https://pandas.pydata.org/pandas-docs/stable/reference/api/pandas.DataFrame.melt.html?highlight=melt#pandas.DataFrame.melt" TargetMode="External"/><Relationship Id="rId8" Type="http://schemas.openxmlformats.org/officeDocument/2006/relationships/hyperlink" Target="https://pandas.pydata.org/pandas-docs/stable/reference/api/pandas.DataFrame.pivot.html?highlight=pivot#pandas.DataFrame.pivot" TargetMode="External"/><Relationship Id="rId31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0" Type="http://schemas.openxmlformats.org/officeDocument/2006/relationships/image" Target="../media/image15.png"/><Relationship Id="rId33" Type="http://schemas.openxmlformats.org/officeDocument/2006/relationships/hyperlink" Target="https://pandas.pydata.org/pandas-docs/stable/reference/api/pandas.DataFrame.sample.html?highlight=sample#pandas.DataFrame.sample" TargetMode="External"/><Relationship Id="rId32" Type="http://schemas.openxmlformats.org/officeDocument/2006/relationships/hyperlink" Target="https://pandas.pydata.org/pandas-docs/stable/reference/api/pandas.DataFrame.sample.html?highlight=sample#pandas.DataFrame.sample" TargetMode="External"/><Relationship Id="rId35" Type="http://schemas.openxmlformats.org/officeDocument/2006/relationships/hyperlink" Target="https://pandas.pydata.org/pandas-docs/stable/reference/api/pandas.DataFrame.nsmallest.html?highlight=nsmallest" TargetMode="External"/><Relationship Id="rId34" Type="http://schemas.openxmlformats.org/officeDocument/2006/relationships/hyperlink" Target="https://pandas.pydata.org/pandas-docs/stable/reference/api/pandas.DataFrame.nlargest.html?highlight=nlargest" TargetMode="External"/><Relationship Id="rId37" Type="http://schemas.openxmlformats.org/officeDocument/2006/relationships/hyperlink" Target="https://pandas.pydata.org/pandas-docs/stable/reference/api/pandas.DataFrame.tail.html?highlight=tail" TargetMode="External"/><Relationship Id="rId36" Type="http://schemas.openxmlformats.org/officeDocument/2006/relationships/hyperlink" Target="https://pandas.pydata.org/pandas-docs/stable/reference/api/pandas.DataFrame.head.html?highlight=head" TargetMode="External"/><Relationship Id="rId39" Type="http://schemas.openxmlformats.org/officeDocument/2006/relationships/hyperlink" Target="https://pandas.pydata.org/docs/reference/api/pandas.DataFrame.iloc.html" TargetMode="External"/><Relationship Id="rId38" Type="http://schemas.openxmlformats.org/officeDocument/2006/relationships/hyperlink" Target="https://pandas.pydata.org/pandas-docs/stable/reference/api/pandas.DataFrame.filter.html?highlight=filter#pandas.DataFrame.filter" TargetMode="External"/><Relationship Id="rId20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2" Type="http://schemas.openxmlformats.org/officeDocument/2006/relationships/hyperlink" Target="https://pandas.pydata.org/pandas-docs/stable/reference/api/pandas.DataFrame.rename.html?highlight=rename#pandas.DataFrame.rename" TargetMode="External"/><Relationship Id="rId21" Type="http://schemas.openxmlformats.org/officeDocument/2006/relationships/hyperlink" Target="https://pandas.pydata.org/pandas-docs/stable/reference/api/pandas.DataFrame.melt.html?highlight=melt#pandas.DataFrame.melt" TargetMode="External"/><Relationship Id="rId24" Type="http://schemas.openxmlformats.org/officeDocument/2006/relationships/hyperlink" Target="https://pandas.pydata.org/pandas-docs/stable/reference/index.html#api" TargetMode="External"/><Relationship Id="rId23" Type="http://schemas.openxmlformats.org/officeDocument/2006/relationships/hyperlink" Target="https://pandas.pydata.org/pandas-docs/stable/reference/api/pandas.DataFrame.query.html?highlight=query#pandas.DataFrame.query" TargetMode="External"/><Relationship Id="rId26" Type="http://schemas.openxmlformats.org/officeDocument/2006/relationships/image" Target="../media/image9.png"/><Relationship Id="rId25" Type="http://schemas.openxmlformats.org/officeDocument/2006/relationships/hyperlink" Target="https://pandas.pydata.org/pandas-docs/stable/user_guide/index.html#user-guide" TargetMode="External"/><Relationship Id="rId28" Type="http://schemas.openxmlformats.org/officeDocument/2006/relationships/image" Target="../media/image8.png"/><Relationship Id="rId27" Type="http://schemas.openxmlformats.org/officeDocument/2006/relationships/image" Target="../media/image2.png"/><Relationship Id="rId29" Type="http://schemas.openxmlformats.org/officeDocument/2006/relationships/image" Target="../media/image1.png"/><Relationship Id="rId51" Type="http://schemas.openxmlformats.org/officeDocument/2006/relationships/hyperlink" Target="https://pandas.pydata.org/docs/reference/api/pandas.DataFrame.query.html" TargetMode="External"/><Relationship Id="rId50" Type="http://schemas.openxmlformats.org/officeDocument/2006/relationships/hyperlink" Target="https://www.rstudio.com/wp-content/uploads/2015/02/data-wrangling-cheatsheet.pdf" TargetMode="External"/><Relationship Id="rId53" Type="http://schemas.openxmlformats.org/officeDocument/2006/relationships/hyperlink" Target="https://pandas.pydata.org/docs/reference/api/pandas.DataFrame.query.html" TargetMode="External"/><Relationship Id="rId52" Type="http://schemas.openxmlformats.org/officeDocument/2006/relationships/hyperlink" Target="https://pandas.pydata.org/docs/reference/api/pandas.DataFrame.query.html" TargetMode="External"/><Relationship Id="rId11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0" Type="http://schemas.openxmlformats.org/officeDocument/2006/relationships/hyperlink" Target="https://pandas.pydata.org/pandas-docs/stable/reference/api/pandas.concat.html?highlight=concat#pandas.concat" TargetMode="External"/><Relationship Id="rId54" Type="http://schemas.openxmlformats.org/officeDocument/2006/relationships/hyperlink" Target="https://pandas.pydata.org/docs/reference/api/pandas.DataFrame.query.html" TargetMode="External"/><Relationship Id="rId13" Type="http://schemas.openxmlformats.org/officeDocument/2006/relationships/hyperlink" Target="https://pandas.pydata.org/pandas-docs/stable/reference/api/pandas.DataFrame.rename.html?highlight=rename#pandas.DataFrame.rename" TargetMode="External"/><Relationship Id="rId12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5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4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17" Type="http://schemas.openxmlformats.org/officeDocument/2006/relationships/hyperlink" Target="https://pandas.pydata.org/pandas-docs/stable/reference/api/pandas.DataFrame.html" TargetMode="External"/><Relationship Id="rId16" Type="http://schemas.openxmlformats.org/officeDocument/2006/relationships/hyperlink" Target="https://pandas.pydata.org/pandas-docs/stable/reference/api/pandas.DataFrame.drop.html?highlight=drop#pandas.DataFrame.drop" TargetMode="External"/><Relationship Id="rId19" Type="http://schemas.openxmlformats.org/officeDocument/2006/relationships/hyperlink" Target="https://pandas.pydata.org/pandas-docs/stable/reference/api/pandas.DataFrame.html" TargetMode="External"/><Relationship Id="rId18" Type="http://schemas.openxmlformats.org/officeDocument/2006/relationships/hyperlink" Target="https://pandas.pydata.org/pandas-docs/stable/reference/api/pandas.DataFrame.html" TargetMode="External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hyperlink" Target="https://pandas.pydata.org/pandas-docs/stable/reference/api/pandas.DataFrame.merge.html?highlight=merge#pandas.DataFrame.merge" TargetMode="External"/><Relationship Id="rId42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query.html?highlight=query#pandas.DataFrame.query" TargetMode="External"/><Relationship Id="rId44" Type="http://schemas.openxmlformats.org/officeDocument/2006/relationships/hyperlink" Target="https://pandas.pydata.org/pandas-docs/stable/reference/api/pandas.DataFrame.groupby.html?highlight=groupby#pandas.DataFrame.groupby" TargetMode="External"/><Relationship Id="rId43" Type="http://schemas.openxmlformats.org/officeDocument/2006/relationships/hyperlink" Target="https://pandas.pydata.org/pandas-docs/stable/user_guide/groupby.html" TargetMode="External"/><Relationship Id="rId46" Type="http://schemas.openxmlformats.org/officeDocument/2006/relationships/hyperlink" Target="https://pandas.pydata.org/pandas-docs/stable/reference/api/pandas.DataFrame.max.html?highlight=max#pandas.DataFrame.max" TargetMode="External"/><Relationship Id="rId45" Type="http://schemas.openxmlformats.org/officeDocument/2006/relationships/hyperlink" Target="https://pandas.pydata.org/pandas-docs/stable/reference/api/pandas.DataFrame.groupby.html?highlight=groupby#pandas.DataFrame.groupb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andas.pydata.org/pandas-docs/stable/user_guide/basics.html#descriptive-statistics" TargetMode="External"/><Relationship Id="rId4" Type="http://schemas.openxmlformats.org/officeDocument/2006/relationships/hyperlink" Target="https://pandas.pydata.org/pandas-docs/stable/user_guide/merging.html" TargetMode="External"/><Relationship Id="rId9" Type="http://schemas.openxmlformats.org/officeDocument/2006/relationships/hyperlink" Target="https://pandas.pydata.org/pandas-docs/stable/user_guide/basics.html#descriptive-statistics" TargetMode="External"/><Relationship Id="rId48" Type="http://schemas.openxmlformats.org/officeDocument/2006/relationships/hyperlink" Target="https://pandas.pydata.org/pandas-docs/stable/reference/api/pandas.DataFrame.min.html?highlight=min#pandas.DataFrame.min" TargetMode="External"/><Relationship Id="rId47" Type="http://schemas.openxmlformats.org/officeDocument/2006/relationships/hyperlink" Target="https://pandas.pydata.org/pandas-docs/stable/reference/api/pandas.DataFrame.clip.html?highlight=clip#pandas.DataFrame.clip" TargetMode="External"/><Relationship Id="rId49" Type="http://schemas.openxmlformats.org/officeDocument/2006/relationships/hyperlink" Target="https://pandas.pydata.org/pandas-docs/stable/reference/api/pandas.DataFrame.abs.html?highlight=abs" TargetMode="External"/><Relationship Id="rId5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6" Type="http://schemas.openxmlformats.org/officeDocument/2006/relationships/hyperlink" Target="https://pandas.pydata.org/pandas-docs/stable/reference/api/pandas.DataFrame.shape.html" TargetMode="External"/><Relationship Id="rId7" Type="http://schemas.openxmlformats.org/officeDocument/2006/relationships/hyperlink" Target="https://pandas.pydata.org/pandas-docs/stable/reference/api/pandas.DataFrame.nunique.html?highlight=nunique" TargetMode="External"/><Relationship Id="rId8" Type="http://schemas.openxmlformats.org/officeDocument/2006/relationships/hyperlink" Target="https://pandas.pydata.org/pandas-docs/stable/reference/api/pandas.DataFrame.describe.html?highlight=describe#pandas.DataFrame.describe" TargetMode="External"/><Relationship Id="rId31" Type="http://schemas.openxmlformats.org/officeDocument/2006/relationships/hyperlink" Target="https://pandas.pydata.org/pandas-docs/stable/reference/api/pandas.Series.cumprod.html?highlight=cumprod#pandas.Series.cumprod" TargetMode="External"/><Relationship Id="rId30" Type="http://schemas.openxmlformats.org/officeDocument/2006/relationships/hyperlink" Target="https://pandas.pydata.org/pandas-docs/stable/reference/api/pandas.DataFrame.cummin.html?highlight=cummin#pandas.DataFrame.cummin" TargetMode="External"/><Relationship Id="rId33" Type="http://schemas.openxmlformats.org/officeDocument/2006/relationships/hyperlink" Target="https://pandas.pydata.org/pandas-docs/stable/reference/api/pandas.DataFrame.merge.html?highlight=merge#pandas.DataFrame.merge" TargetMode="External"/><Relationship Id="rId32" Type="http://schemas.openxmlformats.org/officeDocument/2006/relationships/hyperlink" Target="https://pandas.pydata.org/pandas-docs/stable/reference/api/pandas.DataFrame.merge.html?highlight=merge#pandas.DataFrame.merge" TargetMode="External"/><Relationship Id="rId35" Type="http://schemas.openxmlformats.org/officeDocument/2006/relationships/hyperlink" Target="https://pandas.pydata.org/pandas-docs/stable/reference/api/pandas.DataFrame.merge.html?highlight=merge#pandas.DataFrame.merge" TargetMode="External"/><Relationship Id="rId34" Type="http://schemas.openxmlformats.org/officeDocument/2006/relationships/hyperlink" Target="https://pandas.pydata.org/pandas-docs/stable/reference/api/pandas.DataFrame.merge.html?highlight=merge#pandas.DataFrame.merge" TargetMode="External"/><Relationship Id="rId37" Type="http://schemas.openxmlformats.org/officeDocument/2006/relationships/hyperlink" Target="https://pandas.pydata.org/pandas-docs/stable/reference/api/pandas.DataFrame.isin.html?highlight=isin#pandas.DataFrame.isin" TargetMode="External"/><Relationship Id="rId36" Type="http://schemas.openxmlformats.org/officeDocument/2006/relationships/hyperlink" Target="https://pandas.pydata.org/pandas-docs/stable/reference/api/pandas.DataFrame.isin.html?highlight=isin#pandas.DataFrame.isin" TargetMode="External"/><Relationship Id="rId39" Type="http://schemas.openxmlformats.org/officeDocument/2006/relationships/hyperlink" Target="https://pandas.pydata.org/pandas-docs/stable/reference/api/pandas.DataFrame.merge.html?highlight=merge#pandas.DataFrame.merge" TargetMode="External"/><Relationship Id="rId38" Type="http://schemas.openxmlformats.org/officeDocument/2006/relationships/hyperlink" Target="https://pandas.pydata.org/pandas-docs/stable/reference/api/pandas.DataFrame.merge.html?highlight=merge#pandas.DataFrame.merge" TargetMode="External"/><Relationship Id="rId20" Type="http://schemas.openxmlformats.org/officeDocument/2006/relationships/hyperlink" Target="https://pandas.pydata.org/pandas-docs/stable/reference/api/pandas.DataFrame.assign.html?highlight=assign" TargetMode="External"/><Relationship Id="rId22" Type="http://schemas.openxmlformats.org/officeDocument/2006/relationships/hyperlink" Target="https://pandas.pydata.org/pandas-docs/stable/reference/api/pandas.DataFrame.shift.html?highlight=shift#pandas.DataFrame.shift" TargetMode="External"/><Relationship Id="rId21" Type="http://schemas.openxmlformats.org/officeDocument/2006/relationships/hyperlink" Target="https://pandas.pydata.org/pandas-docs/stable/reference/api/pandas.qcut.html?highlight=qcut#pandas.qcut" TargetMode="External"/><Relationship Id="rId24" Type="http://schemas.openxmlformats.org/officeDocument/2006/relationships/hyperlink" Target="https://pandas.pydata.org/pandas-docs/stable/reference/api/pandas.DataFrame.rank.html?highlight=rank#pandas.DataFrame.rank" TargetMode="External"/><Relationship Id="rId23" Type="http://schemas.openxmlformats.org/officeDocument/2006/relationships/hyperlink" Target="https://pandas.pydata.org/pandas-docs/stable/reference/api/pandas.DataFrame.rank.html?highlight=rank#pandas.DataFrame.rank" TargetMode="External"/><Relationship Id="rId60" Type="http://schemas.openxmlformats.org/officeDocument/2006/relationships/hyperlink" Target="https://www.rstudio.com/wp-content/uploads/2015/02/data-wrangling-cheatsheet.pdf" TargetMode="External"/><Relationship Id="rId26" Type="http://schemas.openxmlformats.org/officeDocument/2006/relationships/hyperlink" Target="https://pandas.pydata.org/pandas-docs/stable/reference/api/pandas.DataFrame.rank.html?highlight=rank#pandas.DataFrame.rank" TargetMode="External"/><Relationship Id="rId25" Type="http://schemas.openxmlformats.org/officeDocument/2006/relationships/hyperlink" Target="https://pandas.pydata.org/pandas-docs/stable/reference/api/pandas.DataFrame.rank.html?highlight=rank#pandas.DataFrame.rank" TargetMode="External"/><Relationship Id="rId28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cummax.html?highlight=cummax#pandas.DataFrame.cummax" TargetMode="External"/><Relationship Id="rId51" Type="http://schemas.openxmlformats.org/officeDocument/2006/relationships/hyperlink" Target="https://pandas.pydata.org/pandas-docs/stable/reference/api/pandas.DataFrame.expanding.html?highlight=expanding#pandas.DataFrame.expanding" TargetMode="External"/><Relationship Id="rId50" Type="http://schemas.openxmlformats.org/officeDocument/2006/relationships/hyperlink" Target="https://pandas.pydata.org/pandas-docs/stable/user_guide/window.html" TargetMode="External"/><Relationship Id="rId53" Type="http://schemas.openxmlformats.org/officeDocument/2006/relationships/hyperlink" Target="https://pandas.pydata.org/pandas-docs/stable/reference/api/pandas.DataFrame.size.html?highlight=size#pandas.DataFrame.size" TargetMode="External"/><Relationship Id="rId52" Type="http://schemas.openxmlformats.org/officeDocument/2006/relationships/hyperlink" Target="https://pandas.pydata.org/pandas-docs/stable/reference/api/pandas.DataFrame.rolling.html?highlight=rolling#pandas.DataFrame.rolling" TargetMode="External"/><Relationship Id="rId11" Type="http://schemas.openxmlformats.org/officeDocument/2006/relationships/hyperlink" Target="https://pandas.pydata.org/pandas-docs/stable/reference/api/pandas.DataFrame.count.html?highlight=count#pandas.DataFrame.count" TargetMode="External"/><Relationship Id="rId55" Type="http://schemas.openxmlformats.org/officeDocument/2006/relationships/hyperlink" Target="https://pandas.pydata.org/pandas-docs/stable/user_guide/missing_data.html" TargetMode="External"/><Relationship Id="rId10" Type="http://schemas.openxmlformats.org/officeDocument/2006/relationships/hyperlink" Target="https://pandas.pydata.org/pandas-docs/stable/reference/api/pandas.DataFrame.sum.html?highlight=sum#pandas.DataFrame.sum" TargetMode="External"/><Relationship Id="rId54" Type="http://schemas.openxmlformats.org/officeDocument/2006/relationships/hyperlink" Target="https://pandas.pydata.org/pandas-docs/stable/reference/api/pandas.DataFrame.agg.html?highlight=agg#pandas.DataFrame.agg" TargetMode="External"/><Relationship Id="rId13" Type="http://schemas.openxmlformats.org/officeDocument/2006/relationships/hyperlink" Target="https://pandas.pydata.org/pandas-docs/stable/reference/api/pandas.DataFrame.quantile.html?highlight=quantile#pandas.DataFrame.quantile" TargetMode="External"/><Relationship Id="rId57" Type="http://schemas.openxmlformats.org/officeDocument/2006/relationships/hyperlink" Target="https://pandas.pydata.org/pandas-docs/stable/reference/api/pandas.DataFrame.fillna.html?highlight=fillna#pandas.DataFrame.fillna" TargetMode="External"/><Relationship Id="rId12" Type="http://schemas.openxmlformats.org/officeDocument/2006/relationships/hyperlink" Target="https://pandas.pydata.org/pandas-docs/stable/reference/api/pandas.DataFrame.median.html?highlight=median#pandas.DataFrame.median" TargetMode="External"/><Relationship Id="rId56" Type="http://schemas.openxmlformats.org/officeDocument/2006/relationships/hyperlink" Target="https://pandas.pydata.org/pandas-docs/stable/reference/api/pandas.DataFrame.dropna.html?highlight=dropna#pandas.DataFrame.dropna" TargetMode="External"/><Relationship Id="rId15" Type="http://schemas.openxmlformats.org/officeDocument/2006/relationships/hyperlink" Target="https://pandas.pydata.org/pandas-docs/stable/reference/api/pandas.DataFrame.min.html?highlight=min#pandas.DataFrame.min" TargetMode="External"/><Relationship Id="rId59" Type="http://schemas.openxmlformats.org/officeDocument/2006/relationships/hyperlink" Target="http://www.princetonoptimization.com/" TargetMode="External"/><Relationship Id="rId14" Type="http://schemas.openxmlformats.org/officeDocument/2006/relationships/hyperlink" Target="https://pandas.pydata.org/pandas-docs/stable/reference/api/pandas.DataFrame.apply.html?highlight=apply#pandas.DataFrame.apply" TargetMode="External"/><Relationship Id="rId58" Type="http://schemas.openxmlformats.org/officeDocument/2006/relationships/hyperlink" Target="http://pandas.pydata.org/" TargetMode="External"/><Relationship Id="rId17" Type="http://schemas.openxmlformats.org/officeDocument/2006/relationships/hyperlink" Target="https://pandas.pydata.org/pandas-docs/stable/reference/api/pandas.DataFrame.mean.html?highlight=mean#pandas.DataFrame.mean" TargetMode="External"/><Relationship Id="rId16" Type="http://schemas.openxmlformats.org/officeDocument/2006/relationships/hyperlink" Target="https://pandas.pydata.org/pandas-docs/stable/reference/api/pandas.DataFrame.max.html?highlight=max#pandas.DataFrame.max" TargetMode="External"/><Relationship Id="rId19" Type="http://schemas.openxmlformats.org/officeDocument/2006/relationships/hyperlink" Target="https://pandas.pydata.org/pandas-docs/stable/reference/api/pandas.DataFrame.std.html?highlight=std#pandas.DataFrame.std" TargetMode="External"/><Relationship Id="rId18" Type="http://schemas.openxmlformats.org/officeDocument/2006/relationships/hyperlink" Target="https://pandas.pydata.org/pandas-docs/stable/reference/api/pandas.DataFrame.var.html?highlight=var#pandas.DataFrame.v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andas.pydata.org/" TargetMode="External"/><Relationship Id="rId4" Type="http://schemas.openxmlformats.org/officeDocument/2006/relationships/hyperlink" Target="http://www.princetonoptimization.com/" TargetMode="External"/><Relationship Id="rId9" Type="http://schemas.openxmlformats.org/officeDocument/2006/relationships/hyperlink" Target="https://pandas.pydata.org/pandas-docs/stable/reference/api/pandas.DataFrame.plot.html?highlight=plot#pandas.DataFrame.plot" TargetMode="External"/><Relationship Id="rId5" Type="http://schemas.openxmlformats.org/officeDocument/2006/relationships/hyperlink" Target="https://www.rstudio.com/wp-content/uploads/2015/02/data-wrangling-cheatsheet.pdf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hyperlink" Target="https://pandas.pydata.org/pandas-docs/stable/reference/api/pandas.DataFrame.plot.html?highlight=plot#pandas.DataFrame.plot" TargetMode="External"/><Relationship Id="rId30" Type="http://schemas.openxmlformats.org/officeDocument/2006/relationships/image" Target="../media/image26.png"/><Relationship Id="rId20" Type="http://schemas.openxmlformats.org/officeDocument/2006/relationships/image" Target="../media/image20.png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4" Type="http://schemas.openxmlformats.org/officeDocument/2006/relationships/image" Target="../media/image16.png"/><Relationship Id="rId23" Type="http://schemas.openxmlformats.org/officeDocument/2006/relationships/image" Target="../media/image23.png"/><Relationship Id="rId26" Type="http://schemas.openxmlformats.org/officeDocument/2006/relationships/image" Target="../media/image22.png"/><Relationship Id="rId25" Type="http://schemas.openxmlformats.org/officeDocument/2006/relationships/image" Target="../media/image24.png"/><Relationship Id="rId28" Type="http://schemas.openxmlformats.org/officeDocument/2006/relationships/image" Target="../media/image18.png"/><Relationship Id="rId27" Type="http://schemas.openxmlformats.org/officeDocument/2006/relationships/image" Target="../media/image21.png"/><Relationship Id="rId29" Type="http://schemas.openxmlformats.org/officeDocument/2006/relationships/image" Target="../media/image28.png"/><Relationship Id="rId11" Type="http://schemas.openxmlformats.org/officeDocument/2006/relationships/image" Target="../media/image7.png"/><Relationship Id="rId10" Type="http://schemas.openxmlformats.org/officeDocument/2006/relationships/image" Target="../media/image3.png"/><Relationship Id="rId13" Type="http://schemas.openxmlformats.org/officeDocument/2006/relationships/image" Target="../media/image27.png"/><Relationship Id="rId12" Type="http://schemas.openxmlformats.org/officeDocument/2006/relationships/image" Target="../media/image4.png"/><Relationship Id="rId15" Type="http://schemas.openxmlformats.org/officeDocument/2006/relationships/image" Target="../media/image17.png"/><Relationship Id="rId14" Type="http://schemas.openxmlformats.org/officeDocument/2006/relationships/image" Target="../media/image6.png"/><Relationship Id="rId17" Type="http://schemas.openxmlformats.org/officeDocument/2006/relationships/image" Target="../media/image19.png"/><Relationship Id="rId16" Type="http://schemas.openxmlformats.org/officeDocument/2006/relationships/image" Target="../media/image25.png"/><Relationship Id="rId19" Type="http://schemas.openxmlformats.org/officeDocument/2006/relationships/image" Target="../media/image12.png"/><Relationship Id="rId1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python.org/3/library/pickle.html" TargetMode="External"/><Relationship Id="rId42" Type="http://schemas.openxmlformats.org/officeDocument/2006/relationships/hyperlink" Target="https://pandas.pydata.org/pandas-docs/stable/user_guide/io.html#io-pickle" TargetMode="External"/><Relationship Id="rId41" Type="http://schemas.openxmlformats.org/officeDocument/2006/relationships/hyperlink" Target="https://pandas.pydata.org/pandas-docs/stable/user_guide/io.html#io-pickle" TargetMode="External"/><Relationship Id="rId44" Type="http://schemas.openxmlformats.org/officeDocument/2006/relationships/hyperlink" Target="https://pandas.pydata.org/pandas-docs/stable/user_guide/io.html#io-sql" TargetMode="External"/><Relationship Id="rId43" Type="http://schemas.openxmlformats.org/officeDocument/2006/relationships/hyperlink" Target="https://en.wikipedia.org/wiki/SQL" TargetMode="External"/><Relationship Id="rId46" Type="http://schemas.openxmlformats.org/officeDocument/2006/relationships/hyperlink" Target="https://en.wikipedia.org/wiki/BigQuery" TargetMode="External"/><Relationship Id="rId45" Type="http://schemas.openxmlformats.org/officeDocument/2006/relationships/hyperlink" Target="https://pandas.pydata.org/pandas-docs/stable/user_guide/io.html#io-sq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ndas.pydata.org/pandas-docs/stable/user_guide/io.html" TargetMode="External"/><Relationship Id="rId4" Type="http://schemas.openxmlformats.org/officeDocument/2006/relationships/hyperlink" Target="https://pandas.pydata.org/pandas-docs/stable/user_guide/options.html#frequently-used-options" TargetMode="External"/><Relationship Id="rId9" Type="http://schemas.openxmlformats.org/officeDocument/2006/relationships/hyperlink" Target="http://www.princetonoptimization.com/" TargetMode="External"/><Relationship Id="rId48" Type="http://schemas.openxmlformats.org/officeDocument/2006/relationships/hyperlink" Target="https://pandas.pydata.org/pandas-docs/stable/user_guide/io.html#io-bigquery" TargetMode="External"/><Relationship Id="rId47" Type="http://schemas.openxmlformats.org/officeDocument/2006/relationships/hyperlink" Target="https://pandas.pydata.org/pandas-docs/stable/user_guide/io.html#io-bigquery" TargetMode="External"/><Relationship Id="rId49" Type="http://schemas.openxmlformats.org/officeDocument/2006/relationships/hyperlink" Target="https://pandas.pydata.org/pandas-docs/stable/user_guide/options.html#frequently-used-options" TargetMode="External"/><Relationship Id="rId5" Type="http://schemas.openxmlformats.org/officeDocument/2006/relationships/hyperlink" Target="https://pandas.pydata.org/docs/reference/api/pandas.DataFrame.apply.html" TargetMode="External"/><Relationship Id="rId6" Type="http://schemas.openxmlformats.org/officeDocument/2006/relationships/hyperlink" Target="https://pandas.pydata.org/docs/reference/api/pandas.DataFrame.apply.html" TargetMode="External"/><Relationship Id="rId7" Type="http://schemas.openxmlformats.org/officeDocument/2006/relationships/hyperlink" Target="https://pandas.pydata.org/docs/reference/api/pandas.DataFrame.applymap.html#pandas.DataFrame.applymap" TargetMode="External"/><Relationship Id="rId8" Type="http://schemas.openxmlformats.org/officeDocument/2006/relationships/hyperlink" Target="http://pandas.pydata.org/" TargetMode="External"/><Relationship Id="rId31" Type="http://schemas.openxmlformats.org/officeDocument/2006/relationships/hyperlink" Target="https://github.com/wesm/feather" TargetMode="External"/><Relationship Id="rId30" Type="http://schemas.openxmlformats.org/officeDocument/2006/relationships/hyperlink" Target="https://pandas.pydata.org/pandas-docs/stable/user_guide/io.html#io-hdf5" TargetMode="External"/><Relationship Id="rId33" Type="http://schemas.openxmlformats.org/officeDocument/2006/relationships/hyperlink" Target="https://pandas.pydata.org/pandas-docs/stable/user_guide/io.html#io-feather" TargetMode="External"/><Relationship Id="rId32" Type="http://schemas.openxmlformats.org/officeDocument/2006/relationships/hyperlink" Target="https://pandas.pydata.org/pandas-docs/stable/user_guide/io.html#io-feather" TargetMode="External"/><Relationship Id="rId35" Type="http://schemas.openxmlformats.org/officeDocument/2006/relationships/hyperlink" Target="https://pandas.pydata.org/pandas-docs/stable/user_guide/io.html#io-parquet" TargetMode="External"/><Relationship Id="rId34" Type="http://schemas.openxmlformats.org/officeDocument/2006/relationships/hyperlink" Target="https://parquet.apache.org/" TargetMode="External"/><Relationship Id="rId37" Type="http://schemas.openxmlformats.org/officeDocument/2006/relationships/hyperlink" Target="https://en.wikipedia.org/wiki/Stata" TargetMode="External"/><Relationship Id="rId36" Type="http://schemas.openxmlformats.org/officeDocument/2006/relationships/hyperlink" Target="https://pandas.pydata.org/pandas-docs/stable/user_guide/io.html#io-parquet" TargetMode="External"/><Relationship Id="rId39" Type="http://schemas.openxmlformats.org/officeDocument/2006/relationships/hyperlink" Target="https://pandas.pydata.org/pandas-docs/stable/user_guide/io.html#io-stata-writer" TargetMode="External"/><Relationship Id="rId38" Type="http://schemas.openxmlformats.org/officeDocument/2006/relationships/hyperlink" Target="https://pandas.pydata.org/pandas-docs/stable/user_guide/io.html#io-stata-reader" TargetMode="External"/><Relationship Id="rId62" Type="http://schemas.openxmlformats.org/officeDocument/2006/relationships/hyperlink" Target="https://pandas.pydata.org/pandas-docs/stable/reference/api/pandas.set_option.html#pandas.set_option" TargetMode="External"/><Relationship Id="rId61" Type="http://schemas.openxmlformats.org/officeDocument/2006/relationships/hyperlink" Target="https://pandas.pydata.org/pandas-docs/stable/reference/api/pandas.set_option.html#pandas.set_option" TargetMode="External"/><Relationship Id="rId20" Type="http://schemas.openxmlformats.org/officeDocument/2006/relationships/hyperlink" Target="https://www.w3.org/standards/xml/core" TargetMode="External"/><Relationship Id="rId64" Type="http://schemas.openxmlformats.org/officeDocument/2006/relationships/hyperlink" Target="https://pandas.pydata.org/pandas-docs/stable/reference/api/pandas.reset_option.html#pandas.reset_option" TargetMode="External"/><Relationship Id="rId63" Type="http://schemas.openxmlformats.org/officeDocument/2006/relationships/hyperlink" Target="https://pandas.pydata.org/pandas-docs/stable/reference/api/pandas.reset_option.html#pandas.reset_option" TargetMode="External"/><Relationship Id="rId22" Type="http://schemas.openxmlformats.org/officeDocument/2006/relationships/hyperlink" Target="https://pandas.pydata.org/pandas-docs/stable/user_guide/io.html#io-xml" TargetMode="External"/><Relationship Id="rId21" Type="http://schemas.openxmlformats.org/officeDocument/2006/relationships/hyperlink" Target="https://pandas.pydata.org/pandas-docs/stable/user_guide/io.html#io-read-xml" TargetMode="External"/><Relationship Id="rId65" Type="http://schemas.openxmlformats.org/officeDocument/2006/relationships/hyperlink" Target="https://pandas.pydata.org/pandas-docs/stable/user_guide/missing_data.html#experimental-na-scalar-to-denote-missing-values" TargetMode="External"/><Relationship Id="rId24" Type="http://schemas.openxmlformats.org/officeDocument/2006/relationships/hyperlink" Target="https://pandas.pydata.org/pandas-docs/stable/user_guide/io.html#io-clipboard" TargetMode="External"/><Relationship Id="rId23" Type="http://schemas.openxmlformats.org/officeDocument/2006/relationships/hyperlink" Target="https://pandas.pydata.org/pandas-docs/stable/user_guide/io.html#io-clipboard" TargetMode="External"/><Relationship Id="rId60" Type="http://schemas.openxmlformats.org/officeDocument/2006/relationships/hyperlink" Target="https://pandas.pydata.org/pandas-docs/stable/reference/api/pandas.get_option.html#pandas.get_option" TargetMode="External"/><Relationship Id="rId26" Type="http://schemas.openxmlformats.org/officeDocument/2006/relationships/hyperlink" Target="https://pandas.pydata.org/pandas-docs/stable/user_guide/io.html#io-excel-reader" TargetMode="External"/><Relationship Id="rId25" Type="http://schemas.openxmlformats.org/officeDocument/2006/relationships/hyperlink" Target="https://en.wikipedia.org/wiki/Microsoft_Excel" TargetMode="External"/><Relationship Id="rId28" Type="http://schemas.openxmlformats.org/officeDocument/2006/relationships/hyperlink" Target="https://support.hdfgroup.org/HDF5/whatishdf5.html" TargetMode="External"/><Relationship Id="rId27" Type="http://schemas.openxmlformats.org/officeDocument/2006/relationships/hyperlink" Target="https://pandas.pydata.org/pandas-docs/stable/user_guide/io.html#io-excel-writer" TargetMode="External"/><Relationship Id="rId29" Type="http://schemas.openxmlformats.org/officeDocument/2006/relationships/hyperlink" Target="https://pandas.pydata.org/pandas-docs/stable/user_guide/io.html#io-hdf5" TargetMode="External"/><Relationship Id="rId51" Type="http://schemas.openxmlformats.org/officeDocument/2006/relationships/hyperlink" Target="https://pandas.pydata.org/pandas-docs/stable/user_guide/options.html#frequently-used-options" TargetMode="External"/><Relationship Id="rId50" Type="http://schemas.openxmlformats.org/officeDocument/2006/relationships/hyperlink" Target="https://pandas.pydata.org/pandas-docs/stable/user_guide/options.html#frequently-used-options" TargetMode="External"/><Relationship Id="rId53" Type="http://schemas.openxmlformats.org/officeDocument/2006/relationships/hyperlink" Target="https://pandas.pydata.org/pandas-docs/stable/user_guide/options.html#frequently-used-options" TargetMode="External"/><Relationship Id="rId52" Type="http://schemas.openxmlformats.org/officeDocument/2006/relationships/hyperlink" Target="https://pandas.pydata.org/pandas-docs/stable/user_guide/options.html#frequently-used-options" TargetMode="External"/><Relationship Id="rId11" Type="http://schemas.openxmlformats.org/officeDocument/2006/relationships/hyperlink" Target="https://en.wikipedia.org/wiki/Comma-separated_values" TargetMode="External"/><Relationship Id="rId55" Type="http://schemas.openxmlformats.org/officeDocument/2006/relationships/hyperlink" Target="https://pandas.pydata.org/pandas-docs/stable/user_guide/options.html#frequently-used-options" TargetMode="External"/><Relationship Id="rId10" Type="http://schemas.openxmlformats.org/officeDocument/2006/relationships/hyperlink" Target="https://www.rstudio.com/wp-content/uploads/2015/02/data-wrangling-cheatsheet.pdf" TargetMode="External"/><Relationship Id="rId54" Type="http://schemas.openxmlformats.org/officeDocument/2006/relationships/hyperlink" Target="https://pandas.pydata.org/pandas-docs/stable/user_guide/options.html#frequently-used-options" TargetMode="External"/><Relationship Id="rId13" Type="http://schemas.openxmlformats.org/officeDocument/2006/relationships/hyperlink" Target="https://pandas.pydata.org/pandas-docs/stable/user_guide/io.html#io-store-in-csv" TargetMode="External"/><Relationship Id="rId57" Type="http://schemas.openxmlformats.org/officeDocument/2006/relationships/hyperlink" Target="https://pandas.pydata.org/pandas-docs/stable/user_guide/options.html#frequently-used-options" TargetMode="External"/><Relationship Id="rId12" Type="http://schemas.openxmlformats.org/officeDocument/2006/relationships/hyperlink" Target="https://pandas.pydata.org/pandas-docs/stable/user_guide/io.html#io-read-csv-table" TargetMode="External"/><Relationship Id="rId56" Type="http://schemas.openxmlformats.org/officeDocument/2006/relationships/hyperlink" Target="https://pandas.pydata.org/pandas-docs/stable/user_guide/options.html#frequently-used-options" TargetMode="External"/><Relationship Id="rId15" Type="http://schemas.openxmlformats.org/officeDocument/2006/relationships/hyperlink" Target="https://pandas.pydata.org/pandas-docs/stable/user_guide/io.html#io-json-reader" TargetMode="External"/><Relationship Id="rId59" Type="http://schemas.openxmlformats.org/officeDocument/2006/relationships/hyperlink" Target="https://pandas.pydata.org/pandas-docs/stable/reference/api/pandas.get_option.html#pandas.get_option" TargetMode="External"/><Relationship Id="rId14" Type="http://schemas.openxmlformats.org/officeDocument/2006/relationships/hyperlink" Target="https://www.json.org/json-en.html" TargetMode="External"/><Relationship Id="rId58" Type="http://schemas.openxmlformats.org/officeDocument/2006/relationships/hyperlink" Target="https://pandas.pydata.org/pandas-docs/stable/user_guide/options.html#frequently-used-options" TargetMode="External"/><Relationship Id="rId17" Type="http://schemas.openxmlformats.org/officeDocument/2006/relationships/hyperlink" Target="https://en.wikipedia.org/wiki/HTML" TargetMode="External"/><Relationship Id="rId16" Type="http://schemas.openxmlformats.org/officeDocument/2006/relationships/hyperlink" Target="https://pandas.pydata.org/pandas-docs/stable/user_guide/io.html#io-json-writer" TargetMode="External"/><Relationship Id="rId19" Type="http://schemas.openxmlformats.org/officeDocument/2006/relationships/hyperlink" Target="https://pandas.pydata.org/pandas-docs/stable/user_guide/io.html#io-html" TargetMode="External"/><Relationship Id="rId18" Type="http://schemas.openxmlformats.org/officeDocument/2006/relationships/hyperlink" Target="https://pandas.pydata.org/pandas-docs/stable/user_guide/io.html#io-read-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8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28999" y="1722426"/>
            <a:ext cx="3463425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Creating DataFrames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8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855841" y="1728704"/>
            <a:ext cx="10073118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Reshaping Data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Change layout, </a:t>
            </a:r>
            <a:r>
              <a:rPr b="0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sorting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reindexing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renaming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p1"/>
          <p:cNvGraphicFramePr/>
          <p:nvPr/>
        </p:nvGraphicFramePr>
        <p:xfrm>
          <a:off x="4191785" y="226310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"/>
          <p:cNvGraphicFramePr/>
          <p:nvPr/>
        </p:nvGraphicFramePr>
        <p:xfrm>
          <a:off x="5907917" y="224478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7F7F7F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8D08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8D08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9CC2E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9CC2E5"/>
                    </a:solidFill>
                  </a:tcPr>
                </a:tc>
              </a:tr>
            </a:tbl>
          </a:graphicData>
        </a:graphic>
      </p:graphicFrame>
      <p:cxnSp>
        <p:nvCxnSpPr>
          <p:cNvPr id="90" name="Google Shape;90;p1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1" name="Google Shape;91;p1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i="0" lang="en-US" sz="1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melt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Gather columns into rows.</a:t>
            </a:r>
            <a:endParaRPr/>
          </a:p>
        </p:txBody>
      </p:sp>
      <p:graphicFrame>
        <p:nvGraphicFramePr>
          <p:cNvPr id="92" name="Google Shape;92;p1"/>
          <p:cNvGraphicFramePr/>
          <p:nvPr/>
        </p:nvGraphicFramePr>
        <p:xfrm>
          <a:off x="7018457" y="22467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7F7F7F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8D08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8D08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9CC2E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9CC2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8463124" y="22467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cxnSp>
        <p:nvCxnSpPr>
          <p:cNvPr id="94" name="Google Shape;94;p1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5" name="Google Shape;95;p1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pivot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(columns='var', values='val')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Spread rows into columns.</a:t>
            </a:r>
            <a:endParaRPr/>
          </a:p>
        </p:txBody>
      </p:sp>
      <p:graphicFrame>
        <p:nvGraphicFramePr>
          <p:cNvPr id="96" name="Google Shape;96;p1"/>
          <p:cNvGraphicFramePr/>
          <p:nvPr/>
        </p:nvGraphicFramePr>
        <p:xfrm>
          <a:off x="4199671" y="374479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1"/>
          <p:cNvGraphicFramePr/>
          <p:nvPr/>
        </p:nvGraphicFramePr>
        <p:xfrm>
          <a:off x="4199671" y="427981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fmla="val 47006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concat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([df1,df2])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Append rows of DataFrames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" name="Google Shape;100;p1"/>
          <p:cNvGraphicFramePr/>
          <p:nvPr/>
        </p:nvGraphicFramePr>
        <p:xfrm>
          <a:off x="5524096" y="38467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"/>
          <p:cNvGraphicFramePr/>
          <p:nvPr/>
        </p:nvGraphicFramePr>
        <p:xfrm>
          <a:off x="7105325" y="373917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fmla="val 47006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p1"/>
          <p:cNvGraphicFramePr/>
          <p:nvPr/>
        </p:nvGraphicFramePr>
        <p:xfrm>
          <a:off x="7090668" y="426337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"/>
          <p:cNvGraphicFramePr/>
          <p:nvPr/>
        </p:nvGraphicFramePr>
        <p:xfrm>
          <a:off x="8265429" y="399319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concat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([df1,df2], axis=1)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Append columns of DataFrames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2375" lIns="104775" spcFirstLastPara="1" rIns="104775" wrap="square" tIns="52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sort_values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('mpg')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rows by values of a column (low to high).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sort_values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('mpg’, ascending=False)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rows by values of a column (high to low).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rename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 = {'y':'year'})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the columns of a DataFrame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sort_index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index of a DataFrame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reset_index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index of DataFrame to row numbers, moving index to columns.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drop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(columns=['Length’, 'Height'])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Drop columns from DataFrame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"/>
          <p:cNvGraphicFramePr/>
          <p:nvPr/>
        </p:nvGraphicFramePr>
        <p:xfrm>
          <a:off x="1050435" y="22801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{ADDAD7C6-F771-48AD-8CD9-F5AC8FCA424E}</a:tableStyleId>
              </a:tblPr>
              <a:tblGrid>
                <a:gridCol w="446750"/>
                <a:gridCol w="446750"/>
                <a:gridCol w="446750"/>
                <a:gridCol w="446750"/>
              </a:tblGrid>
              <a:tr h="17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b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11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  <a:tr h="17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3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1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pd.DataFrame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{"a" : [4, 5, 6],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"b" : [7, 8, 9],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"c" : [10, 11, 12]},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index = [1, 2, 3])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Specify values for each column.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pd.DataFrame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[[4, 7, 10],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[5, 8, 11],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[6, 9, 12]],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index=[1, 2, 3],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columns=['a', 'b', 'c'])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Specify values for each row.</a:t>
            </a:r>
            <a:endParaRPr/>
          </a:p>
        </p:txBody>
      </p:sp>
      <p:graphicFrame>
        <p:nvGraphicFramePr>
          <p:cNvPr id="113" name="Google Shape;113;p1"/>
          <p:cNvGraphicFramePr/>
          <p:nvPr/>
        </p:nvGraphicFramePr>
        <p:xfrm>
          <a:off x="1098327" y="5874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{ADDAD7C6-F771-48AD-8CD9-F5AC8FCA424E}</a:tableStyleId>
              </a:tblPr>
              <a:tblGrid>
                <a:gridCol w="338250"/>
                <a:gridCol w="338250"/>
                <a:gridCol w="338250"/>
                <a:gridCol w="338250"/>
                <a:gridCol w="338250"/>
              </a:tblGrid>
              <a:tr h="1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b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N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v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6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D</a:t>
                      </a:r>
                      <a:endParaRPr b="1" sz="800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  <a:tr h="1316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11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  <a:tr h="13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e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12</a:t>
                      </a:r>
                      <a:endParaRPr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"/>
          <p:cNvSpPr/>
          <p:nvPr/>
        </p:nvSpPr>
        <p:spPr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pd.DataFrame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{"a" : [4 ,5, 6],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"b" : [7, 8, 9],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"c" : [10, 11, 12]},    index = 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MultiIndex.from_tuples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[('d’, 1), ('d’, 2),</a:t>
            </a:r>
            <a:b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('e’, 2)], names=['n’, 'v']))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Create DataFrame with a MultiIndex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228999" y="8600067"/>
            <a:ext cx="3463425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Chaining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pandas methods return a DataFrame so that another pandas method can be applied to the result.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improves readability of code.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(pd.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melt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rename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(columns={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'variable':'var',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'value':'val'})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('val &gt;= 200')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)</a:t>
            </a:r>
            <a:endParaRPr/>
          </a:p>
        </p:txBody>
      </p:sp>
      <p:graphicFrame>
        <p:nvGraphicFramePr>
          <p:cNvPr id="119" name="Google Shape;119;p1"/>
          <p:cNvGraphicFramePr/>
          <p:nvPr/>
        </p:nvGraphicFramePr>
        <p:xfrm>
          <a:off x="3940252" y="9271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{41CC5E43-4597-4507-8EBC-07BD031D7F07}</a:tableStyleId>
              </a:tblPr>
              <a:tblGrid>
                <a:gridCol w="230900"/>
                <a:gridCol w="1176000"/>
                <a:gridCol w="1770675"/>
                <a:gridCol w="1637025"/>
              </a:tblGrid>
              <a:tr h="2319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Logic in Python (and pandas)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Less than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Not equal to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Greater than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df.column.isin(</a:t>
                      </a:r>
                      <a:r>
                        <a:rPr b="1" i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Group membership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Equals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pd.isnull(</a:t>
                      </a:r>
                      <a:r>
                        <a:rPr b="1" i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</a:t>
                      </a: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Is NaN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Less than or equals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pd.notnull(</a:t>
                      </a:r>
                      <a:r>
                        <a:rPr b="1" i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</a:t>
                      </a: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Is not NaN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Greater than or equals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&amp;,|,~,^,df.any(),df.all()</a:t>
                      </a:r>
                      <a:endParaRPr/>
                    </a:p>
                  </a:txBody>
                  <a:tcPr marT="45725" marB="45725" marR="45725" marL="457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Logical</a:t>
                      </a:r>
                      <a:r>
                        <a:rPr lang="en-US" sz="900"/>
                        <a:t> and, or, not, xor, any, all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"/>
          <p:cNvGraphicFramePr/>
          <p:nvPr/>
        </p:nvGraphicFramePr>
        <p:xfrm>
          <a:off x="8958512" y="9271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{41CC5E43-4597-4507-8EBC-07BD031D7F07}</a:tableStyleId>
              </a:tblPr>
              <a:tblGrid>
                <a:gridCol w="1441800"/>
                <a:gridCol w="3498050"/>
              </a:tblGrid>
              <a:tr h="231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regex (Regular Expressions) Examples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'\.'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containing</a:t>
                      </a:r>
                      <a:r>
                        <a:rPr lang="en-US" sz="900"/>
                        <a:t> a period '.'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'Length$'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ending with word 'Length'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'^Sepal'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beginning with the word 'Sepal'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'^x[1-5]$'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beginning with 'x' and ending with 1,2,3,4,5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'^(?!Species$).*'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Matches strings except</a:t>
                      </a:r>
                      <a:r>
                        <a:rPr lang="en-US" sz="900"/>
                        <a:t> the string 'Species'</a:t>
                      </a:r>
                      <a:endParaRPr sz="900"/>
                    </a:p>
                  </a:txBody>
                  <a:tcPr marT="45725" marB="45725" marR="45725" marL="45725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1"/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 Reference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 Guide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Wrangling</a:t>
            </a:r>
            <a:br>
              <a:rPr b="1" lang="en-US" sz="28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20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with pandas Cheat Sheet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http://pandas.pydata.org</a:t>
            </a:r>
            <a:endParaRPr/>
          </a:p>
        </p:txBody>
      </p:sp>
      <p:pic>
        <p:nvPicPr>
          <p:cNvPr id="123" name="Google Shape;123;p1"/>
          <p:cNvPicPr preferRelativeResize="0"/>
          <p:nvPr/>
        </p:nvPicPr>
        <p:blipFill rotWithShape="1">
          <a:blip r:embed="rId26">
            <a:alphaModFix/>
          </a:blip>
          <a:srcRect b="22071" l="0" r="0" t="0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3855840" y="29657"/>
            <a:ext cx="10073118" cy="3966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83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Tidy Data </a:t>
            </a:r>
            <a:r>
              <a:rPr b="0" lang="en-US" sz="1604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A foundation for wrangling in pandas</a:t>
            </a:r>
            <a:endParaRPr b="0" sz="2683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tidy data set:</a:t>
            </a:r>
            <a:endParaRPr/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27">
            <a:alphaModFix/>
          </a:blip>
          <a:srcRect b="13151" l="0" r="0" t="0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saved in its own </a:t>
            </a:r>
            <a:r>
              <a:rPr b="1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</p:txBody>
      </p:sp>
      <p:sp>
        <p:nvSpPr>
          <p:cNvPr id="128" name="Google Shape;128;p1"/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564" u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/>
          </a:p>
        </p:txBody>
      </p:sp>
      <p:cxnSp>
        <p:nvCxnSpPr>
          <p:cNvPr id="129" name="Google Shape;129;p1"/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130" name="Google Shape;130;p1"/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131" name="Google Shape;131;p1"/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</a:t>
            </a: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saved in its own </a:t>
            </a:r>
            <a:r>
              <a:rPr b="1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endParaRPr/>
          </a:p>
        </p:txBody>
      </p:sp>
      <p:sp>
        <p:nvSpPr>
          <p:cNvPr id="132" name="Google Shape;132;p1"/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Tidy data complements pandas’s </a:t>
            </a:r>
            <a:r>
              <a:rPr b="1" lang="en-US" sz="1375" u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vectorized operations</a:t>
            </a:r>
            <a:r>
              <a:rPr b="0" lang="en-US" sz="1375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pandas will automatically preserve observations as you manipulate variables. No other format works as intuitively with pandas.</a:t>
            </a:r>
            <a:endParaRPr b="1" sz="1375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28">
            <a:alphaModFix/>
          </a:blip>
          <a:srcRect b="23857" l="0" r="16528" t="0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"/>
          <p:cNvPicPr preferRelativeResize="0"/>
          <p:nvPr/>
        </p:nvPicPr>
        <p:blipFill rotWithShape="1">
          <a:blip r:embed="rId29">
            <a:alphaModFix/>
          </a:blip>
          <a:srcRect b="19625" l="0" r="1077" t="0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"/>
          <p:cNvPicPr preferRelativeResize="0"/>
          <p:nvPr/>
        </p:nvPicPr>
        <p:blipFill rotWithShape="1">
          <a:blip r:embed="rId30">
            <a:alphaModFix/>
          </a:blip>
          <a:srcRect b="19625" l="0" r="6010" t="0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126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75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/>
          </a:p>
        </p:txBody>
      </p:sp>
      <p:sp>
        <p:nvSpPr>
          <p:cNvPr id="138" name="Google Shape;138;p1"/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75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</p:txBody>
      </p:sp>
      <p:sp>
        <p:nvSpPr>
          <p:cNvPr id="139" name="Google Shape;139;p1"/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126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/>
          </a:p>
        </p:txBody>
      </p:sp>
      <p:sp>
        <p:nvSpPr>
          <p:cNvPr id="140" name="Google Shape;140;p1"/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fmla="val 50000" name="adj1"/>
              <a:gd fmla="val 130855" name="adj2"/>
            </a:avLst>
          </a:prstGeom>
          <a:gradFill>
            <a:gsLst>
              <a:gs pos="0">
                <a:srgbClr val="E1EFD8"/>
              </a:gs>
              <a:gs pos="95575">
                <a:schemeClr val="accent6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83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fmla="val 50000" name="adj1"/>
              <a:gd fmla="val 130855" name="adj2"/>
            </a:avLst>
          </a:prstGeom>
          <a:gradFill>
            <a:gsLst>
              <a:gs pos="0">
                <a:srgbClr val="E1EFD8"/>
              </a:gs>
              <a:gs pos="95575">
                <a:schemeClr val="accent6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83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1"/>
          <p:cNvGraphicFramePr/>
          <p:nvPr/>
        </p:nvGraphicFramePr>
        <p:xfrm>
          <a:off x="4341328" y="5854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76350"/>
                <a:gridCol w="276350"/>
                <a:gridCol w="276350"/>
                <a:gridCol w="276350"/>
              </a:tblGrid>
              <a:tr h="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8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cxnSp>
        <p:nvCxnSpPr>
          <p:cNvPr id="143" name="Google Shape;143;p1"/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144" name="Google Shape;144;p1"/>
          <p:cNvGraphicFramePr/>
          <p:nvPr/>
        </p:nvGraphicFramePr>
        <p:xfrm>
          <a:off x="5978974" y="5952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76350"/>
                <a:gridCol w="276350"/>
                <a:gridCol w="276350"/>
                <a:gridCol w="276350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1"/>
          <p:cNvGraphicFramePr/>
          <p:nvPr/>
        </p:nvGraphicFramePr>
        <p:xfrm>
          <a:off x="7504846" y="58685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  <a:gridCol w="230275"/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1"/>
          <p:cNvGraphicFramePr/>
          <p:nvPr/>
        </p:nvGraphicFramePr>
        <p:xfrm>
          <a:off x="9446232" y="5889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cxnSp>
        <p:nvCxnSpPr>
          <p:cNvPr id="147" name="Google Shape;147;p1"/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8" name="Google Shape;148;p1"/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df[df.Length &gt; 7]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rows that meet logical criteria.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drop_duplicates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duplicate rows (only considers columns).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sample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(frac=0.5)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fraction of rows.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sample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(n=10)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n rows.</a:t>
            </a:r>
            <a:endParaRPr/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nlargest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(n, 'value’)</a:t>
            </a:r>
            <a:b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and order top n entries.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nsmallest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(n, 'value')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and order bottom n entries.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head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/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first n rows.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tail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/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last n rows.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"/>
          <p:cNvCxnSpPr/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150" name="Google Shape;150;p1"/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df[['width’, 'length’, 'species']]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multiple columns with specific names.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df['width'] 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df.width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single column with specific name.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(regex='</a:t>
            </a:r>
            <a:r>
              <a:rPr b="1"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regex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columns whose name matches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regular expression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iloc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[10:20]</a:t>
            </a:r>
            <a:endParaRPr/>
          </a:p>
          <a:p>
            <a:pPr indent="0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rows 10-20.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iloc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[:, [1, 2, 5]]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columns in positions 1, 2 and 5 (first column is 0).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[:, 'x2':'x4']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all columns between x2 and x4 (inclusive).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[df['a'] &gt; 10, ['a’, 'c']]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Select rows meeting logical condition, and only the specific columns .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iat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2]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single value by index</a:t>
            </a:r>
            <a:endParaRPr/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[4, 'A']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single value by label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850499" y="5399460"/>
            <a:ext cx="3254826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Subset Observations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rows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7181809" y="5399460"/>
            <a:ext cx="3369452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Subset Variables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columns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0631717" y="5399459"/>
            <a:ext cx="3297241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Subsets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rows and columns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df.loc[]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df.iloc[]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select only rows, only columns or both.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df.at[]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df.iat[]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a single value by row and column.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index selects rows, second index columns.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Cheatsheet for pandas (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http://pandas.pydata.org/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originally written by Irv Lustig,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Princeton Consultants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inspired by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Rstudio Data Wrangling Cheatsheet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7181809" y="7729466"/>
            <a:ext cx="3369452" cy="38179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query() allows Boolean expressions for filtering rows.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('Length &gt; 7')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('Length &gt; 7 and Width &lt; 8')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('Name.str.startswith("abc")', </a:t>
            </a:r>
            <a:b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engine="python")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9" name="Google Shape;159;p1"/>
          <p:cNvCxnSpPr/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160" name="Google Shape;160;p1"/>
          <p:cNvCxnSpPr/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134509" y="224145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Summarize Data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4703100" y="1532184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New Columns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9300675" y="224143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Combine Data Sets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df['w'].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value_counts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 number of rows with each unique value of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len(df)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rows in DataFrame.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shape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 of # of rows, # of columns in DataFrame.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df['w'].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nunique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distinct values in a column.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describe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92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descriptive and statistics for each column (or GroupBy).</a:t>
            </a:r>
            <a:endParaRPr/>
          </a:p>
        </p:txBody>
      </p:sp>
      <p:graphicFrame>
        <p:nvGraphicFramePr>
          <p:cNvPr id="171" name="Google Shape;171;p2"/>
          <p:cNvGraphicFramePr/>
          <p:nvPr/>
        </p:nvGraphicFramePr>
        <p:xfrm>
          <a:off x="838910" y="256800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"/>
          <p:cNvGraphicFramePr/>
          <p:nvPr/>
        </p:nvGraphicFramePr>
        <p:xfrm>
          <a:off x="2616518" y="254794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74325"/>
                <a:gridCol w="27432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4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EE599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EE599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cxnSp>
        <p:nvCxnSpPr>
          <p:cNvPr id="173" name="Google Shape;173;p2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4" name="Google Shape;174;p2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provides a large set of </a:t>
            </a:r>
            <a:r>
              <a:rPr b="1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summary functions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operate on different kinds of pandas objects (DataFrame columns, Series, GroupBy, Expanding and Rolling (see below)) and produce single values for each of the groups. When applied to a DataFrame, the result is returned as a pandas Series for each column. Examples:</a:t>
            </a:r>
            <a:endParaRPr/>
          </a:p>
        </p:txBody>
      </p:sp>
      <p:sp>
        <p:nvSpPr>
          <p:cNvPr id="175" name="Google Shape;175;p2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values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count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non-NA/null values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median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value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quantile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([0.25,0.75])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Quantiles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function to each object.</a:t>
            </a:r>
            <a:endParaRPr/>
          </a:p>
        </p:txBody>
      </p:sp>
      <p:sp>
        <p:nvSpPr>
          <p:cNvPr id="176" name="Google Shape;176;p2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value in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value in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value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of each object.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std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 of each object.</a:t>
            </a:r>
            <a:endParaRPr/>
          </a:p>
        </p:txBody>
      </p:sp>
      <p:graphicFrame>
        <p:nvGraphicFramePr>
          <p:cNvPr id="177" name="Google Shape;177;p2"/>
          <p:cNvGraphicFramePr/>
          <p:nvPr/>
        </p:nvGraphicFramePr>
        <p:xfrm>
          <a:off x="5636364" y="2060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2"/>
          <p:cNvGraphicFramePr/>
          <p:nvPr/>
        </p:nvGraphicFramePr>
        <p:xfrm>
          <a:off x="7237824" y="2061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accent6"/>
                        </a:solidFill>
                      </a:endParaRPr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cxnSp>
        <p:nvCxnSpPr>
          <p:cNvPr id="179" name="Google Shape;179;p2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0" name="Google Shape;180;p2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assign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(Area=lambda df: df.Length*df.Height)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Compute and append one or more new columns.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df['Volume'] = df.Length*df.Height*df.Depth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Add single column.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qcut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(df.col, n, labels=False)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 column into n buckets.</a:t>
            </a:r>
            <a:endParaRPr/>
          </a:p>
        </p:txBody>
      </p:sp>
      <p:graphicFrame>
        <p:nvGraphicFramePr>
          <p:cNvPr id="181" name="Google Shape;181;p2"/>
          <p:cNvGraphicFramePr/>
          <p:nvPr/>
        </p:nvGraphicFramePr>
        <p:xfrm>
          <a:off x="4803118" y="394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"/>
          <p:cNvGraphicFramePr/>
          <p:nvPr/>
        </p:nvGraphicFramePr>
        <p:xfrm>
          <a:off x="6338494" y="394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2"/>
          <p:cNvGraphicFramePr/>
          <p:nvPr/>
        </p:nvGraphicFramePr>
        <p:xfrm>
          <a:off x="8501482" y="394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2"/>
          <p:cNvGraphicFramePr/>
          <p:nvPr/>
        </p:nvGraphicFramePr>
        <p:xfrm>
          <a:off x="7240441" y="394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2"/>
          <p:cNvSpPr/>
          <p:nvPr/>
        </p:nvSpPr>
        <p:spPr>
          <a:xfrm>
            <a:off x="7753171" y="4001062"/>
            <a:ext cx="748311" cy="50645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5"/>
              </a:gs>
              <a:gs pos="100000">
                <a:srgbClr val="A8D08C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Vector function</a:t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5542075" y="3983936"/>
            <a:ext cx="748311" cy="50645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5"/>
              </a:gs>
              <a:gs pos="100000">
                <a:srgbClr val="A8D08C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Vector function</a:t>
            </a:r>
            <a:endParaRPr/>
          </a:p>
        </p:txBody>
      </p:sp>
      <p:sp>
        <p:nvSpPr>
          <p:cNvPr id="187" name="Google Shape;187;p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provides a large set of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functions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operate on all columns of a DataFrame or a single selected column (a pandas Series). These functions produce vectors of values for each of the columns, or a single Series for the individual Series. Examples:</a:t>
            </a:r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shift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with values shifted by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rank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(method='dense')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Ranks with no gaps.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rank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(method='min')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Ranks. Ties get min rank.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rank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(pct=True)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Ranks rescaled to interval [0, 1].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rank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(method='first')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Ranks. Ties go to first value.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shift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(-1)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with values lagged by 1.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cumsum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Cumulative sum.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cummax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Cumulative max.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cummin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Cumulative min.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cumprod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Cumulative product.</a:t>
            </a:r>
            <a:endParaRPr/>
          </a:p>
        </p:txBody>
      </p:sp>
      <p:graphicFrame>
        <p:nvGraphicFramePr>
          <p:cNvPr id="190" name="Google Shape;190;p2"/>
          <p:cNvGraphicFramePr/>
          <p:nvPr/>
        </p:nvGraphicFramePr>
        <p:xfrm>
          <a:off x="10256130" y="8682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"/>
          <p:cNvGraphicFramePr/>
          <p:nvPr/>
        </p:nvGraphicFramePr>
        <p:xfrm>
          <a:off x="11566133" y="8682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"/>
          <p:cNvSpPr/>
          <p:nvPr/>
        </p:nvSpPr>
        <p:spPr>
          <a:xfrm>
            <a:off x="10892901" y="981882"/>
            <a:ext cx="479033" cy="428809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fmla="val 31020" name="adj1"/>
              <a:gd fmla="val 2176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adf</a:t>
            </a:r>
            <a:endParaRPr b="1" sz="1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bdf</a:t>
            </a:r>
            <a:endParaRPr b="1" sz="1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Standard Joins</a:t>
            </a:r>
            <a:endParaRPr/>
          </a:p>
        </p:txBody>
      </p:sp>
      <p:cxnSp>
        <p:nvCxnSpPr>
          <p:cNvPr id="197" name="Google Shape;197;p2"/>
          <p:cNvCxnSpPr/>
          <p:nvPr/>
        </p:nvCxnSpPr>
        <p:spPr>
          <a:xfrm flipH="1" rot="10800000">
            <a:off x="9313831" y="1825996"/>
            <a:ext cx="4375964" cy="115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98" name="Google Shape;198;p2"/>
          <p:cNvGraphicFramePr/>
          <p:nvPr/>
        </p:nvGraphicFramePr>
        <p:xfrm>
          <a:off x="9491949" y="19207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312725"/>
                <a:gridCol w="312725"/>
                <a:gridCol w="31272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NaN</a:t>
                      </a:r>
                      <a:endParaRPr b="1" sz="1200"/>
                    </a:p>
                  </a:txBody>
                  <a:tcPr marT="0" marB="0" marR="0" marL="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p2"/>
          <p:cNvGraphicFramePr/>
          <p:nvPr/>
        </p:nvGraphicFramePr>
        <p:xfrm>
          <a:off x="9491949" y="2817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312725"/>
                <a:gridCol w="312725"/>
                <a:gridCol w="31272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1.0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2.0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NaN</a:t>
                      </a:r>
                      <a:endParaRPr b="1" sz="1200"/>
                    </a:p>
                  </a:txBody>
                  <a:tcPr marT="0" marB="0" marR="0" marL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p2"/>
          <p:cNvGraphicFramePr/>
          <p:nvPr/>
        </p:nvGraphicFramePr>
        <p:xfrm>
          <a:off x="9510316" y="37151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312725"/>
                <a:gridCol w="312725"/>
                <a:gridCol w="31272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Google Shape;201;p2"/>
          <p:cNvGraphicFramePr/>
          <p:nvPr/>
        </p:nvGraphicFramePr>
        <p:xfrm>
          <a:off x="9522746" y="4468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312725"/>
                <a:gridCol w="312725"/>
                <a:gridCol w="31272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x3</a:t>
                      </a:r>
                      <a:endParaRPr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NaN</a:t>
                      </a:r>
                      <a:endParaRPr b="1" sz="1200"/>
                    </a:p>
                  </a:txBody>
                  <a:tcPr marT="0" marB="0" marR="0" marL="0">
                    <a:solidFill>
                      <a:srgbClr val="DDEAF6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NaN</a:t>
                      </a:r>
                      <a:endParaRPr b="1" sz="1200"/>
                    </a:p>
                  </a:txBody>
                  <a:tcPr marT="0" marB="0" marR="0" marL="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</a:t>
                      </a:r>
                      <a:endParaRPr/>
                    </a:p>
                  </a:txBody>
                  <a:tcPr marT="0" marB="0" marR="0" marL="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(adf, bdf,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how='left', on='x1')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matching rows from bdf to adf.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(adf, bdf,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how='right', on='x1')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matching rows from adf to bdf.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(adf, bdf,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how='inner', on='x1')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data. Retain only rows in both sets.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(adf, bdf,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how='outer', on='x1')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data. Retain all values, all rows.</a:t>
            </a:r>
            <a:endParaRPr/>
          </a:p>
        </p:txBody>
      </p:sp>
      <p:sp>
        <p:nvSpPr>
          <p:cNvPr id="203" name="Google Shape;203;p2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Filtering Joins</a:t>
            </a:r>
            <a:endParaRPr/>
          </a:p>
        </p:txBody>
      </p:sp>
      <p:cxnSp>
        <p:nvCxnSpPr>
          <p:cNvPr id="204" name="Google Shape;204;p2"/>
          <p:cNvCxnSpPr/>
          <p:nvPr/>
        </p:nvCxnSpPr>
        <p:spPr>
          <a:xfrm>
            <a:off x="9319871" y="5600740"/>
            <a:ext cx="4370003" cy="75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05" name="Google Shape;205;p2"/>
          <p:cNvGraphicFramePr/>
          <p:nvPr/>
        </p:nvGraphicFramePr>
        <p:xfrm>
          <a:off x="9541301" y="564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2"/>
          <p:cNvGraphicFramePr/>
          <p:nvPr/>
        </p:nvGraphicFramePr>
        <p:xfrm>
          <a:off x="9541301" y="63545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adf[adf.x1.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(bdf.x1)]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rows in adf that have a match in bdf.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adf[~adf.x1.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(bdf.x1)]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rows in adf that do not have a match in bdf.</a:t>
            </a: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p2"/>
          <p:cNvGraphicFramePr/>
          <p:nvPr/>
        </p:nvGraphicFramePr>
        <p:xfrm>
          <a:off x="10189792" y="7153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2"/>
          <p:cNvGraphicFramePr/>
          <p:nvPr/>
        </p:nvGraphicFramePr>
        <p:xfrm>
          <a:off x="11499795" y="7153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"/>
          <p:cNvSpPr/>
          <p:nvPr/>
        </p:nvSpPr>
        <p:spPr>
          <a:xfrm>
            <a:off x="10826563" y="7267330"/>
            <a:ext cx="479033" cy="428809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fmla="val 31020" name="adj1"/>
              <a:gd fmla="val 2176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ydf</a:t>
            </a:r>
            <a:endParaRPr b="1" sz="1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zdf</a:t>
            </a:r>
            <a:endParaRPr b="1" sz="1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Set-like Operations</a:t>
            </a:r>
            <a:endParaRPr/>
          </a:p>
        </p:txBody>
      </p:sp>
      <p:cxnSp>
        <p:nvCxnSpPr>
          <p:cNvPr id="216" name="Google Shape;216;p2"/>
          <p:cNvCxnSpPr/>
          <p:nvPr/>
        </p:nvCxnSpPr>
        <p:spPr>
          <a:xfrm>
            <a:off x="9307886" y="8119685"/>
            <a:ext cx="4370003" cy="75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17" name="Google Shape;217;p2"/>
          <p:cNvGraphicFramePr/>
          <p:nvPr/>
        </p:nvGraphicFramePr>
        <p:xfrm>
          <a:off x="9522746" y="8202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2"/>
          <p:cNvGraphicFramePr/>
          <p:nvPr/>
        </p:nvGraphicFramePr>
        <p:xfrm>
          <a:off x="9541301" y="88887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</a:t>
                      </a:r>
                      <a:endParaRPr/>
                    </a:p>
                  </a:txBody>
                  <a:tcPr marT="0" marB="0" marR="0" marL="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oogle Shape;219;p2"/>
          <p:cNvGraphicFramePr/>
          <p:nvPr/>
        </p:nvGraphicFramePr>
        <p:xfrm>
          <a:off x="9541607" y="99390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230275"/>
                <a:gridCol w="230275"/>
              </a:tblGrid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x1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x2</a:t>
                      </a:r>
                      <a:endParaRPr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</a:tr>
              <a:tr h="9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(ydf, zdf)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that appear in both ydf and zdf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(Intersection).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(ydf, zdf, how='outer')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that appear in either or both ydf and zdf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(Union).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(ydf, zdf, how='outer',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indicator=True)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('_merge == "left_only"')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drop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(columns=['_merge'])</a:t>
            </a:r>
            <a:endParaRPr/>
          </a:p>
          <a:p>
            <a:pPr indent="0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that appear in ydf but not zdf (Setdiff).</a:t>
            </a: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134509" y="6112678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Group Data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2"/>
          <p:cNvGraphicFramePr/>
          <p:nvPr/>
        </p:nvGraphicFramePr>
        <p:xfrm>
          <a:off x="181877" y="664479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39875"/>
                <a:gridCol w="239875"/>
                <a:gridCol w="23987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dk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cxnSp>
        <p:nvCxnSpPr>
          <p:cNvPr id="223" name="Google Shape;223;p2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224" name="Google Shape;224;p2"/>
          <p:cNvGraphicFramePr/>
          <p:nvPr/>
        </p:nvGraphicFramePr>
        <p:xfrm>
          <a:off x="1457303" y="698834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{41CC5E43-4597-4507-8EBC-07BD031D7F07}</a:tableStyleId>
              </a:tblPr>
              <a:tblGrid>
                <a:gridCol w="239875"/>
                <a:gridCol w="239875"/>
                <a:gridCol w="239875"/>
              </a:tblGrid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dk2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groupby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(by="col")</a:t>
            </a:r>
            <a:endParaRPr i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GroupBy object, grouped by values in column named "col".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groupby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(level="ind")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GroupBy object, grouped by values in index level named "ind".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summary functions listed above can be applied to a group. Additional GroupBy functions:</a:t>
            </a:r>
            <a:endParaRPr/>
          </a:p>
        </p:txBody>
      </p:sp>
      <p:sp>
        <p:nvSpPr>
          <p:cNvPr id="227" name="Google Shape;227;p2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max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(axis=1)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Element-wise max.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clip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(lower=-10,upper=10)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 values at input thresholds</a:t>
            </a:r>
            <a:endParaRPr/>
          </a:p>
        </p:txBody>
      </p:sp>
      <p:sp>
        <p:nvSpPr>
          <p:cNvPr id="228" name="Google Shape;228;p2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(axis=1)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Element-wise min.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abs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value.</a:t>
            </a:r>
            <a:endParaRPr/>
          </a:p>
        </p:txBody>
      </p:sp>
      <p:sp>
        <p:nvSpPr>
          <p:cNvPr id="229" name="Google Shape;229;p2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examples below can also be applied to groups. In this case, the function is applied on a per-group basis, and the returned vectors are of the length of the original DataFrame.</a:t>
            </a: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108506" y="9182032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expanding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an Expanding object allowing summary functions to be applied cumulatively.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rolling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 Rolling object allowing summary functions to be applied to windows of length n.</a:t>
            </a:r>
            <a:endParaRPr/>
          </a:p>
        </p:txBody>
      </p:sp>
      <p:sp>
        <p:nvSpPr>
          <p:cNvPr id="232" name="Google Shape;232;p2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size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each group.</a:t>
            </a:r>
            <a:endParaRPr/>
          </a:p>
        </p:txBody>
      </p:sp>
      <p:sp>
        <p:nvSpPr>
          <p:cNvPr id="233" name="Google Shape;233;p2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agg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group using function.</a:t>
            </a: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4703100" y="235863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Handling Missing Data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dropna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Drop rows with any column having NA/null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fillna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(value)</a:t>
            </a:r>
            <a:endParaRPr/>
          </a:p>
          <a:p>
            <a:pPr indent="0" lvl="0" marL="1095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all NA/null data with value.</a:t>
            </a:r>
            <a:endParaRPr/>
          </a:p>
        </p:txBody>
      </p:sp>
      <p:sp>
        <p:nvSpPr>
          <p:cNvPr id="236" name="Google Shape;236;p2"/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Cheatsheet for pandas (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http://pandas.pydata.org/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originally written by Irv Lustig,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Princeton Consultants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inspired by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Rstudio Data Wrangling Cheatsheet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"/>
          <p:cNvSpPr/>
          <p:nvPr/>
        </p:nvSpPr>
        <p:spPr>
          <a:xfrm>
            <a:off x="4697651" y="9175682"/>
            <a:ext cx="4389120" cy="423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Dropping a Column</a:t>
            </a:r>
            <a:endParaRPr sz="26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"/>
          <p:cNvSpPr txBox="1"/>
          <p:nvPr/>
        </p:nvSpPr>
        <p:spPr>
          <a:xfrm>
            <a:off x="4723646" y="9599194"/>
            <a:ext cx="4301088" cy="1229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df = pd.DataFrame([('falcon', 'bird', 389.0),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('parrot', 'bird', 24.0),('lion', 'mammal', 80.5),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('monkey','mammal', np.nan)],columns=('name', 'class', 'max_speed'))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df.</a:t>
            </a:r>
            <a:r>
              <a:rPr b="1" lang="en-US" sz="1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1"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('class')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pop functions is used to drop a column in a dataframe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"/>
          <p:cNvSpPr/>
          <p:nvPr/>
        </p:nvSpPr>
        <p:spPr>
          <a:xfrm>
            <a:off x="4894580" y="8734425"/>
            <a:ext cx="1892935" cy="1884045"/>
          </a:xfrm>
          <a:prstGeom prst="roundRect">
            <a:avLst>
              <a:gd fmla="val 3593" name="adj"/>
            </a:avLst>
          </a:prstGeom>
          <a:solidFill>
            <a:srgbClr val="F2F2F2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7006590" y="8734425"/>
            <a:ext cx="1710690" cy="1884680"/>
          </a:xfrm>
          <a:prstGeom prst="roundRect">
            <a:avLst>
              <a:gd fmla="val 3593" name="adj"/>
            </a:avLst>
          </a:prstGeom>
          <a:solidFill>
            <a:srgbClr val="F2F2F2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8993505" y="658495"/>
            <a:ext cx="4772660" cy="8211185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"/>
          <p:cNvSpPr/>
          <p:nvPr/>
        </p:nvSpPr>
        <p:spPr>
          <a:xfrm>
            <a:off x="9104630" y="6948170"/>
            <a:ext cx="2410460" cy="1819910"/>
          </a:xfrm>
          <a:prstGeom prst="roundRect">
            <a:avLst>
              <a:gd fmla="val 830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"/>
          <p:cNvSpPr/>
          <p:nvPr/>
        </p:nvSpPr>
        <p:spPr>
          <a:xfrm>
            <a:off x="4916805" y="2508885"/>
            <a:ext cx="3727450" cy="5669280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"/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Cheatsheet for pandas (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http://pandas.pydata.org/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originally written by Irv Lustig,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Princeton Consultants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inspired by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Rstudio Data Wrangling Cheatsheet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3"/>
          <p:cNvGrpSpPr/>
          <p:nvPr/>
        </p:nvGrpSpPr>
        <p:grpSpPr>
          <a:xfrm>
            <a:off x="93980" y="1900555"/>
            <a:ext cx="4561205" cy="6421120"/>
            <a:chOff x="212" y="353"/>
            <a:chExt cx="7183" cy="10112"/>
          </a:xfrm>
        </p:grpSpPr>
        <p:sp>
          <p:nvSpPr>
            <p:cNvPr id="250" name="Google Shape;250;p3"/>
            <p:cNvSpPr/>
            <p:nvPr/>
          </p:nvSpPr>
          <p:spPr>
            <a:xfrm>
              <a:off x="212" y="353"/>
              <a:ext cx="7183" cy="6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Pie Charts</a:t>
              </a:r>
              <a:endParaRPr sz="268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1" name="Google Shape;251;p3"/>
            <p:cNvGrpSpPr/>
            <p:nvPr/>
          </p:nvGrpSpPr>
          <p:grpSpPr>
            <a:xfrm>
              <a:off x="212" y="1020"/>
              <a:ext cx="7183" cy="9445"/>
              <a:chOff x="212" y="1020"/>
              <a:chExt cx="7183" cy="9445"/>
            </a:xfrm>
          </p:grpSpPr>
          <p:sp>
            <p:nvSpPr>
              <p:cNvPr id="252" name="Google Shape;252;p3"/>
              <p:cNvSpPr/>
              <p:nvPr/>
            </p:nvSpPr>
            <p:spPr>
              <a:xfrm>
                <a:off x="212" y="1020"/>
                <a:ext cx="7181" cy="9445"/>
              </a:xfrm>
              <a:prstGeom prst="roundRect">
                <a:avLst>
                  <a:gd fmla="val 1508" name="adj"/>
                </a:avLst>
              </a:prstGeom>
              <a:solidFill>
                <a:srgbClr val="DDEAF6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"/>
              <p:cNvSpPr txBox="1"/>
              <p:nvPr/>
            </p:nvSpPr>
            <p:spPr>
              <a:xfrm>
                <a:off x="379" y="1170"/>
                <a:ext cx="6873" cy="1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df = </a:t>
                </a:r>
                <a:r>
                  <a:rPr b="1" lang="en-US" sz="1200" u="sng">
                    <a:solidFill>
                      <a:srgbClr val="2E75B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pd.DataFrame</a:t>
                </a: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{ 'mass': [0.330, 4.87 , 5.97],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'radius': [2439.7, 6051.8, 6378.1]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}, index=['Mercury', 'Venus', 'Earth'])  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 plot = </a:t>
                </a:r>
                <a:r>
                  <a:rPr b="1" lang="en-US" sz="1200" u="sng">
                    <a:solidFill>
                      <a:srgbClr val="2E75B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df.plot.pie</a:t>
                </a: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(y='mass', figsize=(5, 5),       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title="Chart")</a:t>
                </a:r>
                <a:endParaRPr/>
              </a:p>
            </p:txBody>
          </p:sp>
          <p:sp>
            <p:nvSpPr>
              <p:cNvPr id="254" name="Google Shape;254;p3"/>
              <p:cNvSpPr txBox="1"/>
              <p:nvPr/>
            </p:nvSpPr>
            <p:spPr>
              <a:xfrm>
                <a:off x="231" y="5465"/>
                <a:ext cx="7164" cy="1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plot </a:t>
                </a: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 </a:t>
                </a:r>
                <a:r>
                  <a:rPr b="1" lang="en-US" sz="1200" u="sng">
                    <a:solidFill>
                      <a:srgbClr val="2E75B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df.plot.pie</a:t>
                </a: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(subplots=True, figsize=(11, 6))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ax1 = plt.subplot(plot[0])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ax1.title.set_text('mass')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ax1 = plt.subplot(plot[1])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ax1.title.set_text('rad')</a:t>
                </a:r>
                <a:endParaRPr/>
              </a:p>
            </p:txBody>
          </p:sp>
          <p:pic>
            <p:nvPicPr>
              <p:cNvPr descr="download (2)" id="255" name="Google Shape;255;p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352" y="3058"/>
                <a:ext cx="2573" cy="2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ownload (4)" id="256" name="Google Shape;256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23" y="7190"/>
                <a:ext cx="5631" cy="30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7" name="Google Shape;257;p3"/>
          <p:cNvGrpSpPr/>
          <p:nvPr/>
        </p:nvGrpSpPr>
        <p:grpSpPr>
          <a:xfrm>
            <a:off x="2540" y="731520"/>
            <a:ext cx="4664710" cy="1011555"/>
            <a:chOff x="7531" y="15136"/>
            <a:chExt cx="7346" cy="1593"/>
          </a:xfrm>
        </p:grpSpPr>
        <p:sp>
          <p:nvSpPr>
            <p:cNvPr id="258" name="Google Shape;258;p3"/>
            <p:cNvSpPr txBox="1"/>
            <p:nvPr/>
          </p:nvSpPr>
          <p:spPr>
            <a:xfrm>
              <a:off x="7531" y="15147"/>
              <a:ext cx="4224" cy="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df.</a:t>
              </a:r>
              <a:r>
                <a:rPr b="1" lang="en-US" sz="12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plot</a:t>
              </a:r>
              <a:r>
                <a:rPr b="1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.hist()</a:t>
              </a:r>
              <a:endParaRPr/>
            </a:p>
            <a:p>
              <a:pPr indent="0" lvl="0" marL="1111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Histogram for each column</a:t>
              </a:r>
              <a:endParaRPr/>
            </a:p>
          </p:txBody>
        </p:sp>
        <p:sp>
          <p:nvSpPr>
            <p:cNvPr id="259" name="Google Shape;259;p3"/>
            <p:cNvSpPr txBox="1"/>
            <p:nvPr/>
          </p:nvSpPr>
          <p:spPr>
            <a:xfrm>
              <a:off x="10653" y="15136"/>
              <a:ext cx="4224" cy="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df.</a:t>
              </a:r>
              <a:r>
                <a:rPr b="1" lang="en-US" sz="12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  <a:hlinkClick r:id="rId9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plot</a:t>
              </a:r>
              <a:r>
                <a:rPr b="1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.scatter(x='w',y='h')</a:t>
              </a:r>
              <a:endParaRPr/>
            </a:p>
            <a:p>
              <a:pPr indent="0" lvl="0" marL="1111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Scatter chart using pairs of points</a:t>
              </a:r>
              <a:endParaRPr/>
            </a:p>
          </p:txBody>
        </p:sp>
        <p:pic>
          <p:nvPicPr>
            <p:cNvPr id="260" name="Google Shape;260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216" y="15886"/>
              <a:ext cx="1519" cy="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574" y="15874"/>
              <a:ext cx="1410" cy="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3"/>
          <p:cNvSpPr/>
          <p:nvPr/>
        </p:nvSpPr>
        <p:spPr>
          <a:xfrm>
            <a:off x="93980" y="8446770"/>
            <a:ext cx="4559935" cy="4235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 Plots</a:t>
            </a:r>
            <a:endParaRPr/>
          </a:p>
        </p:txBody>
      </p:sp>
      <p:sp>
        <p:nvSpPr>
          <p:cNvPr id="263" name="Google Shape;263;p3"/>
          <p:cNvSpPr txBox="1"/>
          <p:nvPr/>
        </p:nvSpPr>
        <p:spPr>
          <a:xfrm>
            <a:off x="200025" y="8967470"/>
            <a:ext cx="1354455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.bar()</a:t>
            </a:r>
            <a:endParaRPr/>
          </a:p>
        </p:txBody>
      </p:sp>
      <p:pic>
        <p:nvPicPr>
          <p:cNvPr id="264" name="Google Shape;264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045" y="9243060"/>
            <a:ext cx="1748790" cy="131191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"/>
          <p:cNvSpPr txBox="1"/>
          <p:nvPr/>
        </p:nvSpPr>
        <p:spPr>
          <a:xfrm>
            <a:off x="1985010" y="8967470"/>
            <a:ext cx="254000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.bar(stacked=</a:t>
            </a: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pic>
        <p:nvPicPr>
          <p:cNvPr id="266" name="Google Shape;266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31085" y="9243060"/>
            <a:ext cx="1726565" cy="12947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3"/>
          <p:cNvGrpSpPr/>
          <p:nvPr/>
        </p:nvGrpSpPr>
        <p:grpSpPr>
          <a:xfrm>
            <a:off x="4984115" y="234950"/>
            <a:ext cx="4009390" cy="794385"/>
            <a:chOff x="212" y="353"/>
            <a:chExt cx="7713" cy="1251"/>
          </a:xfrm>
        </p:grpSpPr>
        <p:sp>
          <p:nvSpPr>
            <p:cNvPr id="268" name="Google Shape;268;p3"/>
            <p:cNvSpPr/>
            <p:nvPr/>
          </p:nvSpPr>
          <p:spPr>
            <a:xfrm>
              <a:off x="212" y="353"/>
              <a:ext cx="7183" cy="6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8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Area Plots</a:t>
              </a:r>
              <a:endParaRPr/>
            </a:p>
          </p:txBody>
        </p:sp>
        <p:grpSp>
          <p:nvGrpSpPr>
            <p:cNvPr id="269" name="Google Shape;269;p3"/>
            <p:cNvGrpSpPr/>
            <p:nvPr/>
          </p:nvGrpSpPr>
          <p:grpSpPr>
            <a:xfrm>
              <a:off x="379" y="1170"/>
              <a:ext cx="7546" cy="434"/>
              <a:chOff x="379" y="1170"/>
              <a:chExt cx="7546" cy="434"/>
            </a:xfrm>
          </p:grpSpPr>
          <p:sp>
            <p:nvSpPr>
              <p:cNvPr id="270" name="Google Shape;270;p3"/>
              <p:cNvSpPr txBox="1"/>
              <p:nvPr/>
            </p:nvSpPr>
            <p:spPr>
              <a:xfrm>
                <a:off x="379" y="1170"/>
                <a:ext cx="6873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df.</a:t>
                </a:r>
                <a:r>
                  <a:rPr b="1" lang="en-US" sz="1200" u="sng">
                    <a:solidFill>
                      <a:schemeClr val="accent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plot</a:t>
                </a: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.area()</a:t>
                </a:r>
                <a:endParaRPr/>
              </a:p>
            </p:txBody>
          </p:sp>
          <p:sp>
            <p:nvSpPr>
              <p:cNvPr id="271" name="Google Shape;271;p3"/>
              <p:cNvSpPr txBox="1"/>
              <p:nvPr/>
            </p:nvSpPr>
            <p:spPr>
              <a:xfrm>
                <a:off x="3179" y="1170"/>
                <a:ext cx="4746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df.</a:t>
                </a:r>
                <a:r>
                  <a:rPr b="1" lang="en-US" sz="1200" u="sng">
                    <a:solidFill>
                      <a:schemeClr val="accent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plot</a:t>
                </a: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.area(stacked=</a:t>
                </a:r>
                <a:r>
                  <a:rPr b="1" lang="en-US" sz="1200">
                    <a:solidFill>
                      <a:schemeClr val="accent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False</a:t>
                </a:r>
                <a:r>
                  <a:rPr b="1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endParaRPr/>
              </a:p>
            </p:txBody>
          </p:sp>
        </p:grpSp>
      </p:grpSp>
      <p:pic>
        <p:nvPicPr>
          <p:cNvPr id="272" name="Google Shape;272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84115" y="1029335"/>
            <a:ext cx="1406525" cy="105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868160" y="1040765"/>
            <a:ext cx="1392555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"/>
          <p:cNvSpPr/>
          <p:nvPr/>
        </p:nvSpPr>
        <p:spPr>
          <a:xfrm>
            <a:off x="107315" y="234950"/>
            <a:ext cx="4559935" cy="4235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Plotting</a:t>
            </a:r>
            <a:endParaRPr/>
          </a:p>
        </p:txBody>
      </p:sp>
      <p:sp>
        <p:nvSpPr>
          <p:cNvPr id="275" name="Google Shape;275;p3"/>
          <p:cNvSpPr/>
          <p:nvPr/>
        </p:nvSpPr>
        <p:spPr>
          <a:xfrm>
            <a:off x="4894580" y="2085340"/>
            <a:ext cx="3749675" cy="4235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Horizontal Bar Plot</a:t>
            </a:r>
            <a:endParaRPr/>
          </a:p>
        </p:txBody>
      </p:sp>
      <p:sp>
        <p:nvSpPr>
          <p:cNvPr id="276" name="Google Shape;276;p3"/>
          <p:cNvSpPr txBox="1"/>
          <p:nvPr/>
        </p:nvSpPr>
        <p:spPr>
          <a:xfrm>
            <a:off x="5090160" y="2626995"/>
            <a:ext cx="277114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.barh(x='lab', y='val')</a:t>
            </a:r>
            <a:endParaRPr/>
          </a:p>
        </p:txBody>
      </p:sp>
      <p:pic>
        <p:nvPicPr>
          <p:cNvPr id="277" name="Google Shape;277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142230" y="2976245"/>
            <a:ext cx="1644650" cy="126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"/>
          <p:cNvSpPr txBox="1"/>
          <p:nvPr/>
        </p:nvSpPr>
        <p:spPr>
          <a:xfrm>
            <a:off x="5090160" y="4341495"/>
            <a:ext cx="254000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.barh(stacked=</a:t>
            </a:r>
            <a:r>
              <a:rPr b="1" lang="en-U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pic>
        <p:nvPicPr>
          <p:cNvPr id="279" name="Google Shape;279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43500" y="4667885"/>
            <a:ext cx="1644015" cy="123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"/>
          <p:cNvSpPr txBox="1"/>
          <p:nvPr/>
        </p:nvSpPr>
        <p:spPr>
          <a:xfrm>
            <a:off x="5090160" y="5989320"/>
            <a:ext cx="429450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.barh(color={"speed": "red",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"lifespan": "green"})</a:t>
            </a:r>
            <a:endParaRPr/>
          </a:p>
        </p:txBody>
      </p:sp>
      <p:pic>
        <p:nvPicPr>
          <p:cNvPr id="281" name="Google Shape;281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143500" y="6473190"/>
            <a:ext cx="1995170" cy="14744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"/>
          <p:cNvSpPr/>
          <p:nvPr/>
        </p:nvSpPr>
        <p:spPr>
          <a:xfrm>
            <a:off x="7006590" y="8282305"/>
            <a:ext cx="1710690" cy="4235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283" name="Google Shape;283;p3"/>
          <p:cNvSpPr txBox="1"/>
          <p:nvPr/>
        </p:nvSpPr>
        <p:spPr>
          <a:xfrm>
            <a:off x="7045325" y="8768080"/>
            <a:ext cx="1351915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.box()</a:t>
            </a:r>
            <a:endParaRPr/>
          </a:p>
        </p:txBody>
      </p:sp>
      <p:pic>
        <p:nvPicPr>
          <p:cNvPr id="284" name="Google Shape;284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107555" y="9166225"/>
            <a:ext cx="1508125" cy="11322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3"/>
          <p:cNvGrpSpPr/>
          <p:nvPr/>
        </p:nvGrpSpPr>
        <p:grpSpPr>
          <a:xfrm>
            <a:off x="8993505" y="234950"/>
            <a:ext cx="4772660" cy="794385"/>
            <a:chOff x="212" y="353"/>
            <a:chExt cx="7183" cy="1251"/>
          </a:xfrm>
        </p:grpSpPr>
        <p:sp>
          <p:nvSpPr>
            <p:cNvPr id="286" name="Google Shape;286;p3"/>
            <p:cNvSpPr/>
            <p:nvPr/>
          </p:nvSpPr>
          <p:spPr>
            <a:xfrm>
              <a:off x="212" y="353"/>
              <a:ext cx="7183" cy="6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8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Density Plots</a:t>
              </a:r>
              <a:endParaRPr/>
            </a:p>
          </p:txBody>
        </p:sp>
        <p:sp>
          <p:nvSpPr>
            <p:cNvPr id="287" name="Google Shape;287;p3"/>
            <p:cNvSpPr txBox="1"/>
            <p:nvPr/>
          </p:nvSpPr>
          <p:spPr>
            <a:xfrm>
              <a:off x="379" y="1170"/>
              <a:ext cx="6873" cy="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8" name="Google Shape;288;p3"/>
          <p:cNvSpPr txBox="1"/>
          <p:nvPr/>
        </p:nvSpPr>
        <p:spPr>
          <a:xfrm>
            <a:off x="9080500" y="731520"/>
            <a:ext cx="254000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.kde()</a:t>
            </a:r>
            <a:endParaRPr/>
          </a:p>
        </p:txBody>
      </p:sp>
      <p:pic>
        <p:nvPicPr>
          <p:cNvPr id="289" name="Google Shape;289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080500" y="999490"/>
            <a:ext cx="1765935" cy="132461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"/>
          <p:cNvSpPr txBox="1"/>
          <p:nvPr/>
        </p:nvSpPr>
        <p:spPr>
          <a:xfrm>
            <a:off x="11336655" y="753745"/>
            <a:ext cx="254000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.kde(bw_method=0.3)</a:t>
            </a:r>
            <a:endParaRPr/>
          </a:p>
        </p:txBody>
      </p:sp>
      <p:pic>
        <p:nvPicPr>
          <p:cNvPr id="291" name="Google Shape;291;p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513820" y="999490"/>
            <a:ext cx="1736090" cy="130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"/>
          <p:cNvSpPr txBox="1"/>
          <p:nvPr/>
        </p:nvSpPr>
        <p:spPr>
          <a:xfrm>
            <a:off x="9017000" y="2419350"/>
            <a:ext cx="2113915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.kde(bw_method=3)</a:t>
            </a:r>
            <a:endParaRPr/>
          </a:p>
        </p:txBody>
      </p:sp>
      <p:pic>
        <p:nvPicPr>
          <p:cNvPr id="293" name="Google Shape;293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093200" y="2694940"/>
            <a:ext cx="1741170" cy="130619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"/>
          <p:cNvSpPr txBox="1"/>
          <p:nvPr/>
        </p:nvSpPr>
        <p:spPr>
          <a:xfrm>
            <a:off x="11336655" y="2419350"/>
            <a:ext cx="254000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r>
              <a:rPr b="1" lang="en-US" sz="1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.kde(ind=[1, 2, 3, 4, 5])</a:t>
            </a:r>
            <a:endParaRPr/>
          </a:p>
        </p:txBody>
      </p:sp>
      <p:pic>
        <p:nvPicPr>
          <p:cNvPr id="295" name="Google Shape;295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1513820" y="2694940"/>
            <a:ext cx="1744980" cy="130873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"/>
          <p:cNvSpPr txBox="1"/>
          <p:nvPr/>
        </p:nvSpPr>
        <p:spPr>
          <a:xfrm>
            <a:off x="9080500" y="4213860"/>
            <a:ext cx="4251960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Dataframes:</a:t>
            </a:r>
            <a:endParaRPr/>
          </a:p>
        </p:txBody>
      </p:sp>
      <p:sp>
        <p:nvSpPr>
          <p:cNvPr id="297" name="Google Shape;297;p3"/>
          <p:cNvSpPr txBox="1"/>
          <p:nvPr/>
        </p:nvSpPr>
        <p:spPr>
          <a:xfrm>
            <a:off x="9104630" y="4617085"/>
            <a:ext cx="440944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df = 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pd.DataFrame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({'x': [1, 2, 2.5, 3, 3.5, 4, 5],'y': [4, 4, 4.5, 5, 5.5, 6, 6],})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ax = 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.kde()</a:t>
            </a:r>
            <a:endParaRPr/>
          </a:p>
        </p:txBody>
      </p:sp>
      <p:pic>
        <p:nvPicPr>
          <p:cNvPr id="298" name="Google Shape;298;p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9192895" y="5475605"/>
            <a:ext cx="1760855" cy="132143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"/>
          <p:cNvSpPr txBox="1"/>
          <p:nvPr/>
        </p:nvSpPr>
        <p:spPr>
          <a:xfrm>
            <a:off x="9080500" y="7038340"/>
            <a:ext cx="254000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.kde(bw_method=0.3)</a:t>
            </a:r>
            <a:endParaRPr/>
          </a:p>
        </p:txBody>
      </p:sp>
      <p:pic>
        <p:nvPicPr>
          <p:cNvPr id="300" name="Google Shape;300;p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9192895" y="7383145"/>
            <a:ext cx="1762760" cy="132270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"/>
          <p:cNvSpPr/>
          <p:nvPr/>
        </p:nvSpPr>
        <p:spPr>
          <a:xfrm>
            <a:off x="11407775" y="5083175"/>
            <a:ext cx="2263140" cy="3684905"/>
          </a:xfrm>
          <a:prstGeom prst="roundRect">
            <a:avLst>
              <a:gd fmla="val 2861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"/>
          <p:cNvSpPr txBox="1"/>
          <p:nvPr/>
        </p:nvSpPr>
        <p:spPr>
          <a:xfrm>
            <a:off x="11513820" y="5146675"/>
            <a:ext cx="223901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.kde(bw_method=3)</a:t>
            </a:r>
            <a:endParaRPr/>
          </a:p>
        </p:txBody>
      </p:sp>
      <p:pic>
        <p:nvPicPr>
          <p:cNvPr id="303" name="Google Shape;303;p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1690985" y="5496560"/>
            <a:ext cx="1734820" cy="1301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3"/>
          <p:cNvGrpSpPr/>
          <p:nvPr/>
        </p:nvGrpSpPr>
        <p:grpSpPr>
          <a:xfrm>
            <a:off x="11513820" y="6979920"/>
            <a:ext cx="3151505" cy="1725930"/>
            <a:chOff x="18176" y="8356"/>
            <a:chExt cx="4963" cy="2718"/>
          </a:xfrm>
        </p:grpSpPr>
        <p:sp>
          <p:nvSpPr>
            <p:cNvPr id="305" name="Google Shape;305;p3"/>
            <p:cNvSpPr txBox="1"/>
            <p:nvPr/>
          </p:nvSpPr>
          <p:spPr>
            <a:xfrm>
              <a:off x="18176" y="8356"/>
              <a:ext cx="4963" cy="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df.</a:t>
              </a:r>
              <a:r>
                <a:rPr b="1" lang="en-US" sz="1200" u="sng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plot</a:t>
              </a:r>
              <a:r>
                <a:rPr b="1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.kde(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ind=[1, 2, 3, 4, 5, 6])</a:t>
              </a:r>
              <a:endParaRPr/>
            </a:p>
          </p:txBody>
        </p:sp>
        <p:pic>
          <p:nvPicPr>
            <p:cNvPr id="306" name="Google Shape;306;p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8493" y="9081"/>
              <a:ext cx="2656" cy="19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3"/>
          <p:cNvSpPr/>
          <p:nvPr/>
        </p:nvSpPr>
        <p:spPr>
          <a:xfrm>
            <a:off x="4916805" y="8282305"/>
            <a:ext cx="1870710" cy="4235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Hexbins </a:t>
            </a:r>
            <a:endParaRPr/>
          </a:p>
        </p:txBody>
      </p:sp>
      <p:sp>
        <p:nvSpPr>
          <p:cNvPr id="308" name="Google Shape;308;p3"/>
          <p:cNvSpPr txBox="1"/>
          <p:nvPr/>
        </p:nvSpPr>
        <p:spPr>
          <a:xfrm>
            <a:off x="4894580" y="8705850"/>
            <a:ext cx="368236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.hexbin(x='x',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y='y', gridsize=20)</a:t>
            </a:r>
            <a:endParaRPr/>
          </a:p>
        </p:txBody>
      </p:sp>
      <p:pic>
        <p:nvPicPr>
          <p:cNvPr id="309" name="Google Shape;309;p3"/>
          <p:cNvPicPr preferRelativeResize="0"/>
          <p:nvPr/>
        </p:nvPicPr>
        <p:blipFill rotWithShape="1">
          <a:blip r:embed="rId28">
            <a:alphaModFix/>
          </a:blip>
          <a:srcRect b="1688" l="4260" r="11991" t="10528"/>
          <a:stretch/>
        </p:blipFill>
        <p:spPr>
          <a:xfrm>
            <a:off x="5028565" y="9259570"/>
            <a:ext cx="164719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"/>
          <p:cNvSpPr/>
          <p:nvPr/>
        </p:nvSpPr>
        <p:spPr>
          <a:xfrm>
            <a:off x="8993505" y="8893810"/>
            <a:ext cx="4758690" cy="4235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Charts</a:t>
            </a:r>
            <a:endParaRPr/>
          </a:p>
        </p:txBody>
      </p:sp>
      <p:sp>
        <p:nvSpPr>
          <p:cNvPr id="311" name="Google Shape;311;p3"/>
          <p:cNvSpPr txBox="1"/>
          <p:nvPr/>
        </p:nvSpPr>
        <p:spPr>
          <a:xfrm>
            <a:off x="9104630" y="9317355"/>
            <a:ext cx="1280795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.line()</a:t>
            </a:r>
            <a:endParaRPr/>
          </a:p>
        </p:txBody>
      </p:sp>
      <p:pic>
        <p:nvPicPr>
          <p:cNvPr id="312" name="Google Shape;312;p3"/>
          <p:cNvPicPr preferRelativeResize="0"/>
          <p:nvPr/>
        </p:nvPicPr>
        <p:blipFill rotWithShape="1">
          <a:blip r:embed="rId29">
            <a:alphaModFix/>
          </a:blip>
          <a:srcRect b="4629" l="4630" r="7870" t="9258"/>
          <a:stretch/>
        </p:blipFill>
        <p:spPr>
          <a:xfrm>
            <a:off x="9104630" y="9627235"/>
            <a:ext cx="1233170" cy="91059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"/>
          <p:cNvSpPr txBox="1"/>
          <p:nvPr/>
        </p:nvSpPr>
        <p:spPr>
          <a:xfrm>
            <a:off x="10974070" y="9317355"/>
            <a:ext cx="2540000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.line()</a:t>
            </a:r>
            <a:endParaRPr/>
          </a:p>
        </p:txBody>
      </p:sp>
      <p:pic>
        <p:nvPicPr>
          <p:cNvPr id="314" name="Google Shape;314;p3"/>
          <p:cNvPicPr preferRelativeResize="0"/>
          <p:nvPr/>
        </p:nvPicPr>
        <p:blipFill rotWithShape="1">
          <a:blip r:embed="rId30">
            <a:alphaModFix/>
          </a:blip>
          <a:srcRect b="4937" l="4630" r="6480" t="9259"/>
          <a:stretch/>
        </p:blipFill>
        <p:spPr>
          <a:xfrm>
            <a:off x="11130915" y="9627235"/>
            <a:ext cx="1233805" cy="89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afb23e454_0_0"/>
          <p:cNvSpPr/>
          <p:nvPr/>
        </p:nvSpPr>
        <p:spPr>
          <a:xfrm>
            <a:off x="7681364" y="8805593"/>
            <a:ext cx="6141300" cy="1775400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10afb23e454_0_0"/>
          <p:cNvSpPr/>
          <p:nvPr/>
        </p:nvSpPr>
        <p:spPr>
          <a:xfrm>
            <a:off x="7680175" y="625675"/>
            <a:ext cx="6156900" cy="7693500"/>
          </a:xfrm>
          <a:prstGeom prst="roundRect">
            <a:avLst>
              <a:gd fmla="val 1508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10afb23e454_0_0"/>
          <p:cNvSpPr/>
          <p:nvPr/>
        </p:nvSpPr>
        <p:spPr>
          <a:xfrm>
            <a:off x="134500" y="224150"/>
            <a:ext cx="7379100" cy="42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I/O with Pandas</a:t>
            </a:r>
            <a:endParaRPr sz="2683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10afb23e454_0_0"/>
          <p:cNvSpPr/>
          <p:nvPr/>
        </p:nvSpPr>
        <p:spPr>
          <a:xfrm>
            <a:off x="7679775" y="224150"/>
            <a:ext cx="6156900" cy="42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Frequently Used Options</a:t>
            </a:r>
            <a:endParaRPr sz="268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0afb23e454_0_0"/>
          <p:cNvSpPr/>
          <p:nvPr/>
        </p:nvSpPr>
        <p:spPr>
          <a:xfrm>
            <a:off x="7665775" y="8418125"/>
            <a:ext cx="6141300" cy="42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Apply Function</a:t>
            </a:r>
            <a:r>
              <a:rPr lang="en-US" sz="2683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683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0afb23e454_0_0"/>
          <p:cNvSpPr txBox="1"/>
          <p:nvPr/>
        </p:nvSpPr>
        <p:spPr>
          <a:xfrm>
            <a:off x="7879743" y="9044694"/>
            <a:ext cx="3551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(func, axis)</a:t>
            </a:r>
            <a:endParaRPr i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11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 along an axis of the DataFrame.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</a:t>
            </a:r>
            <a:r>
              <a:rPr b="1" lang="en-US" sz="12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applymap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(func, na_action)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11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 to a Dataframe elementwise.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11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na_action to ’ignore’ if NaN values are to be ignored.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g10afb23e454_0_0"/>
          <p:cNvSpPr txBox="1"/>
          <p:nvPr/>
        </p:nvSpPr>
        <p:spPr>
          <a:xfrm>
            <a:off x="7513638" y="10618708"/>
            <a:ext cx="6710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Cheatsheet for pandas (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http://pandas.pydata.org/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originally written by Irv Lustig,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Princeton Consultants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inspired by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Rstudio Data Wrangling Cheatsheet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6" name="Google Shape;326;g10afb23e454_0_0"/>
          <p:cNvGraphicFramePr/>
          <p:nvPr/>
        </p:nvGraphicFramePr>
        <p:xfrm>
          <a:off x="134500" y="66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{99DF6586-0878-4057-BD4C-F5C948A0CBCA}</a:tableStyleId>
              </a:tblPr>
              <a:tblGrid>
                <a:gridCol w="873425"/>
                <a:gridCol w="1612675"/>
                <a:gridCol w="2508275"/>
                <a:gridCol w="2384775"/>
              </a:tblGrid>
              <a:tr h="57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Format type </a:t>
                      </a:r>
                      <a:endParaRPr b="1" sz="1200" u="sng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Format</a:t>
                      </a:r>
                      <a:endParaRPr b="1" sz="1200" u="sng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Reader Function</a:t>
                      </a:r>
                      <a:endParaRPr b="1" sz="1200" u="sng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Writer Function</a:t>
                      </a:r>
                      <a:endParaRPr b="1" sz="1200" u="sng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CSV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read_csv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to_csv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JSON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read_json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to_json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HTML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read_html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(io)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to_html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(io)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XML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read_xml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to_xml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Clipboard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read_clipboard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to_clipboard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MS Excel 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2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read_excel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(filepath, sheet_name)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2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to_excel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HDF5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2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read_hdf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to_hdf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Feather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read_feather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to_feather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Parquet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read_parquet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to_parquet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3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Stata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read_stata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to_stata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4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Python Pickle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read_pickle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to_pickle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(filepath)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4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SQL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read_sql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(sql_query, con)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con = SQLAlchemy connectable, str or sqlite3 connection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to_sql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(table_name, con)</a:t>
                      </a:r>
                      <a:endParaRPr b="1" sz="1200">
                        <a:solidFill>
                          <a:srgbClr val="1155CC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  <a:hlinkClick r:id="rId4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Google BigQuery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read_gbq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(query)</a:t>
                      </a:r>
                      <a:endParaRPr b="1" sz="1200">
                        <a:solidFill>
                          <a:srgbClr val="1155CC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to_gbq</a:t>
                      </a:r>
                      <a:r>
                        <a:rPr b="1" lang="en-US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(destination_table)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g10afb23e454_0_0"/>
          <p:cNvSpPr txBox="1"/>
          <p:nvPr/>
        </p:nvSpPr>
        <p:spPr>
          <a:xfrm>
            <a:off x="4428775" y="6636950"/>
            <a:ext cx="323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All file paths are strings with relevant extensions.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8" name="Google Shape;328;g10afb23e454_0_0"/>
          <p:cNvGraphicFramePr/>
          <p:nvPr/>
        </p:nvGraphicFramePr>
        <p:xfrm>
          <a:off x="7815613" y="6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{1125F9D6-2136-4E1C-BDFC-36E5AAD1BEC1}</a:tableStyleId>
              </a:tblPr>
              <a:tblGrid>
                <a:gridCol w="2260375"/>
                <a:gridCol w="2318175"/>
                <a:gridCol w="1306675"/>
              </a:tblGrid>
              <a:tr h="48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endParaRPr b="1" sz="1200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endParaRPr b="1" sz="1200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type</a:t>
                      </a:r>
                      <a:endParaRPr b="1" sz="1200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display.chop_threshold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set to a float value, all float values smaller than the given threshold will be displayed as 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display.colheader_justify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Controls the justification of the headers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Left/Right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display.expand_frame_repr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Whether to print out the full DataFrame representation for wide DataFrames across multiple lines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True/False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display.large_repr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Whether to display DataFrames that exceed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ax_columns/max_rows as a truncated frame, or as a summary.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Truncate/info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display.max_cols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the maximum number of columns displayed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display.max_colwidth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the maximum width of columns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display.max_info_columns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a threshold for when by-column info will be given.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display.max_info_rows: df.info()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show null-counts for each column (for large frames this can be quite slow)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display.max_rows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the maximum number of rows displayed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display.precision</a:t>
                      </a:r>
                      <a:endParaRPr b="1" sz="1200">
                        <a:solidFill>
                          <a:srgbClr val="33333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the output display precision in terms of decimal places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g10afb23e454_0_0"/>
          <p:cNvSpPr txBox="1"/>
          <p:nvPr/>
        </p:nvSpPr>
        <p:spPr>
          <a:xfrm>
            <a:off x="7815625" y="7357425"/>
            <a:ext cx="58851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 above functions can be called using the below getting/setting options, available directly from the pandas namespace: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pd.get_option</a:t>
            </a:r>
            <a:r>
              <a:rPr lang="en-US" sz="12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0"/>
              </a:rPr>
              <a:t>(option)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pd.set_option</a:t>
            </a:r>
            <a:r>
              <a:rPr lang="en-US" sz="12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2"/>
              </a:rPr>
              <a:t>(option, value)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pd.reset_option</a:t>
            </a:r>
            <a:r>
              <a:rPr lang="en-US" sz="12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4"/>
              </a:rPr>
              <a:t>(option)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0" name="Google Shape;330;g10afb23e454_0_0"/>
          <p:cNvGraphicFramePr/>
          <p:nvPr/>
        </p:nvGraphicFramePr>
        <p:xfrm>
          <a:off x="12190793" y="908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{41CC5E43-4597-4507-8EBC-07BD031D7F07}</a:tableStyleId>
              </a:tblPr>
              <a:tblGrid>
                <a:gridCol w="353275"/>
                <a:gridCol w="353275"/>
                <a:gridCol w="353275"/>
              </a:tblGrid>
              <a:tr h="26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7070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26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26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331" name="Google Shape;331;g10afb23e454_0_0"/>
          <p:cNvSpPr txBox="1"/>
          <p:nvPr/>
        </p:nvSpPr>
        <p:spPr>
          <a:xfrm>
            <a:off x="12371663" y="8797150"/>
            <a:ext cx="76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axis =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0afb23e454_0_0"/>
          <p:cNvSpPr txBox="1"/>
          <p:nvPr/>
        </p:nvSpPr>
        <p:spPr>
          <a:xfrm>
            <a:off x="11580300" y="9561213"/>
            <a:ext cx="76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axis = 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0afb23e454_0_0"/>
          <p:cNvSpPr/>
          <p:nvPr/>
        </p:nvSpPr>
        <p:spPr>
          <a:xfrm>
            <a:off x="4536625" y="7010025"/>
            <a:ext cx="2976900" cy="42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6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pd.NA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4" name="Google Shape;334;g10afb23e454_0_0"/>
          <p:cNvSpPr txBox="1"/>
          <p:nvPr/>
        </p:nvSpPr>
        <p:spPr>
          <a:xfrm>
            <a:off x="4536575" y="7428475"/>
            <a:ext cx="3129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Missing values indicator that can be used consistently across data types (nullable integer, boolean and dedicated string data types)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5" name="Google Shape;335;g10afb23e454_0_0"/>
          <p:cNvGraphicFramePr/>
          <p:nvPr/>
        </p:nvGraphicFramePr>
        <p:xfrm>
          <a:off x="4605013" y="82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{1125F9D6-2136-4E1C-BDFC-36E5AAD1BEC1}</a:tableStyleId>
              </a:tblPr>
              <a:tblGrid>
                <a:gridCol w="1151175"/>
                <a:gridCol w="1688925"/>
              </a:tblGrid>
              <a:tr h="31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 b="1" sz="1200" u="sng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data type</a:t>
                      </a:r>
                      <a:endParaRPr b="1" sz="1200" u="sng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np.nan</a:t>
                      </a:r>
                      <a:endParaRPr sz="12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1200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endParaRPr sz="12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</a:t>
                      </a:r>
                      <a:endParaRPr sz="1200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pd.NaT</a:t>
                      </a:r>
                      <a:endParaRPr sz="12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1200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pd.NA</a:t>
                      </a:r>
                      <a:endParaRPr sz="12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Integer, float, string</a:t>
                      </a:r>
                      <a:endParaRPr sz="1200"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2016-12-15T21:09:07Z</dcterms:created>
</cp:coreProperties>
</file>