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1" r:id="rId5"/>
  </p:sldMasterIdLst>
  <p:notesMasterIdLst>
    <p:notesMasterId r:id="rId7"/>
  </p:notesMasterIdLst>
  <p:sldIdLst>
    <p:sldId id="263" r:id="rId6"/>
    <p:sldId id="268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4" r:id="rId22"/>
    <p:sldId id="31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2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cxnSp>
        <p:nvCxnSpPr>
          <p:cNvPr id="20" name="Straight Connector 20@|9FFC:0|FBC:0|LFC:16777215|LBC:16777215"/>
          <p:cNvCxnSpPr/>
          <p:nvPr userDrawn="1"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 userDrawn="1"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 userDrawn="1"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 userDrawn="1"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 userDrawn="1"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 userDrawn="1"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 userDrawn="1"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 userDrawn="1"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Freeform 28"/>
          <p:cNvSpPr/>
          <p:nvPr userDrawn="1"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椭圆 6"/>
          <p:cNvSpPr/>
          <p:nvPr userDrawn="1"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 userDrawn="1"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 userDrawn="1"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 userDrawn="1"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11175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39656" y="1122363"/>
            <a:ext cx="6633030" cy="2387600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39656" y="3602038"/>
            <a:ext cx="663303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1684800"/>
            <a:ext cx="9784800" cy="4237200"/>
          </a:xfrm>
        </p:spPr>
        <p:txBody>
          <a:bodyPr>
            <a:normAutofit/>
          </a:bodyPr>
          <a:lstStyle>
            <a:lvl1pPr marL="0" indent="0">
              <a:lnSpc>
                <a:spcPct val="160000"/>
              </a:lnSpc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8800" y="3963600"/>
            <a:ext cx="8114400" cy="925200"/>
          </a:xfrm>
        </p:spPr>
        <p:txBody>
          <a:bodyPr anchor="ctr" anchorCtr="0">
            <a:norm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>
            <a:off x="6242958" y="1511300"/>
            <a:ext cx="2578099" cy="22225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96000" rtlCol="0" anchor="ctr"/>
          <a:lstStyle/>
          <a:p>
            <a:pPr algn="ctr"/>
            <a:endParaRPr lang="zh-CN" altLang="en-US" sz="96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343837"/>
            <a:ext cx="9784800" cy="2463955"/>
          </a:xfrm>
        </p:spPr>
        <p:txBody>
          <a:bodyPr>
            <a:normAutofit/>
          </a:bodyPr>
          <a:lstStyle>
            <a:lvl1pPr marL="34290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>
              <a:spcBef>
                <a:spcPts val="0"/>
              </a:spcBef>
              <a:spcAft>
                <a:spcPts val="0"/>
              </a:spcAft>
              <a:defRPr sz="2000"/>
            </a:lvl2pPr>
            <a:lvl3pPr>
              <a:spcBef>
                <a:spcPts val="0"/>
              </a:spcBef>
              <a:spcAft>
                <a:spcPts val="0"/>
              </a:spcAft>
              <a:defRPr sz="1800"/>
            </a:lvl3pPr>
            <a:lvl4pPr>
              <a:spcBef>
                <a:spcPts val="0"/>
              </a:spcBef>
              <a:spcAft>
                <a:spcPts val="0"/>
              </a:spcAft>
              <a:defRPr sz="1800"/>
            </a:lvl4pPr>
            <a:lvl5pPr>
              <a:spcBef>
                <a:spcPts val="0"/>
              </a:spcBef>
              <a:spcAft>
                <a:spcPts val="0"/>
              </a:spcAft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3892395"/>
            <a:ext cx="9784800" cy="2463955"/>
          </a:xfrm>
        </p:spPr>
        <p:txBody>
          <a:bodyPr>
            <a:normAutofit/>
          </a:bodyPr>
          <a:lstStyle>
            <a:lvl1pPr marL="34290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>
              <a:spcBef>
                <a:spcPts val="0"/>
              </a:spcBef>
              <a:spcAft>
                <a:spcPts val="0"/>
              </a:spcAft>
              <a:defRPr sz="2000"/>
            </a:lvl2pPr>
            <a:lvl3pPr>
              <a:spcBef>
                <a:spcPts val="0"/>
              </a:spcBef>
              <a:spcAft>
                <a:spcPts val="0"/>
              </a:spcAft>
              <a:defRPr sz="1800"/>
            </a:lvl3pPr>
            <a:lvl4pPr>
              <a:spcBef>
                <a:spcPts val="0"/>
              </a:spcBef>
              <a:spcAft>
                <a:spcPts val="0"/>
              </a:spcAft>
              <a:defRPr sz="1800"/>
            </a:lvl4pPr>
            <a:lvl5pPr>
              <a:spcBef>
                <a:spcPts val="0"/>
              </a:spcBef>
              <a:spcAft>
                <a:spcPts val="0"/>
              </a:spcAft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41600" y="1951200"/>
            <a:ext cx="6634800" cy="2386800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59636" y="365125"/>
            <a:ext cx="1794164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65125"/>
            <a:ext cx="8596745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889" y="2686050"/>
            <a:ext cx="2297112" cy="198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46038"/>
            <a:ext cx="1763712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434975"/>
            <a:ext cx="122872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0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b="16444"/>
          <a:stretch>
            <a:fillRect/>
          </a:stretch>
        </p:blipFill>
        <p:spPr bwMode="auto">
          <a:xfrm>
            <a:off x="0" y="5359400"/>
            <a:ext cx="288814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0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788" y="4738688"/>
            <a:ext cx="1287462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任意多边形 18"/>
          <p:cNvSpPr/>
          <p:nvPr/>
        </p:nvSpPr>
        <p:spPr>
          <a:xfrm>
            <a:off x="7366000" y="0"/>
            <a:ext cx="4826000" cy="4043303"/>
          </a:xfrm>
          <a:custGeom>
            <a:avLst/>
            <a:gdLst>
              <a:gd name="connsiteX0" fmla="*/ 1029709 w 4254500"/>
              <a:gd name="connsiteY0" fmla="*/ 0 h 3564491"/>
              <a:gd name="connsiteX1" fmla="*/ 4254500 w 4254500"/>
              <a:gd name="connsiteY1" fmla="*/ 0 h 3564491"/>
              <a:gd name="connsiteX2" fmla="*/ 4254500 w 4254500"/>
              <a:gd name="connsiteY2" fmla="*/ 3564491 h 3564491"/>
              <a:gd name="connsiteX3" fmla="*/ 0 w 4254500"/>
              <a:gd name="connsiteY3" fmla="*/ 1927225 h 356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500" h="3564491">
                <a:moveTo>
                  <a:pt x="1029709" y="0"/>
                </a:moveTo>
                <a:lnTo>
                  <a:pt x="4254500" y="0"/>
                </a:lnTo>
                <a:lnTo>
                  <a:pt x="4254500" y="3564491"/>
                </a:lnTo>
                <a:lnTo>
                  <a:pt x="0" y="1927225"/>
                </a:lnTo>
                <a:close/>
              </a:path>
            </a:pathLst>
          </a:custGeom>
          <a:blipFill>
            <a:blip r:embed="rId7" cstate="print"/>
            <a:srcRect/>
            <a:stretch>
              <a:fillRect l="15224" t="-14598" r="-15224" b="606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077640" y="4077447"/>
            <a:ext cx="70975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731" y="2416031"/>
            <a:ext cx="8603369" cy="1463030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8877" y="4237692"/>
            <a:ext cx="6375077" cy="550986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4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00" y="162000"/>
            <a:ext cx="6667200" cy="1080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76000" y="3396343"/>
            <a:ext cx="5644800" cy="1913657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5487" y="1054100"/>
            <a:ext cx="7556500" cy="263747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5319" y="3748314"/>
            <a:ext cx="7616837" cy="15094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736600" y="2000250"/>
            <a:ext cx="2857500" cy="2857500"/>
            <a:chOff x="838200" y="2000250"/>
            <a:chExt cx="2857500" cy="2857500"/>
          </a:xfrm>
        </p:grpSpPr>
        <p:sp>
          <p:nvSpPr>
            <p:cNvPr id="19" name="椭圆 18"/>
            <p:cNvSpPr/>
            <p:nvPr userDrawn="1"/>
          </p:nvSpPr>
          <p:spPr>
            <a:xfrm>
              <a:off x="838200" y="2000250"/>
              <a:ext cx="2857500" cy="285750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 userDrawn="1"/>
          </p:nvSpPr>
          <p:spPr>
            <a:xfrm>
              <a:off x="2189951" y="2513486"/>
              <a:ext cx="1505749" cy="2309526"/>
            </a:xfrm>
            <a:custGeom>
              <a:avLst/>
              <a:gdLst>
                <a:gd name="connsiteX0" fmla="*/ 356323 w 1505749"/>
                <a:gd name="connsiteY0" fmla="*/ 0 h 2309526"/>
                <a:gd name="connsiteX1" fmla="*/ 384861 w 1505749"/>
                <a:gd name="connsiteY1" fmla="*/ 0 h 2309526"/>
                <a:gd name="connsiteX2" fmla="*/ 1493770 w 1505749"/>
                <a:gd name="connsiteY2" fmla="*/ 739272 h 2309526"/>
                <a:gd name="connsiteX3" fmla="*/ 1498373 w 1505749"/>
                <a:gd name="connsiteY3" fmla="*/ 769433 h 2309526"/>
                <a:gd name="connsiteX4" fmla="*/ 1505749 w 1505749"/>
                <a:gd name="connsiteY4" fmla="*/ 915515 h 2309526"/>
                <a:gd name="connsiteX5" fmla="*/ 501865 w 1505749"/>
                <a:gd name="connsiteY5" fmla="*/ 2280031 h 2309526"/>
                <a:gd name="connsiteX6" fmla="*/ 387155 w 1505749"/>
                <a:gd name="connsiteY6" fmla="*/ 2309526 h 2309526"/>
                <a:gd name="connsiteX7" fmla="*/ 0 w 1505749"/>
                <a:gd name="connsiteY7" fmla="*/ 2019160 h 230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5749" h="2309526">
                  <a:moveTo>
                    <a:pt x="356323" y="0"/>
                  </a:moveTo>
                  <a:lnTo>
                    <a:pt x="384861" y="0"/>
                  </a:lnTo>
                  <a:lnTo>
                    <a:pt x="1493770" y="739272"/>
                  </a:lnTo>
                  <a:lnTo>
                    <a:pt x="1498373" y="769433"/>
                  </a:lnTo>
                  <a:cubicBezTo>
                    <a:pt x="1503251" y="817465"/>
                    <a:pt x="1505749" y="866198"/>
                    <a:pt x="1505749" y="915515"/>
                  </a:cubicBezTo>
                  <a:cubicBezTo>
                    <a:pt x="1505749" y="1556640"/>
                    <a:pt x="1083464" y="2099135"/>
                    <a:pt x="501865" y="2280031"/>
                  </a:cubicBezTo>
                  <a:lnTo>
                    <a:pt x="387155" y="2309526"/>
                  </a:lnTo>
                  <a:lnTo>
                    <a:pt x="0" y="201916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 userDrawn="1"/>
          </p:nvSpPr>
          <p:spPr>
            <a:xfrm>
              <a:off x="1914446" y="2513486"/>
              <a:ext cx="705009" cy="2038779"/>
            </a:xfrm>
            <a:custGeom>
              <a:avLst/>
              <a:gdLst>
                <a:gd name="connsiteX0" fmla="*/ 261453 w 705009"/>
                <a:gd name="connsiteY0" fmla="*/ 1504098 h 2038779"/>
                <a:gd name="connsiteX1" fmla="*/ 436829 w 705009"/>
                <a:gd name="connsiteY1" fmla="*/ 1504934 h 2038779"/>
                <a:gd name="connsiteX2" fmla="*/ 433279 w 705009"/>
                <a:gd name="connsiteY2" fmla="*/ 2038779 h 2038779"/>
                <a:gd name="connsiteX3" fmla="*/ 257895 w 705009"/>
                <a:gd name="connsiteY3" fmla="*/ 2037559 h 2038779"/>
                <a:gd name="connsiteX4" fmla="*/ 380683 w 705009"/>
                <a:gd name="connsiteY4" fmla="*/ 209743 h 2038779"/>
                <a:gd name="connsiteX5" fmla="*/ 497603 w 705009"/>
                <a:gd name="connsiteY5" fmla="*/ 210428 h 2038779"/>
                <a:gd name="connsiteX6" fmla="*/ 497342 w 705009"/>
                <a:gd name="connsiteY6" fmla="*/ 280807 h 2038779"/>
                <a:gd name="connsiteX7" fmla="*/ 380225 w 705009"/>
                <a:gd name="connsiteY7" fmla="*/ 279935 h 2038779"/>
                <a:gd name="connsiteX8" fmla="*/ 228377 w 705009"/>
                <a:gd name="connsiteY8" fmla="*/ 208744 h 2038779"/>
                <a:gd name="connsiteX9" fmla="*/ 345493 w 705009"/>
                <a:gd name="connsiteY9" fmla="*/ 209617 h 2038779"/>
                <a:gd name="connsiteX10" fmla="*/ 345231 w 705009"/>
                <a:gd name="connsiteY10" fmla="*/ 279996 h 2038779"/>
                <a:gd name="connsiteX11" fmla="*/ 227730 w 705009"/>
                <a:gd name="connsiteY11" fmla="*/ 279132 h 2038779"/>
                <a:gd name="connsiteX12" fmla="*/ 173006 w 705009"/>
                <a:gd name="connsiteY12" fmla="*/ 111228 h 2038779"/>
                <a:gd name="connsiteX13" fmla="*/ 171355 w 705009"/>
                <a:gd name="connsiteY13" fmla="*/ 399682 h 2038779"/>
                <a:gd name="connsiteX14" fmla="*/ 544434 w 705009"/>
                <a:gd name="connsiteY14" fmla="*/ 402362 h 2038779"/>
                <a:gd name="connsiteX15" fmla="*/ 546264 w 705009"/>
                <a:gd name="connsiteY15" fmla="*/ 113326 h 2038779"/>
                <a:gd name="connsiteX16" fmla="*/ 63474 w 705009"/>
                <a:gd name="connsiteY16" fmla="*/ 0 h 2038779"/>
                <a:gd name="connsiteX17" fmla="*/ 118668 w 705009"/>
                <a:gd name="connsiteY17" fmla="*/ 420 h 2038779"/>
                <a:gd name="connsiteX18" fmla="*/ 602312 w 705009"/>
                <a:gd name="connsiteY18" fmla="*/ 3359 h 2038779"/>
                <a:gd name="connsiteX19" fmla="*/ 657506 w 705009"/>
                <a:gd name="connsiteY19" fmla="*/ 3779 h 2038779"/>
                <a:gd name="connsiteX20" fmla="*/ 657079 w 705009"/>
                <a:gd name="connsiteY20" fmla="*/ 58973 h 2038779"/>
                <a:gd name="connsiteX21" fmla="*/ 654821 w 705009"/>
                <a:gd name="connsiteY21" fmla="*/ 403203 h 2038779"/>
                <a:gd name="connsiteX22" fmla="*/ 705009 w 705009"/>
                <a:gd name="connsiteY22" fmla="*/ 403356 h 2038779"/>
                <a:gd name="connsiteX23" fmla="*/ 701222 w 705009"/>
                <a:gd name="connsiteY23" fmla="*/ 1000467 h 2038779"/>
                <a:gd name="connsiteX24" fmla="*/ 569529 w 705009"/>
                <a:gd name="connsiteY24" fmla="*/ 1286240 h 2038779"/>
                <a:gd name="connsiteX25" fmla="*/ 568567 w 705009"/>
                <a:gd name="connsiteY25" fmla="*/ 1424703 h 2038779"/>
                <a:gd name="connsiteX26" fmla="*/ 133573 w 705009"/>
                <a:gd name="connsiteY26" fmla="*/ 1421954 h 2038779"/>
                <a:gd name="connsiteX27" fmla="*/ 134759 w 705009"/>
                <a:gd name="connsiteY27" fmla="*/ 1284834 h 2038779"/>
                <a:gd name="connsiteX28" fmla="*/ 0 w 705009"/>
                <a:gd name="connsiteY28" fmla="*/ 1009039 h 2038779"/>
                <a:gd name="connsiteX29" fmla="*/ 3863 w 705009"/>
                <a:gd name="connsiteY29" fmla="*/ 398852 h 2038779"/>
                <a:gd name="connsiteX30" fmla="*/ 60978 w 705009"/>
                <a:gd name="connsiteY30" fmla="*/ 399227 h 2038779"/>
                <a:gd name="connsiteX31" fmla="*/ 63244 w 705009"/>
                <a:gd name="connsiteY31" fmla="*/ 55381 h 203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5009" h="2038779">
                  <a:moveTo>
                    <a:pt x="261453" y="1504098"/>
                  </a:moveTo>
                  <a:lnTo>
                    <a:pt x="436829" y="1504934"/>
                  </a:lnTo>
                  <a:lnTo>
                    <a:pt x="433279" y="2038779"/>
                  </a:lnTo>
                  <a:lnTo>
                    <a:pt x="257895" y="2037559"/>
                  </a:lnTo>
                  <a:close/>
                  <a:moveTo>
                    <a:pt x="380683" y="209743"/>
                  </a:moveTo>
                  <a:lnTo>
                    <a:pt x="497603" y="210428"/>
                  </a:lnTo>
                  <a:lnTo>
                    <a:pt x="497342" y="280807"/>
                  </a:lnTo>
                  <a:lnTo>
                    <a:pt x="380225" y="279935"/>
                  </a:lnTo>
                  <a:close/>
                  <a:moveTo>
                    <a:pt x="228377" y="208744"/>
                  </a:moveTo>
                  <a:lnTo>
                    <a:pt x="345493" y="209617"/>
                  </a:lnTo>
                  <a:lnTo>
                    <a:pt x="345231" y="279996"/>
                  </a:lnTo>
                  <a:lnTo>
                    <a:pt x="227730" y="279132"/>
                  </a:lnTo>
                  <a:close/>
                  <a:moveTo>
                    <a:pt x="173006" y="111228"/>
                  </a:moveTo>
                  <a:lnTo>
                    <a:pt x="171355" y="399682"/>
                  </a:lnTo>
                  <a:lnTo>
                    <a:pt x="544434" y="402362"/>
                  </a:lnTo>
                  <a:lnTo>
                    <a:pt x="546264" y="113326"/>
                  </a:lnTo>
                  <a:close/>
                  <a:moveTo>
                    <a:pt x="63474" y="0"/>
                  </a:moveTo>
                  <a:lnTo>
                    <a:pt x="118668" y="420"/>
                  </a:lnTo>
                  <a:lnTo>
                    <a:pt x="602312" y="3359"/>
                  </a:lnTo>
                  <a:lnTo>
                    <a:pt x="657506" y="3779"/>
                  </a:lnTo>
                  <a:lnTo>
                    <a:pt x="657079" y="58973"/>
                  </a:lnTo>
                  <a:lnTo>
                    <a:pt x="654821" y="403203"/>
                  </a:lnTo>
                  <a:lnTo>
                    <a:pt x="705009" y="403356"/>
                  </a:lnTo>
                  <a:lnTo>
                    <a:pt x="701222" y="1000467"/>
                  </a:lnTo>
                  <a:lnTo>
                    <a:pt x="569529" y="1286240"/>
                  </a:lnTo>
                  <a:lnTo>
                    <a:pt x="568567" y="1424703"/>
                  </a:lnTo>
                  <a:lnTo>
                    <a:pt x="133573" y="1421954"/>
                  </a:lnTo>
                  <a:lnTo>
                    <a:pt x="134759" y="1284834"/>
                  </a:lnTo>
                  <a:lnTo>
                    <a:pt x="0" y="1009039"/>
                  </a:lnTo>
                  <a:lnTo>
                    <a:pt x="3863" y="398852"/>
                  </a:lnTo>
                  <a:lnTo>
                    <a:pt x="60978" y="399227"/>
                  </a:lnTo>
                  <a:lnTo>
                    <a:pt x="63244" y="5538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670800" y="3360120"/>
            <a:ext cx="3254400" cy="300240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 algn="l">
              <a:buNone/>
              <a:defRPr sz="20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2192400" y="3353950"/>
            <a:ext cx="3254400" cy="300240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6" name="任意多边形 5"/>
            <p:cNvSpPr/>
            <p:nvPr userDrawn="1">
              <p:custDataLst>
                <p:tags r:id="rId2"/>
              </p:custDataLst>
            </p:nvPr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任意多边形 6"/>
            <p:cNvSpPr/>
            <p:nvPr userDrawn="1">
              <p:custDataLst>
                <p:tags r:id="rId3"/>
              </p:custDataLst>
            </p:nvPr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/>
            <p:nvPr userDrawn="1">
              <p:custDataLst>
                <p:tags r:id="rId4"/>
              </p:custDataLst>
            </p:nvPr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任意多边形 8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  <a:noFill/>
        </p:spPr>
        <p:txBody>
          <a:bodyPr>
            <a:normAutofit/>
          </a:bodyPr>
          <a:lstStyle>
            <a:lvl1pPr algn="ctr"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00" y="162000"/>
            <a:ext cx="6667200" cy="1080000"/>
          </a:xfrm>
        </p:spPr>
        <p:txBody>
          <a:bodyPr anchor="ctr" anchorCtr="0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4800" y="2376000"/>
            <a:ext cx="5176800" cy="18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65600" y="2800800"/>
            <a:ext cx="5140800" cy="957600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9588" y="1925638"/>
            <a:ext cx="1113472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509588" y="4630738"/>
            <a:ext cx="1113472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096000" y="1925638"/>
            <a:ext cx="0" cy="27051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11175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5.jpe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1" Type="http://schemas.openxmlformats.org/officeDocument/2006/relationships/image" Target="../media/image10.png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1429"/>
            <a:ext cx="10515600" cy="472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7.xml"/><Relationship Id="rId2" Type="http://schemas.openxmlformats.org/officeDocument/2006/relationships/tags" Target="../tags/tag13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9945" y="1482090"/>
            <a:ext cx="1053211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Javaagent、javassist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基本使用与实际问题处理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81175" y="4721860"/>
            <a:ext cx="4990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FF00"/>
                </a:solidFill>
              </a:rPr>
              <a:t>java</a:t>
            </a:r>
            <a:r>
              <a:rPr lang="zh-CN" altLang="en-US" sz="2800">
                <a:solidFill>
                  <a:srgbClr val="FFFF00"/>
                </a:solidFill>
              </a:rPr>
              <a:t>字节码插桩技术神奇魔力</a:t>
            </a:r>
            <a:endParaRPr lang="zh-CN" altLang="en-US" sz="280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92910" y="2567305"/>
            <a:ext cx="8366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0B6983"/>
                </a:solidFill>
              </a:rPr>
              <a:t>让我们用</a:t>
            </a:r>
            <a:r>
              <a:rPr kumimoji="1" lang="en-US" altLang="zh-CN" sz="3600" dirty="0" smtClean="0">
                <a:solidFill>
                  <a:srgbClr val="0B6983"/>
                </a:solidFill>
              </a:rPr>
              <a:t>javassist </a:t>
            </a:r>
            <a:r>
              <a:rPr kumimoji="1" lang="zh-CN" altLang="en-US" sz="3600" dirty="0" smtClean="0">
                <a:solidFill>
                  <a:srgbClr val="0B6983"/>
                </a:solidFill>
              </a:rPr>
              <a:t>一起创建一个类吧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1020" y="598170"/>
            <a:ext cx="8366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3600" dirty="0" smtClean="0">
                <a:solidFill>
                  <a:srgbClr val="0B6983"/>
                </a:solidFill>
              </a:rPr>
              <a:t>javassist </a:t>
            </a:r>
            <a:r>
              <a:rPr kumimoji="1" lang="zh-CN" altLang="en-US" sz="3600" dirty="0" smtClean="0">
                <a:solidFill>
                  <a:srgbClr val="0B6983"/>
                </a:solidFill>
              </a:rPr>
              <a:t>特殊符号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1826895" y="2000885"/>
          <a:ext cx="9692005" cy="4119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1460"/>
                <a:gridCol w="8170545"/>
              </a:tblGrid>
              <a:tr h="5492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chemeClr val="bg2"/>
                          </a:solidFill>
                        </a:rPr>
                        <a:t>$0, $1, $2, ...</a:t>
                      </a:r>
                      <a:endParaRPr lang="en-US" altLang="zh-CN" sz="16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this and actual parameters</a:t>
                      </a:r>
                      <a:endParaRPr lang="en-US" altLang="zh-CN" sz="1600"/>
                    </a:p>
                  </a:txBody>
                  <a:tcPr marL="0" marR="0" marT="0" marB="1" vert="horz" anchor="ctr"/>
                </a:tc>
              </a:tr>
              <a:tr h="274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chemeClr val="bg2"/>
                          </a:solidFill>
                        </a:rPr>
                        <a:t>$args</a:t>
                      </a:r>
                      <a:endParaRPr lang="en-US" altLang="zh-CN" sz="16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An array of parameters. The type of $args is Object[].</a:t>
                      </a:r>
                      <a:endParaRPr lang="en-US" altLang="zh-CN" sz="1600"/>
                    </a:p>
                  </a:txBody>
                  <a:tcPr marL="0" marR="0" marT="0" marB="1" vert="horz" anchor="ctr"/>
                </a:tc>
              </a:tr>
              <a:tr h="5499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chemeClr val="bg2"/>
                          </a:solidFill>
                        </a:rPr>
                        <a:t>$$</a:t>
                      </a:r>
                      <a:endParaRPr lang="en-US" altLang="zh-CN" sz="16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All actual parameters.For example, m($$) is equivalent to m($1,$2,...)</a:t>
                      </a:r>
                      <a:endParaRPr lang="en-US" altLang="zh-CN" sz="1600"/>
                    </a:p>
                  </a:txBody>
                  <a:tcPr marL="0" marR="0" marT="0" marB="1" vert="horz" anchor="ctr"/>
                </a:tc>
              </a:tr>
              <a:tr h="2749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chemeClr val="bg2"/>
                          </a:solidFill>
                        </a:rPr>
                        <a:t>$cflow(...)</a:t>
                      </a:r>
                      <a:endParaRPr lang="en-US" altLang="zh-CN" sz="16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cflow variable</a:t>
                      </a:r>
                      <a:endParaRPr lang="en-US" altLang="zh-CN" sz="1600"/>
                    </a:p>
                  </a:txBody>
                  <a:tcPr marL="0" marR="0" marT="0" marB="1" vert="horz" anchor="ctr"/>
                </a:tc>
              </a:tr>
              <a:tr h="2736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chemeClr val="bg2"/>
                          </a:solidFill>
                        </a:rPr>
                        <a:t>$r</a:t>
                      </a:r>
                      <a:endParaRPr lang="en-US" altLang="zh-CN" sz="16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The result type. It is used in a cast expression.</a:t>
                      </a:r>
                      <a:endParaRPr lang="en-US" altLang="zh-CN" sz="1600"/>
                    </a:p>
                  </a:txBody>
                  <a:tcPr marL="0" marR="0" marT="0" marB="1" vert="horz" anchor="ctr"/>
                </a:tc>
              </a:tr>
              <a:tr h="2755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chemeClr val="bg2"/>
                          </a:solidFill>
                        </a:rPr>
                        <a:t>$w</a:t>
                      </a:r>
                      <a:endParaRPr lang="en-US" altLang="zh-CN" sz="16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The wrapper type. It is used in a cast expression.</a:t>
                      </a:r>
                      <a:endParaRPr lang="en-US" altLang="zh-CN" sz="1600"/>
                    </a:p>
                  </a:txBody>
                  <a:tcPr marL="0" marR="0" marT="0" marB="1" vert="horz" anchor="ctr"/>
                </a:tc>
              </a:tr>
              <a:tr h="2736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chemeClr val="bg2"/>
                          </a:solidFill>
                        </a:rPr>
                        <a:t>$_</a:t>
                      </a:r>
                      <a:endParaRPr lang="en-US" altLang="zh-CN" sz="16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The resulting value</a:t>
                      </a:r>
                      <a:endParaRPr lang="en-US" altLang="zh-CN" sz="1600"/>
                    </a:p>
                  </a:txBody>
                  <a:tcPr marL="0" marR="0" marT="0" marB="1" vert="horz" anchor="ctr"/>
                </a:tc>
              </a:tr>
              <a:tr h="5499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chemeClr val="bg2"/>
                          </a:solidFill>
                        </a:rPr>
                        <a:t>$sig</a:t>
                      </a:r>
                      <a:endParaRPr lang="en-US" altLang="zh-CN" sz="16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An array of java.lang.Class objects representing the formal parameter types</a:t>
                      </a:r>
                      <a:endParaRPr lang="en-US" altLang="zh-CN" sz="1600"/>
                    </a:p>
                  </a:txBody>
                  <a:tcPr marL="0" marR="0" marT="0" marB="1" vert="horz" anchor="ctr"/>
                </a:tc>
              </a:tr>
              <a:tr h="5492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chemeClr val="bg2"/>
                          </a:solidFill>
                        </a:rPr>
                        <a:t>$type</a:t>
                      </a:r>
                      <a:endParaRPr lang="en-US" altLang="zh-CN" sz="16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A java.lang.Class object representing the formal result type.</a:t>
                      </a:r>
                      <a:endParaRPr lang="en-US" altLang="zh-CN" sz="1600"/>
                    </a:p>
                  </a:txBody>
                  <a:tcPr marL="0" marR="0" marT="0" marB="1" vert="horz" anchor="ctr"/>
                </a:tc>
              </a:tr>
              <a:tr h="5492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chemeClr val="bg2"/>
                          </a:solidFill>
                        </a:rPr>
                        <a:t>$class</a:t>
                      </a:r>
                      <a:endParaRPr lang="en-US" altLang="zh-CN" sz="16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A java.lang.Class object representing the class currently edited.</a:t>
                      </a:r>
                      <a:endParaRPr lang="en-US" altLang="zh-CN" sz="1600"/>
                    </a:p>
                  </a:txBody>
                  <a:tcPr marL="0" marR="0" marT="0" marB="1" vert="horz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1520" y="489585"/>
            <a:ext cx="6857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0B6983"/>
                </a:solidFill>
              </a:rPr>
              <a:t> javassist 特殊符号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6560" y="2489835"/>
            <a:ext cx="546100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a) 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不能引用在方法中其它地方定义的局部变量	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 indent="-266700"/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b) 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不会对类型进行强制检查：如 </a:t>
            </a:r>
            <a:r>
              <a:rPr lang="en-US" altLang="zh-CN" b="0">
                <a:solidFill>
                  <a:srgbClr val="0070C0"/>
                </a:solidFill>
                <a:latin typeface="ibm-plex-mono" charset="0"/>
                <a:cs typeface="ibm-plex-mono" charset="0"/>
              </a:rPr>
              <a:t>int start = System.currentTimeMillis();</a:t>
            </a:r>
            <a:r>
              <a:rPr lang="en-US" altLang="zh-CN" b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b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 </a:t>
            </a:r>
            <a:r>
              <a:rPr lang="en-US" altLang="zh-CN" b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i=</a:t>
            </a:r>
            <a:r>
              <a:rPr lang="en-US" altLang="zh-CN" b="0">
                <a:solidFill>
                  <a:srgbClr val="0070C0"/>
                </a:solidFill>
                <a:latin typeface="ibm-plex-mono" charset="0"/>
                <a:cs typeface="ibm-plex-mono" charset="0"/>
              </a:rPr>
              <a:t>”</a:t>
            </a:r>
            <a:r>
              <a:rPr lang="en-US" altLang="zh-CN" b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abc</a:t>
            </a:r>
            <a:r>
              <a:rPr lang="en-US" altLang="zh-CN" b="0">
                <a:solidFill>
                  <a:srgbClr val="0070C0"/>
                </a:solidFill>
                <a:latin typeface="ibm-plex-mono" charset="0"/>
                <a:cs typeface="ibm-plex-mono" charset="0"/>
              </a:rPr>
              <a:t>”</a:t>
            </a:r>
            <a:r>
              <a:rPr lang="en-US" altLang="zh-CN" b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en-US" altLang="zh-CN" b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 indent="-266700"/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c) 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使用特殊的项目语法符号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09240" y="3002915"/>
            <a:ext cx="7610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0B6983"/>
                </a:solidFill>
              </a:rPr>
              <a:t>使用Javassist 监听方法的执行时间 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55240" y="2829560"/>
            <a:ext cx="7610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0B6983"/>
                </a:solidFill>
              </a:rPr>
              <a:t>使用Javassist 完成一个类似</a:t>
            </a:r>
            <a:r>
              <a:rPr kumimoji="1" lang="en-US" altLang="zh-CN" sz="3600" dirty="0" smtClean="0">
                <a:solidFill>
                  <a:srgbClr val="0B6983"/>
                </a:solidFill>
              </a:rPr>
              <a:t>CGLIB</a:t>
            </a:r>
            <a:r>
              <a:rPr kumimoji="1" lang="zh-CN" altLang="en-US" sz="3600" dirty="0" smtClean="0">
                <a:solidFill>
                  <a:srgbClr val="0B6983"/>
                </a:solidFill>
              </a:rPr>
              <a:t>的动态代理</a:t>
            </a:r>
            <a:r>
              <a:rPr kumimoji="1" lang="zh-CN" altLang="en-US" sz="3600" dirty="0" smtClean="0">
                <a:solidFill>
                  <a:srgbClr val="0B6983"/>
                </a:solidFill>
              </a:rPr>
              <a:t> 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55240" y="2829560"/>
            <a:ext cx="7610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0B6983"/>
                </a:solidFill>
              </a:rPr>
              <a:t>使用Javassist 完成一个类似</a:t>
            </a:r>
            <a:r>
              <a:rPr kumimoji="1" lang="en-US" altLang="zh-CN" sz="3600" dirty="0" smtClean="0">
                <a:solidFill>
                  <a:srgbClr val="0B6983"/>
                </a:solidFill>
              </a:rPr>
              <a:t>CGLIB</a:t>
            </a:r>
            <a:r>
              <a:rPr kumimoji="1" lang="zh-CN" altLang="en-US" sz="3600" dirty="0" smtClean="0">
                <a:solidFill>
                  <a:srgbClr val="0B6983"/>
                </a:solidFill>
              </a:rPr>
              <a:t>的动态代理 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20595" y="2829560"/>
            <a:ext cx="7945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sz="3600" dirty="0" smtClean="0">
                <a:solidFill>
                  <a:srgbClr val="0B6983"/>
                </a:solidFill>
              </a:rPr>
              <a:t>WEB项目对象进行插桩</a:t>
            </a:r>
            <a:r>
              <a:rPr kumimoji="1" lang="zh-CN" sz="3600" dirty="0" smtClean="0">
                <a:solidFill>
                  <a:srgbClr val="0B6983"/>
                </a:solidFill>
              </a:rPr>
              <a:t>将</a:t>
            </a:r>
            <a:r>
              <a:rPr kumimoji="1" lang="zh-CN" sz="3600" dirty="0" smtClean="0">
                <a:solidFill>
                  <a:srgbClr val="0B6983"/>
                </a:solidFill>
              </a:rPr>
              <a:t>遇到的问题</a:t>
            </a:r>
            <a:r>
              <a:rPr kumimoji="1" lang="zh-CN" altLang="en-US" sz="3600" dirty="0" smtClean="0">
                <a:solidFill>
                  <a:srgbClr val="0B6983"/>
                </a:solidFill>
              </a:rPr>
              <a:t> 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49960" y="497840"/>
            <a:ext cx="7610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sz="3600" dirty="0" smtClean="0">
                <a:solidFill>
                  <a:srgbClr val="0B6983"/>
                </a:solidFill>
              </a:rPr>
              <a:t>总结回顾</a:t>
            </a:r>
            <a:r>
              <a:rPr kumimoji="1" lang="zh-CN" altLang="en-US" sz="3600" dirty="0" smtClean="0">
                <a:solidFill>
                  <a:srgbClr val="0B6983"/>
                </a:solidFill>
              </a:rPr>
              <a:t> 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39695" y="2258060"/>
            <a:ext cx="48799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/>
              <a:t>javaagent jar</a:t>
            </a:r>
            <a:r>
              <a:rPr lang="zh-CN" altLang="en-US"/>
              <a:t>包</a:t>
            </a:r>
            <a:r>
              <a:rPr lang="zh-CN" altLang="en-US"/>
              <a:t>编写与打包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en-US" altLang="zh-CN"/>
              <a:t>javassist </a:t>
            </a:r>
            <a:r>
              <a:rPr lang="zh-CN" altLang="en-US"/>
              <a:t>使用流程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en-US" altLang="zh-CN"/>
              <a:t>javassist </a:t>
            </a:r>
            <a:r>
              <a:rPr lang="zh-CN" altLang="en-US"/>
              <a:t>特殊语法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使用</a:t>
            </a:r>
            <a:r>
              <a:rPr lang="en-US" altLang="zh-CN"/>
              <a:t>javassist </a:t>
            </a:r>
            <a:r>
              <a:rPr lang="zh-CN" altLang="en-US"/>
              <a:t>监控一个方法的执行时间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使用</a:t>
            </a:r>
            <a:r>
              <a:rPr lang="en-US" altLang="zh-CN"/>
              <a:t>javassist </a:t>
            </a:r>
            <a:r>
              <a:rPr lang="zh-CN" altLang="en-US"/>
              <a:t>实现一个动态代理的功能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对</a:t>
            </a:r>
            <a:r>
              <a:rPr lang="en-US" altLang="zh-CN"/>
              <a:t>WEB</a:t>
            </a:r>
            <a:r>
              <a:rPr lang="zh-CN" altLang="en-US"/>
              <a:t>项目进行插桩采集将会遇到的问题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35655" y="2440940"/>
            <a:ext cx="4690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0B6983"/>
                </a:solidFill>
              </a:rPr>
              <a:t>javaagent基本使用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95935" y="454025"/>
            <a:ext cx="4690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0B6983"/>
                </a:solidFill>
              </a:rPr>
              <a:t>什么是javaagent?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40280" y="2224405"/>
            <a:ext cx="79552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javaagent </a:t>
            </a: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2400" b="0">
                <a:latin typeface="Calibri" panose="020F0502020204030204" charset="0"/>
                <a:cs typeface="Calibri" panose="020F0502020204030204" charset="0"/>
              </a:rPr>
              <a:t>java1.5</a:t>
            </a: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之后引入的特性，其主要作用是在</a:t>
            </a:r>
            <a:r>
              <a:rPr lang="en-US" altLang="zh-CN" sz="2400" b="0">
                <a:latin typeface="Calibri" panose="020F0502020204030204" charset="0"/>
                <a:cs typeface="Calibri" panose="020F0502020204030204" charset="0"/>
              </a:rPr>
              <a:t>class </a:t>
            </a: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被加载之前对其拦截，已插入我们的监听字节码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95935" y="454025"/>
            <a:ext cx="4690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0B6983"/>
                </a:solidFill>
              </a:rPr>
              <a:t>javaagent使用说明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1759585" y="2006600"/>
          <a:ext cx="7229475" cy="24917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07920"/>
                <a:gridCol w="2411730"/>
                <a:gridCol w="2409825"/>
              </a:tblGrid>
              <a:tr h="4152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 </a:t>
                      </a:r>
                      <a:endParaRPr lang="en-US" altLang="zh-CN" sz="1600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/>
                        <a:t>运行时时</a:t>
                      </a:r>
                      <a:r>
                        <a:rPr lang="en-US" altLang="zh-CN" sz="1600"/>
                        <a:t>JAR</a:t>
                      </a:r>
                      <a:r>
                        <a:rPr lang="zh-CN" altLang="en-US" sz="1600"/>
                        <a:t>包 </a:t>
                      </a:r>
                      <a:endParaRPr lang="zh-CN" altLang="en-US" sz="1600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Javaagent </a:t>
                      </a:r>
                      <a:r>
                        <a:rPr lang="zh-CN" altLang="en-US" sz="1600"/>
                        <a:t>监听</a:t>
                      </a:r>
                      <a:r>
                        <a:rPr lang="en-US" altLang="zh-CN" sz="1600"/>
                        <a:t>Jar</a:t>
                      </a:r>
                      <a:r>
                        <a:rPr lang="zh-CN" altLang="en-US" sz="1600"/>
                        <a:t>包</a:t>
                      </a:r>
                      <a:endParaRPr lang="zh-CN" altLang="en-US" sz="1600"/>
                    </a:p>
                  </a:txBody>
                  <a:tcPr marL="0" marR="0" marT="0" marB="1" vert="horz" anchor="t"/>
                </a:tc>
              </a:tr>
              <a:tr h="4152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/>
                        <a:t>入口方法名称</a:t>
                      </a:r>
                      <a:endParaRPr lang="zh-CN" altLang="en-US" sz="1600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 main</a:t>
                      </a:r>
                      <a:endParaRPr lang="en-US" altLang="zh-CN" sz="1600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premain</a:t>
                      </a:r>
                      <a:endParaRPr lang="en-US" altLang="zh-CN" sz="1600"/>
                    </a:p>
                  </a:txBody>
                  <a:tcPr marL="0" marR="0" marT="0" marB="1" vert="horz" anchor="t"/>
                </a:tc>
              </a:tr>
              <a:tr h="4152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Maninfe.MF </a:t>
                      </a:r>
                      <a:r>
                        <a:rPr lang="zh-CN" altLang="en-US" sz="1600"/>
                        <a:t>主要参数</a:t>
                      </a:r>
                      <a:endParaRPr lang="zh-CN" altLang="en-US" sz="1600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 main-class</a:t>
                      </a:r>
                      <a:endParaRPr lang="en-US" altLang="zh-CN" sz="1600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premain-class</a:t>
                      </a:r>
                      <a:endParaRPr lang="en-US" altLang="zh-CN" sz="1600"/>
                    </a:p>
                  </a:txBody>
                  <a:tcPr marL="0" marR="0" marT="0" marB="1" vert="horz" anchor="t"/>
                </a:tc>
              </a:tr>
              <a:tr h="4152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/>
                        <a:t>启动参数</a:t>
                      </a:r>
                      <a:endParaRPr lang="zh-CN" altLang="en-US" sz="1600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 java -jar xxx.jar</a:t>
                      </a:r>
                      <a:endParaRPr lang="en-US" altLang="zh-CN" sz="1600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-javaagent:xxx.jar</a:t>
                      </a:r>
                      <a:endParaRPr lang="en-US" altLang="zh-CN" sz="1600"/>
                    </a:p>
                  </a:txBody>
                  <a:tcPr marL="0" marR="0" marT="0" marB="1" vert="horz" anchor="t"/>
                </a:tc>
              </a:tr>
              <a:tr h="4152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/>
                        <a:t>执行顺序</a:t>
                      </a:r>
                      <a:endParaRPr lang="zh-CN" altLang="en-US" sz="1600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 </a:t>
                      </a:r>
                      <a:r>
                        <a:rPr lang="zh-CN" altLang="en-US" sz="1600"/>
                        <a:t>后</a:t>
                      </a:r>
                      <a:endParaRPr lang="zh-CN" altLang="en-US" sz="1600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/>
                        <a:t>先</a:t>
                      </a:r>
                      <a:endParaRPr lang="zh-CN" altLang="en-US" sz="1600"/>
                    </a:p>
                  </a:txBody>
                  <a:tcPr marL="0" marR="0" marT="0" marB="1" vert="horz" anchor="t"/>
                </a:tc>
              </a:tr>
              <a:tr h="4152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/>
                        <a:t>是否独立启动</a:t>
                      </a:r>
                      <a:endParaRPr lang="zh-CN" altLang="en-US" sz="1600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 </a:t>
                      </a:r>
                      <a:r>
                        <a:rPr lang="zh-CN" altLang="en-US" sz="1600"/>
                        <a:t>是</a:t>
                      </a:r>
                      <a:endParaRPr lang="zh-CN" altLang="en-US" sz="1600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/>
                        <a:t>否</a:t>
                      </a:r>
                      <a:endParaRPr lang="zh-CN" altLang="en-US" sz="1600"/>
                    </a:p>
                  </a:txBody>
                  <a:tcPr marL="0" marR="0" marT="0" marB="1" vert="horz" anchor="t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28215" y="2131695"/>
            <a:ext cx="6857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0B6983"/>
                </a:solidFill>
              </a:rPr>
              <a:t>一起构建一个javaagent jar包吧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52825" y="2884170"/>
            <a:ext cx="6857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0B6983"/>
                </a:solidFill>
              </a:rPr>
              <a:t>javassist基本使用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1520" y="489585"/>
            <a:ext cx="6857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0B6983"/>
                </a:solidFill>
              </a:rPr>
              <a:t>什么是 javassist?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150745" y="2370455"/>
            <a:ext cx="695642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Javassist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是一个开源的分析、编辑和创建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Java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字节码的类库。其主要的优点，在于简单，而且快速。直接使用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java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编码的形式，而不需要了解虚拟机指令，就能动态改变类的结构，或者动态生成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1520" y="489585"/>
            <a:ext cx="6857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0B6983"/>
                </a:solidFill>
              </a:rPr>
              <a:t>Javassist 作用？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1670" y="2787332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9875" indent="-269875"/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a. 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运行时监控插桩埋点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9875" indent="-269875"/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b. 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AOP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动态代理实现（性能上比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Cglib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生成的要慢）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9875" indent="-269875"/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c. 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获取访问类结构信息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如获取参数名称信息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8300" y="1804670"/>
            <a:ext cx="4644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0B6983"/>
                </a:solidFill>
              </a:rPr>
              <a:t>javassist </a:t>
            </a:r>
            <a:r>
              <a:rPr kumimoji="1" lang="zh-CN" altLang="en-US" sz="3600" dirty="0" smtClean="0">
                <a:solidFill>
                  <a:srgbClr val="0B6983"/>
                </a:solidFill>
              </a:rPr>
              <a:t>使用流程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3415" y="226695"/>
            <a:ext cx="4232275" cy="62744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102154557"/>
  <p:tag name="MH_LIBRARY" val="GRAPHIC"/>
  <p:tag name="MH_ORDER" val="Freeform 36"/>
</p:tagLst>
</file>

<file path=ppt/tags/tag10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1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2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3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4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5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6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7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8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9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MH" val="20151102154557"/>
  <p:tag name="MH_LIBRARY" val="GRAPHIC"/>
  <p:tag name="MH_ORDER" val="Freeform 34"/>
</p:tagLst>
</file>

<file path=ppt/tags/tag20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1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MH" val="20151102154557"/>
  <p:tag name="MH_LIBRARY" val="GRAPHIC"/>
  <p:tag name="MH_ORDER" val="Freeform 35"/>
</p:tagLst>
</file>

<file path=ppt/tags/tag4.xml><?xml version="1.0" encoding="utf-8"?>
<p:tagLst xmlns:p="http://schemas.openxmlformats.org/presentationml/2006/main">
  <p:tag name="MH" val="20151102154557"/>
  <p:tag name="MH_LIBRARY" val="GRAPHIC"/>
  <p:tag name="MH_ORDER" val="Freeform 38"/>
</p:tagLst>
</file>

<file path=ppt/tags/tag5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9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自定义 1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BCC5"/>
      </a:accent1>
      <a:accent2>
        <a:srgbClr val="00759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向天歌稻壳儿模板23XIN - 副本">
  <a:themeElements>
    <a:clrScheme name="自定义 4">
      <a:dk1>
        <a:srgbClr val="FFFFFF"/>
      </a:dk1>
      <a:lt1>
        <a:srgbClr val="262626"/>
      </a:lt1>
      <a:dk2>
        <a:srgbClr val="FFFFFF"/>
      </a:dk2>
      <a:lt2>
        <a:srgbClr val="262626"/>
      </a:lt2>
      <a:accent1>
        <a:srgbClr val="0B6983"/>
      </a:accent1>
      <a:accent2>
        <a:srgbClr val="496764"/>
      </a:accent2>
      <a:accent3>
        <a:srgbClr val="B97247"/>
      </a:accent3>
      <a:accent4>
        <a:srgbClr val="94526E"/>
      </a:accent4>
      <a:accent5>
        <a:srgbClr val="9CC34C"/>
      </a:accent5>
      <a:accent6>
        <a:srgbClr val="D93F60"/>
      </a:accent6>
      <a:hlink>
        <a:srgbClr val="7F7FB7"/>
      </a:hlink>
      <a:folHlink>
        <a:srgbClr val="5081BC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1432</Words>
  <Application>WPS 演示</Application>
  <PresentationFormat>宽屏</PresentationFormat>
  <Paragraphs>132</Paragraphs>
  <Slides>17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黑体</vt:lpstr>
      <vt:lpstr>Calibri</vt:lpstr>
      <vt:lpstr>微软雅黑</vt:lpstr>
      <vt:lpstr>Calibri</vt:lpstr>
      <vt:lpstr>ibm-plex-mono</vt:lpstr>
      <vt:lpstr>Segoe Print</vt:lpstr>
      <vt:lpstr>Arial Unicode MS</vt:lpstr>
      <vt:lpstr>自定义设计方案</vt:lpstr>
      <vt:lpstr>1_自定义设计方案</vt:lpstr>
      <vt:lpstr>2_自定义设计方案</vt:lpstr>
      <vt:lpstr>2_向天歌稻壳儿模板23XIN - 副本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/>
  <cp:lastModifiedBy>mtime</cp:lastModifiedBy>
  <cp:revision>67</cp:revision>
  <dcterms:created xsi:type="dcterms:W3CDTF">2015-05-05T08:02:00Z</dcterms:created>
  <dcterms:modified xsi:type="dcterms:W3CDTF">2019-09-25T04:00:13Z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