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3"/>
    <p:sldId id="278" r:id="rId4"/>
    <p:sldId id="259" r:id="rId5"/>
    <p:sldId id="263" r:id="rId6"/>
    <p:sldId id="300" r:id="rId7"/>
    <p:sldId id="279" r:id="rId8"/>
    <p:sldId id="311" r:id="rId9"/>
    <p:sldId id="301" r:id="rId10"/>
    <p:sldId id="280" r:id="rId11"/>
    <p:sldId id="289" r:id="rId12"/>
    <p:sldId id="291" r:id="rId13"/>
    <p:sldId id="290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8" autoAdjust="0"/>
    <p:restoredTop sz="94414" autoAdjust="0"/>
  </p:normalViewPr>
  <p:slideViewPr>
    <p:cSldViewPr snapToGrid="0">
      <p:cViewPr varScale="1">
        <p:scale>
          <a:sx n="87" d="100"/>
          <a:sy n="87" d="100"/>
        </p:scale>
        <p:origin x="894" y="60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一系列概念梳理</a:t>
            </a:r>
            <a:endParaRPr lang="zh-CN" altLang="zh-CN" sz="2800" dirty="0"/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运行流程</a:t>
            </a:r>
            <a:endParaRPr lang="zh-CN" altLang="zh-CN" sz="2800" dirty="0"/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结构</a:t>
            </a:r>
            <a:endParaRPr lang="zh-CN" altLang="zh-CN" sz="2800" dirty="0"/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运行时数据</a:t>
            </a:r>
            <a:r>
              <a:rPr lang="zh-CN" altLang="zh-CN" sz="2800" dirty="0" smtClean="0"/>
              <a:t>区</a:t>
            </a:r>
            <a:endParaRPr lang="zh-CN" altLang="zh-CN" sz="2800" dirty="0"/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内存</a:t>
            </a:r>
            <a:r>
              <a:rPr lang="zh-CN" altLang="zh-CN" sz="2800" dirty="0" smtClean="0"/>
              <a:t>模型</a:t>
            </a:r>
            <a:endParaRPr lang="en-US" altLang="zh-CN" sz="2800" dirty="0" smtClean="0"/>
          </a:p>
          <a:p>
            <a:pPr lvl="1"/>
            <a:r>
              <a:rPr lang="en-US" altLang="zh-CN" sz="2600" dirty="0" smtClean="0"/>
              <a:t>Volatile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指令重排</a:t>
            </a:r>
            <a:endParaRPr lang="zh-CN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Program Counter Register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作用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当前线程执行的字节码的行号指示器，通过改变此指示器来选取下一个需要执行的字节码指令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特征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在线程创建时创建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每个线程拥有一个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指向下一条指令的地址</a:t>
            </a:r>
            <a:endParaRPr lang="zh-CN" alt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Method Area(Non-Heap)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线程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共享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存储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类信息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常量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静态变量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方法字节码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VM</a:t>
            </a:r>
            <a:r>
              <a:rPr lang="en-US" altLang="zh-CN" dirty="0"/>
              <a:t> Stack / Native Method Stack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线程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私有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执行时会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创建一个栈帧（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Stack Frame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）用于存储局部变量表、操作数栈、动态链接、方法出口等信息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从调用直至执行完成的过程，就对应着一个栈帧在虚拟机栈中入栈到出栈的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过程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局部变量表所需的内存空间在编译期间完成分配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，而且分配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多大的局部变量空间是完全确定的，在方法运行期间不会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改变其大小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出栈后空间释放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Heap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线程共享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存储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对象或数组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Heap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划分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4314" y="43990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Eden(</a:t>
                      </a:r>
                      <a:r>
                        <a:rPr lang="zh-CN" altLang="en-US" smtClean="0"/>
                        <a:t>新生代 </a:t>
                      </a:r>
                      <a:r>
                        <a:rPr lang="en-US" altLang="zh-CN" smtClean="0"/>
                        <a:t>new)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s1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Tenured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>
          <a:xfrm rot="5400000">
            <a:off x="3684815" y="1017816"/>
            <a:ext cx="620483" cy="6030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35828" y="3353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年轻代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 rot="5400000">
            <a:off x="7701253" y="2976854"/>
            <a:ext cx="686579" cy="2046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596052" y="3353584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老年代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9714" y="5062639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JMM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线程工作内存，主内存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/>
              <a:t>JMM</a:t>
            </a:r>
            <a:r>
              <a:rPr lang="zh-CN" altLang="en-US" sz="2800" dirty="0" smtClean="0"/>
              <a:t>模型</a:t>
            </a:r>
            <a:endParaRPr lang="en-US" altLang="zh-CN" sz="26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2743200" y="2539993"/>
            <a:ext cx="3418114" cy="85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线程执行引擎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43200" y="4109357"/>
            <a:ext cx="3418114" cy="85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线程工作内存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43200" y="5660571"/>
            <a:ext cx="3418114" cy="85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主内存</a:t>
            </a:r>
            <a:r>
              <a:rPr lang="en-US" altLang="zh-CN" smtClean="0"/>
              <a:t>(</a:t>
            </a:r>
            <a:r>
              <a:rPr lang="zh-CN" altLang="en-US" smtClean="0"/>
              <a:t>线程共享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993571" y="4951179"/>
            <a:ext cx="293915" cy="709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 rot="10800000">
            <a:off x="5081396" y="4969329"/>
            <a:ext cx="293915" cy="709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32011" y="5125350"/>
            <a:ext cx="1221432" cy="37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read,load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25615" y="5116275"/>
            <a:ext cx="15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store,write</a:t>
            </a:r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 rot="10800000">
            <a:off x="3001768" y="3375061"/>
            <a:ext cx="293915" cy="7456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5097724" y="3381815"/>
            <a:ext cx="293915" cy="709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036" y="3563240"/>
            <a:ext cx="15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use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00165" y="3503780"/>
            <a:ext cx="15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assign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Volatile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可见性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保证可见性的方法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volatile   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/>
              <a:t>   synchronied</a:t>
            </a:r>
            <a:endParaRPr lang="en-US" altLang="zh-CN" sz="2800" dirty="0" smtClean="0"/>
          </a:p>
          <a:p>
            <a:r>
              <a:rPr lang="en-US" altLang="zh-CN" sz="2800" dirty="0" smtClean="0"/>
              <a:t>   final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指令重排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74151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有序性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线程内串行语义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/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案例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/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怎么保证有序性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1" indent="0">
              <a:buNone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线程串行语义：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1" indent="0">
              <a:buNone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先写后读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a=1;b=a;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写写操作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a=1;a=2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先读后写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a=b;b=2;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1" indent="0">
              <a:buNone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指令重排序：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1" indent="0">
              <a:buNone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a=1;b=1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重点掌握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8" y="1233729"/>
            <a:ext cx="9098225" cy="4818729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运行流程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结构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运行时数据区域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内存模型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871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方正姚体" panose="02010601030101010101" pitchFamily="2" charset="-122"/>
              </a:rPr>
              <a:t>JVM</a:t>
            </a:r>
            <a:r>
              <a:rPr lang="zh-CN" altLang="en-US" dirty="0" smtClean="0">
                <a:latin typeface="方正姚体" panose="02010601030101010101" pitchFamily="2" charset="-122"/>
              </a:rPr>
              <a:t>一些概念（</a:t>
            </a:r>
            <a:r>
              <a:rPr lang="en-US" altLang="zh-CN" dirty="0" smtClean="0">
                <a:latin typeface="方正姚体" panose="02010601030101010101" pitchFamily="2" charset="-122"/>
              </a:rPr>
              <a:t>10</a:t>
            </a:r>
            <a:r>
              <a:rPr lang="zh-CN" altLang="en-US" dirty="0" smtClean="0">
                <a:latin typeface="方正姚体" panose="02010601030101010101" pitchFamily="2" charset="-122"/>
              </a:rPr>
              <a:t>分钟）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751205"/>
            <a:ext cx="9972040" cy="554672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JVM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>
                <a:latin typeface="+mn-ea"/>
              </a:rPr>
              <a:t>普通</a:t>
            </a:r>
            <a:r>
              <a:rPr lang="zh-CN" altLang="en-US" sz="2400" smtClean="0">
                <a:latin typeface="+mn-ea"/>
              </a:rPr>
              <a:t>虚拟机</a:t>
            </a:r>
            <a:endParaRPr lang="en-US" altLang="zh-CN" sz="24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VMWare, Visual Box </a:t>
            </a:r>
            <a:r>
              <a:rPr lang="zh-CN" altLang="en-US" sz="2200" smtClean="0">
                <a:latin typeface="+mn-ea"/>
              </a:rPr>
              <a:t>： </a:t>
            </a:r>
            <a:r>
              <a:rPr lang="en-US" altLang="zh-CN" sz="2200" smtClean="0">
                <a:latin typeface="+mn-ea"/>
              </a:rPr>
              <a:t>CPU</a:t>
            </a:r>
            <a:r>
              <a:rPr lang="zh-CN" altLang="en-US" sz="2200" smtClean="0">
                <a:latin typeface="+mn-ea"/>
              </a:rPr>
              <a:t>指令</a:t>
            </a:r>
            <a:endParaRPr lang="en-US" altLang="zh-CN" sz="22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JVM:</a:t>
            </a:r>
            <a:r>
              <a:rPr lang="zh-CN" altLang="en-US" sz="2200" smtClean="0">
                <a:latin typeface="+mn-ea"/>
              </a:rPr>
              <a:t>程序自己独立的运行环境：堆栈，寄存器，字节码指令</a:t>
            </a:r>
            <a:endParaRPr lang="en-US" altLang="zh-CN" sz="22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JAVA, Scala,Grovvy..</a:t>
            </a:r>
            <a:endParaRPr lang="en-US" altLang="zh-CN" sz="2200" dirty="0">
              <a:latin typeface="+mn-ea"/>
            </a:endParaRPr>
          </a:p>
          <a:p>
            <a:r>
              <a:rPr lang="en-US" altLang="zh-CN" sz="2400" err="1">
                <a:latin typeface="+mn-ea"/>
              </a:rPr>
              <a:t>JVM</a:t>
            </a:r>
            <a:r>
              <a:rPr lang="en-US" altLang="zh-CN" sz="2400">
                <a:latin typeface="+mn-ea"/>
              </a:rPr>
              <a:t>/</a:t>
            </a:r>
            <a:r>
              <a:rPr lang="en-US" altLang="zh-CN" sz="2400" err="1">
                <a:latin typeface="+mn-ea"/>
              </a:rPr>
              <a:t>JDK</a:t>
            </a:r>
            <a:r>
              <a:rPr lang="en-US" altLang="zh-CN" sz="2400">
                <a:latin typeface="+mn-ea"/>
              </a:rPr>
              <a:t>/</a:t>
            </a:r>
            <a:r>
              <a:rPr lang="en-US" altLang="zh-CN" sz="2400" err="1">
                <a:latin typeface="+mn-ea"/>
              </a:rPr>
              <a:t>JRE</a:t>
            </a:r>
            <a:r>
              <a:rPr lang="zh-CN" altLang="en-US" sz="2400" smtClean="0">
                <a:latin typeface="+mn-ea"/>
              </a:rPr>
              <a:t>关系</a:t>
            </a:r>
            <a:endParaRPr lang="en-US" altLang="zh-CN" sz="24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JVM</a:t>
            </a:r>
            <a:r>
              <a:rPr lang="zh-CN" altLang="en-US" sz="2200" smtClean="0">
                <a:latin typeface="+mn-ea"/>
              </a:rPr>
              <a:t>虚拟机最小的运行环境</a:t>
            </a:r>
            <a:r>
              <a:rPr lang="en-US" altLang="zh-CN" sz="2200" smtClean="0">
                <a:latin typeface="+mn-ea"/>
              </a:rPr>
              <a:t>&lt;JRE </a:t>
            </a:r>
            <a:r>
              <a:rPr lang="zh-CN" altLang="en-US" sz="2200" smtClean="0">
                <a:latin typeface="+mn-ea"/>
              </a:rPr>
              <a:t>最小的</a:t>
            </a:r>
            <a:r>
              <a:rPr lang="en-US" altLang="zh-CN" sz="2200" smtClean="0">
                <a:latin typeface="+mn-ea"/>
              </a:rPr>
              <a:t>java</a:t>
            </a:r>
            <a:r>
              <a:rPr lang="zh-CN" altLang="en-US" sz="2200" smtClean="0">
                <a:latin typeface="+mn-ea"/>
              </a:rPr>
              <a:t>运行时环境</a:t>
            </a:r>
            <a:r>
              <a:rPr lang="en-US" altLang="zh-CN" sz="2200" smtClean="0">
                <a:latin typeface="+mn-ea"/>
              </a:rPr>
              <a:t>&lt;JDK </a:t>
            </a:r>
            <a:r>
              <a:rPr lang="zh-CN" altLang="en-US" sz="2200" smtClean="0">
                <a:latin typeface="+mn-ea"/>
              </a:rPr>
              <a:t>开发的工具集</a:t>
            </a:r>
            <a:endParaRPr lang="en-US" altLang="zh-CN" sz="22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JVM</a:t>
            </a:r>
            <a:r>
              <a:rPr lang="zh-CN" altLang="en-US" sz="2400" dirty="0">
                <a:latin typeface="+mn-ea"/>
              </a:rPr>
              <a:t>产品</a:t>
            </a:r>
            <a:r>
              <a:rPr lang="zh-CN" altLang="en-US" sz="2400">
                <a:latin typeface="+mn-ea"/>
              </a:rPr>
              <a:t>有</a:t>
            </a:r>
            <a:r>
              <a:rPr lang="zh-CN" altLang="en-US" sz="2400" smtClean="0">
                <a:latin typeface="+mn-ea"/>
              </a:rPr>
              <a:t>哪些</a:t>
            </a:r>
            <a:endParaRPr lang="en-US" altLang="zh-CN" sz="2400" smtClean="0">
              <a:latin typeface="+mn-ea"/>
            </a:endParaRPr>
          </a:p>
          <a:p>
            <a:pPr lvl="1"/>
            <a:r>
              <a:rPr lang="en-US" sz="2200" smtClean="0">
                <a:latin typeface="+mn-ea"/>
              </a:rPr>
              <a:t>HotSpot</a:t>
            </a:r>
            <a:r>
              <a:rPr lang="zh-CN" altLang="en-US" sz="2200" smtClean="0">
                <a:latin typeface="+mn-ea"/>
              </a:rPr>
              <a:t>、</a:t>
            </a:r>
            <a:r>
              <a:rPr lang="en-US" altLang="zh-CN" sz="2200" smtClean="0">
                <a:latin typeface="+mn-ea"/>
              </a:rPr>
              <a:t>Jrockit, J9</a:t>
            </a:r>
            <a:endParaRPr lang="en-US" sz="22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为什么会</a:t>
            </a:r>
            <a:r>
              <a:rPr lang="zh-CN" altLang="en-US" sz="2400">
                <a:latin typeface="+mn-ea"/>
              </a:rPr>
              <a:t>出现</a:t>
            </a:r>
            <a:r>
              <a:rPr lang="en-US" altLang="zh-CN" sz="2400" smtClean="0">
                <a:latin typeface="+mn-ea"/>
              </a:rPr>
              <a:t>JVM</a:t>
            </a:r>
            <a:endParaRPr lang="en-US" altLang="zh-CN" sz="24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C/C++:os</a:t>
            </a:r>
            <a:r>
              <a:rPr lang="zh-CN" altLang="en-US" sz="2200" smtClean="0">
                <a:latin typeface="+mn-ea"/>
              </a:rPr>
              <a:t>架构，</a:t>
            </a:r>
            <a:r>
              <a:rPr lang="en-US" altLang="zh-CN" sz="2200" smtClean="0">
                <a:latin typeface="+mn-ea"/>
              </a:rPr>
              <a:t>CPU</a:t>
            </a:r>
            <a:r>
              <a:rPr lang="zh-CN" altLang="en-US" sz="2200" smtClean="0">
                <a:latin typeface="+mn-ea"/>
              </a:rPr>
              <a:t>架构</a:t>
            </a:r>
            <a:endParaRPr lang="en-US" altLang="zh-CN" sz="22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JAVA : </a:t>
            </a:r>
            <a:r>
              <a:rPr lang="zh-CN" altLang="en-US" sz="2200" smtClean="0">
                <a:latin typeface="+mn-ea"/>
              </a:rPr>
              <a:t>一次编写到处运行</a:t>
            </a:r>
            <a:endParaRPr lang="en-US" altLang="zh-CN" sz="220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7491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方正姚体" panose="02010601030101010101" pitchFamily="2" charset="-122"/>
              </a:rPr>
              <a:t>JVM</a:t>
            </a:r>
            <a:r>
              <a:rPr lang="zh-CN" altLang="en-US" dirty="0" smtClean="0">
                <a:latin typeface="方正姚体" panose="02010601030101010101" pitchFamily="2" charset="-122"/>
              </a:rPr>
              <a:t>运行流程</a:t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125655" y="1219200"/>
            <a:ext cx="8517092" cy="523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err="1"/>
              <a:t>JVM</a:t>
            </a:r>
            <a:r>
              <a:rPr lang="zh-CN" altLang="zh-CN" dirty="0"/>
              <a:t>结构</a:t>
            </a:r>
            <a:br>
              <a:rPr lang="zh-CN" altLang="zh-CN" dirty="0"/>
            </a:b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3575" y="1595755"/>
            <a:ext cx="22866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JVM</a:t>
            </a:r>
            <a:r>
              <a:rPr lang="zh-CN" altLang="en-US" sz="2400" smtClean="0"/>
              <a:t>包含：</a:t>
            </a:r>
            <a:endParaRPr lang="en-US" altLang="zh-CN" sz="2400" smtClean="0"/>
          </a:p>
          <a:p>
            <a:r>
              <a:rPr lang="en-US" altLang="zh-CN" sz="2400" smtClean="0"/>
              <a:t>1.</a:t>
            </a:r>
            <a:r>
              <a:rPr lang="zh-CN" altLang="en-US" sz="2400" smtClean="0"/>
              <a:t>类加载器</a:t>
            </a:r>
            <a:endParaRPr lang="en-US" altLang="zh-CN" sz="2400" smtClean="0"/>
          </a:p>
          <a:p>
            <a:r>
              <a:rPr lang="en-US" altLang="zh-CN" sz="2400" smtClean="0"/>
              <a:t>2.</a:t>
            </a:r>
            <a:r>
              <a:rPr lang="zh-CN" altLang="en-US" sz="2400" smtClean="0"/>
              <a:t>执行引擎</a:t>
            </a:r>
            <a:endParaRPr lang="en-US" altLang="zh-CN" sz="2400" smtClean="0"/>
          </a:p>
          <a:p>
            <a:r>
              <a:rPr lang="en-US" altLang="zh-CN" sz="2400" smtClean="0"/>
              <a:t>3.</a:t>
            </a:r>
            <a:r>
              <a:rPr lang="zh-CN" altLang="en-US" sz="2400"/>
              <a:t>运行</a:t>
            </a:r>
            <a:r>
              <a:rPr lang="zh-CN" altLang="en-US" sz="2400" smtClean="0"/>
              <a:t>时数据区</a:t>
            </a:r>
            <a:endParaRPr lang="en-US" altLang="zh-CN" sz="2400" smtClean="0"/>
          </a:p>
          <a:p>
            <a:r>
              <a:rPr lang="en-US" altLang="zh-CN" sz="2400" smtClean="0"/>
              <a:t>4.</a:t>
            </a:r>
            <a:r>
              <a:rPr lang="zh-CN" altLang="en-US" sz="2400" smtClean="0"/>
              <a:t>本地接口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120" y="533400"/>
            <a:ext cx="7587615" cy="594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JVM</a:t>
            </a:r>
            <a:r>
              <a:rPr lang="zh-CN" altLang="en-US" dirty="0"/>
              <a:t>结构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ClassLoader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类加载器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双亲委派模型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类加载过程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加载    把字节码文件加载到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连接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验证   验证字节码是否正确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准备   分配内存，初始化等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解析    符号引用转为直接引用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初始化</a:t>
            </a:r>
            <a:r>
              <a:rPr lang="en-US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&lt;clinit&gt;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执行静态代码块，静态变量  </a:t>
            </a:r>
            <a:endParaRPr lang="zh-CN" altLang="en-US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静态代码块和静态变量顺序执行</a:t>
            </a:r>
            <a:endParaRPr lang="zh-CN" altLang="en-US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14400" lvl="2" indent="0">
              <a:buNone/>
            </a:pPr>
            <a:endParaRPr lang="en-US" altLang="zh-CN" sz="2400" smtClean="0"/>
          </a:p>
          <a:p>
            <a:pPr lvl="2"/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1170" y="3872230"/>
            <a:ext cx="3939540" cy="2872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377825"/>
            <a:ext cx="7863840" cy="6301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873125"/>
          </a:xfrm>
        </p:spPr>
        <p:txBody>
          <a:bodyPr/>
          <a:lstStyle/>
          <a:p>
            <a:r>
              <a:rPr lang="zh-CN" altLang="en-US" smtClean="0"/>
              <a:t>双亲委派模型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启动类加载器</a:t>
            </a:r>
            <a:endParaRPr lang="en-US" altLang="zh-CN" smtClean="0"/>
          </a:p>
          <a:p>
            <a:r>
              <a:rPr lang="zh-CN" altLang="en-US" smtClean="0"/>
              <a:t>扩展类加载器</a:t>
            </a:r>
            <a:endParaRPr lang="en-US" altLang="zh-CN" smtClean="0"/>
          </a:p>
          <a:p>
            <a:r>
              <a:rPr lang="zh-CN" altLang="en-US" smtClean="0"/>
              <a:t>应用类加载器</a:t>
            </a:r>
            <a:endParaRPr lang="en-US" altLang="zh-CN" smtClean="0"/>
          </a:p>
          <a:p>
            <a:r>
              <a:rPr lang="zh-CN" altLang="en-US" smtClean="0"/>
              <a:t>自定义类加载器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91201" y="1199018"/>
            <a:ext cx="3233057" cy="518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76257" y="1741714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启动类加载器  </a:t>
            </a:r>
            <a:r>
              <a:rPr lang="en-US" altLang="zh-CN" smtClean="0"/>
              <a:t>rt.jar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76256" y="2469076"/>
            <a:ext cx="527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扩展类加载器  </a:t>
            </a:r>
            <a:r>
              <a:rPr lang="en-US" altLang="zh-CN" smtClean="0"/>
              <a:t>%java_home%/lib/ext/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76255" y="3146895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应用类加载器 </a:t>
            </a:r>
            <a:r>
              <a:rPr lang="en-US" altLang="zh-CN" smtClean="0"/>
              <a:t>classpath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76255" y="3908582"/>
            <a:ext cx="32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自定义</a:t>
            </a:r>
            <a:r>
              <a:rPr lang="zh-CN" altLang="en-US" smtClean="0"/>
              <a:t>类加载器 自定义路径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9818915" y="1248798"/>
            <a:ext cx="914400" cy="5082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自底向上检查类是否已经加载</a:t>
            </a:r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6585858" y="3516227"/>
            <a:ext cx="315686" cy="4671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6585858" y="2761962"/>
            <a:ext cx="315686" cy="4457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6585858" y="2019050"/>
            <a:ext cx="315686" cy="5379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207327" y="1199017"/>
            <a:ext cx="914400" cy="5082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自上而下加载类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4550" y="4561840"/>
            <a:ext cx="184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防止重复加载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JVM</a:t>
            </a:r>
            <a:r>
              <a:rPr lang="zh-CN" altLang="en-US" dirty="0" smtClean="0"/>
              <a:t>运行时数据区 </a:t>
            </a:r>
            <a:r>
              <a:rPr lang="en-US" altLang="zh-CN" dirty="0" smtClean="0"/>
              <a:t>JDK1.7</a:t>
            </a:r>
            <a:endParaRPr lang="en-US" altLang="zh-CN" dirty="0" smtClean="0"/>
          </a:p>
        </p:txBody>
      </p:sp>
      <p:pic>
        <p:nvPicPr>
          <p:cNvPr id="2050" name="Picture 2" descr="http://images.cnitblog.com/blog/239608/201412/13233656884748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512" y="778510"/>
            <a:ext cx="8215540" cy="578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1220</Words>
  <Application>WPS 演示</Application>
  <PresentationFormat>宽屏</PresentationFormat>
  <Paragraphs>171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PowerPoint 演示文稿</vt:lpstr>
      <vt:lpstr>重点掌握</vt:lpstr>
      <vt:lpstr>JVM一些概念（10分钟）</vt:lpstr>
      <vt:lpstr>JVM运行流程 </vt:lpstr>
      <vt:lpstr>JVM结构  </vt:lpstr>
      <vt:lpstr>JVM结构</vt:lpstr>
      <vt:lpstr>PowerPoint 演示文稿</vt:lpstr>
      <vt:lpstr>双亲委派模型</vt:lpstr>
      <vt:lpstr>JVM运行时数据区 JDK1.7</vt:lpstr>
      <vt:lpstr>Program Counter Register</vt:lpstr>
      <vt:lpstr>Method Area(Non-Heap)</vt:lpstr>
      <vt:lpstr>VM Stack / Native Method Stack</vt:lpstr>
      <vt:lpstr>Heap</vt:lpstr>
      <vt:lpstr>JMM</vt:lpstr>
      <vt:lpstr>Volatile</vt:lpstr>
      <vt:lpstr>指令重排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mtime</cp:lastModifiedBy>
  <cp:revision>289</cp:revision>
  <dcterms:created xsi:type="dcterms:W3CDTF">2016-07-12T22:52:00Z</dcterms:created>
  <dcterms:modified xsi:type="dcterms:W3CDTF">2019-11-16T16:41:22Z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