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60" r:id="rId5"/>
    <p:sldId id="259" r:id="rId6"/>
    <p:sldId id="284" r:id="rId7"/>
    <p:sldId id="287" r:id="rId9"/>
    <p:sldId id="294" r:id="rId10"/>
    <p:sldId id="323" r:id="rId11"/>
    <p:sldId id="324" r:id="rId12"/>
    <p:sldId id="325" r:id="rId13"/>
    <p:sldId id="326" r:id="rId14"/>
    <p:sldId id="288" r:id="rId15"/>
    <p:sldId id="322" r:id="rId16"/>
    <p:sldId id="290" r:id="rId17"/>
    <p:sldId id="285" r:id="rId18"/>
    <p:sldId id="286" r:id="rId19"/>
    <p:sldId id="291" r:id="rId20"/>
    <p:sldId id="289" r:id="rId21"/>
    <p:sldId id="292" r:id="rId22"/>
    <p:sldId id="311" r:id="rId23"/>
    <p:sldId id="295" r:id="rId24"/>
    <p:sldId id="296" r:id="rId25"/>
    <p:sldId id="297" r:id="rId26"/>
    <p:sldId id="298" r:id="rId27"/>
    <p:sldId id="327" r:id="rId28"/>
    <p:sldId id="293" r:id="rId29"/>
    <p:sldId id="299" r:id="rId30"/>
    <p:sldId id="321" r:id="rId31"/>
    <p:sldId id="317" r:id="rId32"/>
    <p:sldId id="30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4414" autoAdjust="0"/>
  </p:normalViewPr>
  <p:slideViewPr>
    <p:cSldViewPr snapToGrid="0">
      <p:cViewPr varScale="1">
        <p:scale>
          <a:sx n="81" d="100"/>
          <a:sy n="81" d="100"/>
        </p:scale>
        <p:origin x="778" y="67"/>
      </p:cViewPr>
      <p:guideLst>
        <p:guide orient="horz" pos="2208"/>
        <p:guide pos="38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sym typeface="+mn-ea"/>
              </a:rPr>
              <a:t>全球交易，电商无国界</a:t>
            </a:r>
            <a:endParaRPr lang="en-US" altLang="zh-CN" dirty="0">
              <a:latin typeface="+mn-ea"/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rgbClr val="33C9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4980940" y="31083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9" name="任意多边形 46"/>
          <p:cNvSpPr/>
          <p:nvPr userDrawn="1"/>
        </p:nvSpPr>
        <p:spPr>
          <a:xfrm rot="3325521">
            <a:off x="5387340" y="4090670"/>
            <a:ext cx="1048385" cy="2272665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831825" y="0"/>
              </a:cxn>
              <a:cxn ang="0">
                <a:pos x="968396" y="57239"/>
              </a:cxn>
              <a:cxn ang="0">
                <a:pos x="1663651" y="831247"/>
              </a:cxn>
              <a:cxn ang="0">
                <a:pos x="968396" y="1605254"/>
              </a:cxn>
              <a:cxn ang="0">
                <a:pos x="831825" y="1662493"/>
              </a:cxn>
              <a:cxn ang="0">
                <a:pos x="695253" y="1605254"/>
              </a:cxn>
              <a:cxn ang="0">
                <a:pos x="0" y="831246"/>
              </a:cxn>
              <a:cxn ang="0">
                <a:pos x="695253" y="57238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3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4173" y="29305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88"/>
          <p:cNvGrpSpPr/>
          <p:nvPr userDrawn="1"/>
        </p:nvGrpSpPr>
        <p:grpSpPr>
          <a:xfrm rot="20040000" flipH="1">
            <a:off x="176213" y="4493260"/>
            <a:ext cx="1541462" cy="1201738"/>
            <a:chOff x="0" y="0"/>
            <a:chExt cx="945409" cy="740056"/>
          </a:xfrm>
        </p:grpSpPr>
        <p:grpSp>
          <p:nvGrpSpPr>
            <p:cNvPr id="9" name="组合 89"/>
            <p:cNvGrpSpPr/>
            <p:nvPr/>
          </p:nvGrpSpPr>
          <p:grpSpPr>
            <a:xfrm>
              <a:off x="0" y="0"/>
              <a:ext cx="945409" cy="629359"/>
              <a:chOff x="0" y="0"/>
              <a:chExt cx="945409" cy="629359"/>
            </a:xfrm>
          </p:grpSpPr>
          <p:sp>
            <p:nvSpPr>
              <p:cNvPr id="10" name="任意多边形 91"/>
              <p:cNvSpPr/>
              <p:nvPr/>
            </p:nvSpPr>
            <p:spPr>
              <a:xfrm rot="-3146483">
                <a:off x="284356" y="-284357"/>
                <a:ext cx="376696" cy="94540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6578" y="0"/>
                  </a:cxn>
                  <a:cxn ang="0">
                    <a:pos x="7659" y="1525"/>
                  </a:cxn>
                  <a:cxn ang="0">
                    <a:pos x="13157" y="22145"/>
                  </a:cxn>
                  <a:cxn ang="0">
                    <a:pos x="7659" y="42765"/>
                  </a:cxn>
                  <a:cxn ang="0">
                    <a:pos x="6578" y="44290"/>
                  </a:cxn>
                  <a:cxn ang="0">
                    <a:pos x="5498" y="42765"/>
                  </a:cxn>
                  <a:cxn ang="0">
                    <a:pos x="0" y="22145"/>
                  </a:cxn>
                  <a:cxn ang="0">
                    <a:pos x="5498" y="1525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任意多边形 92"/>
              <p:cNvSpPr/>
              <p:nvPr/>
            </p:nvSpPr>
            <p:spPr>
              <a:xfrm rot="-5400000">
                <a:off x="291714" y="77705"/>
                <a:ext cx="314355" cy="78894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3823" y="0"/>
                  </a:cxn>
                  <a:cxn ang="0">
                    <a:pos x="4451" y="886"/>
                  </a:cxn>
                  <a:cxn ang="0">
                    <a:pos x="7646" y="12869"/>
                  </a:cxn>
                  <a:cxn ang="0">
                    <a:pos x="4451" y="24853"/>
                  </a:cxn>
                  <a:cxn ang="0">
                    <a:pos x="3823" y="25739"/>
                  </a:cxn>
                  <a:cxn ang="0">
                    <a:pos x="3195" y="24853"/>
                  </a:cxn>
                  <a:cxn ang="0">
                    <a:pos x="0" y="12869"/>
                  </a:cxn>
                  <a:cxn ang="0">
                    <a:pos x="3195" y="886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" name="任意多边形 90"/>
            <p:cNvSpPr/>
            <p:nvPr/>
          </p:nvSpPr>
          <p:spPr>
            <a:xfrm rot="-7236193">
              <a:off x="479954" y="339066"/>
              <a:ext cx="228500" cy="573475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1468" y="0"/>
                </a:cxn>
                <a:cxn ang="0">
                  <a:pos x="1709" y="340"/>
                </a:cxn>
                <a:cxn ang="0">
                  <a:pos x="2937" y="4943"/>
                </a:cxn>
                <a:cxn ang="0">
                  <a:pos x="1709" y="9545"/>
                </a:cxn>
                <a:cxn ang="0">
                  <a:pos x="1468" y="9885"/>
                </a:cxn>
                <a:cxn ang="0">
                  <a:pos x="1227" y="9545"/>
                </a:cxn>
                <a:cxn ang="0">
                  <a:pos x="0" y="4943"/>
                </a:cxn>
                <a:cxn ang="0">
                  <a:pos x="1227" y="340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04" name="组合 50"/>
          <p:cNvGrpSpPr/>
          <p:nvPr userDrawn="1"/>
        </p:nvGrpSpPr>
        <p:grpSpPr>
          <a:xfrm>
            <a:off x="10612120" y="4401503"/>
            <a:ext cx="1331913" cy="1230312"/>
            <a:chOff x="0" y="0"/>
            <a:chExt cx="821284" cy="758537"/>
          </a:xfrm>
        </p:grpSpPr>
        <p:grpSp>
          <p:nvGrpSpPr>
            <p:cNvPr id="25608" name="组合 51"/>
            <p:cNvGrpSpPr/>
            <p:nvPr/>
          </p:nvGrpSpPr>
          <p:grpSpPr>
            <a:xfrm>
              <a:off x="0" y="0"/>
              <a:ext cx="821284" cy="642892"/>
              <a:chOff x="0" y="0"/>
              <a:chExt cx="945409" cy="740056"/>
            </a:xfrm>
          </p:grpSpPr>
          <p:grpSp>
            <p:nvGrpSpPr>
              <p:cNvPr id="25610" name="组合 53"/>
              <p:cNvGrpSpPr/>
              <p:nvPr/>
            </p:nvGrpSpPr>
            <p:grpSpPr>
              <a:xfrm>
                <a:off x="0" y="0"/>
                <a:ext cx="945409" cy="629359"/>
                <a:chOff x="0" y="0"/>
                <a:chExt cx="945409" cy="629359"/>
              </a:xfrm>
            </p:grpSpPr>
            <p:sp>
              <p:nvSpPr>
                <p:cNvPr id="25612" name="任意多边形 55"/>
                <p:cNvSpPr/>
                <p:nvPr/>
              </p:nvSpPr>
              <p:spPr>
                <a:xfrm rot="-3146483">
                  <a:off x="284356" y="-284357"/>
                  <a:ext cx="376696" cy="94540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6578" y="0"/>
                    </a:cxn>
                    <a:cxn ang="0">
                      <a:pos x="7659" y="1525"/>
                    </a:cxn>
                    <a:cxn ang="0">
                      <a:pos x="13157" y="22145"/>
                    </a:cxn>
                    <a:cxn ang="0">
                      <a:pos x="7659" y="42765"/>
                    </a:cxn>
                    <a:cxn ang="0">
                      <a:pos x="6578" y="44290"/>
                    </a:cxn>
                    <a:cxn ang="0">
                      <a:pos x="5498" y="42765"/>
                    </a:cxn>
                    <a:cxn ang="0">
                      <a:pos x="0" y="22145"/>
                    </a:cxn>
                    <a:cxn ang="0">
                      <a:pos x="5498" y="1525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31000">
                      <a:srgbClr val="09D1AB">
                        <a:alpha val="100000"/>
                      </a:srgbClr>
                    </a:gs>
                    <a:gs pos="100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13" name="任意多边形 56"/>
                <p:cNvSpPr/>
                <p:nvPr/>
              </p:nvSpPr>
              <p:spPr>
                <a:xfrm rot="-5400000">
                  <a:off x="291714" y="77705"/>
                  <a:ext cx="314355" cy="78894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3823" y="0"/>
                    </a:cxn>
                    <a:cxn ang="0">
                      <a:pos x="4451" y="886"/>
                    </a:cxn>
                    <a:cxn ang="0">
                      <a:pos x="7646" y="12869"/>
                    </a:cxn>
                    <a:cxn ang="0">
                      <a:pos x="4451" y="24853"/>
                    </a:cxn>
                    <a:cxn ang="0">
                      <a:pos x="3823" y="25739"/>
                    </a:cxn>
                    <a:cxn ang="0">
                      <a:pos x="3195" y="24853"/>
                    </a:cxn>
                    <a:cxn ang="0">
                      <a:pos x="0" y="12869"/>
                    </a:cxn>
                    <a:cxn ang="0">
                      <a:pos x="3195" y="886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47000">
                      <a:srgbClr val="09D1AB">
                        <a:alpha val="100000"/>
                      </a:srgbClr>
                    </a:gs>
                    <a:gs pos="78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611" name="任意多边形 54"/>
              <p:cNvSpPr/>
              <p:nvPr/>
            </p:nvSpPr>
            <p:spPr>
              <a:xfrm rot="-7236193">
                <a:off x="479954" y="339066"/>
                <a:ext cx="228500" cy="573475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1468" y="0"/>
                  </a:cxn>
                  <a:cxn ang="0">
                    <a:pos x="1709" y="340"/>
                  </a:cxn>
                  <a:cxn ang="0">
                    <a:pos x="2937" y="4943"/>
                  </a:cxn>
                  <a:cxn ang="0">
                    <a:pos x="1709" y="9545"/>
                  </a:cxn>
                  <a:cxn ang="0">
                    <a:pos x="1468" y="9885"/>
                  </a:cxn>
                  <a:cxn ang="0">
                    <a:pos x="1227" y="9545"/>
                  </a:cxn>
                  <a:cxn ang="0">
                    <a:pos x="0" y="4943"/>
                  </a:cxn>
                  <a:cxn ang="0">
                    <a:pos x="1227" y="340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09" name="任意多边形 52"/>
            <p:cNvSpPr/>
            <p:nvPr/>
          </p:nvSpPr>
          <p:spPr>
            <a:xfrm rot="-9094124">
              <a:off x="570556" y="384703"/>
              <a:ext cx="148954" cy="373834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407" y="0"/>
                </a:cxn>
                <a:cxn ang="0">
                  <a:pos x="474" y="94"/>
                </a:cxn>
                <a:cxn ang="0">
                  <a:pos x="813" y="1369"/>
                </a:cxn>
                <a:cxn ang="0">
                  <a:pos x="474" y="2644"/>
                </a:cxn>
                <a:cxn ang="0">
                  <a:pos x="407" y="2738"/>
                </a:cxn>
                <a:cxn ang="0">
                  <a:pos x="340" y="2644"/>
                </a:cxn>
                <a:cxn ang="0">
                  <a:pos x="0" y="1369"/>
                </a:cxn>
                <a:cxn ang="0">
                  <a:pos x="340" y="94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1pPr>
            <a:lvl2pPr marL="8001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2pPr>
            <a:lvl3pPr marL="12573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3pPr>
            <a:lvl4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4pPr>
            <a:lvl5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580053" y="16351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5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32975" y="2172720"/>
            <a:ext cx="7766685" cy="1450975"/>
          </a:xfrm>
        </p:spPr>
        <p:txBody>
          <a:bodyPr/>
          <a:lstStyle/>
          <a:p>
            <a:r>
              <a:rPr dirty="0" err="1"/>
              <a:t>区块链核心技术原理</a:t>
            </a:r>
            <a:endParaRPr kumimoj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262910"/>
            <a:ext cx="8596668" cy="1320800"/>
          </a:xfrm>
        </p:spPr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交易模型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046375"/>
            <a:ext cx="8596668" cy="4902602"/>
          </a:xfrm>
        </p:spPr>
        <p:txBody>
          <a:bodyPr>
            <a:normAutofit/>
          </a:bodyPr>
          <a:lstStyle/>
          <a:p>
            <a:pPr lvl="0"/>
            <a:endParaRPr lang="en-US" altLang="zh-CN" sz="1800" dirty="0">
              <a:sym typeface="+mn-ea"/>
            </a:endParaRPr>
          </a:p>
          <a:p>
            <a:pPr marL="457200" lvl="1" indent="0">
              <a:buNone/>
            </a:pPr>
            <a:endParaRPr lang="zh-CN" altLang="en-US" sz="1800" dirty="0">
              <a:sym typeface="+mn-ea"/>
            </a:endParaRPr>
          </a:p>
          <a:p>
            <a:pPr marL="0" lvl="0" indent="0">
              <a:buNone/>
            </a:pPr>
            <a:endParaRPr lang="zh-CN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565" y="1229470"/>
            <a:ext cx="9531909" cy="50299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592848"/>
            <a:ext cx="8596668" cy="1320800"/>
          </a:xfrm>
        </p:spPr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交易全流程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602" y="1542323"/>
            <a:ext cx="9381066" cy="472282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/>
              <a:t>起初，第一个挖出的区块里面包含了一个 </a:t>
            </a:r>
            <a:r>
              <a:rPr lang="en-US" altLang="zh-CN" dirty="0" err="1"/>
              <a:t>coinbase</a:t>
            </a:r>
            <a:r>
              <a:rPr lang="en-US" altLang="zh-CN" dirty="0"/>
              <a:t> </a:t>
            </a:r>
            <a:r>
              <a:rPr lang="zh-CN" altLang="en-US" dirty="0"/>
              <a:t>交易。在 </a:t>
            </a:r>
            <a:r>
              <a:rPr lang="en-US" altLang="zh-CN" dirty="0" err="1"/>
              <a:t>coinbase</a:t>
            </a:r>
            <a:r>
              <a:rPr lang="en-US" altLang="zh-CN" dirty="0"/>
              <a:t> </a:t>
            </a:r>
            <a:r>
              <a:rPr lang="zh-CN" altLang="en-US" dirty="0"/>
              <a:t>交易中，没有输入，所以也就不需要签名。</a:t>
            </a:r>
            <a:r>
              <a:rPr lang="en-US" altLang="zh-CN" dirty="0" err="1"/>
              <a:t>coinbase</a:t>
            </a:r>
            <a:r>
              <a:rPr lang="en-US" altLang="zh-CN" dirty="0"/>
              <a:t> </a:t>
            </a:r>
            <a:r>
              <a:rPr lang="zh-CN" altLang="en-US" dirty="0"/>
              <a:t>交易的输出包含了一个哈希过的公钥（使用的是 </a:t>
            </a:r>
            <a:r>
              <a:rPr lang="en-US" altLang="zh-CN" b="1" dirty="0"/>
              <a:t>RIPEMD16(SHA256(</a:t>
            </a:r>
            <a:r>
              <a:rPr lang="en-US" altLang="zh-CN" b="1" dirty="0" err="1"/>
              <a:t>PubKey</a:t>
            </a:r>
            <a:r>
              <a:rPr lang="en-US" altLang="zh-CN" b="1" dirty="0"/>
              <a:t>))</a:t>
            </a:r>
            <a:r>
              <a:rPr lang="zh-CN" altLang="en-US" dirty="0"/>
              <a:t> 算法）</a:t>
            </a:r>
            <a:endParaRPr lang="zh-CN" altLang="en-US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当一个人发送币时，就会创建一笔交易。这笔交易的输入会引用之前交易的输出。每个输入会存储一个公钥（没有被哈希）和整个交易的一个签名。</a:t>
            </a:r>
            <a:endParaRPr lang="zh-CN" altLang="en-US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比特币网络中接收到交易的其他节点会对该交易进行验证。除了一些其他事情，他们还会检查：在一个输入中，公钥哈希与所引用的输出哈希相匹配（这保证了发送方只能花费属于自己的币）；签名是正确的（这保证了交易是由币的实际拥有者所创建）。</a:t>
            </a:r>
            <a:endParaRPr lang="zh-CN" altLang="en-US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当一个矿工准备挖一个新块时，他会将交易放到块中，然后开始挖矿。</a:t>
            </a:r>
            <a:endParaRPr lang="zh-CN" altLang="en-US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当新块被挖出来以后，网络中的所有其他节点会接收到一条消息，告诉其他人这个块已经被挖出并被加入到区块链。</a:t>
            </a:r>
            <a:endParaRPr lang="zh-CN" altLang="en-US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当一个块被加入到区块链以后，交易就算完成，它的输出就可以在新的交易中被引用。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分布式账本系统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684020"/>
            <a:ext cx="9827895" cy="4613910"/>
          </a:xfrm>
        </p:spPr>
        <p:txBody>
          <a:bodyPr>
            <a:normAutofit/>
          </a:bodyPr>
          <a:lstStyle/>
          <a:p>
            <a:pPr lvl="0"/>
            <a:endParaRPr lang="en-US" sz="2250" dirty="0">
              <a:latin typeface="+mn-ea"/>
              <a:sym typeface="+mn-ea"/>
            </a:endParaRPr>
          </a:p>
          <a:p>
            <a:pPr lvl="0"/>
            <a:endParaRPr 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共识机制</a:t>
            </a:r>
            <a:r>
              <a:rPr lang="en-US" altLang="zh-CN" sz="2250" dirty="0">
                <a:latin typeface="+mn-ea"/>
                <a:sym typeface="+mn-ea"/>
              </a:rPr>
              <a:t>-POW</a:t>
            </a:r>
            <a:r>
              <a:rPr lang="zh-CN" altLang="en-US" sz="2250" dirty="0">
                <a:latin typeface="+mn-ea"/>
                <a:sym typeface="+mn-ea"/>
              </a:rPr>
              <a:t>工作量证明</a:t>
            </a:r>
            <a:endParaRPr lang="en-US" altLang="zh-CN" sz="225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通过挖矿证明自己是善意节点，并获得生成区块和在该区块记账的权利</a:t>
            </a:r>
            <a:endParaRPr lang="zh-CN" altLang="en-US" sz="200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基于</a:t>
            </a:r>
            <a:r>
              <a:rPr lang="en-US" altLang="zh-CN" sz="2250" dirty="0">
                <a:latin typeface="+mn-ea"/>
                <a:sym typeface="+mn-ea"/>
              </a:rPr>
              <a:t>P2P</a:t>
            </a:r>
            <a:r>
              <a:rPr lang="zh-CN" altLang="en-US" sz="2250" dirty="0">
                <a:latin typeface="+mn-ea"/>
                <a:sym typeface="+mn-ea"/>
              </a:rPr>
              <a:t>网络，每个全节点都存储着最全的比特币交易记录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新区块通过包含前一个区块头部的哈希值</a:t>
            </a:r>
            <a:r>
              <a:rPr lang="en-US" altLang="zh-CN" sz="2250" dirty="0">
                <a:latin typeface="+mn-ea"/>
                <a:sym typeface="+mn-ea"/>
              </a:rPr>
              <a:t>(</a:t>
            </a:r>
            <a:r>
              <a:rPr lang="zh-CN" altLang="en-US" sz="2250" dirty="0">
                <a:latin typeface="+mn-ea"/>
                <a:sym typeface="+mn-ea"/>
              </a:rPr>
              <a:t>区块的唯一标识</a:t>
            </a:r>
            <a:r>
              <a:rPr lang="en-US" altLang="zh-CN" sz="2250" dirty="0">
                <a:latin typeface="+mn-ea"/>
                <a:sym typeface="+mn-ea"/>
              </a:rPr>
              <a:t>)</a:t>
            </a:r>
            <a:r>
              <a:rPr lang="zh-CN" altLang="en-US" sz="2250" dirty="0">
                <a:latin typeface="+mn-ea"/>
                <a:sym typeface="+mn-ea"/>
              </a:rPr>
              <a:t>建立链接关系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区块里装的就是所有的比特币交易记录</a:t>
            </a:r>
            <a:r>
              <a:rPr lang="en-US" altLang="zh-CN" sz="2250" dirty="0">
                <a:latin typeface="+mn-ea"/>
                <a:sym typeface="+mn-ea"/>
              </a:rPr>
              <a:t>(UTXO)</a:t>
            </a:r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6835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313305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279140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4250690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5223510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188710" y="179768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155180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872615" y="205422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2821305" y="205422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804920" y="205422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755515" y="204914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5753100" y="205422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6714490" y="204914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网络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027777"/>
            <a:ext cx="9827895" cy="4613910"/>
          </a:xfrm>
        </p:spPr>
        <p:txBody>
          <a:bodyPr>
            <a:normAutofit/>
          </a:bodyPr>
          <a:lstStyle/>
          <a:p>
            <a:pPr lvl="0"/>
            <a:endParaRPr 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区块链节点</a:t>
            </a:r>
            <a:endParaRPr lang="en-US" sz="2250" dirty="0">
              <a:latin typeface="+mn-ea"/>
              <a:sym typeface="+mn-ea"/>
            </a:endParaRPr>
          </a:p>
          <a:p>
            <a:pPr lvl="1"/>
            <a:r>
              <a:rPr lang="zh-CN" altLang="en-US" sz="2000" dirty="0"/>
              <a:t>矿工</a:t>
            </a:r>
            <a:r>
              <a:rPr lang="en-US" altLang="zh-CN" sz="2000" dirty="0"/>
              <a:t>-</a:t>
            </a:r>
            <a:r>
              <a:rPr lang="zh-CN" altLang="en-US" sz="2000" dirty="0"/>
              <a:t>运行于强大或专用的硬件（比如 </a:t>
            </a:r>
            <a:r>
              <a:rPr lang="en-US" altLang="zh-CN" sz="2000" dirty="0"/>
              <a:t>ASIC</a:t>
            </a:r>
            <a:r>
              <a:rPr lang="zh-CN" altLang="en-US" sz="2000" dirty="0"/>
              <a:t>）之上，主要目的是挖矿</a:t>
            </a:r>
            <a:endParaRPr lang="en-US" altLang="zh-CN" sz="2000" dirty="0"/>
          </a:p>
          <a:p>
            <a:pPr lvl="1"/>
            <a:r>
              <a:rPr lang="zh-CN" altLang="en-US" sz="2000" dirty="0"/>
              <a:t>全节点</a:t>
            </a:r>
            <a:r>
              <a:rPr lang="en-US" altLang="zh-CN" sz="2000" dirty="0"/>
              <a:t>-</a:t>
            </a:r>
            <a:r>
              <a:rPr lang="zh-CN" altLang="en-US" sz="2000" dirty="0"/>
              <a:t>这些节点验证矿工挖出来的块的有效性，并对交易进行确认。</a:t>
            </a:r>
            <a:endParaRPr lang="en-US" sz="2000" dirty="0">
              <a:latin typeface="+mn-ea"/>
              <a:sym typeface="+mn-ea"/>
            </a:endParaRPr>
          </a:p>
          <a:p>
            <a:pPr lvl="1"/>
            <a:r>
              <a:rPr lang="en-US" altLang="zh-CN" sz="2000" dirty="0"/>
              <a:t>SPV</a:t>
            </a:r>
            <a:r>
              <a:rPr lang="zh-CN" altLang="en-US" sz="2000" dirty="0"/>
              <a:t>节点</a:t>
            </a:r>
            <a:r>
              <a:rPr lang="en-US" altLang="zh-CN" sz="2000" dirty="0"/>
              <a:t>-</a:t>
            </a:r>
            <a:r>
              <a:rPr lang="zh-CN" altLang="en-US" sz="2000" dirty="0"/>
              <a:t>简单支付验证，如钱包节点</a:t>
            </a:r>
            <a:endParaRPr lang="en-US" sz="200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sp>
        <p:nvSpPr>
          <p:cNvPr id="17" name="AutoShape 1" descr="http://note.youdao.com/yws/public/resource/6d1822e5407fe928b15697ac9655427c/xmlnote/32EEE9BAAA3146A1B070BD8F30F8B8D7/54100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AutoShape 2" descr="http://note.youdao.com/yws/public/resource/6d1822e5407fe928b15697ac9655427c/xmlnote/32EEE9BAAA3146A1B070BD8F30F8B8D7/54100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2925" y="2912882"/>
            <a:ext cx="5603546" cy="343921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挖矿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929765"/>
            <a:ext cx="8596630" cy="4368165"/>
          </a:xfrm>
        </p:spPr>
        <p:txBody>
          <a:bodyPr>
            <a:normAutofit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在全网中和其他节点竞争计算</a:t>
            </a:r>
            <a:r>
              <a:rPr lang="en-US" altLang="zh-CN" sz="2250" dirty="0">
                <a:latin typeface="+mn-ea"/>
                <a:sym typeface="+mn-ea"/>
              </a:rPr>
              <a:t>(</a:t>
            </a:r>
            <a:r>
              <a:rPr lang="zh-CN" altLang="en-US" sz="2250" dirty="0">
                <a:latin typeface="+mn-ea"/>
                <a:sym typeface="+mn-ea"/>
              </a:rPr>
              <a:t>解一个难题</a:t>
            </a:r>
            <a:r>
              <a:rPr lang="en-US" altLang="zh-CN" sz="2250" dirty="0">
                <a:latin typeface="+mn-ea"/>
                <a:sym typeface="+mn-ea"/>
              </a:rPr>
              <a:t>)</a:t>
            </a:r>
            <a:r>
              <a:rPr lang="zh-CN" sz="2250" dirty="0">
                <a:latin typeface="+mn-ea"/>
                <a:sym typeface="+mn-ea"/>
              </a:rPr>
              <a:t>的过程</a:t>
            </a:r>
            <a:endParaRPr lang="zh-CN" sz="2250" dirty="0">
              <a:latin typeface="+mn-ea"/>
              <a:sym typeface="+mn-ea"/>
            </a:endParaRPr>
          </a:p>
          <a:p>
            <a:pPr lvl="1"/>
            <a:r>
              <a:rPr lang="zh-CN" sz="2000" dirty="0">
                <a:latin typeface="+mn-ea"/>
                <a:sym typeface="+mn-ea"/>
              </a:rPr>
              <a:t>证明自己是非恶意节点</a:t>
            </a:r>
            <a:endParaRPr lang="zh-CN" sz="200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获得的权利和义务</a:t>
            </a:r>
            <a:endParaRPr lang="zh-CN" sz="2250" dirty="0">
              <a:latin typeface="+mn-ea"/>
              <a:sym typeface="+mn-ea"/>
            </a:endParaRPr>
          </a:p>
          <a:p>
            <a:pPr lvl="1"/>
            <a:r>
              <a:rPr lang="zh-CN" sz="2000" dirty="0">
                <a:latin typeface="+mn-ea"/>
                <a:sym typeface="+mn-ea"/>
              </a:rPr>
              <a:t>记账权</a:t>
            </a:r>
            <a:r>
              <a:rPr lang="en-US" altLang="zh-CN" sz="2000" dirty="0">
                <a:latin typeface="+mn-ea"/>
                <a:sym typeface="+mn-ea"/>
              </a:rPr>
              <a:t>-</a:t>
            </a:r>
            <a:r>
              <a:rPr lang="zh-CN" altLang="en-US" sz="2000" dirty="0">
                <a:latin typeface="+mn-ea"/>
                <a:sym typeface="+mn-ea"/>
              </a:rPr>
              <a:t>把交易写入区块里</a:t>
            </a:r>
            <a:endParaRPr lang="zh-CN" altLang="en-US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广播义务</a:t>
            </a:r>
            <a:r>
              <a:rPr lang="en-US" altLang="zh-CN" sz="2000" dirty="0">
                <a:latin typeface="+mn-ea"/>
                <a:sym typeface="+mn-ea"/>
              </a:rPr>
              <a:t>-</a:t>
            </a:r>
            <a:r>
              <a:rPr lang="zh-CN" altLang="en-US" sz="2000" dirty="0">
                <a:latin typeface="+mn-ea"/>
                <a:sym typeface="+mn-ea"/>
              </a:rPr>
              <a:t>把区块在全网广播</a:t>
            </a:r>
            <a:endParaRPr lang="zh-CN" altLang="en-US" sz="200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获得的奖励</a:t>
            </a:r>
            <a:endParaRPr lang="zh-CN" altLang="en-US" sz="225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挖矿奖励</a:t>
            </a:r>
            <a:r>
              <a:rPr lang="en-US" altLang="zh-CN" sz="2000" dirty="0">
                <a:latin typeface="+mn-ea"/>
                <a:sym typeface="+mn-ea"/>
              </a:rPr>
              <a:t>-12.5BTC</a:t>
            </a:r>
            <a:endParaRPr lang="en-US" altLang="zh-CN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收取交易手续费</a:t>
            </a:r>
            <a:endParaRPr lang="zh-CN" altLang="en-US" sz="200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8785" y="2865120"/>
            <a:ext cx="4029075" cy="24980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共识机制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353820"/>
            <a:ext cx="8596630" cy="4944110"/>
          </a:xfrm>
        </p:spPr>
        <p:txBody>
          <a:bodyPr>
            <a:normAutofit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拜占庭将军问题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共识机制之一</a:t>
            </a: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7630" y="1824355"/>
            <a:ext cx="7978775" cy="45269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共识机制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496060"/>
            <a:ext cx="8596630" cy="5099685"/>
          </a:xfrm>
        </p:spPr>
        <p:txBody>
          <a:bodyPr>
            <a:normAutofit/>
          </a:bodyPr>
          <a:lstStyle/>
          <a:p>
            <a:pPr lvl="0"/>
            <a:r>
              <a:rPr lang="en-US" sz="2250" dirty="0">
                <a:latin typeface="+mn-ea"/>
                <a:sym typeface="+mn-ea"/>
              </a:rPr>
              <a:t>POW(Proof of Work)-</a:t>
            </a:r>
            <a:r>
              <a:rPr lang="zh-CN" altLang="en-US" sz="2250" dirty="0">
                <a:latin typeface="+mn-ea"/>
                <a:sym typeface="+mn-ea"/>
              </a:rPr>
              <a:t>工作量证明</a:t>
            </a: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通过付出大量工作代价证明自己是非恶意节点</a:t>
            </a:r>
            <a:endParaRPr lang="zh-CN" altLang="en-US" sz="2000" dirty="0">
              <a:latin typeface="+mn-ea"/>
              <a:sym typeface="+mn-ea"/>
            </a:endParaRPr>
          </a:p>
          <a:p>
            <a:pPr marL="457200" lvl="1" indent="0">
              <a:buNone/>
            </a:pPr>
            <a:endParaRPr lang="zh-CN" altLang="en-US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计算一个随机数</a:t>
            </a:r>
            <a:r>
              <a:rPr lang="en-US" altLang="zh-CN" sz="2000" dirty="0">
                <a:latin typeface="+mn-ea"/>
                <a:sym typeface="+mn-ea"/>
              </a:rPr>
              <a:t>(nonce)</a:t>
            </a:r>
            <a:r>
              <a:rPr lang="zh-CN" altLang="en-US" sz="2000" dirty="0">
                <a:latin typeface="+mn-ea"/>
                <a:sym typeface="+mn-ea"/>
              </a:rPr>
              <a:t>，算出的正确随机数即</a:t>
            </a:r>
            <a:r>
              <a:rPr lang="en-US" altLang="zh-CN" sz="2000" dirty="0">
                <a:latin typeface="+mn-ea"/>
                <a:sym typeface="+mn-ea"/>
              </a:rPr>
              <a:t>POW</a:t>
            </a:r>
            <a:endParaRPr lang="en-US" altLang="zh-CN" sz="2000" dirty="0">
              <a:latin typeface="+mn-ea"/>
              <a:sym typeface="+mn-ea"/>
            </a:endParaRPr>
          </a:p>
          <a:p>
            <a:pPr marL="457200" lvl="1" indent="0">
              <a:buNone/>
            </a:pPr>
            <a:endParaRPr lang="en-US" altLang="zh-CN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获取记账权利</a:t>
            </a:r>
            <a:endParaRPr lang="zh-CN" altLang="en-US" sz="2000" dirty="0">
              <a:latin typeface="+mn-ea"/>
              <a:sym typeface="+mn-ea"/>
            </a:endParaRPr>
          </a:p>
          <a:p>
            <a:pPr lvl="1"/>
            <a:endParaRPr lang="zh-CN" altLang="en-US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打包交易并通知其它节点</a:t>
            </a:r>
            <a:endParaRPr lang="zh-CN" altLang="en-US" sz="2000" dirty="0">
              <a:latin typeface="+mn-ea"/>
              <a:sym typeface="+mn-ea"/>
            </a:endParaRPr>
          </a:p>
          <a:p>
            <a:pPr lvl="1"/>
            <a:endParaRPr lang="zh-CN" altLang="en-US" sz="200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理性人都是逐利的，</a:t>
            </a:r>
            <a:r>
              <a:rPr lang="en-US" altLang="zh-CN" sz="2250" dirty="0">
                <a:latin typeface="+mn-ea"/>
                <a:sym typeface="+mn-ea"/>
              </a:rPr>
              <a:t>POW</a:t>
            </a:r>
            <a:r>
              <a:rPr lang="zh-CN" altLang="en-US" sz="2250" dirty="0">
                <a:latin typeface="+mn-ea"/>
                <a:sym typeface="+mn-ea"/>
              </a:rPr>
              <a:t>抑制了节点的恶意动机</a:t>
            </a:r>
            <a:endParaRPr lang="zh-CN" altLang="en-US" sz="2250" dirty="0">
              <a:latin typeface="+mn-ea"/>
              <a:sym typeface="+mn-ea"/>
            </a:endParaRPr>
          </a:p>
          <a:p>
            <a:pPr lvl="1"/>
            <a:endParaRPr lang="zh-CN" altLang="en-US" sz="2000" dirty="0">
              <a:latin typeface="+mn-ea"/>
              <a:sym typeface="+mn-ea"/>
            </a:endParaRPr>
          </a:p>
          <a:p>
            <a:pPr lvl="1"/>
            <a:endParaRPr lang="zh-CN" altLang="en-US" sz="200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3975" y="3923030"/>
            <a:ext cx="3406140" cy="19507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交易确认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684020"/>
            <a:ext cx="9543415" cy="4613910"/>
          </a:xfrm>
        </p:spPr>
        <p:txBody>
          <a:bodyPr>
            <a:normAutofit/>
          </a:bodyPr>
          <a:lstStyle/>
          <a:p>
            <a:pPr lvl="0"/>
            <a:r>
              <a:rPr lang="zh-CN" altLang="en-US" sz="2250" dirty="0">
                <a:latin typeface="+mn-ea"/>
                <a:sym typeface="+mn-ea"/>
              </a:rPr>
              <a:t>当一项交易被链上的区块收录后，就是交易确认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在此区块之后每产生一个区块，此项交易的确认数相应加</a:t>
            </a:r>
            <a:r>
              <a:rPr lang="en-US" altLang="zh-CN" sz="2250" dirty="0">
                <a:latin typeface="+mn-ea"/>
                <a:sym typeface="+mn-ea"/>
              </a:rPr>
              <a:t>1</a:t>
            </a:r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经过</a:t>
            </a:r>
            <a:r>
              <a:rPr lang="en-US" altLang="zh-CN" sz="2250" dirty="0">
                <a:latin typeface="+mn-ea"/>
                <a:sym typeface="+mn-ea"/>
              </a:rPr>
              <a:t>6</a:t>
            </a:r>
            <a:r>
              <a:rPr lang="zh-CN" altLang="en-US" sz="2250" dirty="0">
                <a:latin typeface="+mn-ea"/>
                <a:sym typeface="+mn-ea"/>
              </a:rPr>
              <a:t>个以上区块确认的交易才是安全确认的，因为篡改成本巨大</a:t>
            </a: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比特币钱包可以设置交易确认数</a:t>
            </a: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区块生成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pPr lvl="0"/>
            <a:endParaRPr lang="en-US" sz="2250" dirty="0">
              <a:latin typeface="+mn-ea"/>
              <a:sym typeface="+mn-ea"/>
            </a:endParaRPr>
          </a:p>
          <a:p>
            <a:pPr lvl="0"/>
            <a:endParaRPr lang="en-US" sz="225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矿工在挖矿前要组建区块</a:t>
            </a:r>
            <a:endParaRPr lang="zh-CN" sz="2250" dirty="0">
              <a:latin typeface="+mn-ea"/>
              <a:sym typeface="+mn-ea"/>
            </a:endParaRPr>
          </a:p>
          <a:p>
            <a:pPr lvl="1"/>
            <a:r>
              <a:rPr lang="zh-CN" sz="2000" dirty="0">
                <a:latin typeface="+mn-ea"/>
                <a:sym typeface="+mn-ea"/>
              </a:rPr>
              <a:t>将</a:t>
            </a:r>
            <a:r>
              <a:rPr lang="en-US" altLang="zh-CN" sz="2000" dirty="0">
                <a:latin typeface="+mn-ea"/>
                <a:sym typeface="+mn-ea"/>
              </a:rPr>
              <a:t>coinbase</a:t>
            </a:r>
            <a:r>
              <a:rPr lang="zh-CN" altLang="en-US" sz="2000" dirty="0">
                <a:latin typeface="+mn-ea"/>
                <a:sym typeface="+mn-ea"/>
              </a:rPr>
              <a:t>交易打包进区块</a:t>
            </a:r>
            <a:endParaRPr lang="zh-CN" altLang="en-US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将交易池中高优先级的交易打包进区块</a:t>
            </a:r>
            <a:endParaRPr lang="zh-CN" altLang="en-US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创建区块头部</a:t>
            </a:r>
            <a:endParaRPr lang="zh-CN" altLang="en-US" sz="2000" dirty="0">
              <a:latin typeface="+mn-ea"/>
              <a:sym typeface="+mn-ea"/>
            </a:endParaRPr>
          </a:p>
          <a:p>
            <a:pPr lvl="1"/>
            <a:endParaRPr lang="zh-CN" altLang="en-US" sz="2000" dirty="0">
              <a:latin typeface="+mn-ea"/>
              <a:sym typeface="+mn-ea"/>
            </a:endParaRPr>
          </a:p>
          <a:p>
            <a:pPr lvl="1"/>
            <a:endParaRPr lang="zh-CN" altLang="en-US" sz="200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挖矿成功后，将计算出来的随机数</a:t>
            </a:r>
            <a:r>
              <a:rPr lang="en-US" altLang="zh-CN" sz="2250" dirty="0">
                <a:latin typeface="+mn-ea"/>
                <a:sym typeface="+mn-ea"/>
              </a:rPr>
              <a:t>nonce(POW)</a:t>
            </a:r>
            <a:r>
              <a:rPr lang="zh-CN" altLang="en-US" sz="2250" dirty="0">
                <a:latin typeface="+mn-ea"/>
                <a:sym typeface="+mn-ea"/>
              </a:rPr>
              <a:t>填入区块头部，并向临近节点传播</a:t>
            </a:r>
            <a:endParaRPr lang="zh-CN" altLang="en-US" sz="2250" dirty="0">
              <a:latin typeface="+mn-ea"/>
              <a:sym typeface="+mn-ea"/>
            </a:endParaRPr>
          </a:p>
          <a:p>
            <a:pPr marL="914400" lvl="2" indent="0">
              <a:buNone/>
            </a:pPr>
            <a:endParaRPr lang="zh-CN" altLang="en-US" sz="17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346835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altLang="zh-CN" dirty="0"/>
          </a:p>
        </p:txBody>
      </p:sp>
      <p:sp>
        <p:nvSpPr>
          <p:cNvPr id="31" name="矩形 30"/>
          <p:cNvSpPr/>
          <p:nvPr/>
        </p:nvSpPr>
        <p:spPr>
          <a:xfrm>
            <a:off x="2313305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32" name="矩形 31"/>
          <p:cNvSpPr/>
          <p:nvPr/>
        </p:nvSpPr>
        <p:spPr>
          <a:xfrm>
            <a:off x="3279140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altLang="zh-CN" dirty="0"/>
          </a:p>
        </p:txBody>
      </p:sp>
      <p:sp>
        <p:nvSpPr>
          <p:cNvPr id="33" name="矩形 32"/>
          <p:cNvSpPr/>
          <p:nvPr/>
        </p:nvSpPr>
        <p:spPr>
          <a:xfrm>
            <a:off x="4250690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altLang="zh-CN" dirty="0"/>
          </a:p>
        </p:txBody>
      </p:sp>
      <p:sp>
        <p:nvSpPr>
          <p:cNvPr id="34" name="矩形 33"/>
          <p:cNvSpPr/>
          <p:nvPr/>
        </p:nvSpPr>
        <p:spPr>
          <a:xfrm>
            <a:off x="5223510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6193790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7160260" y="179768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37" name="直接箭头连接符 36"/>
          <p:cNvCxnSpPr/>
          <p:nvPr/>
        </p:nvCxnSpPr>
        <p:spPr>
          <a:xfrm flipH="1">
            <a:off x="1872615" y="205422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2821305" y="205422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3804920" y="205422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4755515" y="204914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5753100" y="205422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6719570" y="204914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306195" y="4547870"/>
            <a:ext cx="961390" cy="4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版本号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267585" y="4547870"/>
            <a:ext cx="1402080" cy="4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父区块哈希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669665" y="4547870"/>
            <a:ext cx="1484630" cy="4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Merkle</a:t>
            </a:r>
            <a:r>
              <a:rPr lang="zh-CN" altLang="en-US" dirty="0"/>
              <a:t>树根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154295" y="4547870"/>
            <a:ext cx="961390" cy="4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时间戳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124575" y="4547870"/>
            <a:ext cx="961390" cy="4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难度值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7085965" y="4547870"/>
            <a:ext cx="823595" cy="4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nonce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区块验证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相邻节点收到新区块后，立即做以下验证</a:t>
            </a:r>
            <a:endParaRPr lang="zh-CN" sz="2250" dirty="0">
              <a:latin typeface="+mn-ea"/>
              <a:sym typeface="+mn-ea"/>
            </a:endParaRPr>
          </a:p>
          <a:p>
            <a:pPr lvl="1"/>
            <a:r>
              <a:rPr lang="zh-CN" sz="2000" dirty="0">
                <a:latin typeface="+mn-ea"/>
                <a:sym typeface="+mn-ea"/>
              </a:rPr>
              <a:t>验证</a:t>
            </a:r>
            <a:r>
              <a:rPr lang="en-US" altLang="zh-CN" sz="2000" dirty="0">
                <a:latin typeface="+mn-ea"/>
                <a:sym typeface="+mn-ea"/>
              </a:rPr>
              <a:t>POW</a:t>
            </a:r>
            <a:r>
              <a:rPr lang="zh-CN" altLang="en-US" sz="2000" dirty="0">
                <a:latin typeface="+mn-ea"/>
                <a:sym typeface="+mn-ea"/>
              </a:rPr>
              <a:t>的</a:t>
            </a:r>
            <a:r>
              <a:rPr lang="en-US" altLang="zh-CN" sz="2000" dirty="0">
                <a:latin typeface="+mn-ea"/>
                <a:sym typeface="+mn-ea"/>
              </a:rPr>
              <a:t>nonce</a:t>
            </a:r>
            <a:r>
              <a:rPr lang="zh-CN" altLang="en-US" sz="2000" dirty="0">
                <a:latin typeface="+mn-ea"/>
                <a:sym typeface="+mn-ea"/>
              </a:rPr>
              <a:t>值是否符合难度值</a:t>
            </a:r>
            <a:endParaRPr lang="zh-CN" altLang="en-US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检查时间戳是否小于当前时间两小时</a:t>
            </a:r>
            <a:endParaRPr lang="zh-CN" altLang="en-US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检查</a:t>
            </a:r>
            <a:r>
              <a:rPr lang="en-US" altLang="zh-CN" sz="2000" dirty="0">
                <a:latin typeface="+mn-ea"/>
                <a:sym typeface="+mn-ea"/>
              </a:rPr>
              <a:t>merkle</a:t>
            </a:r>
            <a:r>
              <a:rPr lang="zh-CN" altLang="en-US" sz="2000" dirty="0">
                <a:latin typeface="+mn-ea"/>
                <a:sym typeface="+mn-ea"/>
              </a:rPr>
              <a:t>树根是否正确</a:t>
            </a:r>
            <a:endParaRPr lang="zh-CN" altLang="en-US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检查区块</a:t>
            </a:r>
            <a:r>
              <a:rPr lang="en-US" altLang="zh-CN" sz="2000" dirty="0">
                <a:latin typeface="+mn-ea"/>
                <a:sym typeface="+mn-ea"/>
              </a:rPr>
              <a:t>size</a:t>
            </a:r>
            <a:r>
              <a:rPr lang="zh-CN" altLang="en-US" sz="2000" dirty="0">
                <a:latin typeface="+mn-ea"/>
                <a:sym typeface="+mn-ea"/>
              </a:rPr>
              <a:t>要小于区块</a:t>
            </a:r>
            <a:r>
              <a:rPr lang="en-US" altLang="zh-CN" sz="2000" dirty="0">
                <a:latin typeface="+mn-ea"/>
                <a:sym typeface="+mn-ea"/>
              </a:rPr>
              <a:t>size</a:t>
            </a:r>
            <a:r>
              <a:rPr lang="zh-CN" altLang="en-US" sz="2000" dirty="0">
                <a:latin typeface="+mn-ea"/>
                <a:sym typeface="+mn-ea"/>
              </a:rPr>
              <a:t>的上限</a:t>
            </a:r>
            <a:endParaRPr lang="zh-CN" altLang="en-US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第一笔交易必须是</a:t>
            </a:r>
            <a:r>
              <a:rPr lang="en-US" altLang="zh-CN" sz="2000" dirty="0">
                <a:latin typeface="+mn-ea"/>
                <a:sym typeface="+mn-ea"/>
              </a:rPr>
              <a:t>coinbase</a:t>
            </a:r>
            <a:r>
              <a:rPr lang="zh-CN" altLang="en-US" sz="2000" dirty="0">
                <a:latin typeface="+mn-ea"/>
                <a:sym typeface="+mn-ea"/>
              </a:rPr>
              <a:t>交易</a:t>
            </a:r>
            <a:endParaRPr lang="zh-CN" altLang="en-US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验证每个交易</a:t>
            </a:r>
            <a:endParaRPr lang="zh-CN" altLang="en-US" sz="200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9409" y="1930400"/>
            <a:ext cx="10209530" cy="4770755"/>
          </a:xfrm>
        </p:spPr>
        <p:txBody>
          <a:bodyPr>
            <a:normAutofit fontScale="95000"/>
          </a:bodyPr>
          <a:lstStyle/>
          <a:p>
            <a:r>
              <a:rPr lang="zh-CN" altLang="en-US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比特币</a:t>
            </a:r>
            <a:endParaRPr lang="zh-CN" altLang="en-US" sz="32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区块链</a:t>
            </a:r>
            <a:endParaRPr lang="zh-CN" altLang="en-US" sz="32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zh-CN" altLang="en-US" sz="32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密码学</a:t>
            </a:r>
            <a:endParaRPr lang="zh-CN" altLang="en-US" sz="32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分类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公有链</a:t>
            </a:r>
            <a:endParaRPr lang="zh-CN" sz="2250" dirty="0">
              <a:latin typeface="+mn-ea"/>
              <a:sym typeface="+mn-ea"/>
            </a:endParaRPr>
          </a:p>
          <a:p>
            <a:pPr lvl="1"/>
            <a:r>
              <a:rPr lang="zh-CN" sz="2000" dirty="0">
                <a:latin typeface="+mn-ea"/>
                <a:sym typeface="+mn-ea"/>
              </a:rPr>
              <a:t>任何人都可以参与使用和维护，信息公开，如比特币，以太坊等</a:t>
            </a:r>
            <a:endParaRPr lang="zh-CN" sz="2000" dirty="0">
              <a:latin typeface="+mn-ea"/>
              <a:sym typeface="+mn-ea"/>
            </a:endParaRPr>
          </a:p>
          <a:p>
            <a:pPr lvl="1"/>
            <a:endParaRPr lang="zh-CN" sz="200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联盟链</a:t>
            </a:r>
            <a:endParaRPr lang="zh-CN" sz="2250" dirty="0">
              <a:latin typeface="+mn-ea"/>
              <a:sym typeface="+mn-ea"/>
            </a:endParaRPr>
          </a:p>
          <a:p>
            <a:pPr lvl="1"/>
            <a:r>
              <a:rPr lang="zh-CN" sz="2000" dirty="0">
                <a:latin typeface="+mn-ea"/>
                <a:sym typeface="+mn-ea"/>
              </a:rPr>
              <a:t>若干组织共同维护，使用有权限限制，信息受保护，如银联组织</a:t>
            </a:r>
            <a:endParaRPr lang="zh-CN" sz="2000" dirty="0">
              <a:latin typeface="+mn-ea"/>
              <a:sym typeface="+mn-ea"/>
            </a:endParaRPr>
          </a:p>
          <a:p>
            <a:pPr marL="457200" lvl="1" indent="0">
              <a:buNone/>
            </a:pPr>
            <a:endParaRPr lang="en-US" altLang="zh-CN" sz="200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私有链</a:t>
            </a:r>
            <a:endParaRPr lang="zh-CN" sz="2250" dirty="0">
              <a:latin typeface="+mn-ea"/>
              <a:sym typeface="+mn-ea"/>
            </a:endParaRPr>
          </a:p>
          <a:p>
            <a:pPr lvl="1"/>
            <a:r>
              <a:rPr lang="zh-CN" sz="2000" dirty="0">
                <a:latin typeface="+mn-ea"/>
                <a:sym typeface="+mn-ea"/>
              </a:rPr>
              <a:t>集中管理者进行限制，内部少数人可以使用，信息不公开</a:t>
            </a:r>
            <a:endParaRPr lang="zh-CN" sz="2000" dirty="0">
              <a:latin typeface="+mn-ea"/>
              <a:sym typeface="+mn-ea"/>
            </a:endParaRPr>
          </a:p>
          <a:p>
            <a:pPr marL="457200" lvl="1" indent="0">
              <a:buNone/>
            </a:pPr>
            <a:endParaRPr lang="zh-CN" altLang="en-US" sz="2000" dirty="0">
              <a:latin typeface="+mn-ea"/>
              <a:sym typeface="+mn-ea"/>
            </a:endParaRPr>
          </a:p>
          <a:p>
            <a:pPr lvl="1"/>
            <a:endParaRPr lang="zh-CN" altLang="en-US" sz="200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篡改账本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684020"/>
            <a:ext cx="9543415" cy="4613910"/>
          </a:xfrm>
        </p:spPr>
        <p:txBody>
          <a:bodyPr>
            <a:normAutofit/>
          </a:bodyPr>
          <a:lstStyle/>
          <a:p>
            <a:pPr lvl="0"/>
            <a:r>
              <a:rPr lang="zh-CN" altLang="en-US" sz="2250" dirty="0">
                <a:latin typeface="+mn-ea"/>
                <a:sym typeface="+mn-ea"/>
              </a:rPr>
              <a:t>双花问题：同一笔比特币被支付多次</a:t>
            </a: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575" y="2385596"/>
            <a:ext cx="9187180" cy="35318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篡改账本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684020"/>
            <a:ext cx="9543415" cy="4613910"/>
          </a:xfrm>
        </p:spPr>
        <p:txBody>
          <a:bodyPr>
            <a:normAutofit/>
          </a:bodyPr>
          <a:lstStyle/>
          <a:p>
            <a:pPr lvl="0"/>
            <a:r>
              <a:rPr lang="zh-CN" altLang="en-US" sz="2250" dirty="0">
                <a:latin typeface="+mn-ea"/>
                <a:sym typeface="+mn-ea"/>
              </a:rPr>
              <a:t>双花问题</a:t>
            </a: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915" y="2387600"/>
            <a:ext cx="9995535" cy="34512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篡改账本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684020"/>
            <a:ext cx="9543415" cy="4613910"/>
          </a:xfrm>
        </p:spPr>
        <p:txBody>
          <a:bodyPr>
            <a:normAutofit/>
          </a:bodyPr>
          <a:lstStyle/>
          <a:p>
            <a:pPr lvl="0"/>
            <a:r>
              <a:rPr lang="zh-CN" altLang="en-US" sz="2250" dirty="0">
                <a:latin typeface="+mn-ea"/>
                <a:sym typeface="+mn-ea"/>
              </a:rPr>
              <a:t>双花问题</a:t>
            </a: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265" y="2120900"/>
            <a:ext cx="9762490" cy="407860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271145"/>
            <a:ext cx="8596668" cy="1320800"/>
          </a:xfrm>
        </p:spPr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篡改账本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060450"/>
            <a:ext cx="9543415" cy="5237480"/>
          </a:xfrm>
        </p:spPr>
        <p:txBody>
          <a:bodyPr>
            <a:normAutofit/>
          </a:bodyPr>
          <a:lstStyle/>
          <a:p>
            <a:pPr lvl="0"/>
            <a:r>
              <a:rPr lang="zh-CN" altLang="en-US" sz="2250" dirty="0">
                <a:latin typeface="+mn-ea"/>
                <a:sym typeface="+mn-ea"/>
              </a:rPr>
              <a:t>双花问题</a:t>
            </a: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120" y="1510030"/>
            <a:ext cx="9133840" cy="505650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10510"/>
            <a:ext cx="8596668" cy="1320800"/>
          </a:xfrm>
        </p:spPr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-P2P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81666"/>
            <a:ext cx="9543415" cy="4393716"/>
          </a:xfrm>
        </p:spPr>
        <p:txBody>
          <a:bodyPr>
            <a:normAutofit/>
          </a:bodyPr>
          <a:lstStyle/>
          <a:p>
            <a:pPr lvl="0"/>
            <a:r>
              <a:rPr lang="zh-CN" altLang="en-US" sz="2250" dirty="0">
                <a:latin typeface="+mn-ea"/>
                <a:sym typeface="+mn-ea"/>
              </a:rPr>
              <a:t>交易广播</a:t>
            </a: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区块广播</a:t>
            </a: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钱包广播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主要是广播钱包的公钥</a:t>
            </a: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4389" y="2582944"/>
            <a:ext cx="5603546" cy="343921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密码学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对称加密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对称加密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加解密钥相同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缺点：无法确保密钥被安全传递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常用算法：DES、3DES（TripleDES）、AES等</a:t>
            </a: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350" y="3208655"/>
            <a:ext cx="7343775" cy="30892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密码学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非对称加密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464945"/>
            <a:ext cx="8596630" cy="4832985"/>
          </a:xfrm>
        </p:spPr>
        <p:txBody>
          <a:bodyPr>
            <a:normAutofit lnSpcReduction="10000"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非对称加密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公私钥加密对，公钥加密，私钥解密</a:t>
            </a: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公钥由私钥生成，私钥可以推导出公钥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从公钥无法推导出私钥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优点：解决了密钥传输中的安全行问题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常用算法：RSA、ECC（椭圆曲线加密算法)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使用场景：SSH安全验证等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问题：解决了信息传送的问题，如何验证发送方是正确的了</a:t>
            </a:r>
            <a:r>
              <a:rPr lang="en-US" altLang="zh-CN" sz="2250" dirty="0">
                <a:latin typeface="+mn-ea"/>
                <a:sym typeface="+mn-ea"/>
              </a:rPr>
              <a:t>?</a:t>
            </a:r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0455" y="1918970"/>
            <a:ext cx="3627120" cy="14585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502" y="3912124"/>
            <a:ext cx="5178509" cy="183822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密码学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哈希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(Hash)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464945"/>
            <a:ext cx="8596630" cy="4832985"/>
          </a:xfrm>
        </p:spPr>
        <p:txBody>
          <a:bodyPr>
            <a:normAutofit lnSpcReduction="10000"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哈希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将一段数据</a:t>
            </a:r>
            <a:r>
              <a:rPr lang="en-US" altLang="zh-CN" sz="2250" dirty="0">
                <a:latin typeface="+mn-ea"/>
                <a:sym typeface="+mn-ea"/>
              </a:rPr>
              <a:t>(</a:t>
            </a:r>
            <a:r>
              <a:rPr lang="zh-CN" altLang="en-US" sz="2250" dirty="0">
                <a:latin typeface="+mn-ea"/>
                <a:sym typeface="+mn-ea"/>
              </a:rPr>
              <a:t>任意长度</a:t>
            </a:r>
            <a:r>
              <a:rPr lang="en-US" altLang="zh-CN" sz="2250" dirty="0">
                <a:latin typeface="+mn-ea"/>
                <a:sym typeface="+mn-ea"/>
              </a:rPr>
              <a:t>)</a:t>
            </a:r>
            <a:r>
              <a:rPr lang="zh-CN" altLang="en-US" sz="2250" dirty="0">
                <a:latin typeface="+mn-ea"/>
                <a:sym typeface="+mn-ea"/>
              </a:rPr>
              <a:t>经过计算转换成一段定长的数据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不可逆性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几乎无法通过哈希的结果推导出原文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无碰撞性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两个不同原文哈希后的结果一定不同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常用算法：</a:t>
            </a:r>
            <a:r>
              <a:rPr lang="en-US" altLang="zh-CN" sz="2250" dirty="0">
                <a:latin typeface="+mn-ea"/>
                <a:sym typeface="+mn-ea"/>
              </a:rPr>
              <a:t>MD5</a:t>
            </a:r>
            <a:r>
              <a:rPr lang="zh-CN" altLang="en-US" sz="2250" dirty="0">
                <a:latin typeface="+mn-ea"/>
                <a:sym typeface="+mn-ea"/>
              </a:rPr>
              <a:t>，</a:t>
            </a:r>
            <a:r>
              <a:rPr lang="en-US" altLang="zh-CN" sz="2250" dirty="0">
                <a:latin typeface="+mn-ea"/>
                <a:sym typeface="+mn-ea"/>
              </a:rPr>
              <a:t>SHA256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使用场景</a:t>
            </a:r>
            <a:endParaRPr lang="zh-CN" altLang="en-US" sz="225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数据库中的用户密码存储</a:t>
            </a:r>
            <a:r>
              <a:rPr lang="en-US" altLang="zh-CN" sz="2000" dirty="0">
                <a:latin typeface="+mn-ea"/>
                <a:sym typeface="+mn-ea"/>
              </a:rPr>
              <a:t>(MD5)</a:t>
            </a:r>
            <a:endParaRPr lang="en-US" altLang="zh-CN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挖矿计算</a:t>
            </a:r>
            <a:r>
              <a:rPr lang="en-US" altLang="zh-CN" sz="2000" dirty="0">
                <a:latin typeface="+mn-ea"/>
                <a:sym typeface="+mn-ea"/>
              </a:rPr>
              <a:t>(SHA256)</a:t>
            </a:r>
            <a:endParaRPr lang="en-US" altLang="zh-CN" sz="200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438150"/>
            <a:ext cx="8596668" cy="1320800"/>
          </a:xfrm>
        </p:spPr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密码学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数字签名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203325"/>
            <a:ext cx="10248900" cy="4832985"/>
          </a:xfrm>
        </p:spPr>
        <p:txBody>
          <a:bodyPr>
            <a:normAutofit/>
          </a:bodyPr>
          <a:lstStyle/>
          <a:p>
            <a:pPr lvl="0"/>
            <a:r>
              <a:rPr lang="zh-CN" altLang="en-US" sz="2250" dirty="0">
                <a:latin typeface="+mn-ea"/>
                <a:sym typeface="+mn-ea"/>
              </a:rPr>
              <a:t>数字签名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公私钥加密对，私钥签名，公钥解签名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使用场景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比特币交易验证等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0795" y="2088025"/>
            <a:ext cx="9202701" cy="43990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起源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zh-CN" altLang="en-US" sz="2400" dirty="0">
              <a:latin typeface="+mn-ea"/>
              <a:sym typeface="+mn-ea"/>
            </a:endParaRPr>
          </a:p>
          <a:p>
            <a:pPr marL="0" lvl="1"/>
            <a:r>
              <a:rPr lang="zh-CN" sz="2400" dirty="0">
                <a:latin typeface="+mn-ea"/>
                <a:sym typeface="+mn-ea"/>
              </a:rPr>
              <a:t>Bitcoin</a:t>
            </a:r>
            <a:r>
              <a:rPr lang="en-US" altLang="zh-CN" sz="2400" dirty="0">
                <a:latin typeface="+mn-ea"/>
                <a:sym typeface="+mn-ea"/>
              </a:rPr>
              <a:t>(BTC)</a:t>
            </a:r>
            <a:r>
              <a:rPr lang="zh-CN" sz="2400" dirty="0">
                <a:latin typeface="+mn-ea"/>
                <a:sym typeface="+mn-ea"/>
              </a:rPr>
              <a:t>: A Peer-to-Peer Electronic Cash System</a:t>
            </a:r>
            <a:r>
              <a:rPr lang="en-US" altLang="zh-CN" sz="2400" dirty="0">
                <a:latin typeface="+mn-ea"/>
                <a:sym typeface="+mn-ea"/>
              </a:rPr>
              <a:t>(</a:t>
            </a:r>
            <a:r>
              <a:rPr sz="2400" dirty="0">
                <a:latin typeface="+mn-ea"/>
                <a:sym typeface="+mn-ea"/>
              </a:rPr>
              <a:t>点对点电子现金系统</a:t>
            </a:r>
            <a:r>
              <a:rPr lang="en-US" altLang="zh-CN" sz="2400" dirty="0">
                <a:latin typeface="+mn-ea"/>
                <a:sym typeface="+mn-ea"/>
              </a:rPr>
              <a:t>)</a:t>
            </a:r>
            <a:endParaRPr lang="en-US" altLang="zh-CN" sz="2400" dirty="0">
              <a:latin typeface="+mn-ea"/>
              <a:sym typeface="+mn-ea"/>
            </a:endParaRPr>
          </a:p>
          <a:p>
            <a:pPr marL="0" lvl="1" indent="0">
              <a:buNone/>
            </a:pPr>
            <a:endParaRPr lang="en-US" altLang="zh-CN" sz="2400" dirty="0">
              <a:latin typeface="+mn-ea"/>
              <a:sym typeface="+mn-ea"/>
            </a:endParaRPr>
          </a:p>
          <a:p>
            <a:pPr marL="0" lvl="1"/>
            <a:r>
              <a:rPr lang="zh-CN" sz="2400" dirty="0">
                <a:latin typeface="+mn-ea"/>
                <a:sym typeface="+mn-ea"/>
              </a:rPr>
              <a:t>中本聪在2009年初挖出第一批比特币</a:t>
            </a:r>
            <a:endParaRPr lang="zh-CN" sz="2400" dirty="0">
              <a:latin typeface="+mn-ea"/>
              <a:sym typeface="+mn-ea"/>
            </a:endParaRPr>
          </a:p>
          <a:p>
            <a:pPr marL="0" lvl="1" indent="0">
              <a:buNone/>
            </a:pPr>
            <a:endParaRPr lang="en-US" altLang="zh-CN" sz="2400" dirty="0">
              <a:latin typeface="+mn-ea"/>
              <a:sym typeface="+mn-ea"/>
            </a:endParaRPr>
          </a:p>
          <a:p>
            <a:pPr marL="0" lvl="1"/>
            <a:r>
              <a:rPr lang="zh-CN" altLang="en-US" sz="2400" dirty="0">
                <a:latin typeface="+mn-ea"/>
                <a:sym typeface="+mn-ea"/>
              </a:rPr>
              <a:t>总量不超过</a:t>
            </a:r>
            <a:r>
              <a:rPr lang="en-US" altLang="zh-CN" sz="2400" dirty="0">
                <a:latin typeface="+mn-ea"/>
                <a:sym typeface="+mn-ea"/>
              </a:rPr>
              <a:t>2100</a:t>
            </a:r>
            <a:r>
              <a:rPr lang="zh-CN" altLang="en-US" sz="2400" dirty="0">
                <a:latin typeface="+mn-ea"/>
                <a:sym typeface="+mn-ea"/>
              </a:rPr>
              <a:t>万枚</a:t>
            </a:r>
            <a:endParaRPr lang="zh-CN" altLang="en-US" sz="2400" dirty="0">
              <a:latin typeface="+mn-ea"/>
              <a:sym typeface="+mn-ea"/>
            </a:endParaRPr>
          </a:p>
          <a:p>
            <a:pPr lvl="1"/>
            <a:endParaRPr lang="zh-CN" sz="2125" dirty="0">
              <a:latin typeface="+mn-ea"/>
              <a:sym typeface="+mn-ea"/>
            </a:endParaRPr>
          </a:p>
          <a:p>
            <a:pPr marL="457200" lvl="1" indent="0">
              <a:buNone/>
            </a:pPr>
            <a:endParaRPr lang="en-US" sz="2130" dirty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                  </a:t>
            </a:r>
            <a:endParaRPr lang="en-US" altLang="zh-CN" sz="2400" dirty="0">
              <a:latin typeface="+mn-ea"/>
            </a:endParaRPr>
          </a:p>
          <a:p>
            <a:pPr marL="457200" lvl="1" indent="0">
              <a:buNone/>
            </a:pPr>
            <a:endParaRPr lang="en-US" sz="2000" dirty="0">
              <a:latin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Java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实现区块链与比特币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446530"/>
            <a:ext cx="8596630" cy="4832985"/>
          </a:xfrm>
        </p:spPr>
        <p:txBody>
          <a:bodyPr>
            <a:normAutofit lnSpcReduction="10000"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区块链结构</a:t>
            </a:r>
            <a:endParaRPr lang="zh-CN" sz="2250" dirty="0">
              <a:latin typeface="+mn-ea"/>
              <a:sym typeface="+mn-ea"/>
            </a:endParaRPr>
          </a:p>
          <a:p>
            <a:pPr lvl="0"/>
            <a:endParaRPr lang="zh-CN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挖矿生成新区块</a:t>
            </a: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共识机制</a:t>
            </a:r>
            <a:endParaRPr 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sz="225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比特币交易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比特币钱包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区块链</a:t>
            </a:r>
            <a:r>
              <a:rPr lang="en-US" altLang="zh-CN" sz="2250" dirty="0">
                <a:latin typeface="+mn-ea"/>
                <a:sym typeface="+mn-ea"/>
              </a:rPr>
              <a:t>P2P</a:t>
            </a:r>
            <a:r>
              <a:rPr lang="zh-CN" altLang="en-US" sz="2250" dirty="0">
                <a:latin typeface="+mn-ea"/>
                <a:sym typeface="+mn-ea"/>
              </a:rPr>
              <a:t>网络通讯</a:t>
            </a:r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底层机制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pPr lvl="0"/>
            <a:r>
              <a:rPr lang="zh-CN" altLang="en-US" sz="2250" dirty="0">
                <a:latin typeface="+mn-ea"/>
                <a:sym typeface="+mn-ea"/>
              </a:rPr>
              <a:t>去中心化，</a:t>
            </a:r>
            <a:r>
              <a:rPr lang="en-US" altLang="zh-CN" sz="2250" dirty="0">
                <a:latin typeface="+mn-ea"/>
                <a:sym typeface="+mn-ea"/>
              </a:rPr>
              <a:t>P2P</a:t>
            </a:r>
            <a:r>
              <a:rPr lang="zh-CN" altLang="en-US" sz="2250" dirty="0">
                <a:latin typeface="+mn-ea"/>
                <a:sym typeface="+mn-ea"/>
              </a:rPr>
              <a:t>分布式数字货币系统</a:t>
            </a: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共识机制</a:t>
            </a:r>
            <a:r>
              <a:rPr lang="en-US" altLang="zh-CN" sz="2250" dirty="0">
                <a:latin typeface="+mn-ea"/>
                <a:sym typeface="+mn-ea"/>
              </a:rPr>
              <a:t>-POW</a:t>
            </a:r>
            <a:r>
              <a:rPr lang="zh-CN" altLang="en-US" sz="2250" dirty="0">
                <a:latin typeface="+mn-ea"/>
                <a:sym typeface="+mn-ea"/>
              </a:rPr>
              <a:t>工作量证明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非对称加密算法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数字签名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区块链账本技术</a:t>
            </a: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特性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硬通货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跨境交易</a:t>
            </a: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易携带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只需一个私钥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隐秘性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只暴露钱包地址</a:t>
            </a: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无货币超发</a:t>
            </a: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钱包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钱包就是</a:t>
            </a:r>
            <a:r>
              <a:rPr lang="en-US" altLang="zh-CN" sz="2250" dirty="0">
                <a:latin typeface="+mn-ea"/>
                <a:sym typeface="+mn-ea"/>
              </a:rPr>
              <a:t>P2P</a:t>
            </a:r>
            <a:r>
              <a:rPr lang="zh-CN" altLang="en-US" sz="2250" dirty="0">
                <a:latin typeface="+mn-ea"/>
                <a:sym typeface="+mn-ea"/>
              </a:rPr>
              <a:t>里的</a:t>
            </a:r>
            <a:r>
              <a:rPr lang="en-US" altLang="zh-CN" sz="2250" dirty="0">
                <a:latin typeface="+mn-ea"/>
                <a:sym typeface="+mn-ea"/>
              </a:rPr>
              <a:t>P(</a:t>
            </a:r>
            <a:r>
              <a:rPr lang="zh-CN" altLang="en-US" sz="2250" dirty="0">
                <a:latin typeface="+mn-ea"/>
                <a:sym typeface="+mn-ea"/>
              </a:rPr>
              <a:t>节点</a:t>
            </a:r>
            <a:r>
              <a:rPr lang="en-US" altLang="zh-CN" sz="2250" dirty="0">
                <a:latin typeface="+mn-ea"/>
                <a:sym typeface="+mn-ea"/>
              </a:rPr>
              <a:t>)</a:t>
            </a:r>
            <a:r>
              <a:rPr lang="zh-CN" altLang="en-US" sz="2250" dirty="0">
                <a:latin typeface="+mn-ea"/>
                <a:sym typeface="+mn-ea"/>
              </a:rPr>
              <a:t>，主要用来</a:t>
            </a:r>
            <a:r>
              <a:rPr lang="zh-CN" sz="2250" dirty="0">
                <a:latin typeface="+mn-ea"/>
                <a:sym typeface="+mn-ea"/>
              </a:rPr>
              <a:t>管理私钥和比特币转账地址</a:t>
            </a:r>
            <a:endParaRPr 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钱包分类</a:t>
            </a:r>
            <a:endParaRPr lang="zh-CN" altLang="en-US" sz="225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轻钱包</a:t>
            </a:r>
            <a:r>
              <a:rPr lang="en-US" altLang="zh-CN" sz="2000" dirty="0">
                <a:latin typeface="+mn-ea"/>
                <a:sym typeface="+mn-ea"/>
              </a:rPr>
              <a:t>-</a:t>
            </a:r>
            <a:r>
              <a:rPr lang="zh-CN" altLang="en-US" sz="2000" dirty="0">
                <a:latin typeface="+mn-ea"/>
                <a:sym typeface="+mn-ea"/>
              </a:rPr>
              <a:t>只存储维护跟你自己交易相关的数据</a:t>
            </a:r>
            <a:endParaRPr lang="zh-CN" altLang="en-US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中心化钱包</a:t>
            </a:r>
            <a:r>
              <a:rPr lang="en-US" altLang="zh-CN" sz="2000" dirty="0">
                <a:latin typeface="+mn-ea"/>
                <a:sym typeface="+mn-ea"/>
              </a:rPr>
              <a:t>-</a:t>
            </a:r>
            <a:r>
              <a:rPr lang="zh-CN" altLang="en-US" sz="2000" dirty="0">
                <a:latin typeface="+mn-ea"/>
                <a:sym typeface="+mn-ea"/>
              </a:rPr>
              <a:t>数字货币交易所</a:t>
            </a:r>
            <a:endParaRPr lang="zh-CN" altLang="en-US" sz="2000" dirty="0">
              <a:latin typeface="+mn-ea"/>
              <a:sym typeface="+mn-ea"/>
            </a:endParaRPr>
          </a:p>
          <a:p>
            <a:pPr lvl="1"/>
            <a:endParaRPr lang="zh-CN" altLang="en-US" sz="200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钱包下载地址：</a:t>
            </a:r>
            <a:endParaRPr lang="zh-CN" altLang="en-US" sz="225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https://bitcoin.org/zh_CN/download</a:t>
            </a:r>
            <a:endParaRPr lang="zh-CN" altLang="en-US" sz="200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7165" y="3131185"/>
            <a:ext cx="2898140" cy="25076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产生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比特币由矿工挖矿产生</a:t>
            </a:r>
            <a:endParaRPr lang="zh-CN" sz="2250" dirty="0">
              <a:latin typeface="+mn-ea"/>
              <a:sym typeface="+mn-ea"/>
            </a:endParaRPr>
          </a:p>
          <a:p>
            <a:pPr lvl="0"/>
            <a:endParaRPr lang="zh-CN" sz="225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生成的比特币被记录在矿工的名下</a:t>
            </a:r>
            <a:endParaRPr 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sz="225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比特币通过矿工的公钥哈希值锁定</a:t>
            </a:r>
            <a:endParaRPr lang="zh-CN" sz="2250" dirty="0">
              <a:latin typeface="+mn-ea"/>
              <a:sym typeface="+mn-ea"/>
            </a:endParaRPr>
          </a:p>
          <a:p>
            <a:pPr lvl="0"/>
            <a:endParaRPr lang="zh-CN" sz="225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比特币通过交易</a:t>
            </a:r>
            <a:r>
              <a:rPr lang="en-US" altLang="zh-CN" sz="2250" dirty="0">
                <a:latin typeface="+mn-ea"/>
                <a:sym typeface="+mn-ea"/>
              </a:rPr>
              <a:t>(UTXO)</a:t>
            </a:r>
            <a:r>
              <a:rPr lang="zh-CN" altLang="en-US" sz="2250" dirty="0">
                <a:latin typeface="+mn-ea"/>
                <a:sym typeface="+mn-ea"/>
              </a:rPr>
              <a:t>在节点之间转移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en-US" altLang="zh-CN" sz="2250" dirty="0">
                <a:latin typeface="+mn-ea"/>
                <a:sym typeface="+mn-ea"/>
              </a:rPr>
              <a:t>UTXO-</a:t>
            </a:r>
            <a:r>
              <a:rPr lang="zh-CN" altLang="en-US" sz="2250" dirty="0">
                <a:latin typeface="+mn-ea"/>
                <a:sym typeface="+mn-ea"/>
              </a:rPr>
              <a:t>未花费的交易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421064"/>
            <a:ext cx="8596668" cy="1320800"/>
          </a:xfrm>
        </p:spPr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-UTXO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95167"/>
            <a:ext cx="8596668" cy="4845377"/>
          </a:xfrm>
        </p:spPr>
        <p:txBody>
          <a:bodyPr>
            <a:normAutofit/>
          </a:bodyPr>
          <a:lstStyle/>
          <a:p>
            <a:pPr lvl="0"/>
            <a:r>
              <a:rPr lang="en-US" altLang="zh-CN" sz="2200" dirty="0">
                <a:latin typeface="+mn-ea"/>
              </a:rPr>
              <a:t>UTXO(unspent transaction output)-</a:t>
            </a:r>
            <a:r>
              <a:rPr lang="zh-CN" altLang="en-US" sz="2200" dirty="0">
                <a:latin typeface="+mn-ea"/>
              </a:rPr>
              <a:t>未花费交易输出</a:t>
            </a:r>
            <a:endParaRPr lang="en-US" altLang="zh-CN" sz="22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比特币拥有者的公钥锁定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加密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的一个数字</a:t>
            </a:r>
            <a:endParaRPr lang="en-US" altLang="zh-CN" sz="1800" dirty="0"/>
          </a:p>
          <a:p>
            <a:pPr lvl="1"/>
            <a:r>
              <a:rPr lang="en-US" altLang="zh-CN" sz="1800" dirty="0"/>
              <a:t>UTXO </a:t>
            </a:r>
            <a:r>
              <a:rPr lang="zh-CN" altLang="en-US" sz="1800" dirty="0"/>
              <a:t>就是比特币，比特币系统中只有</a:t>
            </a:r>
            <a:r>
              <a:rPr lang="en-US" altLang="zh-CN" sz="1800" dirty="0"/>
              <a:t>UTXO</a:t>
            </a:r>
            <a:r>
              <a:rPr lang="zh-CN" altLang="en-US" sz="1800" dirty="0"/>
              <a:t>，没有比特币</a:t>
            </a:r>
            <a:endParaRPr lang="en-US" altLang="zh-CN" sz="1800" dirty="0"/>
          </a:p>
          <a:p>
            <a:pPr lvl="1"/>
            <a:r>
              <a:rPr lang="zh-CN" altLang="en-US" sz="1800" dirty="0"/>
              <a:t>新的</a:t>
            </a:r>
            <a:r>
              <a:rPr lang="en-US" altLang="zh-CN" sz="1800" dirty="0"/>
              <a:t>UTXO </a:t>
            </a:r>
            <a:r>
              <a:rPr lang="zh-CN" altLang="en-US" sz="1800" dirty="0"/>
              <a:t>由挖矿或交易产生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r>
              <a:rPr lang="en-US" altLang="zh-CN" sz="2200" dirty="0"/>
              <a:t>UTXO</a:t>
            </a:r>
            <a:r>
              <a:rPr lang="zh-CN" altLang="en-US" sz="2200" dirty="0"/>
              <a:t>存在全节点的数据库里</a:t>
            </a:r>
            <a:endParaRPr lang="en-US" altLang="zh-CN" sz="2200" dirty="0"/>
          </a:p>
          <a:p>
            <a:r>
              <a:rPr lang="zh-CN" altLang="en-US" sz="2200" dirty="0">
                <a:latin typeface="+mn-ea"/>
              </a:rPr>
              <a:t>转账交易消耗自己的</a:t>
            </a:r>
            <a:r>
              <a:rPr lang="en-US" altLang="zh-CN" sz="2200" dirty="0">
                <a:latin typeface="+mn-ea"/>
              </a:rPr>
              <a:t>UTXO</a:t>
            </a:r>
            <a:r>
              <a:rPr lang="zh-CN" altLang="en-US" sz="2200" dirty="0">
                <a:latin typeface="+mn-ea"/>
              </a:rPr>
              <a:t>，同时生成新的</a:t>
            </a:r>
            <a:r>
              <a:rPr lang="en-US" altLang="zh-CN" sz="2200" dirty="0">
                <a:latin typeface="+mn-ea"/>
              </a:rPr>
              <a:t>UTXO</a:t>
            </a:r>
            <a:r>
              <a:rPr lang="zh-CN" altLang="en-US" sz="2200" dirty="0">
                <a:latin typeface="+mn-ea"/>
              </a:rPr>
              <a:t>，并用接收者的公钥锁定</a:t>
            </a:r>
            <a:endParaRPr lang="en-US" altLang="zh-CN" sz="2200" dirty="0">
              <a:latin typeface="+mn-ea"/>
            </a:endParaRPr>
          </a:p>
          <a:p>
            <a:r>
              <a:rPr lang="zh-CN" altLang="en-US" sz="2200" dirty="0"/>
              <a:t>比特币系统中用户的“余额”实际上并不直接存在，而是通过计算得来</a:t>
            </a:r>
            <a:endParaRPr lang="en-US" altLang="zh-CN" sz="2200" dirty="0"/>
          </a:p>
          <a:p>
            <a:endParaRPr lang="en-US" altLang="zh-CN" sz="2200" dirty="0">
              <a:latin typeface="+mn-ea"/>
            </a:endParaRPr>
          </a:p>
          <a:p>
            <a:endParaRPr lang="en-US" altLang="zh-CN" sz="2200" dirty="0"/>
          </a:p>
          <a:p>
            <a:pPr marL="457200" lvl="1" indent="0">
              <a:buNone/>
            </a:pPr>
            <a:endParaRPr lang="en-US" altLang="zh-CN" sz="1800" dirty="0">
              <a:sym typeface="+mn-ea"/>
            </a:endParaRPr>
          </a:p>
          <a:p>
            <a:pPr marL="457200" lvl="1" indent="0">
              <a:buNone/>
            </a:pPr>
            <a:endParaRPr lang="zh-CN" altLang="en-US" sz="1800" dirty="0">
              <a:sym typeface="+mn-ea"/>
            </a:endParaRPr>
          </a:p>
          <a:p>
            <a:pPr marL="0" lvl="0" indent="0">
              <a:buNone/>
            </a:pPr>
            <a:endParaRPr lang="zh-CN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583421"/>
            <a:ext cx="8596668" cy="1320800"/>
          </a:xfrm>
        </p:spPr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交易模型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06257"/>
            <a:ext cx="8596668" cy="4685116"/>
          </a:xfrm>
        </p:spPr>
        <p:txBody>
          <a:bodyPr>
            <a:normAutofit/>
          </a:bodyPr>
          <a:lstStyle/>
          <a:p>
            <a:pPr lvl="0"/>
            <a:r>
              <a:rPr lang="zh-CN" altLang="en-US" sz="2200" dirty="0">
                <a:latin typeface="+mn-ea"/>
              </a:rPr>
              <a:t>交易输出</a:t>
            </a:r>
            <a:r>
              <a:rPr lang="en-US" altLang="zh-CN" sz="2200" dirty="0">
                <a:latin typeface="+mn-ea"/>
              </a:rPr>
              <a:t>(UTXO)</a:t>
            </a:r>
            <a:endParaRPr lang="en-US" altLang="zh-CN" sz="22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锁定的比特币数量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锁定脚本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用接收者的公钥哈希</a:t>
            </a:r>
            <a:r>
              <a:rPr lang="en-US" altLang="zh-CN" sz="2000" dirty="0">
                <a:latin typeface="+mn-ea"/>
              </a:rPr>
              <a:t>)</a:t>
            </a:r>
            <a:endParaRPr lang="en-US" altLang="zh-CN" sz="2000" dirty="0">
              <a:latin typeface="+mn-ea"/>
            </a:endParaRPr>
          </a:p>
          <a:p>
            <a:pPr lvl="0"/>
            <a:r>
              <a:rPr lang="zh-CN" altLang="en-US" sz="2200" dirty="0">
                <a:latin typeface="+mn-ea"/>
              </a:rPr>
              <a:t>交易输入</a:t>
            </a:r>
            <a:r>
              <a:rPr lang="en-US" altLang="zh-CN" sz="2200" dirty="0">
                <a:latin typeface="+mn-ea"/>
              </a:rPr>
              <a:t>(UTXO+</a:t>
            </a:r>
            <a:r>
              <a:rPr lang="zh-CN" altLang="en-US" sz="2200" dirty="0">
                <a:latin typeface="+mn-ea"/>
              </a:rPr>
              <a:t>解锁脚本</a:t>
            </a:r>
            <a:r>
              <a:rPr lang="en-US" altLang="zh-CN" sz="2200" dirty="0">
                <a:latin typeface="+mn-ea"/>
              </a:rPr>
              <a:t>)</a:t>
            </a:r>
            <a:endParaRPr lang="en-US" altLang="zh-CN" sz="22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解锁脚本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发送者的签名和公钥</a:t>
            </a:r>
            <a:r>
              <a:rPr lang="en-US" altLang="zh-CN" sz="2000" dirty="0">
                <a:latin typeface="+mn-ea"/>
              </a:rPr>
              <a:t>)</a:t>
            </a:r>
            <a:endParaRPr lang="en-US" altLang="zh-CN" sz="2000" dirty="0">
              <a:latin typeface="+mn-ea"/>
            </a:endParaRPr>
          </a:p>
          <a:p>
            <a:r>
              <a:rPr lang="zh-CN" altLang="en-US" sz="2200" dirty="0">
                <a:latin typeface="+mn-ea"/>
              </a:rPr>
              <a:t>签名</a:t>
            </a:r>
            <a:r>
              <a:rPr lang="en-US" altLang="zh-CN" sz="2200" dirty="0">
                <a:latin typeface="+mn-ea"/>
              </a:rPr>
              <a:t>-</a:t>
            </a:r>
            <a:r>
              <a:rPr lang="zh-CN" altLang="en-US" sz="2200" dirty="0">
                <a:latin typeface="+mn-ea"/>
              </a:rPr>
              <a:t>对发送者和接收者的公钥哈希以及整个交易签名</a:t>
            </a:r>
            <a:endParaRPr lang="en-US" altLang="zh-CN" sz="1800" dirty="0">
              <a:sym typeface="+mn-ea"/>
            </a:endParaRPr>
          </a:p>
          <a:p>
            <a:pPr marL="457200" lvl="1" indent="0">
              <a:buNone/>
            </a:pPr>
            <a:endParaRPr lang="zh-CN" altLang="en-US" sz="1800" dirty="0">
              <a:sym typeface="+mn-ea"/>
            </a:endParaRPr>
          </a:p>
          <a:p>
            <a:pPr marL="0" lvl="0" indent="0">
              <a:buNone/>
            </a:pPr>
            <a:endParaRPr lang="zh-CN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7196" y="4812377"/>
            <a:ext cx="3097988" cy="10322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050793" y="4820627"/>
            <a:ext cx="3214541" cy="10322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32873" y="5151743"/>
            <a:ext cx="1197205" cy="372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Input(A)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00458" y="5142315"/>
            <a:ext cx="1197205" cy="372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Output(B)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51324" y="5142315"/>
            <a:ext cx="1197205" cy="372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Input(B)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92841" y="5142315"/>
            <a:ext cx="1197205" cy="372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Output(C)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1" idx="3"/>
          </p:cNvCxnSpPr>
          <p:nvPr/>
        </p:nvCxnSpPr>
        <p:spPr>
          <a:xfrm>
            <a:off x="4097663" y="5328497"/>
            <a:ext cx="1253661" cy="16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328420" y="4534293"/>
            <a:ext cx="669303" cy="27808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tx1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59396" y="4545292"/>
            <a:ext cx="669303" cy="27808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tx2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2618</Words>
  <Application>WPS 演示</Application>
  <PresentationFormat>宽屏</PresentationFormat>
  <Paragraphs>454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Arial</vt:lpstr>
      <vt:lpstr>宋体</vt:lpstr>
      <vt:lpstr>Wingdings</vt:lpstr>
      <vt:lpstr>Wingdings</vt:lpstr>
      <vt:lpstr>Wingdings 3</vt:lpstr>
      <vt:lpstr>Arial</vt:lpstr>
      <vt:lpstr>方正姚体</vt:lpstr>
      <vt:lpstr>Trebuchet MS</vt:lpstr>
      <vt:lpstr>华文新魏</vt:lpstr>
      <vt:lpstr>微软雅黑</vt:lpstr>
      <vt:lpstr>Arial Unicode MS</vt:lpstr>
      <vt:lpstr>Calibri</vt:lpstr>
      <vt:lpstr>平面</vt:lpstr>
      <vt:lpstr>区块链核心技术原理</vt:lpstr>
      <vt:lpstr>目录</vt:lpstr>
      <vt:lpstr>比特币-起源</vt:lpstr>
      <vt:lpstr>比特币-底层机制</vt:lpstr>
      <vt:lpstr>比特币-特性</vt:lpstr>
      <vt:lpstr>比特币-钱包</vt:lpstr>
      <vt:lpstr>比特币-产生</vt:lpstr>
      <vt:lpstr>比特币-UTXO</vt:lpstr>
      <vt:lpstr>比特币-交易模型</vt:lpstr>
      <vt:lpstr>比特币-交易模型</vt:lpstr>
      <vt:lpstr>比特币-交易全流程</vt:lpstr>
      <vt:lpstr>区块链-分布式账本系统</vt:lpstr>
      <vt:lpstr>区块链网络</vt:lpstr>
      <vt:lpstr>区块链-挖矿</vt:lpstr>
      <vt:lpstr>区块链-共识机制</vt:lpstr>
      <vt:lpstr>区块链-共识机制</vt:lpstr>
      <vt:lpstr>区块链-交易确认</vt:lpstr>
      <vt:lpstr>区块链-区块生成</vt:lpstr>
      <vt:lpstr>区块链-区块验证</vt:lpstr>
      <vt:lpstr>区块链-分类</vt:lpstr>
      <vt:lpstr>区块链-篡改账本</vt:lpstr>
      <vt:lpstr>区块链-篡改账本</vt:lpstr>
      <vt:lpstr>区块链-篡改账本</vt:lpstr>
      <vt:lpstr>区块链-篡改账本</vt:lpstr>
      <vt:lpstr>区块链-P2P</vt:lpstr>
      <vt:lpstr>密码学-对称加密</vt:lpstr>
      <vt:lpstr>密码学-非对称加密</vt:lpstr>
      <vt:lpstr>密码学-哈希(Hash)</vt:lpstr>
      <vt:lpstr>密码学-数字签名</vt:lpstr>
      <vt:lpstr>Java实现区块链与比特币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mtime</cp:lastModifiedBy>
  <cp:revision>495</cp:revision>
  <dcterms:created xsi:type="dcterms:W3CDTF">2016-07-12T22:52:00Z</dcterms:created>
  <dcterms:modified xsi:type="dcterms:W3CDTF">2019-11-26T02:25:09Z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