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3"/>
    <p:sldId id="257" r:id="rId4"/>
    <p:sldId id="258" r:id="rId5"/>
    <p:sldId id="269" r:id="rId6"/>
    <p:sldId id="259" r:id="rId7"/>
    <p:sldId id="260" r:id="rId8"/>
    <p:sldId id="261" r:id="rId9"/>
    <p:sldId id="262" r:id="rId10"/>
    <p:sldId id="263" r:id="rId11"/>
    <p:sldId id="270" r:id="rId12"/>
    <p:sldId id="264" r:id="rId13"/>
    <p:sldId id="268" r:id="rId14"/>
    <p:sldId id="273" r:id="rId15"/>
    <p:sldId id="272" r:id="rId16"/>
    <p:sldId id="274" r:id="rId17"/>
    <p:sldId id="275" r:id="rId18"/>
    <p:sldId id="277" r:id="rId19"/>
    <p:sldId id="27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340" autoAdjust="0"/>
    <p:restoredTop sz="94414" autoAdjust="0"/>
  </p:normalViewPr>
  <p:slideViewPr>
    <p:cSldViewPr snapToGrid="0">
      <p:cViewPr varScale="1">
        <p:scale>
          <a:sx n="86" d="100"/>
          <a:sy n="86" d="100"/>
        </p:scale>
        <p:origin x="86" y="67"/>
      </p:cViewPr>
      <p:guideLst>
        <p:guide orient="horz" pos="2208"/>
        <p:guide pos="382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106D4C-56BE-4E10-AEE3-52A98C7525F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A48BCF-A98A-4F7D-9791-30BEF9B96E5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404534"/>
            <a:ext cx="7766936" cy="1646302"/>
          </a:xfrm>
        </p:spPr>
        <p:txBody>
          <a:bodyPr anchor="b">
            <a:noAutofit/>
          </a:bodyPr>
          <a:lstStyle>
            <a:lvl1pPr algn="r">
              <a:defRPr sz="5400">
                <a:solidFill>
                  <a:srgbClr val="33C9FF"/>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fld>
            <a:endParaRPr lang="en-US"/>
          </a:p>
        </p:txBody>
      </p:sp>
      <p:sp>
        <p:nvSpPr>
          <p:cNvPr id="16386" name="任意多边形 1"/>
          <p:cNvSpPr/>
          <p:nvPr userDrawn="1"/>
        </p:nvSpPr>
        <p:spPr>
          <a:xfrm rot="3230023">
            <a:off x="4980940" y="310833"/>
            <a:ext cx="506413" cy="1271587"/>
          </a:xfrm>
          <a:custGeom>
            <a:avLst/>
            <a:gdLst>
              <a:gd name="txL" fmla="*/ 0 w 2015614"/>
              <a:gd name="txT" fmla="*/ 0 h 4367958"/>
              <a:gd name="txR" fmla="*/ 2015614 w 2015614"/>
              <a:gd name="txB" fmla="*/ 4367958 h 4367958"/>
            </a:gdLst>
            <a:ahLst/>
            <a:cxnLst>
              <a:cxn ang="0">
                <a:pos x="15983" y="0"/>
              </a:cxn>
              <a:cxn ang="0">
                <a:pos x="18608" y="3710"/>
              </a:cxn>
              <a:cxn ang="0">
                <a:pos x="31967" y="53883"/>
              </a:cxn>
              <a:cxn ang="0">
                <a:pos x="18608" y="104056"/>
              </a:cxn>
              <a:cxn ang="0">
                <a:pos x="15983" y="107766"/>
              </a:cxn>
              <a:cxn ang="0">
                <a:pos x="13359" y="104056"/>
              </a:cxn>
              <a:cxn ang="0">
                <a:pos x="0" y="53883"/>
              </a:cxn>
              <a:cxn ang="0">
                <a:pos x="13359" y="3710"/>
              </a:cxn>
            </a:cxnLst>
            <a:rect l="txL" t="txT" r="txR" b="txB"/>
            <a:pathLst>
              <a:path w="2015614" h="4367958">
                <a:moveTo>
                  <a:pt x="1007807" y="0"/>
                </a:moveTo>
                <a:lnTo>
                  <a:pt x="1173272" y="150385"/>
                </a:lnTo>
                <a:cubicBezTo>
                  <a:pt x="1693714" y="670827"/>
                  <a:pt x="2015614" y="1389811"/>
                  <a:pt x="2015614" y="2183979"/>
                </a:cubicBezTo>
                <a:cubicBezTo>
                  <a:pt x="2015614" y="2978147"/>
                  <a:pt x="1693714" y="3697131"/>
                  <a:pt x="1173272" y="4217573"/>
                </a:cubicBezTo>
                <a:lnTo>
                  <a:pt x="1007808" y="4367958"/>
                </a:lnTo>
                <a:lnTo>
                  <a:pt x="842342" y="4217572"/>
                </a:lnTo>
                <a:cubicBezTo>
                  <a:pt x="321900" y="3697130"/>
                  <a:pt x="0" y="2978146"/>
                  <a:pt x="0" y="2183978"/>
                </a:cubicBezTo>
                <a:cubicBezTo>
                  <a:pt x="0" y="1389810"/>
                  <a:pt x="321900" y="670826"/>
                  <a:pt x="842342" y="150384"/>
                </a:cubicBezTo>
                <a:lnTo>
                  <a:pt x="1007807" y="0"/>
                </a:lnTo>
                <a:close/>
              </a:path>
            </a:pathLst>
          </a:custGeom>
          <a:gradFill rotWithShape="1">
            <a:gsLst>
              <a:gs pos="0">
                <a:srgbClr val="09D1AB">
                  <a:alpha val="100000"/>
                </a:srgbClr>
              </a:gs>
              <a:gs pos="31000">
                <a:srgbClr val="09D1AB">
                  <a:alpha val="100000"/>
                </a:srgbClr>
              </a:gs>
              <a:gs pos="100000">
                <a:srgbClr val="6E7DC3">
                  <a:alpha val="100000"/>
                </a:srgbClr>
              </a:gs>
            </a:gsLst>
            <a:lin ang="5400000" scaled="1"/>
            <a:tileRect/>
          </a:gradFill>
          <a:ln w="9525">
            <a:noFill/>
          </a:ln>
        </p:spPr>
        <p:txBody>
          <a:bodyPr/>
          <a:lstStyle/>
          <a:p>
            <a:endParaRPr lang="zh-CN" altLang="en-US"/>
          </a:p>
        </p:txBody>
      </p:sp>
      <p:sp>
        <p:nvSpPr>
          <p:cNvPr id="16389" name="任意多边形 46"/>
          <p:cNvSpPr/>
          <p:nvPr userDrawn="1"/>
        </p:nvSpPr>
        <p:spPr>
          <a:xfrm rot="3325521">
            <a:off x="5387340" y="4090670"/>
            <a:ext cx="1048385" cy="2272665"/>
          </a:xfrm>
          <a:custGeom>
            <a:avLst/>
            <a:gdLst>
              <a:gd name="txL" fmla="*/ 0 w 2015614"/>
              <a:gd name="txT" fmla="*/ 0 h 4367958"/>
              <a:gd name="txR" fmla="*/ 2015614 w 2015614"/>
              <a:gd name="txB" fmla="*/ 4367958 h 4367958"/>
            </a:gdLst>
            <a:ahLst/>
            <a:cxnLst>
              <a:cxn ang="0">
                <a:pos x="831825" y="0"/>
              </a:cxn>
              <a:cxn ang="0">
                <a:pos x="968396" y="57239"/>
              </a:cxn>
              <a:cxn ang="0">
                <a:pos x="1663651" y="831247"/>
              </a:cxn>
              <a:cxn ang="0">
                <a:pos x="968396" y="1605254"/>
              </a:cxn>
              <a:cxn ang="0">
                <a:pos x="831825" y="1662493"/>
              </a:cxn>
              <a:cxn ang="0">
                <a:pos x="695253" y="1605254"/>
              </a:cxn>
              <a:cxn ang="0">
                <a:pos x="0" y="831246"/>
              </a:cxn>
              <a:cxn ang="0">
                <a:pos x="695253" y="57238"/>
              </a:cxn>
            </a:cxnLst>
            <a:rect l="txL" t="txT" r="txR" b="txB"/>
            <a:pathLst>
              <a:path w="2015614" h="4367958">
                <a:moveTo>
                  <a:pt x="1007807" y="0"/>
                </a:moveTo>
                <a:lnTo>
                  <a:pt x="1173272" y="150385"/>
                </a:lnTo>
                <a:cubicBezTo>
                  <a:pt x="1693714" y="670827"/>
                  <a:pt x="2015614" y="1389811"/>
                  <a:pt x="2015614" y="2183979"/>
                </a:cubicBezTo>
                <a:cubicBezTo>
                  <a:pt x="2015614" y="2978147"/>
                  <a:pt x="1693714" y="3697131"/>
                  <a:pt x="1173272" y="4217573"/>
                </a:cubicBezTo>
                <a:lnTo>
                  <a:pt x="1007808" y="4367958"/>
                </a:lnTo>
                <a:lnTo>
                  <a:pt x="842342" y="4217572"/>
                </a:lnTo>
                <a:cubicBezTo>
                  <a:pt x="321900" y="3697130"/>
                  <a:pt x="0" y="2978146"/>
                  <a:pt x="0" y="2183978"/>
                </a:cubicBezTo>
                <a:cubicBezTo>
                  <a:pt x="0" y="1389810"/>
                  <a:pt x="321900" y="670826"/>
                  <a:pt x="842342" y="150384"/>
                </a:cubicBezTo>
                <a:lnTo>
                  <a:pt x="1007807" y="0"/>
                </a:lnTo>
                <a:close/>
              </a:path>
            </a:pathLst>
          </a:custGeom>
          <a:solidFill>
            <a:schemeClr val="accent1">
              <a:lumMod val="40000"/>
              <a:lumOff val="60000"/>
              <a:alpha val="30000"/>
            </a:schemeClr>
          </a:solidFill>
          <a:ln w="9525">
            <a:noFill/>
          </a:ln>
        </p:spPr>
        <p:txBody>
          <a:bodyPr/>
          <a:lstStyle/>
          <a:p>
            <a:endParaRPr lang="zh-CN" altLang="en-US"/>
          </a:p>
        </p:txBody>
      </p:sp>
      <p:pic>
        <p:nvPicPr>
          <p:cNvPr id="4116" name="图片 3" descr="66-01"/>
          <p:cNvPicPr>
            <a:picLocks noChangeAspect="1"/>
          </p:cNvPicPr>
          <p:nvPr userDrawn="1"/>
        </p:nvPicPr>
        <p:blipFill>
          <a:blip r:embed="rId2"/>
          <a:stretch>
            <a:fillRect/>
          </a:stretch>
        </p:blipFill>
        <p:spPr>
          <a:xfrm>
            <a:off x="364173" y="293053"/>
            <a:ext cx="1249362" cy="1069975"/>
          </a:xfrm>
          <a:prstGeom prst="rect">
            <a:avLst/>
          </a:prstGeom>
          <a:noFill/>
          <a:ln w="9525">
            <a:noFill/>
          </a:ln>
        </p:spPr>
      </p:pic>
      <p:grpSp>
        <p:nvGrpSpPr>
          <p:cNvPr id="8" name="组合 88"/>
          <p:cNvGrpSpPr/>
          <p:nvPr userDrawn="1"/>
        </p:nvGrpSpPr>
        <p:grpSpPr>
          <a:xfrm rot="20040000" flipH="1">
            <a:off x="176213" y="4493260"/>
            <a:ext cx="1541462" cy="1201738"/>
            <a:chOff x="0" y="0"/>
            <a:chExt cx="945409" cy="740056"/>
          </a:xfrm>
        </p:grpSpPr>
        <p:grpSp>
          <p:nvGrpSpPr>
            <p:cNvPr id="9" name="组合 89"/>
            <p:cNvGrpSpPr/>
            <p:nvPr/>
          </p:nvGrpSpPr>
          <p:grpSpPr>
            <a:xfrm>
              <a:off x="0" y="0"/>
              <a:ext cx="945409" cy="629359"/>
              <a:chOff x="0" y="0"/>
              <a:chExt cx="945409" cy="629359"/>
            </a:xfrm>
          </p:grpSpPr>
          <p:sp>
            <p:nvSpPr>
              <p:cNvPr id="10" name="任意多边形 91"/>
              <p:cNvSpPr/>
              <p:nvPr/>
            </p:nvSpPr>
            <p:spPr>
              <a:xfrm rot="-3146483">
                <a:off x="284356" y="-284357"/>
                <a:ext cx="376696" cy="945409"/>
              </a:xfrm>
              <a:custGeom>
                <a:avLst/>
                <a:gdLst>
                  <a:gd name="txL" fmla="*/ 0 w 2015614"/>
                  <a:gd name="txT" fmla="*/ 0 h 4367958"/>
                  <a:gd name="txR" fmla="*/ 2015614 w 2015614"/>
                  <a:gd name="txB" fmla="*/ 4367958 h 4367958"/>
                </a:gdLst>
                <a:ahLst/>
                <a:cxnLst>
                  <a:cxn ang="0">
                    <a:pos x="6578" y="0"/>
                  </a:cxn>
                  <a:cxn ang="0">
                    <a:pos x="7659" y="1525"/>
                  </a:cxn>
                  <a:cxn ang="0">
                    <a:pos x="13157" y="22145"/>
                  </a:cxn>
                  <a:cxn ang="0">
                    <a:pos x="7659" y="42765"/>
                  </a:cxn>
                  <a:cxn ang="0">
                    <a:pos x="6578" y="44290"/>
                  </a:cxn>
                  <a:cxn ang="0">
                    <a:pos x="5498" y="42765"/>
                  </a:cxn>
                  <a:cxn ang="0">
                    <a:pos x="0" y="22145"/>
                  </a:cxn>
                  <a:cxn ang="0">
                    <a:pos x="5498" y="1525"/>
                  </a:cxn>
                </a:cxnLst>
                <a:rect l="txL" t="txT" r="txR" b="txB"/>
                <a:pathLst>
                  <a:path w="2015614" h="4367958">
                    <a:moveTo>
                      <a:pt x="1007807" y="0"/>
                    </a:moveTo>
                    <a:lnTo>
                      <a:pt x="1173272" y="150385"/>
                    </a:lnTo>
                    <a:cubicBezTo>
                      <a:pt x="1693714" y="670827"/>
                      <a:pt x="2015614" y="1389811"/>
                      <a:pt x="2015614" y="2183979"/>
                    </a:cubicBezTo>
                    <a:cubicBezTo>
                      <a:pt x="2015614" y="2978147"/>
                      <a:pt x="1693714" y="3697131"/>
                      <a:pt x="1173272" y="4217573"/>
                    </a:cubicBezTo>
                    <a:lnTo>
                      <a:pt x="1007808" y="4367958"/>
                    </a:lnTo>
                    <a:lnTo>
                      <a:pt x="842342" y="4217572"/>
                    </a:lnTo>
                    <a:cubicBezTo>
                      <a:pt x="321900" y="3697130"/>
                      <a:pt x="0" y="2978146"/>
                      <a:pt x="0" y="2183978"/>
                    </a:cubicBezTo>
                    <a:cubicBezTo>
                      <a:pt x="0" y="1389810"/>
                      <a:pt x="321900" y="670826"/>
                      <a:pt x="842342" y="150384"/>
                    </a:cubicBezTo>
                    <a:lnTo>
                      <a:pt x="1007807" y="0"/>
                    </a:lnTo>
                    <a:close/>
                  </a:path>
                </a:pathLst>
              </a:custGeom>
              <a:gradFill rotWithShape="1">
                <a:gsLst>
                  <a:gs pos="0">
                    <a:srgbClr val="09D1AB">
                      <a:alpha val="100000"/>
                    </a:srgbClr>
                  </a:gs>
                  <a:gs pos="31000">
                    <a:srgbClr val="09D1AB">
                      <a:alpha val="100000"/>
                    </a:srgbClr>
                  </a:gs>
                  <a:gs pos="100000">
                    <a:srgbClr val="6E7DC3">
                      <a:alpha val="100000"/>
                    </a:srgbClr>
                  </a:gs>
                </a:gsLst>
                <a:lin ang="5400000" scaled="1"/>
                <a:tileRect/>
              </a:gradFill>
              <a:ln w="9525">
                <a:noFill/>
              </a:ln>
            </p:spPr>
            <p:txBody>
              <a:bodyPr/>
              <a:lstStyle/>
              <a:p>
                <a:endParaRPr lang="zh-CN" altLang="en-US"/>
              </a:p>
            </p:txBody>
          </p:sp>
          <p:sp>
            <p:nvSpPr>
              <p:cNvPr id="11" name="任意多边形 92"/>
              <p:cNvSpPr/>
              <p:nvPr/>
            </p:nvSpPr>
            <p:spPr>
              <a:xfrm rot="-5400000">
                <a:off x="291714" y="77705"/>
                <a:ext cx="314355" cy="788949"/>
              </a:xfrm>
              <a:custGeom>
                <a:avLst/>
                <a:gdLst>
                  <a:gd name="txL" fmla="*/ 0 w 2015614"/>
                  <a:gd name="txT" fmla="*/ 0 h 4367958"/>
                  <a:gd name="txR" fmla="*/ 2015614 w 2015614"/>
                  <a:gd name="txB" fmla="*/ 4367958 h 4367958"/>
                </a:gdLst>
                <a:ahLst/>
                <a:cxnLst>
                  <a:cxn ang="0">
                    <a:pos x="3823" y="0"/>
                  </a:cxn>
                  <a:cxn ang="0">
                    <a:pos x="4451" y="886"/>
                  </a:cxn>
                  <a:cxn ang="0">
                    <a:pos x="7646" y="12869"/>
                  </a:cxn>
                  <a:cxn ang="0">
                    <a:pos x="4451" y="24853"/>
                  </a:cxn>
                  <a:cxn ang="0">
                    <a:pos x="3823" y="25739"/>
                  </a:cxn>
                  <a:cxn ang="0">
                    <a:pos x="3195" y="24853"/>
                  </a:cxn>
                  <a:cxn ang="0">
                    <a:pos x="0" y="12869"/>
                  </a:cxn>
                  <a:cxn ang="0">
                    <a:pos x="3195" y="886"/>
                  </a:cxn>
                </a:cxnLst>
                <a:rect l="txL" t="txT" r="txR" b="txB"/>
                <a:pathLst>
                  <a:path w="2015614" h="4367958">
                    <a:moveTo>
                      <a:pt x="1007807" y="0"/>
                    </a:moveTo>
                    <a:lnTo>
                      <a:pt x="1173272" y="150385"/>
                    </a:lnTo>
                    <a:cubicBezTo>
                      <a:pt x="1693714" y="670827"/>
                      <a:pt x="2015614" y="1389811"/>
                      <a:pt x="2015614" y="2183979"/>
                    </a:cubicBezTo>
                    <a:cubicBezTo>
                      <a:pt x="2015614" y="2978147"/>
                      <a:pt x="1693714" y="3697131"/>
                      <a:pt x="1173272" y="4217573"/>
                    </a:cubicBezTo>
                    <a:lnTo>
                      <a:pt x="1007808" y="4367958"/>
                    </a:lnTo>
                    <a:lnTo>
                      <a:pt x="842342" y="4217572"/>
                    </a:lnTo>
                    <a:cubicBezTo>
                      <a:pt x="321900" y="3697130"/>
                      <a:pt x="0" y="2978146"/>
                      <a:pt x="0" y="2183978"/>
                    </a:cubicBezTo>
                    <a:cubicBezTo>
                      <a:pt x="0" y="1389810"/>
                      <a:pt x="321900" y="670826"/>
                      <a:pt x="842342" y="150384"/>
                    </a:cubicBezTo>
                    <a:lnTo>
                      <a:pt x="1007807" y="0"/>
                    </a:lnTo>
                    <a:close/>
                  </a:path>
                </a:pathLst>
              </a:custGeom>
              <a:gradFill rotWithShape="1">
                <a:gsLst>
                  <a:gs pos="0">
                    <a:srgbClr val="09D1AB">
                      <a:alpha val="100000"/>
                    </a:srgbClr>
                  </a:gs>
                  <a:gs pos="31000">
                    <a:srgbClr val="09D1AB">
                      <a:alpha val="100000"/>
                    </a:srgbClr>
                  </a:gs>
                  <a:gs pos="100000">
                    <a:srgbClr val="6E7DC3">
                      <a:alpha val="100000"/>
                    </a:srgbClr>
                  </a:gs>
                </a:gsLst>
                <a:lin ang="5400000" scaled="1"/>
                <a:tileRect/>
              </a:gradFill>
              <a:ln w="9525">
                <a:noFill/>
              </a:ln>
            </p:spPr>
            <p:txBody>
              <a:bodyPr/>
              <a:lstStyle/>
              <a:p>
                <a:endParaRPr lang="zh-CN" altLang="en-US"/>
              </a:p>
            </p:txBody>
          </p:sp>
        </p:grpSp>
        <p:sp>
          <p:nvSpPr>
            <p:cNvPr id="12" name="任意多边形 90"/>
            <p:cNvSpPr/>
            <p:nvPr/>
          </p:nvSpPr>
          <p:spPr>
            <a:xfrm rot="-7236193">
              <a:off x="479954" y="339066"/>
              <a:ext cx="228500" cy="573475"/>
            </a:xfrm>
            <a:custGeom>
              <a:avLst/>
              <a:gdLst>
                <a:gd name="txL" fmla="*/ 0 w 2015614"/>
                <a:gd name="txT" fmla="*/ 0 h 4367958"/>
                <a:gd name="txR" fmla="*/ 2015614 w 2015614"/>
                <a:gd name="txB" fmla="*/ 4367958 h 4367958"/>
              </a:gdLst>
              <a:ahLst/>
              <a:cxnLst>
                <a:cxn ang="0">
                  <a:pos x="1468" y="0"/>
                </a:cxn>
                <a:cxn ang="0">
                  <a:pos x="1709" y="340"/>
                </a:cxn>
                <a:cxn ang="0">
                  <a:pos x="2937" y="4943"/>
                </a:cxn>
                <a:cxn ang="0">
                  <a:pos x="1709" y="9545"/>
                </a:cxn>
                <a:cxn ang="0">
                  <a:pos x="1468" y="9885"/>
                </a:cxn>
                <a:cxn ang="0">
                  <a:pos x="1227" y="9545"/>
                </a:cxn>
                <a:cxn ang="0">
                  <a:pos x="0" y="4943"/>
                </a:cxn>
                <a:cxn ang="0">
                  <a:pos x="1227" y="340"/>
                </a:cxn>
              </a:cxnLst>
              <a:rect l="txL" t="txT" r="txR" b="txB"/>
              <a:pathLst>
                <a:path w="2015614" h="4367958">
                  <a:moveTo>
                    <a:pt x="1007807" y="0"/>
                  </a:moveTo>
                  <a:lnTo>
                    <a:pt x="1173272" y="150385"/>
                  </a:lnTo>
                  <a:cubicBezTo>
                    <a:pt x="1693714" y="670827"/>
                    <a:pt x="2015614" y="1389811"/>
                    <a:pt x="2015614" y="2183979"/>
                  </a:cubicBezTo>
                  <a:cubicBezTo>
                    <a:pt x="2015614" y="2978147"/>
                    <a:pt x="1693714" y="3697131"/>
                    <a:pt x="1173272" y="4217573"/>
                  </a:cubicBezTo>
                  <a:lnTo>
                    <a:pt x="1007808" y="4367958"/>
                  </a:lnTo>
                  <a:lnTo>
                    <a:pt x="842342" y="4217572"/>
                  </a:lnTo>
                  <a:cubicBezTo>
                    <a:pt x="321900" y="3697130"/>
                    <a:pt x="0" y="2978146"/>
                    <a:pt x="0" y="2183978"/>
                  </a:cubicBezTo>
                  <a:cubicBezTo>
                    <a:pt x="0" y="1389810"/>
                    <a:pt x="321900" y="670826"/>
                    <a:pt x="842342" y="150384"/>
                  </a:cubicBezTo>
                  <a:lnTo>
                    <a:pt x="1007807" y="0"/>
                  </a:lnTo>
                  <a:close/>
                </a:path>
              </a:pathLst>
            </a:custGeom>
            <a:gradFill rotWithShape="1">
              <a:gsLst>
                <a:gs pos="0">
                  <a:srgbClr val="09D1AB">
                    <a:alpha val="100000"/>
                  </a:srgbClr>
                </a:gs>
                <a:gs pos="31000">
                  <a:srgbClr val="09D1AB">
                    <a:alpha val="100000"/>
                  </a:srgbClr>
                </a:gs>
                <a:gs pos="100000">
                  <a:srgbClr val="6E7DC3">
                    <a:alpha val="100000"/>
                  </a:srgbClr>
                </a:gs>
              </a:gsLst>
              <a:lin ang="5400000" scaled="1"/>
              <a:tileRect/>
            </a:gradFill>
            <a:ln w="9525">
              <a:noFill/>
            </a:ln>
          </p:spPr>
          <p:txBody>
            <a:bodyPr/>
            <a:lstStyle/>
            <a:p>
              <a:endParaRPr lang="zh-CN" altLang="en-US"/>
            </a:p>
          </p:txBody>
        </p:sp>
      </p:grpSp>
      <p:grpSp>
        <p:nvGrpSpPr>
          <p:cNvPr id="25604" name="组合 50"/>
          <p:cNvGrpSpPr/>
          <p:nvPr userDrawn="1"/>
        </p:nvGrpSpPr>
        <p:grpSpPr>
          <a:xfrm>
            <a:off x="10612120" y="4401503"/>
            <a:ext cx="1331913" cy="1230312"/>
            <a:chOff x="0" y="0"/>
            <a:chExt cx="821284" cy="758537"/>
          </a:xfrm>
        </p:grpSpPr>
        <p:grpSp>
          <p:nvGrpSpPr>
            <p:cNvPr id="25608" name="组合 51"/>
            <p:cNvGrpSpPr/>
            <p:nvPr/>
          </p:nvGrpSpPr>
          <p:grpSpPr>
            <a:xfrm>
              <a:off x="0" y="0"/>
              <a:ext cx="821284" cy="642892"/>
              <a:chOff x="0" y="0"/>
              <a:chExt cx="945409" cy="740056"/>
            </a:xfrm>
          </p:grpSpPr>
          <p:grpSp>
            <p:nvGrpSpPr>
              <p:cNvPr id="25610" name="组合 53"/>
              <p:cNvGrpSpPr/>
              <p:nvPr/>
            </p:nvGrpSpPr>
            <p:grpSpPr>
              <a:xfrm>
                <a:off x="0" y="0"/>
                <a:ext cx="945409" cy="629359"/>
                <a:chOff x="0" y="0"/>
                <a:chExt cx="945409" cy="629359"/>
              </a:xfrm>
            </p:grpSpPr>
            <p:sp>
              <p:nvSpPr>
                <p:cNvPr id="25612" name="任意多边形 55"/>
                <p:cNvSpPr/>
                <p:nvPr/>
              </p:nvSpPr>
              <p:spPr>
                <a:xfrm rot="-3146483">
                  <a:off x="284356" y="-284357"/>
                  <a:ext cx="376696" cy="945409"/>
                </a:xfrm>
                <a:custGeom>
                  <a:avLst/>
                  <a:gdLst>
                    <a:gd name="txL" fmla="*/ 0 w 2015614"/>
                    <a:gd name="txT" fmla="*/ 0 h 4367958"/>
                    <a:gd name="txR" fmla="*/ 2015614 w 2015614"/>
                    <a:gd name="txB" fmla="*/ 4367958 h 4367958"/>
                  </a:gdLst>
                  <a:ahLst/>
                  <a:cxnLst>
                    <a:cxn ang="0">
                      <a:pos x="6578" y="0"/>
                    </a:cxn>
                    <a:cxn ang="0">
                      <a:pos x="7659" y="1525"/>
                    </a:cxn>
                    <a:cxn ang="0">
                      <a:pos x="13157" y="22145"/>
                    </a:cxn>
                    <a:cxn ang="0">
                      <a:pos x="7659" y="42765"/>
                    </a:cxn>
                    <a:cxn ang="0">
                      <a:pos x="6578" y="44290"/>
                    </a:cxn>
                    <a:cxn ang="0">
                      <a:pos x="5498" y="42765"/>
                    </a:cxn>
                    <a:cxn ang="0">
                      <a:pos x="0" y="22145"/>
                    </a:cxn>
                    <a:cxn ang="0">
                      <a:pos x="5498" y="1525"/>
                    </a:cxn>
                  </a:cxnLst>
                  <a:rect l="txL" t="txT" r="txR" b="txB"/>
                  <a:pathLst>
                    <a:path w="2015614" h="4367958">
                      <a:moveTo>
                        <a:pt x="1007807" y="0"/>
                      </a:moveTo>
                      <a:lnTo>
                        <a:pt x="1173272" y="150385"/>
                      </a:lnTo>
                      <a:cubicBezTo>
                        <a:pt x="1693714" y="670827"/>
                        <a:pt x="2015614" y="1389811"/>
                        <a:pt x="2015614" y="2183979"/>
                      </a:cubicBezTo>
                      <a:cubicBezTo>
                        <a:pt x="2015614" y="2978147"/>
                        <a:pt x="1693714" y="3697131"/>
                        <a:pt x="1173272" y="4217573"/>
                      </a:cubicBezTo>
                      <a:lnTo>
                        <a:pt x="1007808" y="4367958"/>
                      </a:lnTo>
                      <a:lnTo>
                        <a:pt x="842342" y="4217572"/>
                      </a:lnTo>
                      <a:cubicBezTo>
                        <a:pt x="321900" y="3697130"/>
                        <a:pt x="0" y="2978146"/>
                        <a:pt x="0" y="2183978"/>
                      </a:cubicBezTo>
                      <a:cubicBezTo>
                        <a:pt x="0" y="1389810"/>
                        <a:pt x="321900" y="670826"/>
                        <a:pt x="842342" y="150384"/>
                      </a:cubicBezTo>
                      <a:lnTo>
                        <a:pt x="1007807" y="0"/>
                      </a:lnTo>
                      <a:close/>
                    </a:path>
                  </a:pathLst>
                </a:custGeom>
                <a:gradFill rotWithShape="1">
                  <a:gsLst>
                    <a:gs pos="0">
                      <a:srgbClr val="09D1AB">
                        <a:alpha val="100000"/>
                      </a:srgbClr>
                    </a:gs>
                    <a:gs pos="31000">
                      <a:srgbClr val="09D1AB">
                        <a:alpha val="100000"/>
                      </a:srgbClr>
                    </a:gs>
                    <a:gs pos="100000">
                      <a:srgbClr val="6E7DC3">
                        <a:alpha val="100000"/>
                      </a:srgbClr>
                    </a:gs>
                  </a:gsLst>
                  <a:lin ang="5400000" scaled="1"/>
                  <a:tileRect/>
                </a:gradFill>
                <a:ln w="9525">
                  <a:noFill/>
                </a:ln>
              </p:spPr>
              <p:txBody>
                <a:bodyPr/>
                <a:lstStyle/>
                <a:p>
                  <a:endParaRPr lang="zh-CN" altLang="en-US"/>
                </a:p>
              </p:txBody>
            </p:sp>
            <p:sp>
              <p:nvSpPr>
                <p:cNvPr id="25613" name="任意多边形 56"/>
                <p:cNvSpPr/>
                <p:nvPr/>
              </p:nvSpPr>
              <p:spPr>
                <a:xfrm rot="-5400000">
                  <a:off x="291714" y="77705"/>
                  <a:ext cx="314355" cy="788949"/>
                </a:xfrm>
                <a:custGeom>
                  <a:avLst/>
                  <a:gdLst>
                    <a:gd name="txL" fmla="*/ 0 w 2015614"/>
                    <a:gd name="txT" fmla="*/ 0 h 4367958"/>
                    <a:gd name="txR" fmla="*/ 2015614 w 2015614"/>
                    <a:gd name="txB" fmla="*/ 4367958 h 4367958"/>
                  </a:gdLst>
                  <a:ahLst/>
                  <a:cxnLst>
                    <a:cxn ang="0">
                      <a:pos x="3823" y="0"/>
                    </a:cxn>
                    <a:cxn ang="0">
                      <a:pos x="4451" y="886"/>
                    </a:cxn>
                    <a:cxn ang="0">
                      <a:pos x="7646" y="12869"/>
                    </a:cxn>
                    <a:cxn ang="0">
                      <a:pos x="4451" y="24853"/>
                    </a:cxn>
                    <a:cxn ang="0">
                      <a:pos x="3823" y="25739"/>
                    </a:cxn>
                    <a:cxn ang="0">
                      <a:pos x="3195" y="24853"/>
                    </a:cxn>
                    <a:cxn ang="0">
                      <a:pos x="0" y="12869"/>
                    </a:cxn>
                    <a:cxn ang="0">
                      <a:pos x="3195" y="886"/>
                    </a:cxn>
                  </a:cxnLst>
                  <a:rect l="txL" t="txT" r="txR" b="txB"/>
                  <a:pathLst>
                    <a:path w="2015614" h="4367958">
                      <a:moveTo>
                        <a:pt x="1007807" y="0"/>
                      </a:moveTo>
                      <a:lnTo>
                        <a:pt x="1173272" y="150385"/>
                      </a:lnTo>
                      <a:cubicBezTo>
                        <a:pt x="1693714" y="670827"/>
                        <a:pt x="2015614" y="1389811"/>
                        <a:pt x="2015614" y="2183979"/>
                      </a:cubicBezTo>
                      <a:cubicBezTo>
                        <a:pt x="2015614" y="2978147"/>
                        <a:pt x="1693714" y="3697131"/>
                        <a:pt x="1173272" y="4217573"/>
                      </a:cubicBezTo>
                      <a:lnTo>
                        <a:pt x="1007808" y="4367958"/>
                      </a:lnTo>
                      <a:lnTo>
                        <a:pt x="842342" y="4217572"/>
                      </a:lnTo>
                      <a:cubicBezTo>
                        <a:pt x="321900" y="3697130"/>
                        <a:pt x="0" y="2978146"/>
                        <a:pt x="0" y="2183978"/>
                      </a:cubicBezTo>
                      <a:cubicBezTo>
                        <a:pt x="0" y="1389810"/>
                        <a:pt x="321900" y="670826"/>
                        <a:pt x="842342" y="150384"/>
                      </a:cubicBezTo>
                      <a:lnTo>
                        <a:pt x="1007807" y="0"/>
                      </a:lnTo>
                      <a:close/>
                    </a:path>
                  </a:pathLst>
                </a:custGeom>
                <a:gradFill rotWithShape="1">
                  <a:gsLst>
                    <a:gs pos="0">
                      <a:srgbClr val="09D1AB">
                        <a:alpha val="100000"/>
                      </a:srgbClr>
                    </a:gs>
                    <a:gs pos="47000">
                      <a:srgbClr val="09D1AB">
                        <a:alpha val="100000"/>
                      </a:srgbClr>
                    </a:gs>
                    <a:gs pos="78000">
                      <a:srgbClr val="6E7DC3">
                        <a:alpha val="100000"/>
                      </a:srgbClr>
                    </a:gs>
                  </a:gsLst>
                  <a:lin ang="5400000" scaled="1"/>
                  <a:tileRect/>
                </a:gradFill>
                <a:ln w="9525">
                  <a:noFill/>
                </a:ln>
              </p:spPr>
              <p:txBody>
                <a:bodyPr/>
                <a:lstStyle/>
                <a:p>
                  <a:endParaRPr lang="zh-CN" altLang="en-US"/>
                </a:p>
              </p:txBody>
            </p:sp>
          </p:grpSp>
          <p:sp>
            <p:nvSpPr>
              <p:cNvPr id="25611" name="任意多边形 54"/>
              <p:cNvSpPr/>
              <p:nvPr/>
            </p:nvSpPr>
            <p:spPr>
              <a:xfrm rot="-7236193">
                <a:off x="479954" y="339066"/>
                <a:ext cx="228500" cy="573475"/>
              </a:xfrm>
              <a:custGeom>
                <a:avLst/>
                <a:gdLst>
                  <a:gd name="txL" fmla="*/ 0 w 2015614"/>
                  <a:gd name="txT" fmla="*/ 0 h 4367958"/>
                  <a:gd name="txR" fmla="*/ 2015614 w 2015614"/>
                  <a:gd name="txB" fmla="*/ 4367958 h 4367958"/>
                </a:gdLst>
                <a:ahLst/>
                <a:cxnLst>
                  <a:cxn ang="0">
                    <a:pos x="1468" y="0"/>
                  </a:cxn>
                  <a:cxn ang="0">
                    <a:pos x="1709" y="340"/>
                  </a:cxn>
                  <a:cxn ang="0">
                    <a:pos x="2937" y="4943"/>
                  </a:cxn>
                  <a:cxn ang="0">
                    <a:pos x="1709" y="9545"/>
                  </a:cxn>
                  <a:cxn ang="0">
                    <a:pos x="1468" y="9885"/>
                  </a:cxn>
                  <a:cxn ang="0">
                    <a:pos x="1227" y="9545"/>
                  </a:cxn>
                  <a:cxn ang="0">
                    <a:pos x="0" y="4943"/>
                  </a:cxn>
                  <a:cxn ang="0">
                    <a:pos x="1227" y="340"/>
                  </a:cxn>
                </a:cxnLst>
                <a:rect l="txL" t="txT" r="txR" b="txB"/>
                <a:pathLst>
                  <a:path w="2015614" h="4367958">
                    <a:moveTo>
                      <a:pt x="1007807" y="0"/>
                    </a:moveTo>
                    <a:lnTo>
                      <a:pt x="1173272" y="150385"/>
                    </a:lnTo>
                    <a:cubicBezTo>
                      <a:pt x="1693714" y="670827"/>
                      <a:pt x="2015614" y="1389811"/>
                      <a:pt x="2015614" y="2183979"/>
                    </a:cubicBezTo>
                    <a:cubicBezTo>
                      <a:pt x="2015614" y="2978147"/>
                      <a:pt x="1693714" y="3697131"/>
                      <a:pt x="1173272" y="4217573"/>
                    </a:cubicBezTo>
                    <a:lnTo>
                      <a:pt x="1007808" y="4367958"/>
                    </a:lnTo>
                    <a:lnTo>
                      <a:pt x="842342" y="4217572"/>
                    </a:lnTo>
                    <a:cubicBezTo>
                      <a:pt x="321900" y="3697130"/>
                      <a:pt x="0" y="2978146"/>
                      <a:pt x="0" y="2183978"/>
                    </a:cubicBezTo>
                    <a:cubicBezTo>
                      <a:pt x="0" y="1389810"/>
                      <a:pt x="321900" y="670826"/>
                      <a:pt x="842342" y="150384"/>
                    </a:cubicBezTo>
                    <a:lnTo>
                      <a:pt x="1007807" y="0"/>
                    </a:lnTo>
                    <a:close/>
                  </a:path>
                </a:pathLst>
              </a:custGeom>
              <a:gradFill rotWithShape="1">
                <a:gsLst>
                  <a:gs pos="0">
                    <a:srgbClr val="09D1AB">
                      <a:alpha val="100000"/>
                    </a:srgbClr>
                  </a:gs>
                  <a:gs pos="31000">
                    <a:srgbClr val="09D1AB">
                      <a:alpha val="100000"/>
                    </a:srgbClr>
                  </a:gs>
                  <a:gs pos="100000">
                    <a:srgbClr val="6E7DC3">
                      <a:alpha val="100000"/>
                    </a:srgbClr>
                  </a:gs>
                </a:gsLst>
                <a:lin ang="5400000" scaled="1"/>
                <a:tileRect/>
              </a:gradFill>
              <a:ln w="9525">
                <a:noFill/>
              </a:ln>
            </p:spPr>
            <p:txBody>
              <a:bodyPr/>
              <a:lstStyle/>
              <a:p>
                <a:endParaRPr lang="zh-CN" altLang="en-US"/>
              </a:p>
            </p:txBody>
          </p:sp>
        </p:grpSp>
        <p:sp>
          <p:nvSpPr>
            <p:cNvPr id="25609" name="任意多边形 52"/>
            <p:cNvSpPr/>
            <p:nvPr/>
          </p:nvSpPr>
          <p:spPr>
            <a:xfrm rot="-9094124">
              <a:off x="570556" y="384703"/>
              <a:ext cx="148954" cy="373834"/>
            </a:xfrm>
            <a:custGeom>
              <a:avLst/>
              <a:gdLst>
                <a:gd name="txL" fmla="*/ 0 w 2015614"/>
                <a:gd name="txT" fmla="*/ 0 h 4367958"/>
                <a:gd name="txR" fmla="*/ 2015614 w 2015614"/>
                <a:gd name="txB" fmla="*/ 4367958 h 4367958"/>
              </a:gdLst>
              <a:ahLst/>
              <a:cxnLst>
                <a:cxn ang="0">
                  <a:pos x="407" y="0"/>
                </a:cxn>
                <a:cxn ang="0">
                  <a:pos x="474" y="94"/>
                </a:cxn>
                <a:cxn ang="0">
                  <a:pos x="813" y="1369"/>
                </a:cxn>
                <a:cxn ang="0">
                  <a:pos x="474" y="2644"/>
                </a:cxn>
                <a:cxn ang="0">
                  <a:pos x="407" y="2738"/>
                </a:cxn>
                <a:cxn ang="0">
                  <a:pos x="340" y="2644"/>
                </a:cxn>
                <a:cxn ang="0">
                  <a:pos x="0" y="1369"/>
                </a:cxn>
                <a:cxn ang="0">
                  <a:pos x="340" y="94"/>
                </a:cxn>
              </a:cxnLst>
              <a:rect l="txL" t="txT" r="txR" b="txB"/>
              <a:pathLst>
                <a:path w="2015614" h="4367958">
                  <a:moveTo>
                    <a:pt x="1007807" y="0"/>
                  </a:moveTo>
                  <a:lnTo>
                    <a:pt x="1173272" y="150385"/>
                  </a:lnTo>
                  <a:cubicBezTo>
                    <a:pt x="1693714" y="670827"/>
                    <a:pt x="2015614" y="1389811"/>
                    <a:pt x="2015614" y="2183979"/>
                  </a:cubicBezTo>
                  <a:cubicBezTo>
                    <a:pt x="2015614" y="2978147"/>
                    <a:pt x="1693714" y="3697131"/>
                    <a:pt x="1173272" y="4217573"/>
                  </a:cubicBezTo>
                  <a:lnTo>
                    <a:pt x="1007808" y="4367958"/>
                  </a:lnTo>
                  <a:lnTo>
                    <a:pt x="842342" y="4217572"/>
                  </a:lnTo>
                  <a:cubicBezTo>
                    <a:pt x="321900" y="3697130"/>
                    <a:pt x="0" y="2978146"/>
                    <a:pt x="0" y="2183978"/>
                  </a:cubicBezTo>
                  <a:cubicBezTo>
                    <a:pt x="0" y="1389810"/>
                    <a:pt x="321900" y="670826"/>
                    <a:pt x="842342" y="150384"/>
                  </a:cubicBezTo>
                  <a:lnTo>
                    <a:pt x="1007807" y="0"/>
                  </a:lnTo>
                  <a:close/>
                </a:path>
              </a:pathLst>
            </a:custGeom>
            <a:gradFill rotWithShape="1">
              <a:gsLst>
                <a:gs pos="0">
                  <a:srgbClr val="09D1AB">
                    <a:alpha val="100000"/>
                  </a:srgbClr>
                </a:gs>
                <a:gs pos="31000">
                  <a:srgbClr val="09D1AB">
                    <a:alpha val="100000"/>
                  </a:srgbClr>
                </a:gs>
                <a:gs pos="100000">
                  <a:srgbClr val="6E7DC3">
                    <a:alpha val="100000"/>
                  </a:srgbClr>
                </a:gs>
              </a:gsLst>
              <a:lin ang="5400000" scaled="1"/>
              <a:tileRect/>
            </a:gradFill>
            <a:ln w="9525">
              <a:noFill/>
            </a:ln>
          </p:spPr>
          <p:txBody>
            <a:bodyPr/>
            <a:lstStyle/>
            <a:p>
              <a:endParaRPr lang="zh-CN" alt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endParaRPr lang="zh-CN" alt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panose="020B0604020202020204"/>
              </a:rPr>
              <a:t>“</a:t>
            </a:r>
            <a:endParaRPr lang="en-US" sz="8000" baseline="0">
              <a:ln w="3175" cmpd="sng">
                <a:noFill/>
              </a:ln>
              <a:solidFill>
                <a:schemeClr val="accent1">
                  <a:lumMod val="60000"/>
                  <a:lumOff val="40000"/>
                </a:schemeClr>
              </a:solidFill>
              <a:effectLst/>
              <a:latin typeface="Arial" panose="020B0604020202020204"/>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panose="020B0604020202020204"/>
              </a:rPr>
              <a:t>”</a:t>
            </a:r>
            <a:endParaRPr lang="en-US">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endParaRPr lang="zh-CN" alt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panose="020B0604020202020204"/>
              </a:rPr>
              <a:t>“</a:t>
            </a:r>
            <a:endParaRPr lang="en-US" sz="8000" baseline="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panose="020B0604020202020204"/>
              </a:rPr>
              <a:t>”</a:t>
            </a:r>
            <a:endParaRPr lang="en-US" sz="8000" baseline="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endParaRPr lang="zh-CN" alt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solidFill>
                  <a:schemeClr val="tx1">
                    <a:lumMod val="85000"/>
                    <a:lumOff val="15000"/>
                  </a:schemeClr>
                </a:solidFill>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1pPr>
              <a:buClr>
                <a:srgbClr val="33C9FF"/>
              </a:buClr>
              <a:buSzPct val="100000"/>
              <a:buFont typeface="Wingdings" panose="05000000000000000000" charset="0"/>
              <a:buChar char=""/>
              <a:defRPr/>
            </a:lvl1pPr>
            <a:lvl2pPr marL="800100" indent="-342900">
              <a:buClr>
                <a:srgbClr val="33C9FF"/>
              </a:buClr>
              <a:buSzPct val="100000"/>
              <a:buFont typeface="Wingdings" panose="05000000000000000000" charset="0"/>
              <a:buChar char=""/>
              <a:defRPr/>
            </a:lvl2pPr>
            <a:lvl3pPr marL="1257300" indent="-342900">
              <a:buClr>
                <a:srgbClr val="33C9FF"/>
              </a:buClr>
              <a:buSzPct val="100000"/>
              <a:buFont typeface="Wingdings" panose="05000000000000000000" charset="0"/>
              <a:buChar char=""/>
              <a:defRPr/>
            </a:lvl3pPr>
            <a:lvl4pPr>
              <a:buClr>
                <a:srgbClr val="33C9FF"/>
              </a:buClr>
              <a:buSzPct val="100000"/>
              <a:buFont typeface="Wingdings" panose="05000000000000000000" charset="0"/>
              <a:buChar char=""/>
              <a:defRPr/>
            </a:lvl4pPr>
            <a:lvl5pPr>
              <a:buClr>
                <a:srgbClr val="33C9FF"/>
              </a:buClr>
              <a:buSzPct val="100000"/>
              <a:buFont typeface="Wingdings" panose="05000000000000000000" charset="0"/>
              <a:buChar char=""/>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42A54C80-263E-416B-A8E0-580EDEADCBDC}" type="datetimeFigureOut">
              <a:rPr lang="en-US"/>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B61BEF0D-F0BB-DE4B-95CE-6DB70DBA9567}" type="datetimeFigureOut">
              <a:rPr lang="en-US"/>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image" Target="../media/image1.png"/><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a:fld>
            <a:endParaRPr lang="en-US"/>
          </a:p>
        </p:txBody>
      </p:sp>
      <p:pic>
        <p:nvPicPr>
          <p:cNvPr id="4116" name="图片 3" descr="66-01"/>
          <p:cNvPicPr>
            <a:picLocks noChangeAspect="1"/>
          </p:cNvPicPr>
          <p:nvPr userDrawn="1"/>
        </p:nvPicPr>
        <p:blipFill>
          <a:blip r:embed="rId17"/>
          <a:stretch>
            <a:fillRect/>
          </a:stretch>
        </p:blipFill>
        <p:spPr>
          <a:xfrm>
            <a:off x="10580053" y="163513"/>
            <a:ext cx="1249362" cy="106997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5"/>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rgbClr val="33C9FF"/>
        </a:buClr>
        <a:buSzPct val="80000"/>
        <a:buFont typeface="Wingdings" panose="05000000000000000000" charset="0"/>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rgbClr val="33C9FF"/>
        </a:buClr>
        <a:buSzPct val="80000"/>
        <a:buFont typeface="Wingdings" panose="05000000000000000000" charset="0"/>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rgbClr val="33C9FF"/>
        </a:buClr>
        <a:buSzPct val="80000"/>
        <a:buFont typeface="Wingdings" panose="05000000000000000000" charset="0"/>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rgbClr val="33C9FF"/>
        </a:buClr>
        <a:buSzPct val="80000"/>
        <a:buFont typeface="Wingdings" panose="05000000000000000000" charset="0"/>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rgbClr val="33C9FF"/>
        </a:buClr>
        <a:buSzPct val="80000"/>
        <a:buFont typeface="Wingdings" panose="05000000000000000000" charset="0"/>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github.com/Netflix/eureka/wiki/Eureka-at-a-glance" TargetMode="External"/><Relationship Id="rId2" Type="http://schemas.openxmlformats.org/officeDocument/2006/relationships/hyperlink" Target="https://github.com/Netflix/eureka/wiki" TargetMode="External"/><Relationship Id="rId1" Type="http://schemas.openxmlformats.org/officeDocument/2006/relationships/hyperlink" Target="https://github.com/Netflix/eurek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532724" y="4685280"/>
            <a:ext cx="7766936" cy="1096899"/>
          </a:xfrm>
        </p:spPr>
        <p:txBody>
          <a:bodyPr>
            <a:normAutofit/>
          </a:bodyPr>
          <a:lstStyle/>
          <a:p>
            <a:r>
              <a:rPr lang="zh-CN" altLang="en-US" sz="2000"/>
              <a:t>张飞</a:t>
            </a:r>
            <a:endParaRPr lang="zh-CN" altLang="en-US" sz="2000"/>
          </a:p>
          <a:p>
            <a:r>
              <a:rPr lang="en-US" altLang="zh-CN" sz="2000"/>
              <a:t>2018-5-15</a:t>
            </a:r>
            <a:endParaRPr lang="zh-CN" altLang="en-US" sz="2000"/>
          </a:p>
          <a:p>
            <a:endParaRPr lang="zh-CN" altLang="en-US"/>
          </a:p>
        </p:txBody>
      </p:sp>
      <p:sp>
        <p:nvSpPr>
          <p:cNvPr id="4" name="标题 3"/>
          <p:cNvSpPr>
            <a:spLocks noGrp="1"/>
          </p:cNvSpPr>
          <p:nvPr>
            <p:ph type="ctrTitle"/>
          </p:nvPr>
        </p:nvSpPr>
        <p:spPr>
          <a:xfrm>
            <a:off x="1768323" y="1781666"/>
            <a:ext cx="8488039" cy="1919477"/>
          </a:xfrm>
        </p:spPr>
        <p:txBody>
          <a:bodyPr/>
          <a:lstStyle/>
          <a:p>
            <a:pPr algn="ctr"/>
            <a:r>
              <a:rPr kumimoji="1" lang="zh-CN" altLang="en-US" sz="6000"/>
              <a:t>微服务介绍及</a:t>
            </a:r>
            <a:r>
              <a:rPr kumimoji="1" lang="en-US" altLang="zh-CN" sz="6000"/>
              <a:t>Eureka</a:t>
            </a:r>
            <a:r>
              <a:rPr kumimoji="1" lang="zh-CN" altLang="en-US" sz="6000"/>
              <a:t>服务注册与发现详解</a:t>
            </a:r>
            <a:endParaRPr kumimoji="1"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31974"/>
            <a:ext cx="8596668" cy="642257"/>
          </a:xfrm>
        </p:spPr>
        <p:txBody>
          <a:bodyPr/>
          <a:lstStyle/>
          <a:p>
            <a:pPr lvl="0"/>
            <a:r>
              <a:rPr lang="en-US" altLang="zh-CN">
                <a:latin typeface="仿宋" panose="02010609060101010101" pitchFamily="49" charset="-122"/>
                <a:ea typeface="仿宋" panose="02010609060101010101" pitchFamily="49" charset="-122"/>
              </a:rPr>
              <a:t>region</a:t>
            </a:r>
            <a:r>
              <a:rPr lang="zh-CN" altLang="zh-CN">
                <a:latin typeface="仿宋" panose="02010609060101010101" pitchFamily="49" charset="-122"/>
                <a:ea typeface="仿宋" panose="02010609060101010101" pitchFamily="49" charset="-122"/>
              </a:rPr>
              <a:t>、</a:t>
            </a:r>
            <a:r>
              <a:rPr lang="en-US" altLang="zh-CN">
                <a:latin typeface="仿宋" panose="02010609060101010101" pitchFamily="49" charset="-122"/>
                <a:ea typeface="仿宋" panose="02010609060101010101" pitchFamily="49" charset="-122"/>
              </a:rPr>
              <a:t>zone</a:t>
            </a:r>
            <a:r>
              <a:rPr lang="zh-CN" altLang="zh-CN">
                <a:latin typeface="仿宋" panose="02010609060101010101" pitchFamily="49" charset="-122"/>
                <a:ea typeface="仿宋" panose="02010609060101010101" pitchFamily="49" charset="-122"/>
              </a:rPr>
              <a:t>、</a:t>
            </a:r>
            <a:r>
              <a:rPr lang="en-US" altLang="zh-CN">
                <a:latin typeface="仿宋" panose="02010609060101010101" pitchFamily="49" charset="-122"/>
                <a:ea typeface="仿宋" panose="02010609060101010101" pitchFamily="49" charset="-122"/>
              </a:rPr>
              <a:t>eureka</a:t>
            </a:r>
            <a:endParaRPr lang="zh-CN" altLang="en-US">
              <a:latin typeface="仿宋" panose="02010609060101010101" pitchFamily="49" charset="-122"/>
              <a:ea typeface="仿宋" panose="02010609060101010101" pitchFamily="49" charset="-122"/>
            </a:endParaRPr>
          </a:p>
        </p:txBody>
      </p:sp>
      <p:pic>
        <p:nvPicPr>
          <p:cNvPr id="6" name="Drawing 5" descr="图片"/>
          <p:cNvPicPr/>
          <p:nvPr/>
        </p:nvPicPr>
        <p:blipFill>
          <a:blip r:embed="rId1"/>
          <a:stretch>
            <a:fillRect/>
          </a:stretch>
        </p:blipFill>
        <p:spPr>
          <a:xfrm>
            <a:off x="1835729" y="1221509"/>
            <a:ext cx="8859981" cy="529012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31974"/>
            <a:ext cx="8596668" cy="642257"/>
          </a:xfrm>
        </p:spPr>
        <p:txBody>
          <a:bodyPr>
            <a:normAutofit/>
          </a:bodyPr>
          <a:lstStyle/>
          <a:p>
            <a:r>
              <a:rPr lang="en-US" altLang="zh-CN">
                <a:latin typeface="仿宋" panose="02010609060101010101" pitchFamily="49" charset="-122"/>
                <a:ea typeface="仿宋" panose="02010609060101010101" pitchFamily="49" charset="-122"/>
              </a:rPr>
              <a:t>Eureka</a:t>
            </a:r>
            <a:r>
              <a:rPr lang="zh-CN" altLang="en-US">
                <a:latin typeface="仿宋" panose="02010609060101010101" pitchFamily="49" charset="-122"/>
                <a:ea typeface="仿宋" panose="02010609060101010101" pitchFamily="49" charset="-122"/>
              </a:rPr>
              <a:t>在微服务中的应用</a:t>
            </a:r>
            <a:r>
              <a:rPr lang="en-US" altLang="zh-CN">
                <a:latin typeface="仿宋" panose="02010609060101010101" pitchFamily="49" charset="-122"/>
                <a:ea typeface="仿宋" panose="02010609060101010101" pitchFamily="49" charset="-122"/>
              </a:rPr>
              <a:t>-EurekaServer</a:t>
            </a:r>
            <a:endParaRPr lang="zh-CN" altLang="en-US">
              <a:latin typeface="仿宋" panose="02010609060101010101" pitchFamily="49" charset="-122"/>
              <a:ea typeface="仿宋" panose="02010609060101010101" pitchFamily="49" charset="-122"/>
            </a:endParaRPr>
          </a:p>
        </p:txBody>
      </p:sp>
      <p:sp>
        <p:nvSpPr>
          <p:cNvPr id="3" name="内容占位符 2"/>
          <p:cNvSpPr>
            <a:spLocks noGrp="1"/>
          </p:cNvSpPr>
          <p:nvPr>
            <p:ph idx="1"/>
          </p:nvPr>
        </p:nvSpPr>
        <p:spPr>
          <a:xfrm>
            <a:off x="644489" y="1150070"/>
            <a:ext cx="9970092" cy="5184741"/>
          </a:xfrm>
        </p:spPr>
        <p:txBody>
          <a:bodyPr>
            <a:normAutofit/>
          </a:bodyPr>
          <a:lstStyle/>
          <a:p>
            <a:pPr>
              <a:lnSpc>
                <a:spcPct val="80000"/>
              </a:lnSpc>
            </a:pPr>
            <a:r>
              <a:rPr lang="zh-CN" altLang="en-US" sz="2000">
                <a:latin typeface="仿宋" panose="02010609060101010101" pitchFamily="49" charset="-122"/>
                <a:ea typeface="仿宋" panose="02010609060101010101" pitchFamily="49" charset="-122"/>
              </a:rPr>
              <a:t>加入</a:t>
            </a:r>
            <a:r>
              <a:rPr lang="en-US" altLang="zh-CN" sz="2000">
                <a:latin typeface="仿宋" panose="02010609060101010101" pitchFamily="49" charset="-122"/>
                <a:ea typeface="仿宋" panose="02010609060101010101" pitchFamily="49" charset="-122"/>
              </a:rPr>
              <a:t>spring cloud</a:t>
            </a:r>
            <a:r>
              <a:rPr lang="zh-CN" altLang="en-US" sz="2000">
                <a:latin typeface="仿宋" panose="02010609060101010101" pitchFamily="49" charset="-122"/>
                <a:ea typeface="仿宋" panose="02010609060101010101" pitchFamily="49" charset="-122"/>
              </a:rPr>
              <a:t>父</a:t>
            </a:r>
            <a:r>
              <a:rPr lang="en-US" altLang="zh-CN" sz="2000">
                <a:latin typeface="仿宋" panose="02010609060101010101" pitchFamily="49" charset="-122"/>
                <a:ea typeface="仿宋" panose="02010609060101010101" pitchFamily="49" charset="-122"/>
              </a:rPr>
              <a:t>POM</a:t>
            </a:r>
            <a:r>
              <a:rPr lang="zh-CN" altLang="en-US" sz="2000">
                <a:latin typeface="仿宋" panose="02010609060101010101" pitchFamily="49" charset="-122"/>
                <a:ea typeface="仿宋" panose="02010609060101010101" pitchFamily="49" charset="-122"/>
              </a:rPr>
              <a:t>及</a:t>
            </a:r>
            <a:r>
              <a:rPr lang="en-US" altLang="zh-CN" sz="2000">
                <a:latin typeface="仿宋" panose="02010609060101010101" pitchFamily="49" charset="-122"/>
                <a:ea typeface="仿宋" panose="02010609060101010101" pitchFamily="49" charset="-122"/>
              </a:rPr>
              <a:t>spring-cloud-starter-eureka-server</a:t>
            </a:r>
            <a:endParaRPr lang="en-US" altLang="zh-CN" sz="2000">
              <a:latin typeface="仿宋" panose="02010609060101010101" pitchFamily="49" charset="-122"/>
              <a:ea typeface="仿宋" panose="02010609060101010101" pitchFamily="49" charset="-122"/>
            </a:endParaRPr>
          </a:p>
          <a:p>
            <a:pPr marL="457200" lvl="1" indent="0">
              <a:lnSpc>
                <a:spcPct val="80000"/>
              </a:lnSpc>
              <a:buNone/>
            </a:pPr>
            <a:endParaRPr lang="en-US" altLang="zh-CN" sz="1800">
              <a:latin typeface="仿宋" panose="02010609060101010101" pitchFamily="49" charset="-122"/>
              <a:ea typeface="仿宋" panose="02010609060101010101" pitchFamily="49" charset="-122"/>
            </a:endParaRPr>
          </a:p>
          <a:p>
            <a:pPr marL="457200" lvl="1" indent="0">
              <a:lnSpc>
                <a:spcPct val="80000"/>
              </a:lnSpc>
              <a:buNone/>
            </a:pPr>
            <a:endParaRPr lang="en-US" altLang="zh-CN" sz="1800">
              <a:latin typeface="仿宋" panose="02010609060101010101" pitchFamily="49" charset="-122"/>
              <a:ea typeface="仿宋" panose="02010609060101010101" pitchFamily="49" charset="-122"/>
            </a:endParaRPr>
          </a:p>
          <a:p>
            <a:pPr marL="457200" lvl="1" indent="0">
              <a:lnSpc>
                <a:spcPct val="80000"/>
              </a:lnSpc>
              <a:buNone/>
            </a:pPr>
            <a:endParaRPr lang="en-US" altLang="zh-CN" sz="1800">
              <a:latin typeface="仿宋" panose="02010609060101010101" pitchFamily="49" charset="-122"/>
              <a:ea typeface="仿宋" panose="02010609060101010101" pitchFamily="49" charset="-122"/>
            </a:endParaRPr>
          </a:p>
          <a:p>
            <a:pPr marL="457200" lvl="1" indent="0">
              <a:lnSpc>
                <a:spcPct val="80000"/>
              </a:lnSpc>
              <a:buNone/>
            </a:pPr>
            <a:endParaRPr lang="en-US" altLang="zh-CN" sz="1800">
              <a:latin typeface="仿宋" panose="02010609060101010101" pitchFamily="49" charset="-122"/>
              <a:ea typeface="仿宋" panose="02010609060101010101" pitchFamily="49" charset="-122"/>
            </a:endParaRPr>
          </a:p>
          <a:p>
            <a:pPr marL="457200" lvl="1" indent="0">
              <a:lnSpc>
                <a:spcPct val="80000"/>
              </a:lnSpc>
              <a:buNone/>
            </a:pPr>
            <a:endParaRPr lang="en-US" altLang="zh-CN" sz="1800">
              <a:latin typeface="仿宋" panose="02010609060101010101" pitchFamily="49" charset="-122"/>
              <a:ea typeface="仿宋" panose="02010609060101010101" pitchFamily="49" charset="-122"/>
            </a:endParaRPr>
          </a:p>
        </p:txBody>
      </p:sp>
      <p:graphicFrame>
        <p:nvGraphicFramePr>
          <p:cNvPr id="5" name="表格 4"/>
          <p:cNvGraphicFramePr>
            <a:graphicFrameLocks noGrp="1"/>
          </p:cNvGraphicFramePr>
          <p:nvPr/>
        </p:nvGraphicFramePr>
        <p:xfrm>
          <a:off x="1577419" y="1652920"/>
          <a:ext cx="8128000" cy="3108960"/>
        </p:xfrm>
        <a:graphic>
          <a:graphicData uri="http://schemas.openxmlformats.org/drawingml/2006/table">
            <a:tbl>
              <a:tblPr firstRow="1" bandRow="1">
                <a:tableStyleId>{5C22544A-7EE6-4342-B048-85BDC9FD1C3A}</a:tableStyleId>
              </a:tblPr>
              <a:tblGrid>
                <a:gridCol w="8128000"/>
              </a:tblGrid>
              <a:tr h="930024">
                <a:tc>
                  <a:txBody>
                    <a:bodyPr/>
                    <a:lstStyle/>
                    <a:p>
                      <a:r>
                        <a:rPr lang="en-US" altLang="zh-CN"/>
                        <a:t>	&lt;dependencyManagement&gt;</a:t>
                      </a:r>
                      <a:endParaRPr lang="en-US" altLang="zh-CN"/>
                    </a:p>
                    <a:p>
                      <a:r>
                        <a:rPr lang="en-US" altLang="zh-CN"/>
                        <a:t>		&lt;dependencies&gt;</a:t>
                      </a:r>
                      <a:endParaRPr lang="en-US" altLang="zh-CN"/>
                    </a:p>
                    <a:p>
                      <a:r>
                        <a:rPr lang="en-US" altLang="zh-CN"/>
                        <a:t>			&lt;dependency&gt;</a:t>
                      </a:r>
                      <a:endParaRPr lang="en-US" altLang="zh-CN"/>
                    </a:p>
                    <a:p>
                      <a:r>
                        <a:rPr lang="en-US" altLang="zh-CN"/>
                        <a:t>				&lt;groupId&gt;org.springframework.cloud&lt;/groupId&gt;</a:t>
                      </a:r>
                      <a:endParaRPr lang="en-US" altLang="zh-CN"/>
                    </a:p>
                    <a:p>
                      <a:r>
                        <a:rPr lang="en-US" altLang="zh-CN"/>
                        <a:t>				&lt;artifactId&gt;spring-cloud-dependencies&lt;/artifactId&gt;</a:t>
                      </a:r>
                      <a:endParaRPr lang="en-US" altLang="zh-CN"/>
                    </a:p>
                    <a:p>
                      <a:r>
                        <a:rPr lang="en-US" altLang="zh-CN"/>
                        <a:t>				&lt;version&gt;Edgware.SR3&lt;/version&gt;</a:t>
                      </a:r>
                      <a:endParaRPr lang="en-US" altLang="zh-CN"/>
                    </a:p>
                    <a:p>
                      <a:r>
                        <a:rPr lang="en-US" altLang="zh-CN"/>
                        <a:t>				&lt;type&gt;pom&lt;/type&gt;</a:t>
                      </a:r>
                      <a:endParaRPr lang="en-US" altLang="zh-CN"/>
                    </a:p>
                    <a:p>
                      <a:r>
                        <a:rPr lang="en-US" altLang="zh-CN"/>
                        <a:t>				&lt;scope&gt;import&lt;/scope&gt;</a:t>
                      </a:r>
                      <a:endParaRPr lang="en-US" altLang="zh-CN"/>
                    </a:p>
                    <a:p>
                      <a:r>
                        <a:rPr lang="en-US" altLang="zh-CN"/>
                        <a:t>			&lt;/dependency&gt;</a:t>
                      </a:r>
                      <a:endParaRPr lang="en-US" altLang="zh-CN"/>
                    </a:p>
                    <a:p>
                      <a:r>
                        <a:rPr lang="en-US" altLang="zh-CN"/>
                        <a:t>		&lt;/dependencies&gt;</a:t>
                      </a:r>
                      <a:endParaRPr lang="en-US" altLang="zh-CN"/>
                    </a:p>
                    <a:p>
                      <a:r>
                        <a:rPr lang="en-US" altLang="zh-CN"/>
                        <a:t>	&lt;/dependencyManagement&gt;</a:t>
                      </a:r>
                      <a:endParaRPr lang="zh-CN" altLang="en-US"/>
                    </a:p>
                  </a:txBody>
                  <a:tcPr>
                    <a:solidFill>
                      <a:schemeClr val="bg1">
                        <a:lumMod val="65000"/>
                      </a:schemeClr>
                    </a:solidFill>
                  </a:tcPr>
                </a:tc>
              </a:tr>
            </a:tbl>
          </a:graphicData>
        </a:graphic>
      </p:graphicFrame>
      <p:graphicFrame>
        <p:nvGraphicFramePr>
          <p:cNvPr id="7" name="表格 6"/>
          <p:cNvGraphicFramePr>
            <a:graphicFrameLocks noGrp="1"/>
          </p:cNvGraphicFramePr>
          <p:nvPr/>
        </p:nvGraphicFramePr>
        <p:xfrm>
          <a:off x="1565535" y="4953985"/>
          <a:ext cx="8128000" cy="1188720"/>
        </p:xfrm>
        <a:graphic>
          <a:graphicData uri="http://schemas.openxmlformats.org/drawingml/2006/table">
            <a:tbl>
              <a:tblPr firstRow="1" bandRow="1">
                <a:tableStyleId>{5C22544A-7EE6-4342-B048-85BDC9FD1C3A}</a:tableStyleId>
              </a:tblPr>
              <a:tblGrid>
                <a:gridCol w="8128000"/>
              </a:tblGrid>
              <a:tr h="370840">
                <a:tc>
                  <a:txBody>
                    <a:bodyPr/>
                    <a:lstStyle/>
                    <a:p>
                      <a:r>
                        <a:rPr lang="en-US" altLang="zh-CN"/>
                        <a:t>		&lt;dependency&gt;</a:t>
                      </a:r>
                      <a:endParaRPr lang="en-US" altLang="zh-CN"/>
                    </a:p>
                    <a:p>
                      <a:r>
                        <a:rPr lang="en-US" altLang="zh-CN"/>
                        <a:t>			&lt;groupId&gt;org.springframework.cloud&lt;/groupId&gt;</a:t>
                      </a:r>
                      <a:endParaRPr lang="en-US" altLang="zh-CN"/>
                    </a:p>
                    <a:p>
                      <a:r>
                        <a:rPr lang="en-US" altLang="zh-CN"/>
                        <a:t>			&lt;artifactId&gt;spring-cloud-starter-eureka-server&lt;/artifactId&gt;</a:t>
                      </a:r>
                      <a:endParaRPr lang="en-US" altLang="zh-CN"/>
                    </a:p>
                    <a:p>
                      <a:r>
                        <a:rPr lang="en-US" altLang="zh-CN"/>
                        <a:t>		&lt;/dependency&gt;</a:t>
                      </a:r>
                      <a:endParaRPr lang="zh-CN" altLang="en-US"/>
                    </a:p>
                  </a:txBody>
                  <a:tcPr>
                    <a:solidFill>
                      <a:schemeClr val="bg1">
                        <a:lumMod val="65000"/>
                      </a:schemeClr>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31974"/>
            <a:ext cx="8596668" cy="642257"/>
          </a:xfrm>
        </p:spPr>
        <p:txBody>
          <a:bodyPr>
            <a:normAutofit/>
          </a:bodyPr>
          <a:lstStyle/>
          <a:p>
            <a:r>
              <a:rPr lang="en-US" altLang="zh-CN">
                <a:latin typeface="仿宋" panose="02010609060101010101" pitchFamily="49" charset="-122"/>
                <a:ea typeface="仿宋" panose="02010609060101010101" pitchFamily="49" charset="-122"/>
              </a:rPr>
              <a:t>Eureka</a:t>
            </a:r>
            <a:r>
              <a:rPr lang="zh-CN" altLang="en-US">
                <a:latin typeface="仿宋" panose="02010609060101010101" pitchFamily="49" charset="-122"/>
                <a:ea typeface="仿宋" panose="02010609060101010101" pitchFamily="49" charset="-122"/>
              </a:rPr>
              <a:t>在微服务中的应用</a:t>
            </a:r>
            <a:r>
              <a:rPr lang="en-US" altLang="zh-CN">
                <a:latin typeface="仿宋" panose="02010609060101010101" pitchFamily="49" charset="-122"/>
                <a:ea typeface="仿宋" panose="02010609060101010101" pitchFamily="49" charset="-122"/>
              </a:rPr>
              <a:t>-EurekaServer</a:t>
            </a:r>
            <a:endParaRPr lang="zh-CN" altLang="en-US">
              <a:latin typeface="仿宋" panose="02010609060101010101" pitchFamily="49" charset="-122"/>
              <a:ea typeface="仿宋" panose="02010609060101010101" pitchFamily="49" charset="-122"/>
            </a:endParaRPr>
          </a:p>
        </p:txBody>
      </p:sp>
      <p:sp>
        <p:nvSpPr>
          <p:cNvPr id="3" name="内容占位符 2"/>
          <p:cNvSpPr>
            <a:spLocks noGrp="1"/>
          </p:cNvSpPr>
          <p:nvPr>
            <p:ph idx="1"/>
          </p:nvPr>
        </p:nvSpPr>
        <p:spPr>
          <a:xfrm>
            <a:off x="644489" y="1150070"/>
            <a:ext cx="9970092" cy="5184741"/>
          </a:xfrm>
        </p:spPr>
        <p:txBody>
          <a:bodyPr>
            <a:normAutofit/>
          </a:bodyPr>
          <a:lstStyle/>
          <a:p>
            <a:pPr>
              <a:lnSpc>
                <a:spcPct val="80000"/>
              </a:lnSpc>
            </a:pPr>
            <a:r>
              <a:rPr lang="en-US" altLang="zh-CN" sz="2000">
                <a:latin typeface="仿宋" panose="02010609060101010101" pitchFamily="49" charset="-122"/>
                <a:ea typeface="仿宋" panose="02010609060101010101" pitchFamily="49" charset="-122"/>
              </a:rPr>
              <a:t>Application.properties</a:t>
            </a:r>
            <a:r>
              <a:rPr lang="zh-CN" altLang="en-US" sz="2000">
                <a:latin typeface="仿宋" panose="02010609060101010101" pitchFamily="49" charset="-122"/>
                <a:ea typeface="仿宋" panose="02010609060101010101" pitchFamily="49" charset="-122"/>
              </a:rPr>
              <a:t>：</a:t>
            </a:r>
            <a:endParaRPr lang="en-US" altLang="zh-CN">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r>
              <a:rPr lang="zh-CN" altLang="en-US" sz="2000">
                <a:latin typeface="仿宋" panose="02010609060101010101" pitchFamily="49" charset="-122"/>
                <a:ea typeface="仿宋" panose="02010609060101010101" pitchFamily="49" charset="-122"/>
              </a:rPr>
              <a:t>启动类增加注解</a:t>
            </a:r>
            <a:r>
              <a:rPr lang="en-US" altLang="zh-CN"/>
              <a:t>@EnableEurekaServer</a:t>
            </a:r>
            <a:endParaRPr lang="en-US" altLang="zh-CN" sz="2000">
              <a:latin typeface="仿宋" panose="02010609060101010101" pitchFamily="49" charset="-122"/>
              <a:ea typeface="仿宋" panose="02010609060101010101" pitchFamily="49" charset="-122"/>
            </a:endParaRPr>
          </a:p>
        </p:txBody>
      </p:sp>
      <p:graphicFrame>
        <p:nvGraphicFramePr>
          <p:cNvPr id="5" name="表格 4"/>
          <p:cNvGraphicFramePr>
            <a:graphicFrameLocks noGrp="1"/>
          </p:cNvGraphicFramePr>
          <p:nvPr/>
        </p:nvGraphicFramePr>
        <p:xfrm>
          <a:off x="1200856" y="1756684"/>
          <a:ext cx="9006133" cy="2083796"/>
        </p:xfrm>
        <a:graphic>
          <a:graphicData uri="http://schemas.openxmlformats.org/drawingml/2006/table">
            <a:tbl>
              <a:tblPr firstRow="1" bandRow="1">
                <a:tableStyleId>{5C22544A-7EE6-4342-B048-85BDC9FD1C3A}</a:tableStyleId>
              </a:tblPr>
              <a:tblGrid>
                <a:gridCol w="9006133"/>
              </a:tblGrid>
              <a:tr h="2083796">
                <a:tc>
                  <a:txBody>
                    <a:bodyPr/>
                    <a:lstStyle/>
                    <a:p>
                      <a:pPr marL="0" algn="l" defTabSz="457200" rtl="0" eaLnBrk="1" latinLnBrk="0" hangingPunct="1"/>
                      <a:r>
                        <a:rPr lang="en-US" altLang="zh-CN" sz="1800" b="1" kern="1200">
                          <a:solidFill>
                            <a:schemeClr val="lt1"/>
                          </a:solidFill>
                          <a:latin typeface="+mn-lt"/>
                          <a:ea typeface="+mn-ea"/>
                          <a:cs typeface="+mn-cs"/>
                        </a:rPr>
                        <a:t>server.port=8761</a:t>
                      </a:r>
                      <a:endParaRPr lang="en-US" altLang="zh-CN" sz="1800" b="1" kern="1200">
                        <a:solidFill>
                          <a:schemeClr val="lt1"/>
                        </a:solidFill>
                        <a:latin typeface="+mn-lt"/>
                        <a:ea typeface="+mn-ea"/>
                        <a:cs typeface="+mn-cs"/>
                      </a:endParaRPr>
                    </a:p>
                    <a:p>
                      <a:pPr marL="0" algn="l" defTabSz="457200" rtl="0" eaLnBrk="1" latinLnBrk="0" hangingPunct="1"/>
                      <a:r>
                        <a:rPr lang="en-US" altLang="zh-CN" sz="1800" b="1" kern="1200">
                          <a:solidFill>
                            <a:schemeClr val="lt1"/>
                          </a:solidFill>
                          <a:latin typeface="+mn-lt"/>
                          <a:ea typeface="+mn-ea"/>
                          <a:cs typeface="+mn-cs"/>
                        </a:rPr>
                        <a:t>#</a:t>
                      </a:r>
                      <a:r>
                        <a:rPr lang="zh-CN" altLang="en-US" sz="1800" b="1" kern="1200">
                          <a:solidFill>
                            <a:schemeClr val="lt1"/>
                          </a:solidFill>
                          <a:latin typeface="+mn-lt"/>
                          <a:ea typeface="+mn-ea"/>
                          <a:cs typeface="+mn-cs"/>
                        </a:rPr>
                        <a:t>取消向</a:t>
                      </a:r>
                      <a:r>
                        <a:rPr lang="en-US" altLang="zh-CN" sz="1800" b="1" kern="1200">
                          <a:solidFill>
                            <a:schemeClr val="lt1"/>
                          </a:solidFill>
                          <a:latin typeface="+mn-lt"/>
                          <a:ea typeface="+mn-ea"/>
                          <a:cs typeface="+mn-cs"/>
                        </a:rPr>
                        <a:t>eureka server(</a:t>
                      </a:r>
                      <a:r>
                        <a:rPr lang="zh-CN" altLang="en-US" sz="1800" b="1" kern="1200">
                          <a:solidFill>
                            <a:schemeClr val="lt1"/>
                          </a:solidFill>
                          <a:latin typeface="+mn-lt"/>
                          <a:ea typeface="+mn-ea"/>
                          <a:cs typeface="+mn-cs"/>
                        </a:rPr>
                        <a:t>注册中心</a:t>
                      </a:r>
                      <a:r>
                        <a:rPr lang="en-US" altLang="zh-CN" sz="1800" b="1" kern="1200">
                          <a:solidFill>
                            <a:schemeClr val="lt1"/>
                          </a:solidFill>
                          <a:latin typeface="+mn-lt"/>
                          <a:ea typeface="+mn-ea"/>
                          <a:cs typeface="+mn-cs"/>
                        </a:rPr>
                        <a:t>)</a:t>
                      </a:r>
                      <a:r>
                        <a:rPr lang="zh-CN" altLang="en-US" sz="1800" b="1" kern="1200">
                          <a:solidFill>
                            <a:schemeClr val="lt1"/>
                          </a:solidFill>
                          <a:latin typeface="+mn-lt"/>
                          <a:ea typeface="+mn-ea"/>
                          <a:cs typeface="+mn-cs"/>
                        </a:rPr>
                        <a:t>注册</a:t>
                      </a:r>
                      <a:endParaRPr lang="zh-CN" altLang="en-US" sz="1800" b="1" kern="1200">
                        <a:solidFill>
                          <a:schemeClr val="lt1"/>
                        </a:solidFill>
                        <a:latin typeface="+mn-lt"/>
                        <a:ea typeface="+mn-ea"/>
                        <a:cs typeface="+mn-cs"/>
                      </a:endParaRPr>
                    </a:p>
                    <a:p>
                      <a:pPr marL="0" algn="l" defTabSz="457200" rtl="0" eaLnBrk="1" latinLnBrk="0" hangingPunct="1"/>
                      <a:r>
                        <a:rPr lang="en-US" altLang="zh-CN" sz="1800" b="1" kern="1200">
                          <a:solidFill>
                            <a:schemeClr val="lt1"/>
                          </a:solidFill>
                          <a:latin typeface="+mn-lt"/>
                          <a:ea typeface="+mn-ea"/>
                          <a:cs typeface="+mn-cs"/>
                        </a:rPr>
                        <a:t>eureka.client.register-with-eureka=false</a:t>
                      </a:r>
                      <a:endParaRPr lang="en-US" altLang="zh-CN" sz="1800" b="1" kern="1200">
                        <a:solidFill>
                          <a:schemeClr val="lt1"/>
                        </a:solidFill>
                        <a:latin typeface="+mn-lt"/>
                        <a:ea typeface="+mn-ea"/>
                        <a:cs typeface="+mn-cs"/>
                      </a:endParaRPr>
                    </a:p>
                    <a:p>
                      <a:pPr marL="0" algn="l" defTabSz="457200" rtl="0" eaLnBrk="1" latinLnBrk="0" hangingPunct="1"/>
                      <a:r>
                        <a:rPr lang="en-US" altLang="zh-CN" sz="1800" b="1" kern="1200">
                          <a:solidFill>
                            <a:schemeClr val="lt1"/>
                          </a:solidFill>
                          <a:latin typeface="+mn-lt"/>
                          <a:ea typeface="+mn-ea"/>
                          <a:cs typeface="+mn-cs"/>
                        </a:rPr>
                        <a:t>#</a:t>
                      </a:r>
                      <a:r>
                        <a:rPr lang="zh-CN" altLang="en-US" sz="1800" b="1" kern="1200">
                          <a:solidFill>
                            <a:schemeClr val="lt1"/>
                          </a:solidFill>
                          <a:latin typeface="+mn-lt"/>
                          <a:ea typeface="+mn-ea"/>
                          <a:cs typeface="+mn-cs"/>
                        </a:rPr>
                        <a:t>取消向</a:t>
                      </a:r>
                      <a:r>
                        <a:rPr lang="en-US" altLang="zh-CN" sz="1800" b="1" kern="1200">
                          <a:solidFill>
                            <a:schemeClr val="lt1"/>
                          </a:solidFill>
                          <a:latin typeface="+mn-lt"/>
                          <a:ea typeface="+mn-ea"/>
                          <a:cs typeface="+mn-cs"/>
                        </a:rPr>
                        <a:t>eureka server(</a:t>
                      </a:r>
                      <a:r>
                        <a:rPr lang="zh-CN" altLang="en-US" sz="1800" b="1" kern="1200">
                          <a:solidFill>
                            <a:schemeClr val="lt1"/>
                          </a:solidFill>
                          <a:latin typeface="+mn-lt"/>
                          <a:ea typeface="+mn-ea"/>
                          <a:cs typeface="+mn-cs"/>
                        </a:rPr>
                        <a:t>注册中心</a:t>
                      </a:r>
                      <a:r>
                        <a:rPr lang="en-US" altLang="zh-CN" sz="1800" b="1" kern="1200">
                          <a:solidFill>
                            <a:schemeClr val="lt1"/>
                          </a:solidFill>
                          <a:latin typeface="+mn-lt"/>
                          <a:ea typeface="+mn-ea"/>
                          <a:cs typeface="+mn-cs"/>
                        </a:rPr>
                        <a:t>)</a:t>
                      </a:r>
                      <a:r>
                        <a:rPr lang="zh-CN" altLang="en-US" sz="1800" b="1" kern="1200">
                          <a:solidFill>
                            <a:schemeClr val="lt1"/>
                          </a:solidFill>
                          <a:latin typeface="+mn-lt"/>
                          <a:ea typeface="+mn-ea"/>
                          <a:cs typeface="+mn-cs"/>
                        </a:rPr>
                        <a:t>获取注册信息</a:t>
                      </a:r>
                      <a:endParaRPr lang="zh-CN" altLang="en-US" sz="1800" b="1" kern="1200">
                        <a:solidFill>
                          <a:schemeClr val="lt1"/>
                        </a:solidFill>
                        <a:latin typeface="+mn-lt"/>
                        <a:ea typeface="+mn-ea"/>
                        <a:cs typeface="+mn-cs"/>
                      </a:endParaRPr>
                    </a:p>
                    <a:p>
                      <a:pPr marL="0" algn="l" defTabSz="457200" rtl="0" eaLnBrk="1" latinLnBrk="0" hangingPunct="1"/>
                      <a:r>
                        <a:rPr lang="en-US" altLang="zh-CN" sz="1800" b="1" kern="1200">
                          <a:solidFill>
                            <a:schemeClr val="lt1"/>
                          </a:solidFill>
                          <a:latin typeface="+mn-lt"/>
                          <a:ea typeface="+mn-ea"/>
                          <a:cs typeface="+mn-cs"/>
                        </a:rPr>
                        <a:t>eureka.client.fetch-registry=false</a:t>
                      </a:r>
                      <a:endParaRPr lang="en-US" altLang="zh-CN" sz="1800" b="1" kern="1200">
                        <a:solidFill>
                          <a:schemeClr val="lt1"/>
                        </a:solidFill>
                        <a:latin typeface="+mn-lt"/>
                        <a:ea typeface="+mn-ea"/>
                        <a:cs typeface="+mn-cs"/>
                      </a:endParaRPr>
                    </a:p>
                    <a:p>
                      <a:pPr marL="0" algn="l" defTabSz="457200" rtl="0" eaLnBrk="1" latinLnBrk="0" hangingPunct="1"/>
                      <a:r>
                        <a:rPr lang="en-US" altLang="zh-CN" sz="1800" b="1" kern="1200">
                          <a:solidFill>
                            <a:schemeClr val="lt1"/>
                          </a:solidFill>
                          <a:latin typeface="+mn-lt"/>
                          <a:ea typeface="+mn-ea"/>
                          <a:cs typeface="+mn-cs"/>
                        </a:rPr>
                        <a:t>#eureka </a:t>
                      </a:r>
                      <a:r>
                        <a:rPr lang="zh-CN" altLang="en-US" sz="1800" b="1" kern="1200">
                          <a:solidFill>
                            <a:schemeClr val="lt1"/>
                          </a:solidFill>
                          <a:latin typeface="+mn-lt"/>
                          <a:ea typeface="+mn-ea"/>
                          <a:cs typeface="+mn-cs"/>
                        </a:rPr>
                        <a:t>提供服务发现的地址</a:t>
                      </a:r>
                      <a:endParaRPr lang="zh-CN" altLang="en-US" sz="1800" b="1" kern="1200">
                        <a:solidFill>
                          <a:schemeClr val="lt1"/>
                        </a:solidFill>
                        <a:latin typeface="+mn-lt"/>
                        <a:ea typeface="+mn-ea"/>
                        <a:cs typeface="+mn-cs"/>
                      </a:endParaRPr>
                    </a:p>
                    <a:p>
                      <a:pPr marL="0" algn="l" defTabSz="457200" rtl="0" eaLnBrk="1" latinLnBrk="0" hangingPunct="1"/>
                      <a:r>
                        <a:rPr lang="en-US" altLang="zh-CN" sz="1800" b="1" kern="1200">
                          <a:solidFill>
                            <a:schemeClr val="lt1"/>
                          </a:solidFill>
                          <a:latin typeface="+mn-lt"/>
                          <a:ea typeface="+mn-ea"/>
                          <a:cs typeface="+mn-cs"/>
                        </a:rPr>
                        <a:t>eureka.client.service-url.defaultZone=http://localhost:8761/eureka</a:t>
                      </a:r>
                      <a:endParaRPr lang="zh-CN" altLang="en-US" sz="1800" b="1" kern="1200">
                        <a:solidFill>
                          <a:schemeClr val="lt1"/>
                        </a:solidFill>
                        <a:latin typeface="+mn-lt"/>
                        <a:ea typeface="+mn-ea"/>
                        <a:cs typeface="+mn-cs"/>
                      </a:endParaRPr>
                    </a:p>
                  </a:txBody>
                  <a:tcPr>
                    <a:solidFill>
                      <a:schemeClr val="bg1">
                        <a:lumMod val="65000"/>
                      </a:schemeClr>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 y="131974"/>
            <a:ext cx="9069355" cy="642257"/>
          </a:xfrm>
        </p:spPr>
        <p:txBody>
          <a:bodyPr>
            <a:normAutofit/>
          </a:bodyPr>
          <a:lstStyle/>
          <a:p>
            <a:r>
              <a:rPr lang="en-US" altLang="zh-CN">
                <a:latin typeface="仿宋" panose="02010609060101010101" pitchFamily="49" charset="-122"/>
                <a:ea typeface="仿宋" panose="02010609060101010101" pitchFamily="49" charset="-122"/>
              </a:rPr>
              <a:t>Eureka</a:t>
            </a:r>
            <a:r>
              <a:rPr lang="zh-CN" altLang="en-US">
                <a:latin typeface="仿宋" panose="02010609060101010101" pitchFamily="49" charset="-122"/>
                <a:ea typeface="仿宋" panose="02010609060101010101" pitchFamily="49" charset="-122"/>
              </a:rPr>
              <a:t>在微服务中的应用</a:t>
            </a:r>
            <a:r>
              <a:rPr lang="en-US" altLang="zh-CN">
                <a:latin typeface="仿宋" panose="02010609060101010101" pitchFamily="49" charset="-122"/>
                <a:ea typeface="仿宋" panose="02010609060101010101" pitchFamily="49" charset="-122"/>
              </a:rPr>
              <a:t>-</a:t>
            </a:r>
            <a:r>
              <a:rPr lang="zh-CN" altLang="en-US">
                <a:latin typeface="仿宋" panose="02010609060101010101" pitchFamily="49" charset="-122"/>
                <a:ea typeface="仿宋" panose="02010609060101010101" pitchFamily="49" charset="-122"/>
              </a:rPr>
              <a:t>用户微服务</a:t>
            </a:r>
            <a:endParaRPr lang="zh-CN" altLang="en-US">
              <a:latin typeface="仿宋" panose="02010609060101010101" pitchFamily="49" charset="-122"/>
              <a:ea typeface="仿宋" panose="02010609060101010101" pitchFamily="49" charset="-122"/>
            </a:endParaRPr>
          </a:p>
        </p:txBody>
      </p:sp>
      <p:sp>
        <p:nvSpPr>
          <p:cNvPr id="3" name="内容占位符 2"/>
          <p:cNvSpPr>
            <a:spLocks noGrp="1"/>
          </p:cNvSpPr>
          <p:nvPr>
            <p:ph idx="1"/>
          </p:nvPr>
        </p:nvSpPr>
        <p:spPr>
          <a:xfrm>
            <a:off x="644489" y="1150070"/>
            <a:ext cx="9970092" cy="5184741"/>
          </a:xfrm>
        </p:spPr>
        <p:txBody>
          <a:bodyPr>
            <a:normAutofit/>
          </a:bodyPr>
          <a:lstStyle/>
          <a:p>
            <a:pPr>
              <a:lnSpc>
                <a:spcPct val="80000"/>
              </a:lnSpc>
            </a:pPr>
            <a:r>
              <a:rPr lang="zh-CN" altLang="en-US" sz="2000">
                <a:latin typeface="仿宋" panose="02010609060101010101" pitchFamily="49" charset="-122"/>
                <a:ea typeface="仿宋" panose="02010609060101010101" pitchFamily="49" charset="-122"/>
              </a:rPr>
              <a:t>加入</a:t>
            </a:r>
            <a:r>
              <a:rPr lang="en-US" altLang="zh-CN" sz="2000">
                <a:latin typeface="仿宋" panose="02010609060101010101" pitchFamily="49" charset="-122"/>
                <a:ea typeface="仿宋" panose="02010609060101010101" pitchFamily="49" charset="-122"/>
              </a:rPr>
              <a:t>spring cloud</a:t>
            </a:r>
            <a:r>
              <a:rPr lang="zh-CN" altLang="en-US" sz="2000">
                <a:latin typeface="仿宋" panose="02010609060101010101" pitchFamily="49" charset="-122"/>
                <a:ea typeface="仿宋" panose="02010609060101010101" pitchFamily="49" charset="-122"/>
              </a:rPr>
              <a:t>父</a:t>
            </a:r>
            <a:r>
              <a:rPr lang="en-US" altLang="zh-CN" sz="2000">
                <a:latin typeface="仿宋" panose="02010609060101010101" pitchFamily="49" charset="-122"/>
                <a:ea typeface="仿宋" panose="02010609060101010101" pitchFamily="49" charset="-122"/>
              </a:rPr>
              <a:t>POM</a:t>
            </a:r>
            <a:r>
              <a:rPr lang="zh-CN" altLang="en-US" sz="2000">
                <a:latin typeface="仿宋" panose="02010609060101010101" pitchFamily="49" charset="-122"/>
                <a:ea typeface="仿宋" panose="02010609060101010101" pitchFamily="49" charset="-122"/>
              </a:rPr>
              <a:t>及</a:t>
            </a:r>
            <a:r>
              <a:rPr lang="en-US" altLang="zh-CN" sz="2000">
                <a:latin typeface="仿宋" panose="02010609060101010101" pitchFamily="49" charset="-122"/>
                <a:ea typeface="仿宋" panose="02010609060101010101" pitchFamily="49" charset="-122"/>
              </a:rPr>
              <a:t>spring-cloud-starter-eureka</a:t>
            </a:r>
            <a:endParaRPr lang="en-US" altLang="zh-CN" sz="2000">
              <a:latin typeface="仿宋" panose="02010609060101010101" pitchFamily="49" charset="-122"/>
              <a:ea typeface="仿宋" panose="02010609060101010101" pitchFamily="49" charset="-122"/>
            </a:endParaRPr>
          </a:p>
          <a:p>
            <a:pPr marL="457200" lvl="1" indent="0">
              <a:lnSpc>
                <a:spcPct val="80000"/>
              </a:lnSpc>
              <a:buNone/>
            </a:pPr>
            <a:endParaRPr lang="en-US" altLang="zh-CN" sz="1800">
              <a:latin typeface="仿宋" panose="02010609060101010101" pitchFamily="49" charset="-122"/>
              <a:ea typeface="仿宋" panose="02010609060101010101" pitchFamily="49" charset="-122"/>
            </a:endParaRPr>
          </a:p>
          <a:p>
            <a:pPr marL="457200" lvl="1" indent="0">
              <a:lnSpc>
                <a:spcPct val="80000"/>
              </a:lnSpc>
              <a:buNone/>
            </a:pPr>
            <a:endParaRPr lang="en-US" altLang="zh-CN" sz="1800">
              <a:latin typeface="仿宋" panose="02010609060101010101" pitchFamily="49" charset="-122"/>
              <a:ea typeface="仿宋" panose="02010609060101010101" pitchFamily="49" charset="-122"/>
            </a:endParaRPr>
          </a:p>
          <a:p>
            <a:pPr marL="457200" lvl="1" indent="0">
              <a:lnSpc>
                <a:spcPct val="80000"/>
              </a:lnSpc>
              <a:buNone/>
            </a:pPr>
            <a:endParaRPr lang="en-US" altLang="zh-CN" sz="1800">
              <a:latin typeface="仿宋" panose="02010609060101010101" pitchFamily="49" charset="-122"/>
              <a:ea typeface="仿宋" panose="02010609060101010101" pitchFamily="49" charset="-122"/>
            </a:endParaRPr>
          </a:p>
          <a:p>
            <a:pPr marL="457200" lvl="1" indent="0">
              <a:lnSpc>
                <a:spcPct val="80000"/>
              </a:lnSpc>
              <a:buNone/>
            </a:pPr>
            <a:endParaRPr lang="en-US" altLang="zh-CN" sz="1800">
              <a:latin typeface="仿宋" panose="02010609060101010101" pitchFamily="49" charset="-122"/>
              <a:ea typeface="仿宋" panose="02010609060101010101" pitchFamily="49" charset="-122"/>
            </a:endParaRPr>
          </a:p>
          <a:p>
            <a:pPr marL="457200" lvl="1" indent="0">
              <a:lnSpc>
                <a:spcPct val="80000"/>
              </a:lnSpc>
              <a:buNone/>
            </a:pPr>
            <a:endParaRPr lang="en-US" altLang="zh-CN" sz="1800">
              <a:latin typeface="仿宋" panose="02010609060101010101" pitchFamily="49" charset="-122"/>
              <a:ea typeface="仿宋" panose="02010609060101010101" pitchFamily="49" charset="-122"/>
            </a:endParaRPr>
          </a:p>
        </p:txBody>
      </p:sp>
      <p:graphicFrame>
        <p:nvGraphicFramePr>
          <p:cNvPr id="5" name="表格 4"/>
          <p:cNvGraphicFramePr>
            <a:graphicFrameLocks noGrp="1"/>
          </p:cNvGraphicFramePr>
          <p:nvPr/>
        </p:nvGraphicFramePr>
        <p:xfrm>
          <a:off x="1577419" y="1652920"/>
          <a:ext cx="8128000" cy="3108960"/>
        </p:xfrm>
        <a:graphic>
          <a:graphicData uri="http://schemas.openxmlformats.org/drawingml/2006/table">
            <a:tbl>
              <a:tblPr firstRow="1" bandRow="1">
                <a:tableStyleId>{5C22544A-7EE6-4342-B048-85BDC9FD1C3A}</a:tableStyleId>
              </a:tblPr>
              <a:tblGrid>
                <a:gridCol w="8128000"/>
              </a:tblGrid>
              <a:tr h="930024">
                <a:tc>
                  <a:txBody>
                    <a:bodyPr/>
                    <a:lstStyle/>
                    <a:p>
                      <a:r>
                        <a:rPr lang="en-US" altLang="zh-CN"/>
                        <a:t>	&lt;dependencyManagement&gt;</a:t>
                      </a:r>
                      <a:endParaRPr lang="en-US" altLang="zh-CN"/>
                    </a:p>
                    <a:p>
                      <a:r>
                        <a:rPr lang="en-US" altLang="zh-CN"/>
                        <a:t>		&lt;dependencies&gt;</a:t>
                      </a:r>
                      <a:endParaRPr lang="en-US" altLang="zh-CN"/>
                    </a:p>
                    <a:p>
                      <a:r>
                        <a:rPr lang="en-US" altLang="zh-CN"/>
                        <a:t>			&lt;dependency&gt;</a:t>
                      </a:r>
                      <a:endParaRPr lang="en-US" altLang="zh-CN"/>
                    </a:p>
                    <a:p>
                      <a:r>
                        <a:rPr lang="en-US" altLang="zh-CN"/>
                        <a:t>				&lt;groupId&gt;org.springframework.cloud&lt;/groupId&gt;</a:t>
                      </a:r>
                      <a:endParaRPr lang="en-US" altLang="zh-CN"/>
                    </a:p>
                    <a:p>
                      <a:r>
                        <a:rPr lang="en-US" altLang="zh-CN"/>
                        <a:t>				&lt;artifactId&gt;spring-cloud-dependencies&lt;/artifactId&gt;</a:t>
                      </a:r>
                      <a:endParaRPr lang="en-US" altLang="zh-CN"/>
                    </a:p>
                    <a:p>
                      <a:r>
                        <a:rPr lang="en-US" altLang="zh-CN"/>
                        <a:t>				&lt;version&gt;Edgware.SR3&lt;/version&gt;</a:t>
                      </a:r>
                      <a:endParaRPr lang="en-US" altLang="zh-CN"/>
                    </a:p>
                    <a:p>
                      <a:r>
                        <a:rPr lang="en-US" altLang="zh-CN"/>
                        <a:t>				&lt;type&gt;pom&lt;/type&gt;</a:t>
                      </a:r>
                      <a:endParaRPr lang="en-US" altLang="zh-CN"/>
                    </a:p>
                    <a:p>
                      <a:r>
                        <a:rPr lang="en-US" altLang="zh-CN"/>
                        <a:t>				&lt;scope&gt;import&lt;/scope&gt;</a:t>
                      </a:r>
                      <a:endParaRPr lang="en-US" altLang="zh-CN"/>
                    </a:p>
                    <a:p>
                      <a:r>
                        <a:rPr lang="en-US" altLang="zh-CN"/>
                        <a:t>			&lt;/dependency&gt;</a:t>
                      </a:r>
                      <a:endParaRPr lang="en-US" altLang="zh-CN"/>
                    </a:p>
                    <a:p>
                      <a:r>
                        <a:rPr lang="en-US" altLang="zh-CN"/>
                        <a:t>		&lt;/dependencies&gt;</a:t>
                      </a:r>
                      <a:endParaRPr lang="en-US" altLang="zh-CN"/>
                    </a:p>
                    <a:p>
                      <a:r>
                        <a:rPr lang="en-US" altLang="zh-CN"/>
                        <a:t>	&lt;/dependencyManagement&gt;</a:t>
                      </a:r>
                      <a:endParaRPr lang="zh-CN" altLang="en-US"/>
                    </a:p>
                  </a:txBody>
                  <a:tcPr>
                    <a:solidFill>
                      <a:schemeClr val="bg1">
                        <a:lumMod val="65000"/>
                      </a:schemeClr>
                    </a:solidFill>
                  </a:tcPr>
                </a:tc>
              </a:tr>
            </a:tbl>
          </a:graphicData>
        </a:graphic>
      </p:graphicFrame>
      <p:graphicFrame>
        <p:nvGraphicFramePr>
          <p:cNvPr id="7" name="表格 6"/>
          <p:cNvGraphicFramePr>
            <a:graphicFrameLocks noGrp="1"/>
          </p:cNvGraphicFramePr>
          <p:nvPr/>
        </p:nvGraphicFramePr>
        <p:xfrm>
          <a:off x="1565535" y="4953985"/>
          <a:ext cx="8128000" cy="1463040"/>
        </p:xfrm>
        <a:graphic>
          <a:graphicData uri="http://schemas.openxmlformats.org/drawingml/2006/table">
            <a:tbl>
              <a:tblPr firstRow="1" bandRow="1">
                <a:tableStyleId>{5C22544A-7EE6-4342-B048-85BDC9FD1C3A}</a:tableStyleId>
              </a:tblPr>
              <a:tblGrid>
                <a:gridCol w="8128000"/>
              </a:tblGrid>
              <a:tr h="0">
                <a:tc>
                  <a:txBody>
                    <a:bodyPr/>
                    <a:lstStyle/>
                    <a:p>
                      <a:r>
                        <a:rPr lang="en-US" altLang="zh-CN"/>
                        <a:t>		&lt;!-- eureka --&gt;</a:t>
                      </a:r>
                      <a:endParaRPr lang="en-US" altLang="zh-CN"/>
                    </a:p>
                    <a:p>
                      <a:r>
                        <a:rPr lang="en-US" altLang="zh-CN"/>
                        <a:t>		&lt;dependency&gt;</a:t>
                      </a:r>
                      <a:endParaRPr lang="en-US" altLang="zh-CN"/>
                    </a:p>
                    <a:p>
                      <a:r>
                        <a:rPr lang="en-US" altLang="zh-CN"/>
                        <a:t>			&lt;groupId&gt;org.springframework.cloud&lt;/groupId&gt;</a:t>
                      </a:r>
                      <a:endParaRPr lang="en-US" altLang="zh-CN"/>
                    </a:p>
                    <a:p>
                      <a:r>
                        <a:rPr lang="en-US" altLang="zh-CN"/>
                        <a:t>			&lt;artifactId&gt;spring-cloud-starter-eureka&lt;/artifactId&gt;</a:t>
                      </a:r>
                      <a:endParaRPr lang="en-US" altLang="zh-CN"/>
                    </a:p>
                    <a:p>
                      <a:r>
                        <a:rPr lang="en-US" altLang="zh-CN"/>
                        <a:t>		&lt;/dependency&gt;</a:t>
                      </a:r>
                      <a:endParaRPr lang="en-US" altLang="zh-CN"/>
                    </a:p>
                  </a:txBody>
                  <a:tcPr>
                    <a:solidFill>
                      <a:schemeClr val="bg1">
                        <a:lumMod val="65000"/>
                      </a:schemeClr>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31974"/>
            <a:ext cx="8596668" cy="642257"/>
          </a:xfrm>
        </p:spPr>
        <p:txBody>
          <a:bodyPr>
            <a:normAutofit/>
          </a:bodyPr>
          <a:lstStyle/>
          <a:p>
            <a:r>
              <a:rPr lang="en-US" altLang="zh-CN">
                <a:latin typeface="仿宋" panose="02010609060101010101" pitchFamily="49" charset="-122"/>
                <a:ea typeface="仿宋" panose="02010609060101010101" pitchFamily="49" charset="-122"/>
              </a:rPr>
              <a:t>Eureka</a:t>
            </a:r>
            <a:r>
              <a:rPr lang="zh-CN" altLang="en-US">
                <a:latin typeface="仿宋" panose="02010609060101010101" pitchFamily="49" charset="-122"/>
                <a:ea typeface="仿宋" panose="02010609060101010101" pitchFamily="49" charset="-122"/>
              </a:rPr>
              <a:t>在微服务中的应用</a:t>
            </a:r>
            <a:r>
              <a:rPr lang="en-US" altLang="zh-CN">
                <a:latin typeface="仿宋" panose="02010609060101010101" pitchFamily="49" charset="-122"/>
                <a:ea typeface="仿宋" panose="02010609060101010101" pitchFamily="49" charset="-122"/>
              </a:rPr>
              <a:t>-</a:t>
            </a:r>
            <a:r>
              <a:rPr lang="zh-CN" altLang="en-US">
                <a:latin typeface="仿宋" panose="02010609060101010101" pitchFamily="49" charset="-122"/>
                <a:ea typeface="仿宋" panose="02010609060101010101" pitchFamily="49" charset="-122"/>
              </a:rPr>
              <a:t>用户微服务</a:t>
            </a:r>
            <a:endParaRPr lang="zh-CN" altLang="en-US">
              <a:latin typeface="仿宋" panose="02010609060101010101" pitchFamily="49" charset="-122"/>
              <a:ea typeface="仿宋" panose="02010609060101010101" pitchFamily="49" charset="-122"/>
            </a:endParaRPr>
          </a:p>
        </p:txBody>
      </p:sp>
      <p:sp>
        <p:nvSpPr>
          <p:cNvPr id="3" name="内容占位符 2"/>
          <p:cNvSpPr>
            <a:spLocks noGrp="1"/>
          </p:cNvSpPr>
          <p:nvPr>
            <p:ph idx="1"/>
          </p:nvPr>
        </p:nvSpPr>
        <p:spPr>
          <a:xfrm>
            <a:off x="644489" y="1150070"/>
            <a:ext cx="9970092" cy="5184741"/>
          </a:xfrm>
        </p:spPr>
        <p:txBody>
          <a:bodyPr>
            <a:normAutofit/>
          </a:bodyPr>
          <a:lstStyle/>
          <a:p>
            <a:pPr>
              <a:lnSpc>
                <a:spcPct val="80000"/>
              </a:lnSpc>
            </a:pPr>
            <a:r>
              <a:rPr lang="en-US" altLang="zh-CN" sz="2000">
                <a:latin typeface="仿宋" panose="02010609060101010101" pitchFamily="49" charset="-122"/>
                <a:ea typeface="仿宋" panose="02010609060101010101" pitchFamily="49" charset="-122"/>
              </a:rPr>
              <a:t>Application.properties</a:t>
            </a:r>
            <a:r>
              <a:rPr lang="zh-CN" altLang="en-US" sz="2000">
                <a:latin typeface="仿宋" panose="02010609060101010101" pitchFamily="49" charset="-122"/>
                <a:ea typeface="仿宋" panose="02010609060101010101" pitchFamily="49" charset="-122"/>
              </a:rPr>
              <a:t>：</a:t>
            </a:r>
            <a:endParaRPr lang="en-US" altLang="zh-CN">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r>
              <a:rPr lang="zh-CN" altLang="en-US" sz="2000">
                <a:latin typeface="仿宋" panose="02010609060101010101" pitchFamily="49" charset="-122"/>
                <a:ea typeface="仿宋" panose="02010609060101010101" pitchFamily="49" charset="-122"/>
              </a:rPr>
              <a:t>启动类增加注解</a:t>
            </a:r>
            <a:r>
              <a:rPr lang="en-US" altLang="zh-CN"/>
              <a:t>@EnableEurekaClient</a:t>
            </a:r>
            <a:endParaRPr lang="en-US" altLang="zh-CN" sz="2000">
              <a:latin typeface="仿宋" panose="02010609060101010101" pitchFamily="49" charset="-122"/>
              <a:ea typeface="仿宋" panose="02010609060101010101" pitchFamily="49" charset="-122"/>
            </a:endParaRPr>
          </a:p>
        </p:txBody>
      </p:sp>
      <p:graphicFrame>
        <p:nvGraphicFramePr>
          <p:cNvPr id="5" name="表格 4"/>
          <p:cNvGraphicFramePr>
            <a:graphicFrameLocks noGrp="1"/>
          </p:cNvGraphicFramePr>
          <p:nvPr/>
        </p:nvGraphicFramePr>
        <p:xfrm>
          <a:off x="1200856" y="1756684"/>
          <a:ext cx="9268091" cy="1574345"/>
        </p:xfrm>
        <a:graphic>
          <a:graphicData uri="http://schemas.openxmlformats.org/drawingml/2006/table">
            <a:tbl>
              <a:tblPr firstRow="1" bandRow="1">
                <a:tableStyleId>{5C22544A-7EE6-4342-B048-85BDC9FD1C3A}</a:tableStyleId>
              </a:tblPr>
              <a:tblGrid>
                <a:gridCol w="9268091"/>
              </a:tblGrid>
              <a:tr h="1574345">
                <a:tc>
                  <a:txBody>
                    <a:bodyPr/>
                    <a:lstStyle/>
                    <a:p>
                      <a:r>
                        <a:rPr lang="en-US" altLang="zh-CN" sz="1800" b="1" kern="1200">
                          <a:solidFill>
                            <a:schemeClr val="lt1"/>
                          </a:solidFill>
                          <a:latin typeface="+mn-lt"/>
                          <a:ea typeface="+mn-ea"/>
                          <a:cs typeface="+mn-cs"/>
                        </a:rPr>
                        <a:t>eureka.client.serviceUrl.defaultZone=http://zhangfei:777@localhost:8761/eureka</a:t>
                      </a:r>
                      <a:endParaRPr lang="en-US" altLang="zh-CN" sz="1800" b="1" kern="1200">
                        <a:solidFill>
                          <a:schemeClr val="lt1"/>
                        </a:solidFill>
                        <a:latin typeface="+mn-lt"/>
                        <a:ea typeface="+mn-ea"/>
                        <a:cs typeface="+mn-cs"/>
                      </a:endParaRPr>
                    </a:p>
                    <a:p>
                      <a:r>
                        <a:rPr lang="en-US" altLang="zh-CN" sz="1800" b="1" kern="1200">
                          <a:solidFill>
                            <a:schemeClr val="lt1"/>
                          </a:solidFill>
                          <a:latin typeface="+mn-lt"/>
                          <a:ea typeface="+mn-ea"/>
                          <a:cs typeface="+mn-cs"/>
                        </a:rPr>
                        <a:t>eureka.instance.prefer-ip-address=true</a:t>
                      </a:r>
                      <a:endParaRPr lang="en-US" altLang="zh-CN" sz="1800" b="1" kern="1200">
                        <a:solidFill>
                          <a:schemeClr val="lt1"/>
                        </a:solidFill>
                        <a:latin typeface="+mn-lt"/>
                        <a:ea typeface="+mn-ea"/>
                        <a:cs typeface="+mn-cs"/>
                      </a:endParaRPr>
                    </a:p>
                    <a:p>
                      <a:r>
                        <a:rPr lang="en-US" altLang="zh-CN" sz="1800" b="1" kern="1200">
                          <a:solidFill>
                            <a:schemeClr val="lt1"/>
                          </a:solidFill>
                          <a:latin typeface="+mn-lt"/>
                          <a:ea typeface="+mn-ea"/>
                          <a:cs typeface="+mn-cs"/>
                        </a:rPr>
                        <a:t>eureka.instance.instance-id=${spring.application.name}:${spring.application.instance_id:${server.port}}</a:t>
                      </a:r>
                      <a:endParaRPr lang="zh-CN" altLang="en-US" sz="1800" b="1" kern="1200">
                        <a:solidFill>
                          <a:schemeClr val="lt1"/>
                        </a:solidFill>
                        <a:latin typeface="+mn-lt"/>
                        <a:ea typeface="+mn-ea"/>
                        <a:cs typeface="+mn-cs"/>
                      </a:endParaRPr>
                    </a:p>
                  </a:txBody>
                  <a:tcPr>
                    <a:solidFill>
                      <a:schemeClr val="bg1">
                        <a:lumMod val="65000"/>
                      </a:schemeClr>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 y="131974"/>
            <a:ext cx="9069355" cy="642257"/>
          </a:xfrm>
        </p:spPr>
        <p:txBody>
          <a:bodyPr>
            <a:normAutofit/>
          </a:bodyPr>
          <a:lstStyle/>
          <a:p>
            <a:r>
              <a:rPr lang="en-US" altLang="zh-CN">
                <a:latin typeface="仿宋" panose="02010609060101010101" pitchFamily="49" charset="-122"/>
                <a:ea typeface="仿宋" panose="02010609060101010101" pitchFamily="49" charset="-122"/>
              </a:rPr>
              <a:t>Eureka</a:t>
            </a:r>
            <a:r>
              <a:rPr lang="zh-CN" altLang="en-US">
                <a:latin typeface="仿宋" panose="02010609060101010101" pitchFamily="49" charset="-122"/>
                <a:ea typeface="仿宋" panose="02010609060101010101" pitchFamily="49" charset="-122"/>
              </a:rPr>
              <a:t>在微服务中的应用</a:t>
            </a:r>
            <a:r>
              <a:rPr lang="en-US" altLang="zh-CN">
                <a:latin typeface="仿宋" panose="02010609060101010101" pitchFamily="49" charset="-122"/>
                <a:ea typeface="仿宋" panose="02010609060101010101" pitchFamily="49" charset="-122"/>
              </a:rPr>
              <a:t>-</a:t>
            </a:r>
            <a:r>
              <a:rPr lang="zh-CN" altLang="en-US">
                <a:latin typeface="仿宋" panose="02010609060101010101" pitchFamily="49" charset="-122"/>
                <a:ea typeface="仿宋" panose="02010609060101010101" pitchFamily="49" charset="-122"/>
              </a:rPr>
              <a:t>订单微服务</a:t>
            </a:r>
            <a:endParaRPr lang="zh-CN" altLang="en-US">
              <a:latin typeface="仿宋" panose="02010609060101010101" pitchFamily="49" charset="-122"/>
              <a:ea typeface="仿宋" panose="02010609060101010101" pitchFamily="49" charset="-122"/>
            </a:endParaRPr>
          </a:p>
        </p:txBody>
      </p:sp>
      <p:sp>
        <p:nvSpPr>
          <p:cNvPr id="3" name="内容占位符 2"/>
          <p:cNvSpPr>
            <a:spLocks noGrp="1"/>
          </p:cNvSpPr>
          <p:nvPr>
            <p:ph idx="1"/>
          </p:nvPr>
        </p:nvSpPr>
        <p:spPr>
          <a:xfrm>
            <a:off x="644489" y="1150070"/>
            <a:ext cx="9970092" cy="5184741"/>
          </a:xfrm>
        </p:spPr>
        <p:txBody>
          <a:bodyPr>
            <a:normAutofit/>
          </a:bodyPr>
          <a:lstStyle/>
          <a:p>
            <a:pPr>
              <a:lnSpc>
                <a:spcPct val="80000"/>
              </a:lnSpc>
            </a:pPr>
            <a:r>
              <a:rPr lang="zh-CN" altLang="en-US" sz="2000">
                <a:latin typeface="仿宋" panose="02010609060101010101" pitchFamily="49" charset="-122"/>
                <a:ea typeface="仿宋" panose="02010609060101010101" pitchFamily="49" charset="-122"/>
              </a:rPr>
              <a:t>加入</a:t>
            </a:r>
            <a:r>
              <a:rPr lang="en-US" altLang="zh-CN" sz="2000">
                <a:latin typeface="仿宋" panose="02010609060101010101" pitchFamily="49" charset="-122"/>
                <a:ea typeface="仿宋" panose="02010609060101010101" pitchFamily="49" charset="-122"/>
              </a:rPr>
              <a:t>spring cloud</a:t>
            </a:r>
            <a:r>
              <a:rPr lang="zh-CN" altLang="en-US" sz="2000">
                <a:latin typeface="仿宋" panose="02010609060101010101" pitchFamily="49" charset="-122"/>
                <a:ea typeface="仿宋" panose="02010609060101010101" pitchFamily="49" charset="-122"/>
              </a:rPr>
              <a:t>父</a:t>
            </a:r>
            <a:r>
              <a:rPr lang="en-US" altLang="zh-CN" sz="2000">
                <a:latin typeface="仿宋" panose="02010609060101010101" pitchFamily="49" charset="-122"/>
                <a:ea typeface="仿宋" panose="02010609060101010101" pitchFamily="49" charset="-122"/>
              </a:rPr>
              <a:t>POM</a:t>
            </a:r>
            <a:r>
              <a:rPr lang="zh-CN" altLang="en-US" sz="2000">
                <a:latin typeface="仿宋" panose="02010609060101010101" pitchFamily="49" charset="-122"/>
                <a:ea typeface="仿宋" panose="02010609060101010101" pitchFamily="49" charset="-122"/>
              </a:rPr>
              <a:t>及</a:t>
            </a:r>
            <a:r>
              <a:rPr lang="en-US" altLang="zh-CN" sz="2000">
                <a:latin typeface="仿宋" panose="02010609060101010101" pitchFamily="49" charset="-122"/>
                <a:ea typeface="仿宋" panose="02010609060101010101" pitchFamily="49" charset="-122"/>
              </a:rPr>
              <a:t>spring-cloud-starter-eureka</a:t>
            </a:r>
            <a:endParaRPr lang="en-US" altLang="zh-CN" sz="2000">
              <a:latin typeface="仿宋" panose="02010609060101010101" pitchFamily="49" charset="-122"/>
              <a:ea typeface="仿宋" panose="02010609060101010101" pitchFamily="49" charset="-122"/>
            </a:endParaRPr>
          </a:p>
          <a:p>
            <a:pPr marL="457200" lvl="1" indent="0">
              <a:lnSpc>
                <a:spcPct val="80000"/>
              </a:lnSpc>
              <a:buNone/>
            </a:pPr>
            <a:endParaRPr lang="en-US" altLang="zh-CN" sz="1800">
              <a:latin typeface="仿宋" panose="02010609060101010101" pitchFamily="49" charset="-122"/>
              <a:ea typeface="仿宋" panose="02010609060101010101" pitchFamily="49" charset="-122"/>
            </a:endParaRPr>
          </a:p>
          <a:p>
            <a:pPr marL="457200" lvl="1" indent="0">
              <a:lnSpc>
                <a:spcPct val="80000"/>
              </a:lnSpc>
              <a:buNone/>
            </a:pPr>
            <a:endParaRPr lang="en-US" altLang="zh-CN" sz="1800">
              <a:latin typeface="仿宋" panose="02010609060101010101" pitchFamily="49" charset="-122"/>
              <a:ea typeface="仿宋" panose="02010609060101010101" pitchFamily="49" charset="-122"/>
            </a:endParaRPr>
          </a:p>
          <a:p>
            <a:pPr marL="457200" lvl="1" indent="0">
              <a:lnSpc>
                <a:spcPct val="80000"/>
              </a:lnSpc>
              <a:buNone/>
            </a:pPr>
            <a:endParaRPr lang="en-US" altLang="zh-CN" sz="1800">
              <a:latin typeface="仿宋" panose="02010609060101010101" pitchFamily="49" charset="-122"/>
              <a:ea typeface="仿宋" panose="02010609060101010101" pitchFamily="49" charset="-122"/>
            </a:endParaRPr>
          </a:p>
          <a:p>
            <a:pPr marL="457200" lvl="1" indent="0">
              <a:lnSpc>
                <a:spcPct val="80000"/>
              </a:lnSpc>
              <a:buNone/>
            </a:pPr>
            <a:endParaRPr lang="en-US" altLang="zh-CN" sz="1800">
              <a:latin typeface="仿宋" panose="02010609060101010101" pitchFamily="49" charset="-122"/>
              <a:ea typeface="仿宋" panose="02010609060101010101" pitchFamily="49" charset="-122"/>
            </a:endParaRPr>
          </a:p>
          <a:p>
            <a:pPr marL="457200" lvl="1" indent="0">
              <a:lnSpc>
                <a:spcPct val="80000"/>
              </a:lnSpc>
              <a:buNone/>
            </a:pPr>
            <a:endParaRPr lang="en-US" altLang="zh-CN" sz="1800">
              <a:latin typeface="仿宋" panose="02010609060101010101" pitchFamily="49" charset="-122"/>
              <a:ea typeface="仿宋" panose="02010609060101010101" pitchFamily="49" charset="-122"/>
            </a:endParaRPr>
          </a:p>
        </p:txBody>
      </p:sp>
      <p:graphicFrame>
        <p:nvGraphicFramePr>
          <p:cNvPr id="5" name="表格 4"/>
          <p:cNvGraphicFramePr>
            <a:graphicFrameLocks noGrp="1"/>
          </p:cNvGraphicFramePr>
          <p:nvPr/>
        </p:nvGraphicFramePr>
        <p:xfrm>
          <a:off x="1577419" y="1652920"/>
          <a:ext cx="8128000" cy="3108960"/>
        </p:xfrm>
        <a:graphic>
          <a:graphicData uri="http://schemas.openxmlformats.org/drawingml/2006/table">
            <a:tbl>
              <a:tblPr firstRow="1" bandRow="1">
                <a:tableStyleId>{5C22544A-7EE6-4342-B048-85BDC9FD1C3A}</a:tableStyleId>
              </a:tblPr>
              <a:tblGrid>
                <a:gridCol w="8128000"/>
              </a:tblGrid>
              <a:tr h="930024">
                <a:tc>
                  <a:txBody>
                    <a:bodyPr/>
                    <a:lstStyle/>
                    <a:p>
                      <a:r>
                        <a:rPr lang="en-US" altLang="zh-CN"/>
                        <a:t>	&lt;dependencyManagement&gt;</a:t>
                      </a:r>
                      <a:endParaRPr lang="en-US" altLang="zh-CN"/>
                    </a:p>
                    <a:p>
                      <a:r>
                        <a:rPr lang="en-US" altLang="zh-CN"/>
                        <a:t>		&lt;dependencies&gt;</a:t>
                      </a:r>
                      <a:endParaRPr lang="en-US" altLang="zh-CN"/>
                    </a:p>
                    <a:p>
                      <a:r>
                        <a:rPr lang="en-US" altLang="zh-CN"/>
                        <a:t>			&lt;dependency&gt;</a:t>
                      </a:r>
                      <a:endParaRPr lang="en-US" altLang="zh-CN"/>
                    </a:p>
                    <a:p>
                      <a:r>
                        <a:rPr lang="en-US" altLang="zh-CN"/>
                        <a:t>				&lt;groupId&gt;org.springframework.cloud&lt;/groupId&gt;</a:t>
                      </a:r>
                      <a:endParaRPr lang="en-US" altLang="zh-CN"/>
                    </a:p>
                    <a:p>
                      <a:r>
                        <a:rPr lang="en-US" altLang="zh-CN"/>
                        <a:t>				&lt;artifactId&gt;spring-cloud-dependencies&lt;/artifactId&gt;</a:t>
                      </a:r>
                      <a:endParaRPr lang="en-US" altLang="zh-CN"/>
                    </a:p>
                    <a:p>
                      <a:r>
                        <a:rPr lang="en-US" altLang="zh-CN"/>
                        <a:t>				&lt;version&gt;Edgware.SR3&lt;/version&gt;</a:t>
                      </a:r>
                      <a:endParaRPr lang="en-US" altLang="zh-CN"/>
                    </a:p>
                    <a:p>
                      <a:r>
                        <a:rPr lang="en-US" altLang="zh-CN"/>
                        <a:t>				&lt;type&gt;pom&lt;/type&gt;</a:t>
                      </a:r>
                      <a:endParaRPr lang="en-US" altLang="zh-CN"/>
                    </a:p>
                    <a:p>
                      <a:r>
                        <a:rPr lang="en-US" altLang="zh-CN"/>
                        <a:t>				&lt;scope&gt;import&lt;/scope&gt;</a:t>
                      </a:r>
                      <a:endParaRPr lang="en-US" altLang="zh-CN"/>
                    </a:p>
                    <a:p>
                      <a:r>
                        <a:rPr lang="en-US" altLang="zh-CN"/>
                        <a:t>			&lt;/dependency&gt;</a:t>
                      </a:r>
                      <a:endParaRPr lang="en-US" altLang="zh-CN"/>
                    </a:p>
                    <a:p>
                      <a:r>
                        <a:rPr lang="en-US" altLang="zh-CN"/>
                        <a:t>		&lt;/dependencies&gt;</a:t>
                      </a:r>
                      <a:endParaRPr lang="en-US" altLang="zh-CN"/>
                    </a:p>
                    <a:p>
                      <a:r>
                        <a:rPr lang="en-US" altLang="zh-CN"/>
                        <a:t>	&lt;/dependencyManagement&gt;</a:t>
                      </a:r>
                      <a:endParaRPr lang="zh-CN" altLang="en-US"/>
                    </a:p>
                  </a:txBody>
                  <a:tcPr>
                    <a:solidFill>
                      <a:schemeClr val="bg1">
                        <a:lumMod val="65000"/>
                      </a:schemeClr>
                    </a:solidFill>
                  </a:tcPr>
                </a:tc>
              </a:tr>
            </a:tbl>
          </a:graphicData>
        </a:graphic>
      </p:graphicFrame>
      <p:graphicFrame>
        <p:nvGraphicFramePr>
          <p:cNvPr id="7" name="表格 6"/>
          <p:cNvGraphicFramePr>
            <a:graphicFrameLocks noGrp="1"/>
          </p:cNvGraphicFramePr>
          <p:nvPr/>
        </p:nvGraphicFramePr>
        <p:xfrm>
          <a:off x="1565535" y="4953985"/>
          <a:ext cx="8128000" cy="1463040"/>
        </p:xfrm>
        <a:graphic>
          <a:graphicData uri="http://schemas.openxmlformats.org/drawingml/2006/table">
            <a:tbl>
              <a:tblPr firstRow="1" bandRow="1">
                <a:tableStyleId>{5C22544A-7EE6-4342-B048-85BDC9FD1C3A}</a:tableStyleId>
              </a:tblPr>
              <a:tblGrid>
                <a:gridCol w="8128000"/>
              </a:tblGrid>
              <a:tr h="0">
                <a:tc>
                  <a:txBody>
                    <a:bodyPr/>
                    <a:lstStyle/>
                    <a:p>
                      <a:r>
                        <a:rPr lang="en-US" altLang="zh-CN"/>
                        <a:t>		&lt;!-- eureka --&gt;</a:t>
                      </a:r>
                      <a:endParaRPr lang="en-US" altLang="zh-CN"/>
                    </a:p>
                    <a:p>
                      <a:r>
                        <a:rPr lang="en-US" altLang="zh-CN"/>
                        <a:t>		&lt;dependency&gt;</a:t>
                      </a:r>
                      <a:endParaRPr lang="en-US" altLang="zh-CN"/>
                    </a:p>
                    <a:p>
                      <a:r>
                        <a:rPr lang="en-US" altLang="zh-CN"/>
                        <a:t>			&lt;groupId&gt;org.springframework.cloud&lt;/groupId&gt;</a:t>
                      </a:r>
                      <a:endParaRPr lang="en-US" altLang="zh-CN"/>
                    </a:p>
                    <a:p>
                      <a:r>
                        <a:rPr lang="en-US" altLang="zh-CN"/>
                        <a:t>			&lt;artifactId&gt;spring-cloud-starter-eureka&lt;/artifactId&gt;</a:t>
                      </a:r>
                      <a:endParaRPr lang="en-US" altLang="zh-CN"/>
                    </a:p>
                    <a:p>
                      <a:r>
                        <a:rPr lang="en-US" altLang="zh-CN"/>
                        <a:t>		&lt;/dependency&gt;</a:t>
                      </a:r>
                      <a:endParaRPr lang="en-US" altLang="zh-CN"/>
                    </a:p>
                  </a:txBody>
                  <a:tcPr>
                    <a:solidFill>
                      <a:schemeClr val="bg1">
                        <a:lumMod val="65000"/>
                      </a:schemeClr>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31974"/>
            <a:ext cx="8596668" cy="642257"/>
          </a:xfrm>
        </p:spPr>
        <p:txBody>
          <a:bodyPr>
            <a:normAutofit/>
          </a:bodyPr>
          <a:lstStyle/>
          <a:p>
            <a:r>
              <a:rPr lang="en-US" altLang="zh-CN">
                <a:latin typeface="仿宋" panose="02010609060101010101" pitchFamily="49" charset="-122"/>
                <a:ea typeface="仿宋" panose="02010609060101010101" pitchFamily="49" charset="-122"/>
              </a:rPr>
              <a:t>Eureka</a:t>
            </a:r>
            <a:r>
              <a:rPr lang="zh-CN" altLang="en-US">
                <a:latin typeface="仿宋" panose="02010609060101010101" pitchFamily="49" charset="-122"/>
                <a:ea typeface="仿宋" panose="02010609060101010101" pitchFamily="49" charset="-122"/>
              </a:rPr>
              <a:t>在微服务中的应用</a:t>
            </a:r>
            <a:r>
              <a:rPr lang="en-US" altLang="zh-CN">
                <a:latin typeface="仿宋" panose="02010609060101010101" pitchFamily="49" charset="-122"/>
                <a:ea typeface="仿宋" panose="02010609060101010101" pitchFamily="49" charset="-122"/>
              </a:rPr>
              <a:t>-</a:t>
            </a:r>
            <a:r>
              <a:rPr lang="zh-CN" altLang="en-US">
                <a:latin typeface="仿宋" panose="02010609060101010101" pitchFamily="49" charset="-122"/>
                <a:ea typeface="仿宋" panose="02010609060101010101" pitchFamily="49" charset="-122"/>
              </a:rPr>
              <a:t>订单微服务</a:t>
            </a:r>
            <a:endParaRPr lang="zh-CN" altLang="en-US">
              <a:latin typeface="仿宋" panose="02010609060101010101" pitchFamily="49" charset="-122"/>
              <a:ea typeface="仿宋" panose="02010609060101010101" pitchFamily="49" charset="-122"/>
            </a:endParaRPr>
          </a:p>
        </p:txBody>
      </p:sp>
      <p:sp>
        <p:nvSpPr>
          <p:cNvPr id="3" name="内容占位符 2"/>
          <p:cNvSpPr>
            <a:spLocks noGrp="1"/>
          </p:cNvSpPr>
          <p:nvPr>
            <p:ph idx="1"/>
          </p:nvPr>
        </p:nvSpPr>
        <p:spPr>
          <a:xfrm>
            <a:off x="644489" y="1150070"/>
            <a:ext cx="9970092" cy="5184741"/>
          </a:xfrm>
        </p:spPr>
        <p:txBody>
          <a:bodyPr>
            <a:normAutofit/>
          </a:bodyPr>
          <a:lstStyle/>
          <a:p>
            <a:pPr>
              <a:lnSpc>
                <a:spcPct val="80000"/>
              </a:lnSpc>
            </a:pPr>
            <a:r>
              <a:rPr lang="en-US" altLang="zh-CN" sz="2000">
                <a:latin typeface="仿宋" panose="02010609060101010101" pitchFamily="49" charset="-122"/>
                <a:ea typeface="仿宋" panose="02010609060101010101" pitchFamily="49" charset="-122"/>
              </a:rPr>
              <a:t>Application.properties</a:t>
            </a:r>
            <a:r>
              <a:rPr lang="zh-CN" altLang="en-US" sz="2000">
                <a:latin typeface="仿宋" panose="02010609060101010101" pitchFamily="49" charset="-122"/>
                <a:ea typeface="仿宋" panose="02010609060101010101" pitchFamily="49" charset="-122"/>
              </a:rPr>
              <a:t>：</a:t>
            </a:r>
            <a:endParaRPr lang="en-US" altLang="zh-CN">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marL="0" indent="0">
              <a:lnSpc>
                <a:spcPct val="80000"/>
              </a:lnSpc>
              <a:buNone/>
            </a:pPr>
            <a:endParaRPr lang="en-US" altLang="zh-CN" sz="2000">
              <a:latin typeface="仿宋" panose="02010609060101010101" pitchFamily="49" charset="-122"/>
              <a:ea typeface="仿宋" panose="02010609060101010101" pitchFamily="49" charset="-122"/>
            </a:endParaRPr>
          </a:p>
          <a:p>
            <a:pPr>
              <a:lnSpc>
                <a:spcPct val="80000"/>
              </a:lnSpc>
            </a:pPr>
            <a:r>
              <a:rPr lang="zh-CN" altLang="en-US" sz="2000">
                <a:latin typeface="仿宋" panose="02010609060101010101" pitchFamily="49" charset="-122"/>
                <a:ea typeface="仿宋" panose="02010609060101010101" pitchFamily="49" charset="-122"/>
              </a:rPr>
              <a:t>启动类增加注解</a:t>
            </a:r>
            <a:r>
              <a:rPr lang="en-US" altLang="zh-CN"/>
              <a:t>@EnableEurekaClient</a:t>
            </a:r>
            <a:endParaRPr lang="en-US" altLang="zh-CN"/>
          </a:p>
          <a:p>
            <a:pPr>
              <a:lnSpc>
                <a:spcPct val="80000"/>
              </a:lnSpc>
            </a:pPr>
            <a:r>
              <a:rPr lang="zh-CN" altLang="en-US" sz="2000">
                <a:latin typeface="仿宋" panose="02010609060101010101" pitchFamily="49" charset="-122"/>
                <a:ea typeface="仿宋" panose="02010609060101010101" pitchFamily="49" charset="-122"/>
              </a:rPr>
              <a:t>增加负载均衡配置</a:t>
            </a: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p:txBody>
      </p:sp>
      <p:graphicFrame>
        <p:nvGraphicFramePr>
          <p:cNvPr id="5" name="表格 4"/>
          <p:cNvGraphicFramePr>
            <a:graphicFrameLocks noGrp="1"/>
          </p:cNvGraphicFramePr>
          <p:nvPr/>
        </p:nvGraphicFramePr>
        <p:xfrm>
          <a:off x="1200856" y="1756684"/>
          <a:ext cx="9146793" cy="1574345"/>
        </p:xfrm>
        <a:graphic>
          <a:graphicData uri="http://schemas.openxmlformats.org/drawingml/2006/table">
            <a:tbl>
              <a:tblPr firstRow="1" bandRow="1">
                <a:tableStyleId>{5C22544A-7EE6-4342-B048-85BDC9FD1C3A}</a:tableStyleId>
              </a:tblPr>
              <a:tblGrid>
                <a:gridCol w="9146793"/>
              </a:tblGrid>
              <a:tr h="1574345">
                <a:tc>
                  <a:txBody>
                    <a:bodyPr/>
                    <a:lstStyle/>
                    <a:p>
                      <a:r>
                        <a:rPr lang="en-US" altLang="zh-CN" sz="1800" b="1" kern="1200">
                          <a:solidFill>
                            <a:schemeClr val="lt1"/>
                          </a:solidFill>
                          <a:latin typeface="+mn-lt"/>
                          <a:ea typeface="+mn-ea"/>
                          <a:cs typeface="+mn-cs"/>
                        </a:rPr>
                        <a:t>eureka.client.serviceUrl.defaultZone=http://zhangfei:777@localhost:8761/eureka</a:t>
                      </a:r>
                      <a:endParaRPr lang="en-US" altLang="zh-CN" sz="1800" b="1" kern="1200">
                        <a:solidFill>
                          <a:schemeClr val="lt1"/>
                        </a:solidFill>
                        <a:latin typeface="+mn-lt"/>
                        <a:ea typeface="+mn-ea"/>
                        <a:cs typeface="+mn-cs"/>
                      </a:endParaRPr>
                    </a:p>
                    <a:p>
                      <a:r>
                        <a:rPr lang="en-US" altLang="zh-CN" sz="1800" b="1" kern="1200">
                          <a:solidFill>
                            <a:schemeClr val="lt1"/>
                          </a:solidFill>
                          <a:latin typeface="+mn-lt"/>
                          <a:ea typeface="+mn-ea"/>
                          <a:cs typeface="+mn-cs"/>
                        </a:rPr>
                        <a:t>eureka.instance.prefer-ip-address=true</a:t>
                      </a:r>
                      <a:endParaRPr lang="en-US" altLang="zh-CN" sz="1800" b="1" kern="1200">
                        <a:solidFill>
                          <a:schemeClr val="lt1"/>
                        </a:solidFill>
                        <a:latin typeface="+mn-lt"/>
                        <a:ea typeface="+mn-ea"/>
                        <a:cs typeface="+mn-cs"/>
                      </a:endParaRPr>
                    </a:p>
                    <a:p>
                      <a:r>
                        <a:rPr lang="en-US" altLang="zh-CN" sz="1800" b="1" kern="1200">
                          <a:solidFill>
                            <a:schemeClr val="lt1"/>
                          </a:solidFill>
                          <a:latin typeface="+mn-lt"/>
                          <a:ea typeface="+mn-ea"/>
                          <a:cs typeface="+mn-cs"/>
                        </a:rPr>
                        <a:t>eureka.instance.instance-id=${spring.application.name}:${spring.application.instance_id:${server.port}}</a:t>
                      </a:r>
                      <a:endParaRPr lang="zh-CN" altLang="en-US" sz="1800" b="1" kern="1200">
                        <a:solidFill>
                          <a:schemeClr val="lt1"/>
                        </a:solidFill>
                        <a:latin typeface="+mn-lt"/>
                        <a:ea typeface="+mn-ea"/>
                        <a:cs typeface="+mn-cs"/>
                      </a:endParaRPr>
                    </a:p>
                  </a:txBody>
                  <a:tcPr>
                    <a:solidFill>
                      <a:schemeClr val="bg1">
                        <a:lumMod val="65000"/>
                      </a:schemeClr>
                    </a:solidFill>
                  </a:tcPr>
                </a:tc>
              </a:tr>
            </a:tbl>
          </a:graphicData>
        </a:graphic>
      </p:graphicFrame>
      <p:graphicFrame>
        <p:nvGraphicFramePr>
          <p:cNvPr id="4" name="表格 3"/>
          <p:cNvGraphicFramePr>
            <a:graphicFrameLocks noGrp="1"/>
          </p:cNvGraphicFramePr>
          <p:nvPr/>
        </p:nvGraphicFramePr>
        <p:xfrm>
          <a:off x="1200856" y="4141237"/>
          <a:ext cx="8128000" cy="2286000"/>
        </p:xfrm>
        <a:graphic>
          <a:graphicData uri="http://schemas.openxmlformats.org/drawingml/2006/table">
            <a:tbl>
              <a:tblPr firstRow="1" bandRow="1">
                <a:tableStyleId>{5C22544A-7EE6-4342-B048-85BDC9FD1C3A}</a:tableStyleId>
              </a:tblPr>
              <a:tblGrid>
                <a:gridCol w="8128000"/>
              </a:tblGrid>
              <a:tr h="370840">
                <a:tc>
                  <a:txBody>
                    <a:bodyPr/>
                    <a:lstStyle/>
                    <a:p>
                      <a:r>
                        <a:rPr lang="en-US" altLang="zh-CN"/>
                        <a:t>@Configuration</a:t>
                      </a:r>
                      <a:endParaRPr lang="en-US" altLang="zh-CN"/>
                    </a:p>
                    <a:p>
                      <a:r>
                        <a:rPr lang="en-US" altLang="zh-CN"/>
                        <a:t>public class CommonConfig {</a:t>
                      </a:r>
                      <a:endParaRPr lang="en-US" altLang="zh-CN"/>
                    </a:p>
                    <a:p>
                      <a:r>
                        <a:rPr lang="en-US" altLang="zh-CN"/>
                        <a:t>	@Bean</a:t>
                      </a:r>
                      <a:endParaRPr lang="en-US" altLang="zh-CN"/>
                    </a:p>
                    <a:p>
                      <a:r>
                        <a:rPr lang="en-US" altLang="zh-CN"/>
                        <a:t>	@LoadBalanced</a:t>
                      </a:r>
                      <a:endParaRPr lang="en-US" altLang="zh-CN"/>
                    </a:p>
                    <a:p>
                      <a:r>
                        <a:rPr lang="en-US" altLang="zh-CN"/>
                        <a:t>	public RestTemplate restTemplate() {</a:t>
                      </a:r>
                      <a:endParaRPr lang="en-US" altLang="zh-CN"/>
                    </a:p>
                    <a:p>
                      <a:r>
                        <a:rPr lang="en-US" altLang="zh-CN"/>
                        <a:t>	    return new RestTemplate();</a:t>
                      </a:r>
                      <a:endParaRPr lang="en-US" altLang="zh-CN"/>
                    </a:p>
                    <a:p>
                      <a:r>
                        <a:rPr lang="en-US" altLang="zh-CN"/>
                        <a:t>	}</a:t>
                      </a:r>
                      <a:endParaRPr lang="en-US" altLang="zh-CN"/>
                    </a:p>
                    <a:p>
                      <a:r>
                        <a:rPr lang="en-US" altLang="zh-CN"/>
                        <a:t>}</a:t>
                      </a:r>
                      <a:endParaRPr lang="zh-CN" altLang="en-US"/>
                    </a:p>
                  </a:txBody>
                  <a:tcPr>
                    <a:solidFill>
                      <a:schemeClr val="bg1">
                        <a:lumMod val="65000"/>
                      </a:schemeClr>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31974"/>
            <a:ext cx="8596668" cy="642257"/>
          </a:xfrm>
        </p:spPr>
        <p:txBody>
          <a:bodyPr>
            <a:normAutofit/>
          </a:bodyPr>
          <a:lstStyle/>
          <a:p>
            <a:r>
              <a:rPr lang="zh-CN" altLang="en-US">
                <a:latin typeface="仿宋" panose="02010609060101010101" pitchFamily="49" charset="-122"/>
                <a:ea typeface="仿宋" panose="02010609060101010101" pitchFamily="49" charset="-122"/>
              </a:rPr>
              <a:t>为</a:t>
            </a:r>
            <a:r>
              <a:rPr lang="en-US" altLang="zh-CN">
                <a:latin typeface="仿宋" panose="02010609060101010101" pitchFamily="49" charset="-122"/>
                <a:ea typeface="仿宋" panose="02010609060101010101" pitchFamily="49" charset="-122"/>
              </a:rPr>
              <a:t>EurekaServer</a:t>
            </a:r>
            <a:r>
              <a:rPr lang="zh-CN" altLang="en-US">
                <a:latin typeface="仿宋" panose="02010609060101010101" pitchFamily="49" charset="-122"/>
                <a:ea typeface="仿宋" panose="02010609060101010101" pitchFamily="49" charset="-122"/>
              </a:rPr>
              <a:t>增加安全访问</a:t>
            </a:r>
            <a:endParaRPr lang="zh-CN" altLang="en-US">
              <a:latin typeface="仿宋" panose="02010609060101010101" pitchFamily="49" charset="-122"/>
              <a:ea typeface="仿宋" panose="02010609060101010101" pitchFamily="49" charset="-122"/>
            </a:endParaRPr>
          </a:p>
        </p:txBody>
      </p:sp>
      <p:sp>
        <p:nvSpPr>
          <p:cNvPr id="3" name="内容占位符 2"/>
          <p:cNvSpPr>
            <a:spLocks noGrp="1"/>
          </p:cNvSpPr>
          <p:nvPr>
            <p:ph idx="1"/>
          </p:nvPr>
        </p:nvSpPr>
        <p:spPr>
          <a:xfrm>
            <a:off x="644489" y="1150070"/>
            <a:ext cx="9970092" cy="5184741"/>
          </a:xfrm>
        </p:spPr>
        <p:txBody>
          <a:bodyPr>
            <a:normAutofit/>
          </a:bodyPr>
          <a:lstStyle/>
          <a:p>
            <a:pPr>
              <a:lnSpc>
                <a:spcPct val="80000"/>
              </a:lnSpc>
            </a:pPr>
            <a:r>
              <a:rPr lang="en-US" altLang="zh-CN" sz="2000">
                <a:latin typeface="仿宋" panose="02010609060101010101" pitchFamily="49" charset="-122"/>
                <a:ea typeface="仿宋" panose="02010609060101010101" pitchFamily="49" charset="-122"/>
              </a:rPr>
              <a:t>EurekaServer</a:t>
            </a:r>
            <a:r>
              <a:rPr lang="zh-CN" altLang="en-US" sz="2000">
                <a:latin typeface="仿宋" panose="02010609060101010101" pitchFamily="49" charset="-122"/>
                <a:ea typeface="仿宋" panose="02010609060101010101" pitchFamily="49" charset="-122"/>
              </a:rPr>
              <a:t>中：</a:t>
            </a:r>
            <a:r>
              <a:rPr lang="en-US" altLang="zh-CN" sz="2000">
                <a:latin typeface="仿宋" panose="02010609060101010101" pitchFamily="49" charset="-122"/>
                <a:ea typeface="仿宋" panose="02010609060101010101" pitchFamily="49" charset="-122"/>
              </a:rPr>
              <a:t>pom.xml</a:t>
            </a:r>
            <a:endParaRPr lang="en-US" altLang="zh-CN">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marL="0" indent="0">
              <a:lnSpc>
                <a:spcPct val="80000"/>
              </a:lnSpc>
              <a:buNone/>
            </a:pPr>
            <a:endParaRPr lang="en-US" altLang="zh-CN" sz="2000">
              <a:latin typeface="仿宋" panose="02010609060101010101" pitchFamily="49" charset="-122"/>
              <a:ea typeface="仿宋" panose="02010609060101010101" pitchFamily="49" charset="-122"/>
            </a:endParaRPr>
          </a:p>
          <a:p>
            <a:pPr>
              <a:lnSpc>
                <a:spcPct val="80000"/>
              </a:lnSpc>
            </a:pPr>
            <a:r>
              <a:rPr lang="en-US" altLang="zh-CN" sz="2000">
                <a:latin typeface="仿宋" panose="02010609060101010101" pitchFamily="49" charset="-122"/>
                <a:ea typeface="仿宋" panose="02010609060101010101" pitchFamily="49" charset="-122"/>
              </a:rPr>
              <a:t>EurekaServer</a:t>
            </a:r>
            <a:r>
              <a:rPr lang="zh-CN" altLang="en-US" sz="2000">
                <a:latin typeface="仿宋" panose="02010609060101010101" pitchFamily="49" charset="-122"/>
                <a:ea typeface="仿宋" panose="02010609060101010101" pitchFamily="49" charset="-122"/>
              </a:rPr>
              <a:t>中</a:t>
            </a:r>
            <a:r>
              <a:rPr lang="en-US" altLang="zh-CN" sz="2000">
                <a:latin typeface="仿宋" panose="02010609060101010101" pitchFamily="49" charset="-122"/>
                <a:ea typeface="仿宋" panose="02010609060101010101" pitchFamily="49" charset="-122"/>
              </a:rPr>
              <a:t>:application.properties</a:t>
            </a: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p:txBody>
      </p:sp>
      <p:graphicFrame>
        <p:nvGraphicFramePr>
          <p:cNvPr id="5" name="表格 4"/>
          <p:cNvGraphicFramePr>
            <a:graphicFrameLocks noGrp="1"/>
          </p:cNvGraphicFramePr>
          <p:nvPr/>
        </p:nvGraphicFramePr>
        <p:xfrm>
          <a:off x="1200857" y="1756685"/>
          <a:ext cx="8128000" cy="1229112"/>
        </p:xfrm>
        <a:graphic>
          <a:graphicData uri="http://schemas.openxmlformats.org/drawingml/2006/table">
            <a:tbl>
              <a:tblPr firstRow="1" bandRow="1">
                <a:tableStyleId>{5C22544A-7EE6-4342-B048-85BDC9FD1C3A}</a:tableStyleId>
              </a:tblPr>
              <a:tblGrid>
                <a:gridCol w="8128000"/>
              </a:tblGrid>
              <a:tr h="1229112">
                <a:tc>
                  <a:txBody>
                    <a:bodyPr/>
                    <a:lstStyle/>
                    <a:p>
                      <a:r>
                        <a:rPr lang="en-US" altLang="zh-CN" sz="1800" b="1" kern="1200">
                          <a:solidFill>
                            <a:schemeClr val="lt1"/>
                          </a:solidFill>
                          <a:effectLst/>
                          <a:latin typeface="+mn-lt"/>
                          <a:ea typeface="+mn-ea"/>
                          <a:cs typeface="+mn-cs"/>
                        </a:rPr>
                        <a:t>		&lt;dependency&gt;</a:t>
                      </a:r>
                      <a:endParaRPr lang="zh-CN" altLang="zh-CN" sz="1800" b="1" kern="1200">
                        <a:solidFill>
                          <a:schemeClr val="lt1"/>
                        </a:solidFill>
                        <a:effectLst/>
                        <a:latin typeface="+mn-lt"/>
                        <a:ea typeface="+mn-ea"/>
                        <a:cs typeface="+mn-cs"/>
                      </a:endParaRPr>
                    </a:p>
                    <a:p>
                      <a:r>
                        <a:rPr lang="en-US" altLang="zh-CN" sz="1800" b="1" kern="1200">
                          <a:solidFill>
                            <a:schemeClr val="lt1"/>
                          </a:solidFill>
                          <a:effectLst/>
                          <a:latin typeface="+mn-lt"/>
                          <a:ea typeface="+mn-ea"/>
                          <a:cs typeface="+mn-cs"/>
                        </a:rPr>
                        <a:t>			&lt;groupId&gt;org.springframework.boot&lt;/groupId&gt;</a:t>
                      </a:r>
                      <a:endParaRPr lang="zh-CN" altLang="zh-CN" sz="1800" b="1" kern="1200">
                        <a:solidFill>
                          <a:schemeClr val="lt1"/>
                        </a:solidFill>
                        <a:effectLst/>
                        <a:latin typeface="+mn-lt"/>
                        <a:ea typeface="+mn-ea"/>
                        <a:cs typeface="+mn-cs"/>
                      </a:endParaRPr>
                    </a:p>
                    <a:p>
                      <a:r>
                        <a:rPr lang="en-US" altLang="zh-CN" sz="1800" b="1" kern="1200">
                          <a:solidFill>
                            <a:schemeClr val="lt1"/>
                          </a:solidFill>
                          <a:effectLst/>
                          <a:latin typeface="+mn-lt"/>
                          <a:ea typeface="+mn-ea"/>
                          <a:cs typeface="+mn-cs"/>
                        </a:rPr>
                        <a:t>			&lt;artifactId&gt;spring-boot-starter-security&lt;/artifactId&gt;</a:t>
                      </a:r>
                      <a:endParaRPr lang="zh-CN" altLang="zh-CN" sz="1800" b="1" kern="1200">
                        <a:solidFill>
                          <a:schemeClr val="lt1"/>
                        </a:solidFill>
                        <a:effectLst/>
                        <a:latin typeface="+mn-lt"/>
                        <a:ea typeface="+mn-ea"/>
                        <a:cs typeface="+mn-cs"/>
                      </a:endParaRPr>
                    </a:p>
                    <a:p>
                      <a:r>
                        <a:rPr lang="en-US" altLang="zh-CN" sz="1800" b="1" kern="1200">
                          <a:solidFill>
                            <a:schemeClr val="lt1"/>
                          </a:solidFill>
                          <a:effectLst/>
                          <a:latin typeface="+mn-lt"/>
                          <a:ea typeface="+mn-ea"/>
                          <a:cs typeface="+mn-cs"/>
                        </a:rPr>
                        <a:t>		&lt;/dependency&gt;</a:t>
                      </a:r>
                      <a:endParaRPr lang="zh-CN" altLang="zh-CN" sz="1800" b="1" kern="1200">
                        <a:solidFill>
                          <a:schemeClr val="lt1"/>
                        </a:solidFill>
                        <a:effectLst/>
                        <a:latin typeface="+mn-lt"/>
                        <a:ea typeface="+mn-ea"/>
                        <a:cs typeface="+mn-cs"/>
                      </a:endParaRPr>
                    </a:p>
                  </a:txBody>
                  <a:tcPr>
                    <a:solidFill>
                      <a:schemeClr val="bg1">
                        <a:lumMod val="65000"/>
                      </a:schemeClr>
                    </a:solidFill>
                  </a:tcPr>
                </a:tc>
              </a:tr>
            </a:tbl>
          </a:graphicData>
        </a:graphic>
      </p:graphicFrame>
      <p:graphicFrame>
        <p:nvGraphicFramePr>
          <p:cNvPr id="4" name="表格 3"/>
          <p:cNvGraphicFramePr>
            <a:graphicFrameLocks noGrp="1"/>
          </p:cNvGraphicFramePr>
          <p:nvPr/>
        </p:nvGraphicFramePr>
        <p:xfrm>
          <a:off x="1200856" y="3872204"/>
          <a:ext cx="8128000" cy="2286000"/>
        </p:xfrm>
        <a:graphic>
          <a:graphicData uri="http://schemas.openxmlformats.org/drawingml/2006/table">
            <a:tbl>
              <a:tblPr firstRow="1" bandRow="1">
                <a:tableStyleId>{5C22544A-7EE6-4342-B048-85BDC9FD1C3A}</a:tableStyleId>
              </a:tblPr>
              <a:tblGrid>
                <a:gridCol w="8128000"/>
              </a:tblGrid>
              <a:tr h="370840">
                <a:tc>
                  <a:txBody>
                    <a:bodyPr/>
                    <a:lstStyle/>
                    <a:p>
                      <a:r>
                        <a:rPr lang="en-US" altLang="zh-CN" sz="1800" b="1" kern="1200">
                          <a:solidFill>
                            <a:schemeClr val="lt1"/>
                          </a:solidFill>
                          <a:effectLst/>
                          <a:latin typeface="+mn-lt"/>
                          <a:ea typeface="+mn-ea"/>
                          <a:cs typeface="+mn-cs"/>
                        </a:rPr>
                        <a:t>#</a:t>
                      </a:r>
                      <a:r>
                        <a:rPr lang="en-US" altLang="zh-CN" sz="1800" b="1" u="sng" kern="1200">
                          <a:solidFill>
                            <a:schemeClr val="lt1"/>
                          </a:solidFill>
                          <a:effectLst/>
                          <a:latin typeface="+mn-lt"/>
                          <a:ea typeface="+mn-ea"/>
                          <a:cs typeface="+mn-cs"/>
                        </a:rPr>
                        <a:t>eureka</a:t>
                      </a:r>
                      <a:r>
                        <a:rPr lang="en-US" altLang="zh-CN" sz="1800" b="1" kern="1200">
                          <a:solidFill>
                            <a:schemeClr val="lt1"/>
                          </a:solidFill>
                          <a:effectLst/>
                          <a:latin typeface="+mn-lt"/>
                          <a:ea typeface="+mn-ea"/>
                          <a:cs typeface="+mn-cs"/>
                        </a:rPr>
                        <a:t> </a:t>
                      </a:r>
                      <a:r>
                        <a:rPr lang="zh-CN" altLang="zh-CN" sz="1800" b="1" kern="1200">
                          <a:solidFill>
                            <a:schemeClr val="lt1"/>
                          </a:solidFill>
                          <a:effectLst/>
                          <a:latin typeface="+mn-lt"/>
                          <a:ea typeface="+mn-ea"/>
                          <a:cs typeface="+mn-cs"/>
                        </a:rPr>
                        <a:t>提供服务发现的地址</a:t>
                      </a:r>
                      <a:endParaRPr lang="zh-CN" altLang="zh-CN" sz="1800" b="1" kern="1200">
                        <a:solidFill>
                          <a:schemeClr val="lt1"/>
                        </a:solidFill>
                        <a:effectLst/>
                        <a:latin typeface="+mn-lt"/>
                        <a:ea typeface="+mn-ea"/>
                        <a:cs typeface="+mn-cs"/>
                      </a:endParaRPr>
                    </a:p>
                    <a:p>
                      <a:r>
                        <a:rPr lang="en-US" altLang="zh-CN" sz="1800" b="1" kern="1200">
                          <a:solidFill>
                            <a:schemeClr val="lt1"/>
                          </a:solidFill>
                          <a:effectLst/>
                          <a:latin typeface="+mn-lt"/>
                          <a:ea typeface="+mn-ea"/>
                          <a:cs typeface="+mn-cs"/>
                        </a:rPr>
                        <a:t>eureka.client.service-url.defaultZone=http://zhangfei:777@localhost:8761/eureka</a:t>
                      </a:r>
                      <a:endParaRPr lang="zh-CN" altLang="zh-CN" sz="1800" b="1" kern="1200">
                        <a:solidFill>
                          <a:schemeClr val="lt1"/>
                        </a:solidFill>
                        <a:effectLst/>
                        <a:latin typeface="+mn-lt"/>
                        <a:ea typeface="+mn-ea"/>
                        <a:cs typeface="+mn-cs"/>
                      </a:endParaRPr>
                    </a:p>
                    <a:p>
                      <a:r>
                        <a:rPr lang="en-US" altLang="zh-CN" sz="1800" b="1" kern="1200">
                          <a:solidFill>
                            <a:schemeClr val="lt1"/>
                          </a:solidFill>
                          <a:effectLst/>
                          <a:latin typeface="+mn-lt"/>
                          <a:ea typeface="+mn-ea"/>
                          <a:cs typeface="+mn-cs"/>
                        </a:rPr>
                        <a:t>#eureka.client.service-url.defaultZone=http://localhost:8761/eureka</a:t>
                      </a:r>
                      <a:endParaRPr lang="zh-CN" altLang="zh-CN" sz="1800" b="1" kern="1200">
                        <a:solidFill>
                          <a:schemeClr val="lt1"/>
                        </a:solidFill>
                        <a:effectLst/>
                        <a:latin typeface="+mn-lt"/>
                        <a:ea typeface="+mn-ea"/>
                        <a:cs typeface="+mn-cs"/>
                      </a:endParaRPr>
                    </a:p>
                    <a:p>
                      <a:r>
                        <a:rPr lang="en-US" altLang="zh-CN" sz="1800" b="1" kern="1200">
                          <a:solidFill>
                            <a:schemeClr val="lt1"/>
                          </a:solidFill>
                          <a:effectLst/>
                          <a:latin typeface="+mn-lt"/>
                          <a:ea typeface="+mn-ea"/>
                          <a:cs typeface="+mn-cs"/>
                        </a:rPr>
                        <a:t># </a:t>
                      </a:r>
                      <a:r>
                        <a:rPr lang="zh-CN" altLang="zh-CN" sz="1800" b="1" kern="1200">
                          <a:solidFill>
                            <a:schemeClr val="lt1"/>
                          </a:solidFill>
                          <a:effectLst/>
                          <a:latin typeface="+mn-lt"/>
                          <a:ea typeface="+mn-ea"/>
                          <a:cs typeface="+mn-cs"/>
                        </a:rPr>
                        <a:t>安全模块</a:t>
                      </a:r>
                      <a:endParaRPr lang="zh-CN" altLang="zh-CN" sz="1800" b="1" kern="1200">
                        <a:solidFill>
                          <a:schemeClr val="lt1"/>
                        </a:solidFill>
                        <a:effectLst/>
                        <a:latin typeface="+mn-lt"/>
                        <a:ea typeface="+mn-ea"/>
                        <a:cs typeface="+mn-cs"/>
                      </a:endParaRPr>
                    </a:p>
                    <a:p>
                      <a:r>
                        <a:rPr lang="en-US" altLang="zh-CN" sz="1800" b="1" kern="1200">
                          <a:solidFill>
                            <a:schemeClr val="lt1"/>
                          </a:solidFill>
                          <a:effectLst/>
                          <a:latin typeface="+mn-lt"/>
                          <a:ea typeface="+mn-ea"/>
                          <a:cs typeface="+mn-cs"/>
                        </a:rPr>
                        <a:t>security.basic.enabled=true</a:t>
                      </a:r>
                      <a:endParaRPr lang="zh-CN" altLang="zh-CN" sz="1800" b="1" kern="1200">
                        <a:solidFill>
                          <a:schemeClr val="lt1"/>
                        </a:solidFill>
                        <a:effectLst/>
                        <a:latin typeface="+mn-lt"/>
                        <a:ea typeface="+mn-ea"/>
                        <a:cs typeface="+mn-cs"/>
                      </a:endParaRPr>
                    </a:p>
                    <a:p>
                      <a:r>
                        <a:rPr lang="en-US" altLang="zh-CN" sz="1800" b="1" kern="1200">
                          <a:solidFill>
                            <a:schemeClr val="lt1"/>
                          </a:solidFill>
                          <a:effectLst/>
                          <a:latin typeface="+mn-lt"/>
                          <a:ea typeface="+mn-ea"/>
                          <a:cs typeface="+mn-cs"/>
                        </a:rPr>
                        <a:t>security.user.name=</a:t>
                      </a:r>
                      <a:r>
                        <a:rPr lang="en-US" altLang="zh-CN" sz="1800" b="1" u="sng" kern="1200">
                          <a:solidFill>
                            <a:schemeClr val="lt1"/>
                          </a:solidFill>
                          <a:effectLst/>
                          <a:latin typeface="+mn-lt"/>
                          <a:ea typeface="+mn-ea"/>
                          <a:cs typeface="+mn-cs"/>
                        </a:rPr>
                        <a:t>zhangfei</a:t>
                      </a:r>
                      <a:endParaRPr lang="zh-CN" altLang="zh-CN" sz="1800" b="1" kern="1200">
                        <a:solidFill>
                          <a:schemeClr val="lt1"/>
                        </a:solidFill>
                        <a:effectLst/>
                        <a:latin typeface="+mn-lt"/>
                        <a:ea typeface="+mn-ea"/>
                        <a:cs typeface="+mn-cs"/>
                      </a:endParaRPr>
                    </a:p>
                    <a:p>
                      <a:r>
                        <a:rPr lang="en-US" altLang="zh-CN" sz="1800" b="1" kern="1200">
                          <a:solidFill>
                            <a:schemeClr val="lt1"/>
                          </a:solidFill>
                          <a:effectLst/>
                          <a:latin typeface="+mn-lt"/>
                          <a:ea typeface="+mn-ea"/>
                          <a:cs typeface="+mn-cs"/>
                        </a:rPr>
                        <a:t>security.user.password=777</a:t>
                      </a:r>
                      <a:endParaRPr lang="zh-CN" altLang="en-US"/>
                    </a:p>
                  </a:txBody>
                  <a:tcPr>
                    <a:solidFill>
                      <a:schemeClr val="bg1">
                        <a:lumMod val="65000"/>
                      </a:schemeClr>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31974"/>
            <a:ext cx="8596668" cy="642257"/>
          </a:xfrm>
        </p:spPr>
        <p:txBody>
          <a:bodyPr>
            <a:normAutofit/>
          </a:bodyPr>
          <a:lstStyle/>
          <a:p>
            <a:r>
              <a:rPr lang="zh-CN" altLang="en-US">
                <a:latin typeface="仿宋" panose="02010609060101010101" pitchFamily="49" charset="-122"/>
                <a:ea typeface="仿宋" panose="02010609060101010101" pitchFamily="49" charset="-122"/>
              </a:rPr>
              <a:t>为</a:t>
            </a:r>
            <a:r>
              <a:rPr lang="en-US" altLang="zh-CN">
                <a:latin typeface="仿宋" panose="02010609060101010101" pitchFamily="49" charset="-122"/>
                <a:ea typeface="仿宋" panose="02010609060101010101" pitchFamily="49" charset="-122"/>
              </a:rPr>
              <a:t>EurekaServer</a:t>
            </a:r>
            <a:r>
              <a:rPr lang="zh-CN" altLang="en-US">
                <a:latin typeface="仿宋" panose="02010609060101010101" pitchFamily="49" charset="-122"/>
                <a:ea typeface="仿宋" panose="02010609060101010101" pitchFamily="49" charset="-122"/>
              </a:rPr>
              <a:t>增加安全访问</a:t>
            </a:r>
            <a:endParaRPr lang="zh-CN" altLang="en-US">
              <a:latin typeface="仿宋" panose="02010609060101010101" pitchFamily="49" charset="-122"/>
              <a:ea typeface="仿宋" panose="02010609060101010101" pitchFamily="49" charset="-122"/>
            </a:endParaRPr>
          </a:p>
        </p:txBody>
      </p:sp>
      <p:sp>
        <p:nvSpPr>
          <p:cNvPr id="3" name="内容占位符 2"/>
          <p:cNvSpPr>
            <a:spLocks noGrp="1"/>
          </p:cNvSpPr>
          <p:nvPr>
            <p:ph idx="1"/>
          </p:nvPr>
        </p:nvSpPr>
        <p:spPr>
          <a:xfrm>
            <a:off x="644489" y="1150070"/>
            <a:ext cx="9970092" cy="5184741"/>
          </a:xfrm>
        </p:spPr>
        <p:txBody>
          <a:bodyPr>
            <a:normAutofit/>
          </a:bodyPr>
          <a:lstStyle/>
          <a:p>
            <a:pPr>
              <a:lnSpc>
                <a:spcPct val="80000"/>
              </a:lnSpc>
            </a:pPr>
            <a:r>
              <a:rPr lang="zh-CN" altLang="en-US" sz="2000">
                <a:latin typeface="仿宋" panose="02010609060101010101" pitchFamily="49" charset="-122"/>
                <a:ea typeface="仿宋" panose="02010609060101010101" pitchFamily="49" charset="-122"/>
              </a:rPr>
              <a:t>用户微服务，订单微服务中：</a:t>
            </a:r>
            <a:r>
              <a:rPr lang="en-US" altLang="zh-CN" sz="2000">
                <a:latin typeface="仿宋" panose="02010609060101010101" pitchFamily="49" charset="-122"/>
                <a:ea typeface="仿宋" panose="02010609060101010101" pitchFamily="49" charset="-122"/>
              </a:rPr>
              <a:t> application.properties</a:t>
            </a:r>
            <a:endParaRPr lang="en-US" altLang="zh-CN" sz="2000">
              <a:latin typeface="仿宋" panose="02010609060101010101" pitchFamily="49" charset="-122"/>
              <a:ea typeface="仿宋" panose="02010609060101010101" pitchFamily="49" charset="-122"/>
            </a:endParaRPr>
          </a:p>
          <a:p>
            <a:pPr marL="0" indent="0">
              <a:lnSpc>
                <a:spcPct val="80000"/>
              </a:lnSpc>
              <a:buNone/>
            </a:pPr>
            <a:endParaRPr lang="en-US" altLang="zh-CN" sz="2000">
              <a:latin typeface="仿宋" panose="02010609060101010101" pitchFamily="49" charset="-122"/>
              <a:ea typeface="仿宋" panose="02010609060101010101" pitchFamily="49" charset="-122"/>
            </a:endParaRPr>
          </a:p>
        </p:txBody>
      </p:sp>
      <p:graphicFrame>
        <p:nvGraphicFramePr>
          <p:cNvPr id="5" name="表格 4"/>
          <p:cNvGraphicFramePr>
            <a:graphicFrameLocks noGrp="1"/>
          </p:cNvGraphicFramePr>
          <p:nvPr/>
        </p:nvGraphicFramePr>
        <p:xfrm>
          <a:off x="1200857" y="1756685"/>
          <a:ext cx="8128000" cy="1229112"/>
        </p:xfrm>
        <a:graphic>
          <a:graphicData uri="http://schemas.openxmlformats.org/drawingml/2006/table">
            <a:tbl>
              <a:tblPr firstRow="1" bandRow="1">
                <a:tableStyleId>{5C22544A-7EE6-4342-B048-85BDC9FD1C3A}</a:tableStyleId>
              </a:tblPr>
              <a:tblGrid>
                <a:gridCol w="8128000"/>
              </a:tblGrid>
              <a:tr h="1229112">
                <a:tc>
                  <a:txBody>
                    <a:bodyPr/>
                    <a:lstStyle/>
                    <a:p>
                      <a:pPr algn="just">
                        <a:spcAft>
                          <a:spcPts val="0"/>
                        </a:spcAft>
                      </a:pPr>
                      <a:r>
                        <a:rPr lang="en-US" sz="1800" b="1" kern="1200">
                          <a:solidFill>
                            <a:schemeClr val="lt1"/>
                          </a:solidFill>
                          <a:effectLst/>
                          <a:latin typeface="+mn-lt"/>
                          <a:ea typeface="+mn-ea"/>
                          <a:cs typeface="+mn-cs"/>
                        </a:rPr>
                        <a:t>eureka.client.serviceUrl.defaultZone=http://zhangfei:777@localhost:8761/eureka</a:t>
                      </a:r>
                      <a:endParaRPr lang="zh-CN" altLang="en-US" sz="1800" b="1" kern="1200">
                        <a:solidFill>
                          <a:schemeClr val="lt1"/>
                        </a:solidFill>
                        <a:effectLst/>
                        <a:latin typeface="+mn-lt"/>
                        <a:ea typeface="+mn-ea"/>
                        <a:cs typeface="+mn-cs"/>
                      </a:endParaRPr>
                    </a:p>
                  </a:txBody>
                  <a:tcPr marL="68580" marR="68580" marT="0" marB="0">
                    <a:solidFill>
                      <a:schemeClr val="bg1">
                        <a:lumMod val="65000"/>
                      </a:schemeClr>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45096"/>
            <a:ext cx="8596668" cy="642257"/>
          </a:xfrm>
        </p:spPr>
        <p:txBody>
          <a:bodyPr/>
          <a:lstStyle/>
          <a:p>
            <a:r>
              <a:rPr lang="zh-CN" altLang="en-US">
                <a:latin typeface="仿宋" panose="02010609060101010101" pitchFamily="49" charset="-122"/>
                <a:ea typeface="仿宋" panose="02010609060101010101" pitchFamily="49" charset="-122"/>
              </a:rPr>
              <a:t>课程安排</a:t>
            </a:r>
            <a:endParaRPr lang="zh-CN" altLang="en-US">
              <a:latin typeface="仿宋" panose="02010609060101010101" pitchFamily="49" charset="-122"/>
              <a:ea typeface="仿宋" panose="02010609060101010101" pitchFamily="49" charset="-122"/>
            </a:endParaRPr>
          </a:p>
        </p:txBody>
      </p:sp>
      <p:sp>
        <p:nvSpPr>
          <p:cNvPr id="3" name="内容占位符 2"/>
          <p:cNvSpPr>
            <a:spLocks noGrp="1"/>
          </p:cNvSpPr>
          <p:nvPr>
            <p:ph idx="1"/>
          </p:nvPr>
        </p:nvSpPr>
        <p:spPr>
          <a:xfrm>
            <a:off x="644489" y="1225485"/>
            <a:ext cx="9941812" cy="4826523"/>
          </a:xfrm>
        </p:spPr>
        <p:txBody>
          <a:bodyPr>
            <a:normAutofit/>
          </a:bodyPr>
          <a:lstStyle/>
          <a:p>
            <a:pPr lvl="0"/>
            <a:r>
              <a:rPr lang="zh-CN" altLang="en-US" sz="2600">
                <a:latin typeface="仿宋" panose="02010609060101010101" pitchFamily="49" charset="-122"/>
                <a:ea typeface="仿宋" panose="02010609060101010101" pitchFamily="49" charset="-122"/>
              </a:rPr>
              <a:t>传统单体架构介绍及优缺点</a:t>
            </a:r>
            <a:endParaRPr lang="zh-CN" altLang="en-US" sz="2600">
              <a:latin typeface="仿宋" panose="02010609060101010101" pitchFamily="49" charset="-122"/>
              <a:ea typeface="仿宋" panose="02010609060101010101" pitchFamily="49" charset="-122"/>
            </a:endParaRPr>
          </a:p>
          <a:p>
            <a:pPr lvl="0"/>
            <a:r>
              <a:rPr lang="zh-CN" altLang="en-US" sz="2600">
                <a:latin typeface="仿宋" panose="02010609060101010101" pitchFamily="49" charset="-122"/>
                <a:ea typeface="仿宋" panose="02010609060101010101" pitchFamily="49" charset="-122"/>
              </a:rPr>
              <a:t>单体架构到微服务架构的改造及优缺点</a:t>
            </a:r>
            <a:endParaRPr lang="zh-CN" altLang="en-US" sz="2600">
              <a:latin typeface="仿宋" panose="02010609060101010101" pitchFamily="49" charset="-122"/>
              <a:ea typeface="仿宋" panose="02010609060101010101" pitchFamily="49" charset="-122"/>
            </a:endParaRPr>
          </a:p>
          <a:p>
            <a:pPr lvl="0"/>
            <a:r>
              <a:rPr lang="zh-CN" altLang="en-US" sz="2600">
                <a:latin typeface="仿宋" panose="02010609060101010101" pitchFamily="49" charset="-122"/>
                <a:ea typeface="仿宋" panose="02010609060101010101" pitchFamily="49" charset="-122"/>
              </a:rPr>
              <a:t>微服务设计原则</a:t>
            </a:r>
            <a:endParaRPr lang="zh-CN" altLang="en-US" sz="2600">
              <a:latin typeface="仿宋" panose="02010609060101010101" pitchFamily="49" charset="-122"/>
              <a:ea typeface="仿宋" panose="02010609060101010101" pitchFamily="49" charset="-122"/>
            </a:endParaRPr>
          </a:p>
          <a:p>
            <a:pPr lvl="0"/>
            <a:r>
              <a:rPr lang="zh-CN" altLang="en-US" sz="2600">
                <a:latin typeface="仿宋" panose="02010609060101010101" pitchFamily="49" charset="-122"/>
                <a:ea typeface="仿宋" panose="02010609060101010101" pitchFamily="49" charset="-122"/>
              </a:rPr>
              <a:t>微服务与</a:t>
            </a:r>
            <a:r>
              <a:rPr lang="en-US" altLang="zh-CN" sz="2600">
                <a:latin typeface="仿宋" panose="02010609060101010101" pitchFamily="49" charset="-122"/>
                <a:ea typeface="仿宋" panose="02010609060101010101" pitchFamily="49" charset="-122"/>
              </a:rPr>
              <a:t>SOA</a:t>
            </a:r>
            <a:r>
              <a:rPr lang="zh-CN" altLang="en-US" sz="2600">
                <a:latin typeface="仿宋" panose="02010609060101010101" pitchFamily="49" charset="-122"/>
                <a:ea typeface="仿宋" panose="02010609060101010101" pitchFamily="49" charset="-122"/>
              </a:rPr>
              <a:t>联系及区别</a:t>
            </a:r>
            <a:endParaRPr lang="zh-CN" altLang="en-US" sz="2600">
              <a:latin typeface="仿宋" panose="02010609060101010101" pitchFamily="49" charset="-122"/>
              <a:ea typeface="仿宋" panose="02010609060101010101" pitchFamily="49" charset="-122"/>
            </a:endParaRPr>
          </a:p>
          <a:p>
            <a:pPr lvl="0"/>
            <a:r>
              <a:rPr lang="zh-CN" altLang="en-US" sz="2600">
                <a:latin typeface="仿宋" panose="02010609060101010101" pitchFamily="49" charset="-122"/>
                <a:ea typeface="仿宋" panose="02010609060101010101" pitchFamily="49" charset="-122"/>
              </a:rPr>
              <a:t>基于</a:t>
            </a:r>
            <a:r>
              <a:rPr lang="en-US" altLang="zh-CN" sz="2600">
                <a:latin typeface="仿宋" panose="02010609060101010101" pitchFamily="49" charset="-122"/>
                <a:ea typeface="仿宋" panose="02010609060101010101" pitchFamily="49" charset="-122"/>
              </a:rPr>
              <a:t>Springboot</a:t>
            </a:r>
            <a:r>
              <a:rPr lang="zh-CN" altLang="en-US" sz="2600">
                <a:latin typeface="仿宋" panose="02010609060101010101" pitchFamily="49" charset="-122"/>
                <a:ea typeface="仿宋" panose="02010609060101010101" pitchFamily="49" charset="-122"/>
              </a:rPr>
              <a:t>从单体架构到微服务架构的改造实战演练</a:t>
            </a:r>
            <a:endParaRPr lang="zh-CN" altLang="en-US" sz="2600">
              <a:latin typeface="仿宋" panose="02010609060101010101" pitchFamily="49" charset="-122"/>
              <a:ea typeface="仿宋" panose="02010609060101010101" pitchFamily="49" charset="-122"/>
            </a:endParaRPr>
          </a:p>
          <a:p>
            <a:pPr lvl="0"/>
            <a:r>
              <a:rPr lang="zh-CN" altLang="en-US" sz="2600">
                <a:latin typeface="仿宋" panose="02010609060101010101" pitchFamily="49" charset="-122"/>
                <a:ea typeface="仿宋" panose="02010609060101010101" pitchFamily="49" charset="-122"/>
              </a:rPr>
              <a:t>服务注册与发现组件</a:t>
            </a:r>
            <a:r>
              <a:rPr lang="en-US" altLang="zh-CN" sz="2600">
                <a:latin typeface="仿宋" panose="02010609060101010101" pitchFamily="49" charset="-122"/>
                <a:ea typeface="仿宋" panose="02010609060101010101" pitchFamily="49" charset="-122"/>
              </a:rPr>
              <a:t>Eureka</a:t>
            </a:r>
            <a:r>
              <a:rPr lang="zh-CN" altLang="en-US" sz="2600">
                <a:latin typeface="仿宋" panose="02010609060101010101" pitchFamily="49" charset="-122"/>
                <a:ea typeface="仿宋" panose="02010609060101010101" pitchFamily="49" charset="-122"/>
              </a:rPr>
              <a:t>架构介绍</a:t>
            </a:r>
            <a:endParaRPr lang="zh-CN" altLang="en-US" sz="2600">
              <a:latin typeface="仿宋" panose="02010609060101010101" pitchFamily="49" charset="-122"/>
              <a:ea typeface="仿宋" panose="02010609060101010101" pitchFamily="49" charset="-122"/>
            </a:endParaRPr>
          </a:p>
          <a:p>
            <a:pPr lvl="0"/>
            <a:r>
              <a:rPr lang="en-US" altLang="zh-CN" sz="2600">
                <a:latin typeface="仿宋" panose="02010609060101010101" pitchFamily="49" charset="-122"/>
                <a:ea typeface="仿宋" panose="02010609060101010101" pitchFamily="49" charset="-122"/>
              </a:rPr>
              <a:t>Eureka</a:t>
            </a:r>
            <a:r>
              <a:rPr lang="zh-CN" altLang="en-US" sz="2600">
                <a:latin typeface="仿宋" panose="02010609060101010101" pitchFamily="49" charset="-122"/>
                <a:ea typeface="仿宋" panose="02010609060101010101" pitchFamily="49" charset="-122"/>
              </a:rPr>
              <a:t>在微服务中的应用</a:t>
            </a:r>
            <a:endParaRPr lang="en-US" altLang="zh-CN" sz="2600">
              <a:latin typeface="仿宋" panose="02010609060101010101" pitchFamily="49" charset="-122"/>
              <a:ea typeface="仿宋" panose="02010609060101010101" pitchFamily="49" charset="-122"/>
            </a:endParaRPr>
          </a:p>
          <a:p>
            <a:pPr lvl="0"/>
            <a:r>
              <a:rPr lang="zh-CN" altLang="en-US" sz="2600">
                <a:latin typeface="仿宋" panose="02010609060101010101" pitchFamily="49" charset="-122"/>
                <a:ea typeface="仿宋" panose="02010609060101010101" pitchFamily="49" charset="-122"/>
              </a:rPr>
              <a:t>为</a:t>
            </a:r>
            <a:r>
              <a:rPr lang="en-US" altLang="zh-CN" sz="2600">
                <a:latin typeface="仿宋" panose="02010609060101010101" pitchFamily="49" charset="-122"/>
                <a:ea typeface="仿宋" panose="02010609060101010101" pitchFamily="49" charset="-122"/>
              </a:rPr>
              <a:t>EurekaServer</a:t>
            </a:r>
            <a:r>
              <a:rPr lang="zh-CN" altLang="en-US" sz="2600">
                <a:latin typeface="仿宋" panose="02010609060101010101" pitchFamily="49" charset="-122"/>
                <a:ea typeface="仿宋" panose="02010609060101010101" pitchFamily="49" charset="-122"/>
              </a:rPr>
              <a:t>增加安全访问</a:t>
            </a:r>
            <a:endParaRPr lang="zh-CN" altLang="en-US" sz="2600">
              <a:latin typeface="仿宋" panose="02010609060101010101" pitchFamily="49" charset="-122"/>
              <a:ea typeface="仿宋" panose="02010609060101010101" pitchFamily="49"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31974"/>
            <a:ext cx="8596668" cy="642257"/>
          </a:xfrm>
        </p:spPr>
        <p:txBody>
          <a:bodyPr/>
          <a:lstStyle/>
          <a:p>
            <a:pPr lvl="0"/>
            <a:r>
              <a:rPr lang="zh-CN" altLang="en-US">
                <a:latin typeface="仿宋" panose="02010609060101010101" pitchFamily="49" charset="-122"/>
                <a:ea typeface="仿宋" panose="02010609060101010101" pitchFamily="49" charset="-122"/>
              </a:rPr>
              <a:t>传统单体架构介绍及优缺点</a:t>
            </a:r>
            <a:endParaRPr lang="zh-CN" altLang="en-US">
              <a:latin typeface="仿宋" panose="02010609060101010101" pitchFamily="49" charset="-122"/>
              <a:ea typeface="仿宋" panose="02010609060101010101" pitchFamily="49" charset="-122"/>
            </a:endParaRPr>
          </a:p>
        </p:txBody>
      </p:sp>
      <p:sp>
        <p:nvSpPr>
          <p:cNvPr id="3" name="内容占位符 2"/>
          <p:cNvSpPr>
            <a:spLocks noGrp="1"/>
          </p:cNvSpPr>
          <p:nvPr>
            <p:ph idx="1"/>
          </p:nvPr>
        </p:nvSpPr>
        <p:spPr>
          <a:xfrm>
            <a:off x="644489" y="1150070"/>
            <a:ext cx="9970092" cy="5184741"/>
          </a:xfrm>
        </p:spPr>
        <p:txBody>
          <a:bodyPr>
            <a:normAutofit fontScale="92500" lnSpcReduction="20000"/>
          </a:bodyPr>
          <a:lstStyle/>
          <a:p>
            <a:r>
              <a:rPr lang="zh-CN" altLang="zh-CN" sz="2800">
                <a:latin typeface="仿宋" panose="02010609060101010101" pitchFamily="49" charset="-122"/>
                <a:ea typeface="仿宋" panose="02010609060101010101" pitchFamily="49" charset="-122"/>
              </a:rPr>
              <a:t>一个项目包（</a:t>
            </a:r>
            <a:r>
              <a:rPr lang="en-US" altLang="zh-CN" sz="2800">
                <a:latin typeface="仿宋" panose="02010609060101010101" pitchFamily="49" charset="-122"/>
                <a:ea typeface="仿宋" panose="02010609060101010101" pitchFamily="49" charset="-122"/>
              </a:rPr>
              <a:t>war</a:t>
            </a:r>
            <a:r>
              <a:rPr lang="zh-CN" altLang="zh-CN" sz="2800">
                <a:latin typeface="仿宋" panose="02010609060101010101" pitchFamily="49" charset="-122"/>
                <a:ea typeface="仿宋" panose="02010609060101010101" pitchFamily="49" charset="-122"/>
              </a:rPr>
              <a:t>包，归档包）包含了应用的所有功能</a:t>
            </a:r>
            <a:r>
              <a:rPr lang="en-US" altLang="zh-CN" sz="2800">
                <a:latin typeface="仿宋" panose="02010609060101010101" pitchFamily="49" charset="-122"/>
                <a:ea typeface="仿宋" panose="02010609060101010101" pitchFamily="49" charset="-122"/>
              </a:rPr>
              <a:t>, </a:t>
            </a:r>
            <a:r>
              <a:rPr lang="zh-CN" altLang="zh-CN" sz="2800">
                <a:latin typeface="仿宋" panose="02010609060101010101" pitchFamily="49" charset="-122"/>
                <a:ea typeface="仿宋" panose="02010609060101010101" pitchFamily="49" charset="-122"/>
              </a:rPr>
              <a:t>在没有出现微服务概念之前，基本上都是这种架构形式存在，</a:t>
            </a:r>
            <a:r>
              <a:rPr lang="en-US" altLang="zh-CN" sz="2800">
                <a:latin typeface="仿宋" panose="02010609060101010101" pitchFamily="49" charset="-122"/>
                <a:ea typeface="仿宋" panose="02010609060101010101" pitchFamily="49" charset="-122"/>
              </a:rPr>
              <a:t> </a:t>
            </a:r>
            <a:r>
              <a:rPr lang="zh-CN" altLang="zh-CN" sz="2800">
                <a:latin typeface="仿宋" panose="02010609060101010101" pitchFamily="49" charset="-122"/>
                <a:ea typeface="仿宋" panose="02010609060101010101" pitchFamily="49" charset="-122"/>
              </a:rPr>
              <a:t>我们一般把程序打包成一个文件后，扔到</a:t>
            </a:r>
            <a:r>
              <a:rPr lang="en-US" altLang="zh-CN" sz="2800">
                <a:latin typeface="仿宋" panose="02010609060101010101" pitchFamily="49" charset="-122"/>
                <a:ea typeface="仿宋" panose="02010609060101010101" pitchFamily="49" charset="-122"/>
              </a:rPr>
              <a:t>tomcat</a:t>
            </a:r>
            <a:r>
              <a:rPr lang="zh-CN" altLang="zh-CN" sz="2800">
                <a:latin typeface="仿宋" panose="02010609060101010101" pitchFamily="49" charset="-122"/>
                <a:ea typeface="仿宋" panose="02010609060101010101" pitchFamily="49" charset="-122"/>
              </a:rPr>
              <a:t>或者</a:t>
            </a:r>
            <a:r>
              <a:rPr lang="en-US" altLang="zh-CN" sz="2800">
                <a:latin typeface="仿宋" panose="02010609060101010101" pitchFamily="49" charset="-122"/>
                <a:ea typeface="仿宋" panose="02010609060101010101" pitchFamily="49" charset="-122"/>
              </a:rPr>
              <a:t>jetty</a:t>
            </a:r>
            <a:r>
              <a:rPr lang="zh-CN" altLang="zh-CN" sz="2800">
                <a:latin typeface="仿宋" panose="02010609060101010101" pitchFamily="49" charset="-122"/>
                <a:ea typeface="仿宋" panose="02010609060101010101" pitchFamily="49" charset="-122"/>
              </a:rPr>
              <a:t>， </a:t>
            </a:r>
            <a:r>
              <a:rPr lang="en-US" altLang="zh-CN" sz="2800">
                <a:latin typeface="仿宋" panose="02010609060101010101" pitchFamily="49" charset="-122"/>
                <a:ea typeface="仿宋" panose="02010609060101010101" pitchFamily="49" charset="-122"/>
              </a:rPr>
              <a:t>jboss</a:t>
            </a:r>
            <a:r>
              <a:rPr lang="zh-CN" altLang="zh-CN" sz="2800">
                <a:latin typeface="仿宋" panose="02010609060101010101" pitchFamily="49" charset="-122"/>
                <a:ea typeface="仿宋" panose="02010609060101010101" pitchFamily="49" charset="-122"/>
              </a:rPr>
              <a:t>等应用服务器中即可</a:t>
            </a:r>
            <a:br>
              <a:rPr lang="zh-CN" altLang="en-US" sz="2800">
                <a:latin typeface="仿宋" panose="02010609060101010101" pitchFamily="49" charset="-122"/>
                <a:ea typeface="仿宋" panose="02010609060101010101" pitchFamily="49" charset="-122"/>
              </a:rPr>
            </a:br>
            <a:endParaRPr lang="zh-CN" altLang="en-US" sz="2800">
              <a:latin typeface="仿宋" panose="02010609060101010101" pitchFamily="49" charset="-122"/>
              <a:ea typeface="仿宋" panose="02010609060101010101" pitchFamily="49" charset="-122"/>
            </a:endParaRPr>
          </a:p>
          <a:p>
            <a:pPr marL="0" indent="0">
              <a:buNone/>
            </a:pPr>
            <a:r>
              <a:rPr lang="zh-CN" altLang="en-US" sz="2800">
                <a:latin typeface="仿宋" panose="02010609060101010101" pitchFamily="49" charset="-122"/>
                <a:ea typeface="仿宋" panose="02010609060101010101" pitchFamily="49" charset="-122"/>
              </a:rPr>
              <a:t>特点：</a:t>
            </a:r>
            <a:endParaRPr lang="zh-CN" altLang="en-US" sz="2800">
              <a:latin typeface="仿宋" panose="02010609060101010101" pitchFamily="49" charset="-122"/>
              <a:ea typeface="仿宋" panose="02010609060101010101" pitchFamily="49" charset="-122"/>
            </a:endParaRPr>
          </a:p>
          <a:p>
            <a:r>
              <a:rPr lang="zh-CN" altLang="zh-CN" sz="2800">
                <a:latin typeface="仿宋" panose="02010609060101010101" pitchFamily="49" charset="-122"/>
                <a:ea typeface="仿宋" panose="02010609060101010101" pitchFamily="49" charset="-122"/>
              </a:rPr>
              <a:t>部署很简单，符合我们的思维</a:t>
            </a:r>
            <a:endParaRPr lang="en-US" altLang="zh-CN" sz="2800">
              <a:latin typeface="仿宋" panose="02010609060101010101" pitchFamily="49" charset="-122"/>
              <a:ea typeface="仿宋" panose="02010609060101010101" pitchFamily="49" charset="-122"/>
            </a:endParaRPr>
          </a:p>
          <a:p>
            <a:r>
              <a:rPr lang="zh-CN" altLang="zh-CN" sz="2800">
                <a:latin typeface="仿宋" panose="02010609060101010101" pitchFamily="49" charset="-122"/>
                <a:ea typeface="仿宋" panose="02010609060101010101" pitchFamily="49" charset="-122"/>
              </a:rPr>
              <a:t>项目雍炯</a:t>
            </a:r>
            <a:endParaRPr lang="zh-CN" altLang="en-US" sz="2800">
              <a:latin typeface="仿宋" panose="02010609060101010101" pitchFamily="49" charset="-122"/>
              <a:ea typeface="仿宋" panose="02010609060101010101" pitchFamily="49" charset="-122"/>
            </a:endParaRPr>
          </a:p>
          <a:p>
            <a:r>
              <a:rPr lang="zh-CN" altLang="zh-CN" sz="2800">
                <a:latin typeface="仿宋" panose="02010609060101010101" pitchFamily="49" charset="-122"/>
                <a:ea typeface="仿宋" panose="02010609060101010101" pitchFamily="49" charset="-122"/>
              </a:rPr>
              <a:t>技术债务</a:t>
            </a:r>
            <a:endParaRPr lang="zh-CN" altLang="en-US" sz="2800">
              <a:latin typeface="仿宋" panose="02010609060101010101" pitchFamily="49" charset="-122"/>
              <a:ea typeface="仿宋" panose="02010609060101010101" pitchFamily="49" charset="-122"/>
            </a:endParaRPr>
          </a:p>
          <a:p>
            <a:r>
              <a:rPr lang="zh-CN" altLang="zh-CN" sz="2800">
                <a:latin typeface="仿宋" panose="02010609060101010101" pitchFamily="49" charset="-122"/>
                <a:ea typeface="仿宋" panose="02010609060101010101" pitchFamily="49" charset="-122"/>
              </a:rPr>
              <a:t>部署频率低</a:t>
            </a:r>
            <a:endParaRPr lang="en-US" altLang="zh-CN" sz="2800">
              <a:latin typeface="仿宋" panose="02010609060101010101" pitchFamily="49" charset="-122"/>
              <a:ea typeface="仿宋" panose="02010609060101010101" pitchFamily="49" charset="-122"/>
            </a:endParaRPr>
          </a:p>
          <a:p>
            <a:r>
              <a:rPr lang="en-US" altLang="zh-CN" sz="2800">
                <a:latin typeface="仿宋" panose="02010609060101010101" pitchFamily="49" charset="-122"/>
                <a:ea typeface="仿宋" panose="02010609060101010101" pitchFamily="49" charset="-122"/>
              </a:rPr>
              <a:t> </a:t>
            </a:r>
            <a:r>
              <a:rPr lang="zh-CN" altLang="zh-CN" sz="2800">
                <a:latin typeface="仿宋" panose="02010609060101010101" pitchFamily="49" charset="-122"/>
                <a:ea typeface="仿宋" panose="02010609060101010101" pitchFamily="49" charset="-122"/>
              </a:rPr>
              <a:t>扩展性差</a:t>
            </a:r>
            <a:endParaRPr lang="en-US" altLang="zh-CN" sz="2800">
              <a:latin typeface="仿宋" panose="02010609060101010101" pitchFamily="49" charset="-122"/>
              <a:ea typeface="仿宋" panose="02010609060101010101" pitchFamily="49" charset="-122"/>
            </a:endParaRPr>
          </a:p>
          <a:p>
            <a:r>
              <a:rPr lang="zh-CN" altLang="zh-CN" sz="2800">
                <a:latin typeface="仿宋" panose="02010609060101010101" pitchFamily="49" charset="-122"/>
                <a:ea typeface="仿宋" panose="02010609060101010101" pitchFamily="49" charset="-122"/>
              </a:rPr>
              <a:t>阻碍技术创新</a:t>
            </a:r>
            <a:endParaRPr lang="en-US" altLang="zh-CN" sz="2800">
              <a:latin typeface="仿宋" panose="02010609060101010101" pitchFamily="49" charset="-122"/>
              <a:ea typeface="仿宋" panose="02010609060101010101" pitchFamily="49" charset="-122"/>
            </a:endParaRPr>
          </a:p>
          <a:p>
            <a:pPr lvl="0"/>
            <a:endParaRPr lang="zh-CN" altLang="en-US" sz="2600">
              <a:latin typeface="仿宋" panose="02010609060101010101" pitchFamily="49" charset="-122"/>
              <a:ea typeface="仿宋" panose="02010609060101010101" pitchFamily="49"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31974"/>
            <a:ext cx="8596668" cy="642257"/>
          </a:xfrm>
        </p:spPr>
        <p:txBody>
          <a:bodyPr/>
          <a:lstStyle/>
          <a:p>
            <a:pPr lvl="0"/>
            <a:r>
              <a:rPr lang="zh-CN" altLang="en-US">
                <a:latin typeface="仿宋" panose="02010609060101010101" pitchFamily="49" charset="-122"/>
                <a:ea typeface="仿宋" panose="02010609060101010101" pitchFamily="49" charset="-122"/>
              </a:rPr>
              <a:t>单体架构到微服务架构的改造及优缺点</a:t>
            </a:r>
            <a:endParaRPr lang="zh-CN" altLang="en-US">
              <a:latin typeface="仿宋" panose="02010609060101010101" pitchFamily="49" charset="-122"/>
              <a:ea typeface="仿宋" panose="02010609060101010101" pitchFamily="49" charset="-122"/>
            </a:endParaRPr>
          </a:p>
        </p:txBody>
      </p:sp>
      <p:sp>
        <p:nvSpPr>
          <p:cNvPr id="3" name="内容占位符 2"/>
          <p:cNvSpPr>
            <a:spLocks noGrp="1"/>
          </p:cNvSpPr>
          <p:nvPr>
            <p:ph idx="1"/>
          </p:nvPr>
        </p:nvSpPr>
        <p:spPr>
          <a:xfrm>
            <a:off x="644489" y="1150070"/>
            <a:ext cx="9970092" cy="5184741"/>
          </a:xfrm>
        </p:spPr>
        <p:txBody>
          <a:bodyPr>
            <a:normAutofit/>
          </a:bodyPr>
          <a:lstStyle/>
          <a:p>
            <a:pPr>
              <a:lnSpc>
                <a:spcPct val="80000"/>
              </a:lnSpc>
            </a:pPr>
            <a:r>
              <a:rPr lang="zh-CN" altLang="zh-CN" sz="2000">
                <a:latin typeface="仿宋" panose="02010609060101010101" pitchFamily="49" charset="-122"/>
                <a:ea typeface="仿宋" panose="02010609060101010101" pitchFamily="49" charset="-122"/>
              </a:rPr>
              <a:t>把每个独立的模块单独抽出来作为一个独立运行的服务，服务之间采用轻量级</a:t>
            </a:r>
            <a:r>
              <a:rPr lang="en-US" altLang="zh-CN" sz="2000">
                <a:latin typeface="仿宋" panose="02010609060101010101" pitchFamily="49" charset="-122"/>
                <a:ea typeface="仿宋" panose="02010609060101010101" pitchFamily="49" charset="-122"/>
              </a:rPr>
              <a:t>Rest</a:t>
            </a:r>
            <a:r>
              <a:rPr lang="zh-CN" altLang="zh-CN" sz="2000">
                <a:latin typeface="仿宋" panose="02010609060101010101" pitchFamily="49" charset="-122"/>
                <a:ea typeface="仿宋" panose="02010609060101010101" pitchFamily="49" charset="-122"/>
              </a:rPr>
              <a:t>方式调用</a:t>
            </a: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r>
              <a:rPr lang="zh-CN" altLang="en-US" sz="2000">
                <a:latin typeface="仿宋" panose="02010609060101010101" pitchFamily="49" charset="-122"/>
                <a:ea typeface="仿宋" panose="02010609060101010101" pitchFamily="49" charset="-122"/>
              </a:rPr>
              <a:t>微服务特点：</a:t>
            </a:r>
            <a:endParaRPr lang="en-US" altLang="zh-CN" sz="2000">
              <a:latin typeface="仿宋" panose="02010609060101010101" pitchFamily="49" charset="-122"/>
              <a:ea typeface="仿宋" panose="02010609060101010101" pitchFamily="49" charset="-122"/>
            </a:endParaRPr>
          </a:p>
          <a:p>
            <a:pPr lvl="1">
              <a:lnSpc>
                <a:spcPct val="80000"/>
              </a:lnSpc>
            </a:pPr>
            <a:r>
              <a:rPr lang="en-US" altLang="zh-CN" sz="2000">
                <a:latin typeface="仿宋" panose="02010609060101010101" pitchFamily="49" charset="-122"/>
                <a:ea typeface="仿宋" panose="02010609060101010101" pitchFamily="49" charset="-122"/>
              </a:rPr>
              <a:t> </a:t>
            </a:r>
            <a:r>
              <a:rPr lang="zh-CN" altLang="zh-CN" sz="2000">
                <a:latin typeface="仿宋" panose="02010609060101010101" pitchFamily="49" charset="-122"/>
                <a:ea typeface="仿宋" panose="02010609060101010101" pitchFamily="49" charset="-122"/>
              </a:rPr>
              <a:t>每个小组专注于一个微型服务，致力于该服务的稳定性，可用性，服务性能，以及业务的迭代开发</a:t>
            </a:r>
            <a:endParaRPr lang="en-US" altLang="zh-CN" sz="2000">
              <a:latin typeface="仿宋" panose="02010609060101010101" pitchFamily="49" charset="-122"/>
              <a:ea typeface="仿宋" panose="02010609060101010101" pitchFamily="49" charset="-122"/>
            </a:endParaRPr>
          </a:p>
          <a:p>
            <a:pPr lvl="1">
              <a:lnSpc>
                <a:spcPct val="80000"/>
              </a:lnSpc>
            </a:pPr>
            <a:r>
              <a:rPr lang="zh-CN" altLang="zh-CN" sz="2000">
                <a:latin typeface="仿宋" panose="02010609060101010101" pitchFamily="49" charset="-122"/>
                <a:ea typeface="仿宋" panose="02010609060101010101" pitchFamily="49" charset="-122"/>
              </a:rPr>
              <a:t>每个微服务可以独立运行（独立一个进程运行）</a:t>
            </a:r>
            <a:endParaRPr lang="en-US" altLang="zh-CN" sz="2000">
              <a:latin typeface="仿宋" panose="02010609060101010101" pitchFamily="49" charset="-122"/>
              <a:ea typeface="仿宋" panose="02010609060101010101" pitchFamily="49" charset="-122"/>
            </a:endParaRPr>
          </a:p>
          <a:p>
            <a:pPr lvl="1">
              <a:lnSpc>
                <a:spcPct val="80000"/>
              </a:lnSpc>
            </a:pPr>
            <a:r>
              <a:rPr lang="zh-CN" altLang="zh-CN" sz="2000">
                <a:latin typeface="仿宋" panose="02010609060101010101" pitchFamily="49" charset="-122"/>
                <a:ea typeface="仿宋" panose="02010609060101010101" pitchFamily="49" charset="-122"/>
              </a:rPr>
              <a:t>多个微服务或者说一系列微服务组合起来就构建了一个或者多个独立的系统</a:t>
            </a:r>
            <a:endParaRPr lang="en-US" altLang="zh-CN" sz="2000">
              <a:latin typeface="仿宋" panose="02010609060101010101" pitchFamily="49" charset="-122"/>
              <a:ea typeface="仿宋" panose="02010609060101010101" pitchFamily="49" charset="-122"/>
            </a:endParaRPr>
          </a:p>
          <a:p>
            <a:pPr lvl="1">
              <a:lnSpc>
                <a:spcPct val="80000"/>
              </a:lnSpc>
            </a:pPr>
            <a:r>
              <a:rPr lang="zh-CN" altLang="zh-CN" sz="2000">
                <a:latin typeface="仿宋" panose="02010609060101010101" pitchFamily="49" charset="-122"/>
                <a:ea typeface="仿宋" panose="02010609060101010101" pitchFamily="49" charset="-122"/>
              </a:rPr>
              <a:t>每个微服务只针对独立的业务开发基础的服务，也就是说一个微服务只关注某个特定的功能</a:t>
            </a:r>
            <a:endParaRPr lang="en-US" altLang="zh-CN" sz="2000">
              <a:latin typeface="仿宋" panose="02010609060101010101" pitchFamily="49" charset="-122"/>
              <a:ea typeface="仿宋" panose="02010609060101010101" pitchFamily="49" charset="-122"/>
            </a:endParaRPr>
          </a:p>
          <a:p>
            <a:pPr lvl="1">
              <a:lnSpc>
                <a:spcPct val="80000"/>
              </a:lnSpc>
            </a:pPr>
            <a:r>
              <a:rPr lang="zh-CN" altLang="zh-CN" sz="2000">
                <a:latin typeface="仿宋" panose="02010609060101010101" pitchFamily="49" charset="-122"/>
                <a:ea typeface="仿宋" panose="02010609060101010101" pitchFamily="49" charset="-122"/>
              </a:rPr>
              <a:t>每个微服务可以使用不同的技术实现，以及每个微服务有自己独立的数据库</a:t>
            </a:r>
            <a:endParaRPr lang="en-US" altLang="zh-CN" sz="2000">
              <a:latin typeface="仿宋" panose="02010609060101010101" pitchFamily="49" charset="-122"/>
              <a:ea typeface="仿宋" panose="02010609060101010101" pitchFamily="49" charset="-122"/>
            </a:endParaRPr>
          </a:p>
          <a:p>
            <a:pPr lvl="1">
              <a:lnSpc>
                <a:spcPct val="80000"/>
              </a:lnSpc>
            </a:pPr>
            <a:r>
              <a:rPr lang="zh-CN" altLang="zh-CN" sz="2000">
                <a:latin typeface="仿宋" panose="02010609060101010101" pitchFamily="49" charset="-122"/>
                <a:ea typeface="仿宋" panose="02010609060101010101" pitchFamily="49" charset="-122"/>
              </a:rPr>
              <a:t>每个微服务之间通过一些轻量的通讯机制进行通讯，例如</a:t>
            </a:r>
            <a:r>
              <a:rPr lang="en-US" altLang="zh-CN" sz="2000">
                <a:latin typeface="仿宋" panose="02010609060101010101" pitchFamily="49" charset="-122"/>
                <a:ea typeface="仿宋" panose="02010609060101010101" pitchFamily="49" charset="-122"/>
              </a:rPr>
              <a:t>REST API</a:t>
            </a:r>
            <a:endParaRPr lang="en-US" altLang="zh-CN" sz="2000">
              <a:latin typeface="仿宋" panose="02010609060101010101" pitchFamily="49" charset="-122"/>
              <a:ea typeface="仿宋" panose="02010609060101010101" pitchFamily="49" charset="-122"/>
            </a:endParaRPr>
          </a:p>
          <a:p>
            <a:pPr lvl="1">
              <a:lnSpc>
                <a:spcPct val="80000"/>
              </a:lnSpc>
            </a:pPr>
            <a:r>
              <a:rPr lang="zh-CN" altLang="zh-CN" sz="2000">
                <a:latin typeface="仿宋" panose="02010609060101010101" pitchFamily="49" charset="-122"/>
                <a:ea typeface="仿宋" panose="02010609060101010101" pitchFamily="49" charset="-122"/>
              </a:rPr>
              <a:t>更加容易部署，而且可以全自动部署</a:t>
            </a:r>
            <a:endParaRPr lang="zh-CN" altLang="en-US" sz="2000">
              <a:latin typeface="仿宋" panose="02010609060101010101" pitchFamily="49" charset="-122"/>
              <a:ea typeface="仿宋" panose="02010609060101010101"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31974"/>
            <a:ext cx="8596668" cy="642257"/>
          </a:xfrm>
        </p:spPr>
        <p:txBody>
          <a:bodyPr/>
          <a:lstStyle/>
          <a:p>
            <a:pPr lvl="0"/>
            <a:r>
              <a:rPr lang="zh-CN" altLang="en-US">
                <a:latin typeface="仿宋" panose="02010609060101010101" pitchFamily="49" charset="-122"/>
                <a:ea typeface="仿宋" panose="02010609060101010101" pitchFamily="49" charset="-122"/>
              </a:rPr>
              <a:t>单体架构到微服务架构改造问题</a:t>
            </a:r>
            <a:endParaRPr lang="zh-CN" altLang="en-US">
              <a:latin typeface="仿宋" panose="02010609060101010101" pitchFamily="49" charset="-122"/>
              <a:ea typeface="仿宋" panose="02010609060101010101" pitchFamily="49" charset="-122"/>
            </a:endParaRPr>
          </a:p>
        </p:txBody>
      </p:sp>
      <p:sp>
        <p:nvSpPr>
          <p:cNvPr id="3" name="内容占位符 2"/>
          <p:cNvSpPr>
            <a:spLocks noGrp="1"/>
          </p:cNvSpPr>
          <p:nvPr>
            <p:ph idx="1"/>
          </p:nvPr>
        </p:nvSpPr>
        <p:spPr>
          <a:xfrm>
            <a:off x="644489" y="1150070"/>
            <a:ext cx="9970092" cy="5184741"/>
          </a:xfrm>
        </p:spPr>
        <p:txBody>
          <a:bodyPr>
            <a:normAutofit/>
          </a:bodyPr>
          <a:lstStyle/>
          <a:p>
            <a:pPr>
              <a:lnSpc>
                <a:spcPct val="80000"/>
              </a:lnSpc>
            </a:pPr>
            <a:r>
              <a:rPr lang="zh-CN" altLang="zh-CN" sz="2000">
                <a:latin typeface="仿宋" panose="02010609060101010101" pitchFamily="49" charset="-122"/>
                <a:ea typeface="仿宋" panose="02010609060101010101" pitchFamily="49" charset="-122"/>
              </a:rPr>
              <a:t>运维要求高</a:t>
            </a:r>
            <a:endParaRPr lang="en-US" altLang="zh-CN" sz="2000">
              <a:latin typeface="仿宋" panose="02010609060101010101" pitchFamily="49" charset="-122"/>
              <a:ea typeface="仿宋" panose="02010609060101010101" pitchFamily="49" charset="-122"/>
            </a:endParaRPr>
          </a:p>
          <a:p>
            <a:pPr>
              <a:lnSpc>
                <a:spcPct val="80000"/>
              </a:lnSpc>
            </a:pPr>
            <a:r>
              <a:rPr lang="zh-CN" altLang="zh-CN" sz="2000">
                <a:latin typeface="仿宋" panose="02010609060101010101" pitchFamily="49" charset="-122"/>
                <a:ea typeface="仿宋" panose="02010609060101010101" pitchFamily="49" charset="-122"/>
              </a:rPr>
              <a:t>分布式固有的复杂性</a:t>
            </a:r>
            <a:endParaRPr lang="en-US" altLang="zh-CN" sz="2000">
              <a:latin typeface="仿宋" panose="02010609060101010101" pitchFamily="49" charset="-122"/>
              <a:ea typeface="仿宋" panose="02010609060101010101" pitchFamily="49" charset="-122"/>
            </a:endParaRPr>
          </a:p>
          <a:p>
            <a:pPr>
              <a:lnSpc>
                <a:spcPct val="80000"/>
              </a:lnSpc>
            </a:pPr>
            <a:r>
              <a:rPr lang="zh-CN" altLang="zh-CN" sz="2000">
                <a:latin typeface="仿宋" panose="02010609060101010101" pitchFamily="49" charset="-122"/>
                <a:ea typeface="仿宋" panose="02010609060101010101" pitchFamily="49" charset="-122"/>
              </a:rPr>
              <a:t>接口调用成本高</a:t>
            </a:r>
            <a:endParaRPr lang="zh-CN" altLang="en-US" sz="2000">
              <a:latin typeface="仿宋" panose="02010609060101010101" pitchFamily="49" charset="-122"/>
              <a:ea typeface="仿宋" panose="02010609060101010101" pitchFamily="49"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31974"/>
            <a:ext cx="8596668" cy="642257"/>
          </a:xfrm>
        </p:spPr>
        <p:txBody>
          <a:bodyPr>
            <a:normAutofit fontScale="90000"/>
          </a:bodyPr>
          <a:lstStyle/>
          <a:p>
            <a:r>
              <a:rPr lang="zh-CN" altLang="en-US">
                <a:latin typeface="仿宋" panose="02010609060101010101" pitchFamily="49" charset="-122"/>
                <a:ea typeface="仿宋" panose="02010609060101010101" pitchFamily="49" charset="-122"/>
              </a:rPr>
              <a:t>微服务设计原则</a:t>
            </a:r>
            <a:br>
              <a:rPr lang="zh-CN" altLang="en-US">
                <a:latin typeface="仿宋" panose="02010609060101010101" pitchFamily="49" charset="-122"/>
                <a:ea typeface="仿宋" panose="02010609060101010101" pitchFamily="49" charset="-122"/>
              </a:rPr>
            </a:br>
            <a:r>
              <a:rPr lang="en-US" altLang="zh-CN">
                <a:latin typeface="仿宋" panose="02010609060101010101" pitchFamily="49" charset="-122"/>
                <a:ea typeface="仿宋" panose="02010609060101010101" pitchFamily="49" charset="-122"/>
              </a:rPr>
              <a:t>	</a:t>
            </a:r>
            <a:endParaRPr lang="zh-CN" altLang="en-US">
              <a:latin typeface="仿宋" panose="02010609060101010101" pitchFamily="49" charset="-122"/>
              <a:ea typeface="仿宋" panose="02010609060101010101" pitchFamily="49" charset="-122"/>
            </a:endParaRPr>
          </a:p>
        </p:txBody>
      </p:sp>
      <p:sp>
        <p:nvSpPr>
          <p:cNvPr id="3" name="内容占位符 2"/>
          <p:cNvSpPr>
            <a:spLocks noGrp="1"/>
          </p:cNvSpPr>
          <p:nvPr>
            <p:ph idx="1"/>
          </p:nvPr>
        </p:nvSpPr>
        <p:spPr>
          <a:xfrm>
            <a:off x="644489" y="1150070"/>
            <a:ext cx="9970092" cy="5184741"/>
          </a:xfrm>
        </p:spPr>
        <p:txBody>
          <a:bodyPr>
            <a:normAutofit/>
          </a:bodyPr>
          <a:lstStyle/>
          <a:p>
            <a:pPr>
              <a:lnSpc>
                <a:spcPct val="80000"/>
              </a:lnSpc>
            </a:pPr>
            <a:r>
              <a:rPr lang="zh-CN" altLang="zh-CN">
                <a:latin typeface="仿宋" panose="02010609060101010101" pitchFamily="49" charset="-122"/>
                <a:ea typeface="仿宋" panose="02010609060101010101" pitchFamily="49" charset="-122"/>
              </a:rPr>
              <a:t>单一职责</a:t>
            </a:r>
            <a:endParaRPr lang="en-US" altLang="zh-CN">
              <a:latin typeface="仿宋" panose="02010609060101010101" pitchFamily="49" charset="-122"/>
              <a:ea typeface="仿宋" panose="02010609060101010101" pitchFamily="49" charset="-122"/>
            </a:endParaRPr>
          </a:p>
          <a:p>
            <a:pPr>
              <a:lnSpc>
                <a:spcPct val="80000"/>
              </a:lnSpc>
            </a:pPr>
            <a:r>
              <a:rPr lang="zh-CN" altLang="zh-CN">
                <a:latin typeface="仿宋" panose="02010609060101010101" pitchFamily="49" charset="-122"/>
                <a:ea typeface="仿宋" panose="02010609060101010101" pitchFamily="49" charset="-122"/>
              </a:rPr>
              <a:t>服务自治</a:t>
            </a:r>
            <a:endParaRPr lang="en-US" altLang="zh-CN">
              <a:latin typeface="仿宋" panose="02010609060101010101" pitchFamily="49" charset="-122"/>
              <a:ea typeface="仿宋" panose="02010609060101010101" pitchFamily="49" charset="-122"/>
            </a:endParaRPr>
          </a:p>
          <a:p>
            <a:pPr>
              <a:lnSpc>
                <a:spcPct val="80000"/>
              </a:lnSpc>
            </a:pPr>
            <a:r>
              <a:rPr lang="zh-CN" altLang="zh-CN">
                <a:latin typeface="仿宋" panose="02010609060101010101" pitchFamily="49" charset="-122"/>
                <a:ea typeface="仿宋" panose="02010609060101010101" pitchFamily="49" charset="-122"/>
              </a:rPr>
              <a:t>轻量级通讯原则</a:t>
            </a:r>
            <a:endParaRPr lang="en-US" altLang="zh-CN">
              <a:latin typeface="仿宋" panose="02010609060101010101" pitchFamily="49" charset="-122"/>
              <a:ea typeface="仿宋" panose="02010609060101010101" pitchFamily="49" charset="-122"/>
            </a:endParaRPr>
          </a:p>
          <a:p>
            <a:pPr>
              <a:lnSpc>
                <a:spcPct val="80000"/>
              </a:lnSpc>
            </a:pPr>
            <a:r>
              <a:rPr lang="zh-CN" altLang="zh-CN">
                <a:latin typeface="仿宋" panose="02010609060101010101" pitchFamily="49" charset="-122"/>
                <a:ea typeface="仿宋" panose="02010609060101010101" pitchFamily="49" charset="-122"/>
              </a:rPr>
              <a:t>接口明确原则</a:t>
            </a:r>
            <a:endParaRPr lang="en-US" altLang="zh-CN">
              <a:latin typeface="仿宋" panose="02010609060101010101" pitchFamily="49" charset="-122"/>
              <a:ea typeface="仿宋" panose="02010609060101010101" pitchFamily="49" charset="-122"/>
            </a:endParaRPr>
          </a:p>
          <a:p>
            <a:pPr>
              <a:lnSpc>
                <a:spcPct val="80000"/>
              </a:lnSpc>
            </a:pPr>
            <a:r>
              <a:rPr lang="zh-CN" altLang="zh-CN">
                <a:latin typeface="仿宋" panose="02010609060101010101" pitchFamily="49" charset="-122"/>
                <a:ea typeface="仿宋" panose="02010609060101010101" pitchFamily="49" charset="-122"/>
              </a:rPr>
              <a:t>微服务粒度</a:t>
            </a:r>
            <a:endParaRPr lang="en-US" altLang="zh-CN">
              <a:latin typeface="仿宋" panose="02010609060101010101" pitchFamily="49" charset="-122"/>
              <a:ea typeface="仿宋" panose="02010609060101010101" pitchFamily="49" charset="-122"/>
            </a:endParaRPr>
          </a:p>
          <a:p>
            <a:pPr>
              <a:lnSpc>
                <a:spcPct val="80000"/>
              </a:lnSpc>
            </a:pPr>
            <a:r>
              <a:rPr lang="zh-CN" altLang="en-US">
                <a:latin typeface="仿宋" panose="02010609060101010101" pitchFamily="49" charset="-122"/>
                <a:ea typeface="仿宋" panose="02010609060101010101" pitchFamily="49" charset="-122"/>
              </a:rPr>
              <a:t>服务依赖</a:t>
            </a:r>
            <a:endParaRPr lang="en-US" altLang="zh-CN">
              <a:latin typeface="仿宋" panose="02010609060101010101" pitchFamily="49" charset="-122"/>
              <a:ea typeface="仿宋" panose="02010609060101010101" pitchFamily="49"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31974"/>
            <a:ext cx="8596668" cy="642257"/>
          </a:xfrm>
        </p:spPr>
        <p:txBody>
          <a:bodyPr/>
          <a:lstStyle/>
          <a:p>
            <a:pPr lvl="0"/>
            <a:r>
              <a:rPr lang="zh-CN" altLang="en-US">
                <a:latin typeface="仿宋" panose="02010609060101010101" pitchFamily="49" charset="-122"/>
                <a:ea typeface="仿宋" panose="02010609060101010101" pitchFamily="49" charset="-122"/>
              </a:rPr>
              <a:t>微服务与</a:t>
            </a:r>
            <a:r>
              <a:rPr lang="en-US" altLang="zh-CN">
                <a:latin typeface="仿宋" panose="02010609060101010101" pitchFamily="49" charset="-122"/>
                <a:ea typeface="仿宋" panose="02010609060101010101" pitchFamily="49" charset="-122"/>
              </a:rPr>
              <a:t>SOA</a:t>
            </a:r>
            <a:r>
              <a:rPr lang="zh-CN" altLang="en-US">
                <a:latin typeface="仿宋" panose="02010609060101010101" pitchFamily="49" charset="-122"/>
                <a:ea typeface="仿宋" panose="02010609060101010101" pitchFamily="49" charset="-122"/>
              </a:rPr>
              <a:t>联系及区别</a:t>
            </a:r>
            <a:endParaRPr lang="zh-CN" altLang="en-US">
              <a:latin typeface="仿宋" panose="02010609060101010101" pitchFamily="49" charset="-122"/>
              <a:ea typeface="仿宋" panose="02010609060101010101" pitchFamily="49" charset="-122"/>
            </a:endParaRPr>
          </a:p>
        </p:txBody>
      </p:sp>
      <p:sp>
        <p:nvSpPr>
          <p:cNvPr id="3" name="内容占位符 2"/>
          <p:cNvSpPr>
            <a:spLocks noGrp="1"/>
          </p:cNvSpPr>
          <p:nvPr>
            <p:ph idx="1"/>
          </p:nvPr>
        </p:nvSpPr>
        <p:spPr>
          <a:xfrm>
            <a:off x="644489" y="1150070"/>
            <a:ext cx="9970092" cy="2639505"/>
          </a:xfrm>
        </p:spPr>
        <p:txBody>
          <a:bodyPr>
            <a:normAutofit/>
          </a:bodyPr>
          <a:lstStyle/>
          <a:p>
            <a:pPr>
              <a:lnSpc>
                <a:spcPct val="80000"/>
              </a:lnSpc>
            </a:pPr>
            <a:r>
              <a:rPr lang="en-US" altLang="zh-CN" sz="2000">
                <a:latin typeface="仿宋" panose="02010609060101010101" pitchFamily="49" charset="-122"/>
                <a:ea typeface="仿宋" panose="02010609060101010101" pitchFamily="49" charset="-122"/>
              </a:rPr>
              <a:t>SOA(</a:t>
            </a:r>
            <a:r>
              <a:rPr lang="zh-CN" altLang="zh-CN" sz="2000">
                <a:latin typeface="仿宋" panose="02010609060101010101" pitchFamily="49" charset="-122"/>
                <a:ea typeface="仿宋" panose="02010609060101010101" pitchFamily="49" charset="-122"/>
              </a:rPr>
              <a:t>面向服务架构</a:t>
            </a:r>
            <a:r>
              <a:rPr lang="en-US" altLang="zh-CN" sz="2000">
                <a:latin typeface="仿宋" panose="02010609060101010101" pitchFamily="49" charset="-122"/>
                <a:ea typeface="仿宋" panose="02010609060101010101" pitchFamily="49" charset="-122"/>
              </a:rPr>
              <a:t>)</a:t>
            </a:r>
            <a:r>
              <a:rPr lang="zh-CN" altLang="zh-CN" sz="2000">
                <a:latin typeface="仿宋" panose="02010609060101010101" pitchFamily="49" charset="-122"/>
                <a:ea typeface="仿宋" panose="02010609060101010101" pitchFamily="49" charset="-122"/>
              </a:rPr>
              <a:t>是集成多个较大组件（一般是应用）的一种机制，它们将整体构成一个彼此协作的套件</a:t>
            </a:r>
            <a:r>
              <a:rPr lang="en-US" altLang="zh-CN" sz="2000">
                <a:latin typeface="仿宋" panose="02010609060101010101" pitchFamily="49" charset="-122"/>
                <a:ea typeface="仿宋" panose="02010609060101010101" pitchFamily="49" charset="-122"/>
              </a:rPr>
              <a:t>,</a:t>
            </a:r>
            <a:r>
              <a:rPr lang="zh-CN" altLang="zh-CN" sz="2000">
                <a:latin typeface="仿宋" panose="02010609060101010101" pitchFamily="49" charset="-122"/>
                <a:ea typeface="仿宋" panose="02010609060101010101" pitchFamily="49" charset="-122"/>
              </a:rPr>
              <a:t>是一种粗粒度、松耦合服务架构，服务之间通过简单、精确定义接口进行通讯</a:t>
            </a:r>
            <a:endParaRPr lang="en-US" altLang="zh-CN" sz="2000">
              <a:latin typeface="仿宋" panose="02010609060101010101" pitchFamily="49" charset="-122"/>
              <a:ea typeface="仿宋" panose="02010609060101010101" pitchFamily="49" charset="-122"/>
            </a:endParaRPr>
          </a:p>
          <a:p>
            <a:pPr>
              <a:lnSpc>
                <a:spcPct val="80000"/>
              </a:lnSpc>
            </a:pPr>
            <a:endParaRPr lang="en-US" altLang="zh-CN">
              <a:latin typeface="仿宋" panose="02010609060101010101" pitchFamily="49" charset="-122"/>
              <a:ea typeface="仿宋" panose="02010609060101010101" pitchFamily="49" charset="-122"/>
            </a:endParaRPr>
          </a:p>
          <a:p>
            <a:pPr>
              <a:lnSpc>
                <a:spcPct val="80000"/>
              </a:lnSpc>
            </a:pPr>
            <a:r>
              <a:rPr lang="zh-CN" altLang="zh-CN" sz="2000">
                <a:latin typeface="仿宋" panose="02010609060101010101" pitchFamily="49" charset="-122"/>
                <a:ea typeface="仿宋" panose="02010609060101010101" pitchFamily="49" charset="-122"/>
              </a:rPr>
              <a:t>微服务架构中，业务逻辑被拆分成一系列小而松散耦合的分布式组件，共同构成了较大的应用，每个组件都被称为微服务</a:t>
            </a: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r>
              <a:rPr lang="zh-CN" altLang="zh-CN" sz="2000">
                <a:latin typeface="仿宋" panose="02010609060101010101" pitchFamily="49" charset="-122"/>
                <a:ea typeface="仿宋" panose="02010609060101010101" pitchFamily="49" charset="-122"/>
              </a:rPr>
              <a:t>微服务架构是</a:t>
            </a:r>
            <a:r>
              <a:rPr lang="en-US" altLang="zh-CN" sz="2000">
                <a:latin typeface="仿宋" panose="02010609060101010101" pitchFamily="49" charset="-122"/>
                <a:ea typeface="仿宋" panose="02010609060101010101" pitchFamily="49" charset="-122"/>
              </a:rPr>
              <a:t>SOA</a:t>
            </a:r>
            <a:r>
              <a:rPr lang="zh-CN" altLang="zh-CN" sz="2000">
                <a:latin typeface="仿宋" panose="02010609060101010101" pitchFamily="49" charset="-122"/>
                <a:ea typeface="仿宋" panose="02010609060101010101" pitchFamily="49" charset="-122"/>
              </a:rPr>
              <a:t>架构的子集，微服务架构的粒度更加细</a:t>
            </a:r>
            <a:endParaRPr lang="en-US" altLang="zh-CN" sz="2000">
              <a:latin typeface="仿宋" panose="02010609060101010101" pitchFamily="49" charset="-122"/>
              <a:ea typeface="仿宋" panose="02010609060101010101" pitchFamily="49" charset="-122"/>
            </a:endParaRPr>
          </a:p>
        </p:txBody>
      </p:sp>
      <p:graphicFrame>
        <p:nvGraphicFramePr>
          <p:cNvPr id="5" name="表格 4"/>
          <p:cNvGraphicFramePr>
            <a:graphicFrameLocks noGrp="1"/>
          </p:cNvGraphicFramePr>
          <p:nvPr/>
        </p:nvGraphicFramePr>
        <p:xfrm>
          <a:off x="1065226" y="3912124"/>
          <a:ext cx="9417376" cy="2768472"/>
        </p:xfrm>
        <a:graphic>
          <a:graphicData uri="http://schemas.openxmlformats.org/drawingml/2006/table">
            <a:tbl>
              <a:tblPr>
                <a:tableStyleId>{5C22544A-7EE6-4342-B048-85BDC9FD1C3A}</a:tableStyleId>
              </a:tblPr>
              <a:tblGrid>
                <a:gridCol w="2291219"/>
                <a:gridCol w="3488264"/>
                <a:gridCol w="3637893"/>
              </a:tblGrid>
              <a:tr h="461412">
                <a:tc>
                  <a:txBody>
                    <a:bodyPr/>
                    <a:lstStyle/>
                    <a:p>
                      <a:pPr algn="l">
                        <a:spcAft>
                          <a:spcPts val="0"/>
                        </a:spcAft>
                      </a:pPr>
                      <a:r>
                        <a:rPr lang="zh-CN" sz="1800">
                          <a:effectLst/>
                          <a:latin typeface="仿宋" panose="02010609060101010101" pitchFamily="49" charset="-122"/>
                          <a:ea typeface="仿宋" panose="02010609060101010101" pitchFamily="49" charset="-122"/>
                        </a:rPr>
                        <a:t>功能</a:t>
                      </a:r>
                      <a:endParaRPr lang="zh-CN" sz="1800">
                        <a:effectLst/>
                        <a:latin typeface="仿宋" panose="02010609060101010101" pitchFamily="49" charset="-122"/>
                        <a:ea typeface="仿宋" panose="02010609060101010101" pitchFamily="49" charset="-122"/>
                        <a:cs typeface="微软雅黑" panose="020B0503020204020204" pitchFamily="34" charset="-122"/>
                      </a:endParaRPr>
                    </a:p>
                  </a:txBody>
                  <a:tcPr marL="6350" marR="6350" marT="0" marB="0"/>
                </a:tc>
                <a:tc>
                  <a:txBody>
                    <a:bodyPr/>
                    <a:lstStyle/>
                    <a:p>
                      <a:pPr algn="ctr">
                        <a:spcAft>
                          <a:spcPts val="0"/>
                        </a:spcAft>
                      </a:pPr>
                      <a:r>
                        <a:rPr lang="en-US" sz="1800">
                          <a:effectLst/>
                          <a:latin typeface="仿宋" panose="02010609060101010101" pitchFamily="49" charset="-122"/>
                          <a:ea typeface="仿宋" panose="02010609060101010101" pitchFamily="49" charset="-122"/>
                        </a:rPr>
                        <a:t>SOA</a:t>
                      </a:r>
                      <a:endParaRPr lang="zh-CN" sz="1800">
                        <a:effectLst/>
                        <a:latin typeface="仿宋" panose="02010609060101010101" pitchFamily="49" charset="-122"/>
                        <a:ea typeface="仿宋" panose="02010609060101010101" pitchFamily="49" charset="-122"/>
                        <a:cs typeface="微软雅黑" panose="020B0503020204020204" pitchFamily="34" charset="-122"/>
                      </a:endParaRPr>
                    </a:p>
                  </a:txBody>
                  <a:tcPr marL="6350" marR="6350" marT="0" marB="0"/>
                </a:tc>
                <a:tc>
                  <a:txBody>
                    <a:bodyPr/>
                    <a:lstStyle/>
                    <a:p>
                      <a:pPr algn="ctr">
                        <a:spcAft>
                          <a:spcPts val="0"/>
                        </a:spcAft>
                      </a:pPr>
                      <a:r>
                        <a:rPr lang="zh-CN" sz="1800">
                          <a:effectLst/>
                          <a:latin typeface="仿宋" panose="02010609060101010101" pitchFamily="49" charset="-122"/>
                          <a:ea typeface="仿宋" panose="02010609060101010101" pitchFamily="49" charset="-122"/>
                        </a:rPr>
                        <a:t>微服务</a:t>
                      </a:r>
                      <a:endParaRPr lang="zh-CN" sz="1800">
                        <a:effectLst/>
                        <a:latin typeface="仿宋" panose="02010609060101010101" pitchFamily="49" charset="-122"/>
                        <a:ea typeface="仿宋" panose="02010609060101010101" pitchFamily="49" charset="-122"/>
                        <a:cs typeface="微软雅黑" panose="020B0503020204020204" pitchFamily="34" charset="-122"/>
                      </a:endParaRPr>
                    </a:p>
                  </a:txBody>
                  <a:tcPr marL="6350" marR="6350" marT="0" marB="0"/>
                </a:tc>
              </a:tr>
              <a:tr h="461412">
                <a:tc>
                  <a:txBody>
                    <a:bodyPr/>
                    <a:lstStyle/>
                    <a:p>
                      <a:pPr algn="l">
                        <a:spcAft>
                          <a:spcPts val="0"/>
                        </a:spcAft>
                      </a:pPr>
                      <a:r>
                        <a:rPr lang="zh-CN" sz="1800">
                          <a:effectLst/>
                          <a:latin typeface="仿宋" panose="02010609060101010101" pitchFamily="49" charset="-122"/>
                          <a:ea typeface="仿宋" panose="02010609060101010101" pitchFamily="49" charset="-122"/>
                        </a:rPr>
                        <a:t>组件大小</a:t>
                      </a:r>
                      <a:endParaRPr lang="zh-CN" sz="1800">
                        <a:effectLst/>
                        <a:latin typeface="仿宋" panose="02010609060101010101" pitchFamily="49" charset="-122"/>
                        <a:ea typeface="仿宋" panose="02010609060101010101" pitchFamily="49" charset="-122"/>
                        <a:cs typeface="微软雅黑" panose="020B0503020204020204" pitchFamily="34" charset="-122"/>
                      </a:endParaRPr>
                    </a:p>
                  </a:txBody>
                  <a:tcPr marL="6350" marR="6350" marT="0" marB="0"/>
                </a:tc>
                <a:tc>
                  <a:txBody>
                    <a:bodyPr/>
                    <a:lstStyle/>
                    <a:p>
                      <a:pPr algn="ctr">
                        <a:spcAft>
                          <a:spcPts val="0"/>
                        </a:spcAft>
                      </a:pPr>
                      <a:r>
                        <a:rPr lang="zh-CN" sz="1800">
                          <a:effectLst/>
                          <a:latin typeface="仿宋" panose="02010609060101010101" pitchFamily="49" charset="-122"/>
                          <a:ea typeface="仿宋" panose="02010609060101010101" pitchFamily="49" charset="-122"/>
                        </a:rPr>
                        <a:t>大块业务逻辑</a:t>
                      </a:r>
                      <a:endParaRPr lang="zh-CN" sz="1800">
                        <a:effectLst/>
                        <a:latin typeface="仿宋" panose="02010609060101010101" pitchFamily="49" charset="-122"/>
                        <a:ea typeface="仿宋" panose="02010609060101010101" pitchFamily="49" charset="-122"/>
                        <a:cs typeface="微软雅黑" panose="020B0503020204020204" pitchFamily="34" charset="-122"/>
                      </a:endParaRPr>
                    </a:p>
                  </a:txBody>
                  <a:tcPr marL="6350" marR="6350" marT="0" marB="0"/>
                </a:tc>
                <a:tc>
                  <a:txBody>
                    <a:bodyPr/>
                    <a:lstStyle/>
                    <a:p>
                      <a:pPr algn="ctr">
                        <a:spcAft>
                          <a:spcPts val="0"/>
                        </a:spcAft>
                      </a:pPr>
                      <a:r>
                        <a:rPr lang="zh-CN" sz="1800">
                          <a:effectLst/>
                          <a:latin typeface="仿宋" panose="02010609060101010101" pitchFamily="49" charset="-122"/>
                          <a:ea typeface="仿宋" panose="02010609060101010101" pitchFamily="49" charset="-122"/>
                        </a:rPr>
                        <a:t>单独任务或小块业务逻辑</a:t>
                      </a:r>
                      <a:endParaRPr lang="zh-CN" sz="1800">
                        <a:effectLst/>
                        <a:latin typeface="仿宋" panose="02010609060101010101" pitchFamily="49" charset="-122"/>
                        <a:ea typeface="仿宋" panose="02010609060101010101" pitchFamily="49" charset="-122"/>
                        <a:cs typeface="微软雅黑" panose="020B0503020204020204" pitchFamily="34" charset="-122"/>
                      </a:endParaRPr>
                    </a:p>
                  </a:txBody>
                  <a:tcPr marL="6350" marR="6350" marT="0" marB="0"/>
                </a:tc>
              </a:tr>
              <a:tr h="461412">
                <a:tc>
                  <a:txBody>
                    <a:bodyPr/>
                    <a:lstStyle/>
                    <a:p>
                      <a:pPr algn="l">
                        <a:spcAft>
                          <a:spcPts val="0"/>
                        </a:spcAft>
                      </a:pPr>
                      <a:r>
                        <a:rPr lang="zh-CN" sz="1800">
                          <a:effectLst/>
                          <a:latin typeface="仿宋" panose="02010609060101010101" pitchFamily="49" charset="-122"/>
                          <a:ea typeface="仿宋" panose="02010609060101010101" pitchFamily="49" charset="-122"/>
                        </a:rPr>
                        <a:t>耦合</a:t>
                      </a:r>
                      <a:endParaRPr lang="zh-CN" sz="1800">
                        <a:effectLst/>
                        <a:latin typeface="仿宋" panose="02010609060101010101" pitchFamily="49" charset="-122"/>
                        <a:ea typeface="仿宋" panose="02010609060101010101" pitchFamily="49" charset="-122"/>
                        <a:cs typeface="微软雅黑" panose="020B0503020204020204" pitchFamily="34" charset="-122"/>
                      </a:endParaRPr>
                    </a:p>
                  </a:txBody>
                  <a:tcPr marL="6350" marR="6350" marT="0" marB="0"/>
                </a:tc>
                <a:tc>
                  <a:txBody>
                    <a:bodyPr/>
                    <a:lstStyle/>
                    <a:p>
                      <a:pPr algn="ctr">
                        <a:spcAft>
                          <a:spcPts val="0"/>
                        </a:spcAft>
                      </a:pPr>
                      <a:r>
                        <a:rPr lang="zh-CN" sz="1800">
                          <a:effectLst/>
                          <a:latin typeface="仿宋" panose="02010609060101010101" pitchFamily="49" charset="-122"/>
                          <a:ea typeface="仿宋" panose="02010609060101010101" pitchFamily="49" charset="-122"/>
                        </a:rPr>
                        <a:t>通常松耦合</a:t>
                      </a:r>
                      <a:endParaRPr lang="zh-CN" sz="1800">
                        <a:effectLst/>
                        <a:latin typeface="仿宋" panose="02010609060101010101" pitchFamily="49" charset="-122"/>
                        <a:ea typeface="仿宋" panose="02010609060101010101" pitchFamily="49" charset="-122"/>
                        <a:cs typeface="微软雅黑" panose="020B0503020204020204" pitchFamily="34" charset="-122"/>
                      </a:endParaRPr>
                    </a:p>
                  </a:txBody>
                  <a:tcPr marL="6350" marR="6350" marT="0" marB="0"/>
                </a:tc>
                <a:tc>
                  <a:txBody>
                    <a:bodyPr/>
                    <a:lstStyle/>
                    <a:p>
                      <a:pPr algn="ctr">
                        <a:spcAft>
                          <a:spcPts val="0"/>
                        </a:spcAft>
                      </a:pPr>
                      <a:r>
                        <a:rPr lang="zh-CN" sz="1800">
                          <a:effectLst/>
                          <a:latin typeface="仿宋" panose="02010609060101010101" pitchFamily="49" charset="-122"/>
                          <a:ea typeface="仿宋" panose="02010609060101010101" pitchFamily="49" charset="-122"/>
                        </a:rPr>
                        <a:t>总是松耦合</a:t>
                      </a:r>
                      <a:endParaRPr lang="zh-CN" sz="1800">
                        <a:effectLst/>
                        <a:latin typeface="仿宋" panose="02010609060101010101" pitchFamily="49" charset="-122"/>
                        <a:ea typeface="仿宋" panose="02010609060101010101" pitchFamily="49" charset="-122"/>
                        <a:cs typeface="微软雅黑" panose="020B0503020204020204" pitchFamily="34" charset="-122"/>
                      </a:endParaRPr>
                    </a:p>
                  </a:txBody>
                  <a:tcPr marL="6350" marR="6350" marT="0" marB="0"/>
                </a:tc>
              </a:tr>
              <a:tr h="461412">
                <a:tc>
                  <a:txBody>
                    <a:bodyPr/>
                    <a:lstStyle/>
                    <a:p>
                      <a:pPr algn="l">
                        <a:spcAft>
                          <a:spcPts val="0"/>
                        </a:spcAft>
                      </a:pPr>
                      <a:r>
                        <a:rPr lang="zh-CN" sz="1800">
                          <a:effectLst/>
                          <a:latin typeface="仿宋" panose="02010609060101010101" pitchFamily="49" charset="-122"/>
                          <a:ea typeface="仿宋" panose="02010609060101010101" pitchFamily="49" charset="-122"/>
                        </a:rPr>
                        <a:t>公司架构</a:t>
                      </a:r>
                      <a:endParaRPr lang="zh-CN" sz="1800">
                        <a:effectLst/>
                        <a:latin typeface="仿宋" panose="02010609060101010101" pitchFamily="49" charset="-122"/>
                        <a:ea typeface="仿宋" panose="02010609060101010101" pitchFamily="49" charset="-122"/>
                        <a:cs typeface="微软雅黑" panose="020B0503020204020204" pitchFamily="34" charset="-122"/>
                      </a:endParaRPr>
                    </a:p>
                  </a:txBody>
                  <a:tcPr marL="6350" marR="6350" marT="0" marB="0"/>
                </a:tc>
                <a:tc>
                  <a:txBody>
                    <a:bodyPr/>
                    <a:lstStyle/>
                    <a:p>
                      <a:pPr algn="ctr">
                        <a:spcAft>
                          <a:spcPts val="0"/>
                        </a:spcAft>
                      </a:pPr>
                      <a:r>
                        <a:rPr lang="zh-CN" sz="1800">
                          <a:effectLst/>
                          <a:latin typeface="仿宋" panose="02010609060101010101" pitchFamily="49" charset="-122"/>
                          <a:ea typeface="仿宋" panose="02010609060101010101" pitchFamily="49" charset="-122"/>
                        </a:rPr>
                        <a:t>任何类型</a:t>
                      </a:r>
                      <a:endParaRPr lang="zh-CN" sz="1800">
                        <a:effectLst/>
                        <a:latin typeface="仿宋" panose="02010609060101010101" pitchFamily="49" charset="-122"/>
                        <a:ea typeface="仿宋" panose="02010609060101010101" pitchFamily="49" charset="-122"/>
                        <a:cs typeface="微软雅黑" panose="020B0503020204020204" pitchFamily="34" charset="-122"/>
                      </a:endParaRPr>
                    </a:p>
                  </a:txBody>
                  <a:tcPr marL="6350" marR="6350" marT="0" marB="0"/>
                </a:tc>
                <a:tc>
                  <a:txBody>
                    <a:bodyPr/>
                    <a:lstStyle/>
                    <a:p>
                      <a:pPr algn="ctr">
                        <a:spcAft>
                          <a:spcPts val="0"/>
                        </a:spcAft>
                      </a:pPr>
                      <a:r>
                        <a:rPr lang="zh-CN" sz="1800">
                          <a:effectLst/>
                          <a:latin typeface="仿宋" panose="02010609060101010101" pitchFamily="49" charset="-122"/>
                          <a:ea typeface="仿宋" panose="02010609060101010101" pitchFamily="49" charset="-122"/>
                        </a:rPr>
                        <a:t>小型、专注于功能交叉的团队</a:t>
                      </a:r>
                      <a:endParaRPr lang="zh-CN" sz="1800">
                        <a:effectLst/>
                        <a:latin typeface="仿宋" panose="02010609060101010101" pitchFamily="49" charset="-122"/>
                        <a:ea typeface="仿宋" panose="02010609060101010101" pitchFamily="49" charset="-122"/>
                        <a:cs typeface="微软雅黑" panose="020B0503020204020204" pitchFamily="34" charset="-122"/>
                      </a:endParaRPr>
                    </a:p>
                  </a:txBody>
                  <a:tcPr marL="6350" marR="6350" marT="0" marB="0"/>
                </a:tc>
              </a:tr>
              <a:tr h="461412">
                <a:tc>
                  <a:txBody>
                    <a:bodyPr/>
                    <a:lstStyle/>
                    <a:p>
                      <a:pPr algn="l">
                        <a:spcAft>
                          <a:spcPts val="0"/>
                        </a:spcAft>
                      </a:pPr>
                      <a:r>
                        <a:rPr lang="zh-CN" sz="1800">
                          <a:effectLst/>
                          <a:latin typeface="仿宋" panose="02010609060101010101" pitchFamily="49" charset="-122"/>
                          <a:ea typeface="仿宋" panose="02010609060101010101" pitchFamily="49" charset="-122"/>
                        </a:rPr>
                        <a:t>管理</a:t>
                      </a:r>
                      <a:endParaRPr lang="zh-CN" sz="1800">
                        <a:effectLst/>
                        <a:latin typeface="仿宋" panose="02010609060101010101" pitchFamily="49" charset="-122"/>
                        <a:ea typeface="仿宋" panose="02010609060101010101" pitchFamily="49" charset="-122"/>
                        <a:cs typeface="微软雅黑" panose="020B0503020204020204" pitchFamily="34" charset="-122"/>
                      </a:endParaRPr>
                    </a:p>
                  </a:txBody>
                  <a:tcPr marL="6350" marR="6350" marT="0" marB="0"/>
                </a:tc>
                <a:tc>
                  <a:txBody>
                    <a:bodyPr/>
                    <a:lstStyle/>
                    <a:p>
                      <a:pPr algn="ctr">
                        <a:spcAft>
                          <a:spcPts val="0"/>
                        </a:spcAft>
                      </a:pPr>
                      <a:r>
                        <a:rPr lang="zh-CN" sz="1800">
                          <a:effectLst/>
                          <a:latin typeface="仿宋" panose="02010609060101010101" pitchFamily="49" charset="-122"/>
                          <a:ea typeface="仿宋" panose="02010609060101010101" pitchFamily="49" charset="-122"/>
                        </a:rPr>
                        <a:t>着重中央管理</a:t>
                      </a:r>
                      <a:endParaRPr lang="zh-CN" sz="1800">
                        <a:effectLst/>
                        <a:latin typeface="仿宋" panose="02010609060101010101" pitchFamily="49" charset="-122"/>
                        <a:ea typeface="仿宋" panose="02010609060101010101" pitchFamily="49" charset="-122"/>
                        <a:cs typeface="微软雅黑" panose="020B0503020204020204" pitchFamily="34" charset="-122"/>
                      </a:endParaRPr>
                    </a:p>
                  </a:txBody>
                  <a:tcPr marL="6350" marR="6350" marT="0" marB="0"/>
                </a:tc>
                <a:tc>
                  <a:txBody>
                    <a:bodyPr/>
                    <a:lstStyle/>
                    <a:p>
                      <a:pPr algn="ctr">
                        <a:spcAft>
                          <a:spcPts val="0"/>
                        </a:spcAft>
                      </a:pPr>
                      <a:r>
                        <a:rPr lang="zh-CN" sz="1800">
                          <a:effectLst/>
                          <a:latin typeface="仿宋" panose="02010609060101010101" pitchFamily="49" charset="-122"/>
                          <a:ea typeface="仿宋" panose="02010609060101010101" pitchFamily="49" charset="-122"/>
                        </a:rPr>
                        <a:t>着重分散管理</a:t>
                      </a:r>
                      <a:endParaRPr lang="zh-CN" sz="1800">
                        <a:effectLst/>
                        <a:latin typeface="仿宋" panose="02010609060101010101" pitchFamily="49" charset="-122"/>
                        <a:ea typeface="仿宋" panose="02010609060101010101" pitchFamily="49" charset="-122"/>
                        <a:cs typeface="微软雅黑" panose="020B0503020204020204" pitchFamily="34" charset="-122"/>
                      </a:endParaRPr>
                    </a:p>
                  </a:txBody>
                  <a:tcPr marL="6350" marR="6350" marT="0" marB="0"/>
                </a:tc>
              </a:tr>
              <a:tr h="461412">
                <a:tc>
                  <a:txBody>
                    <a:bodyPr/>
                    <a:lstStyle/>
                    <a:p>
                      <a:pPr algn="l">
                        <a:spcAft>
                          <a:spcPts val="0"/>
                        </a:spcAft>
                      </a:pPr>
                      <a:r>
                        <a:rPr lang="zh-CN" sz="1800">
                          <a:effectLst/>
                          <a:latin typeface="仿宋" panose="02010609060101010101" pitchFamily="49" charset="-122"/>
                          <a:ea typeface="仿宋" panose="02010609060101010101" pitchFamily="49" charset="-122"/>
                        </a:rPr>
                        <a:t>目标</a:t>
                      </a:r>
                      <a:endParaRPr lang="zh-CN" sz="1800">
                        <a:effectLst/>
                        <a:latin typeface="仿宋" panose="02010609060101010101" pitchFamily="49" charset="-122"/>
                        <a:ea typeface="仿宋" panose="02010609060101010101" pitchFamily="49" charset="-122"/>
                        <a:cs typeface="微软雅黑" panose="020B0503020204020204" pitchFamily="34" charset="-122"/>
                      </a:endParaRPr>
                    </a:p>
                  </a:txBody>
                  <a:tcPr marL="6350" marR="6350" marT="0" marB="0"/>
                </a:tc>
                <a:tc>
                  <a:txBody>
                    <a:bodyPr/>
                    <a:lstStyle/>
                    <a:p>
                      <a:pPr algn="ctr">
                        <a:spcAft>
                          <a:spcPts val="0"/>
                        </a:spcAft>
                      </a:pPr>
                      <a:r>
                        <a:rPr lang="zh-CN" sz="1800">
                          <a:effectLst/>
                          <a:latin typeface="仿宋" panose="02010609060101010101" pitchFamily="49" charset="-122"/>
                          <a:ea typeface="仿宋" panose="02010609060101010101" pitchFamily="49" charset="-122"/>
                        </a:rPr>
                        <a:t>确保应用能够交互操作</a:t>
                      </a:r>
                      <a:endParaRPr lang="zh-CN" sz="1800">
                        <a:effectLst/>
                        <a:latin typeface="仿宋" panose="02010609060101010101" pitchFamily="49" charset="-122"/>
                        <a:ea typeface="仿宋" panose="02010609060101010101" pitchFamily="49" charset="-122"/>
                        <a:cs typeface="微软雅黑" panose="020B0503020204020204" pitchFamily="34" charset="-122"/>
                      </a:endParaRPr>
                    </a:p>
                  </a:txBody>
                  <a:tcPr marL="6350" marR="6350" marT="0" marB="0"/>
                </a:tc>
                <a:tc>
                  <a:txBody>
                    <a:bodyPr/>
                    <a:lstStyle/>
                    <a:p>
                      <a:pPr algn="ctr">
                        <a:spcAft>
                          <a:spcPts val="0"/>
                        </a:spcAft>
                      </a:pPr>
                      <a:r>
                        <a:rPr lang="zh-CN" sz="1800">
                          <a:effectLst/>
                          <a:latin typeface="仿宋" panose="02010609060101010101" pitchFamily="49" charset="-122"/>
                          <a:ea typeface="仿宋" panose="02010609060101010101" pitchFamily="49" charset="-122"/>
                        </a:rPr>
                        <a:t>执行新功能，快速拓展开发团队</a:t>
                      </a:r>
                      <a:endParaRPr lang="zh-CN" sz="1800">
                        <a:effectLst/>
                        <a:latin typeface="仿宋" panose="02010609060101010101" pitchFamily="49" charset="-122"/>
                        <a:ea typeface="仿宋" panose="02010609060101010101" pitchFamily="49" charset="-122"/>
                        <a:cs typeface="微软雅黑" panose="020B0503020204020204" pitchFamily="34" charset="-122"/>
                      </a:endParaRPr>
                    </a:p>
                  </a:txBody>
                  <a:tcPr marL="6350" marR="6350" marT="0" marB="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31974"/>
            <a:ext cx="8596668" cy="642257"/>
          </a:xfrm>
        </p:spPr>
        <p:txBody>
          <a:bodyPr>
            <a:normAutofit/>
          </a:bodyPr>
          <a:lstStyle/>
          <a:p>
            <a:pPr lvl="0"/>
            <a:r>
              <a:rPr lang="zh-CN" altLang="en-US">
                <a:latin typeface="仿宋" panose="02010609060101010101" pitchFamily="49" charset="-122"/>
                <a:ea typeface="仿宋" panose="02010609060101010101" pitchFamily="49" charset="-122"/>
              </a:rPr>
              <a:t>基于</a:t>
            </a:r>
            <a:r>
              <a:rPr lang="en-US" altLang="zh-CN">
                <a:latin typeface="仿宋" panose="02010609060101010101" pitchFamily="49" charset="-122"/>
                <a:ea typeface="仿宋" panose="02010609060101010101" pitchFamily="49" charset="-122"/>
              </a:rPr>
              <a:t>Springboot</a:t>
            </a:r>
            <a:r>
              <a:rPr lang="zh-CN" altLang="en-US">
                <a:latin typeface="仿宋" panose="02010609060101010101" pitchFamily="49" charset="-122"/>
                <a:ea typeface="仿宋" panose="02010609060101010101" pitchFamily="49" charset="-122"/>
              </a:rPr>
              <a:t>的微服务架构的改造</a:t>
            </a:r>
            <a:endParaRPr lang="zh-CN" altLang="en-US">
              <a:latin typeface="仿宋" panose="02010609060101010101" pitchFamily="49" charset="-122"/>
              <a:ea typeface="仿宋" panose="02010609060101010101" pitchFamily="49" charset="-122"/>
            </a:endParaRPr>
          </a:p>
        </p:txBody>
      </p:sp>
      <p:sp>
        <p:nvSpPr>
          <p:cNvPr id="3" name="内容占位符 2"/>
          <p:cNvSpPr>
            <a:spLocks noGrp="1"/>
          </p:cNvSpPr>
          <p:nvPr>
            <p:ph idx="1"/>
          </p:nvPr>
        </p:nvSpPr>
        <p:spPr>
          <a:xfrm>
            <a:off x="644489" y="1150070"/>
            <a:ext cx="9970092" cy="5184741"/>
          </a:xfrm>
        </p:spPr>
        <p:txBody>
          <a:bodyPr>
            <a:normAutofit/>
          </a:bodyPr>
          <a:lstStyle/>
          <a:p>
            <a:pPr>
              <a:lnSpc>
                <a:spcPct val="80000"/>
              </a:lnSpc>
            </a:pPr>
            <a:r>
              <a:rPr lang="zh-CN" altLang="en-US" sz="2000">
                <a:latin typeface="仿宋" panose="02010609060101010101" pitchFamily="49" charset="-122"/>
                <a:ea typeface="仿宋" panose="02010609060101010101" pitchFamily="49" charset="-122"/>
              </a:rPr>
              <a:t>基于</a:t>
            </a:r>
            <a:r>
              <a:rPr lang="en-US" altLang="zh-CN" sz="2000">
                <a:latin typeface="仿宋" panose="02010609060101010101" pitchFamily="49" charset="-122"/>
                <a:ea typeface="仿宋" panose="02010609060101010101" pitchFamily="49" charset="-122"/>
              </a:rPr>
              <a:t>Spring boot </a:t>
            </a:r>
            <a:r>
              <a:rPr lang="zh-CN" altLang="en-US" sz="2000">
                <a:latin typeface="仿宋" panose="02010609060101010101" pitchFamily="49" charset="-122"/>
                <a:ea typeface="仿宋" panose="02010609060101010101" pitchFamily="49" charset="-122"/>
              </a:rPr>
              <a:t>构建服务</a:t>
            </a:r>
            <a:endParaRPr lang="en-US" altLang="zh-CN" sz="2000">
              <a:latin typeface="仿宋" panose="02010609060101010101" pitchFamily="49" charset="-122"/>
              <a:ea typeface="仿宋" panose="02010609060101010101" pitchFamily="49" charset="-122"/>
            </a:endParaRPr>
          </a:p>
          <a:p>
            <a:pPr lvl="1">
              <a:lnSpc>
                <a:spcPct val="80000"/>
              </a:lnSpc>
            </a:pPr>
            <a:r>
              <a:rPr lang="zh-CN" altLang="en-US" sz="1800">
                <a:latin typeface="仿宋" panose="02010609060101010101" pitchFamily="49" charset="-122"/>
                <a:ea typeface="仿宋" panose="02010609060101010101" pitchFamily="49" charset="-122"/>
              </a:rPr>
              <a:t>用户微服务</a:t>
            </a:r>
            <a:endParaRPr lang="en-US" altLang="zh-CN" sz="1800">
              <a:latin typeface="仿宋" panose="02010609060101010101" pitchFamily="49" charset="-122"/>
              <a:ea typeface="仿宋" panose="02010609060101010101" pitchFamily="49" charset="-122"/>
            </a:endParaRPr>
          </a:p>
          <a:p>
            <a:pPr lvl="1">
              <a:lnSpc>
                <a:spcPct val="80000"/>
              </a:lnSpc>
            </a:pPr>
            <a:r>
              <a:rPr lang="zh-CN" altLang="en-US" sz="1800">
                <a:latin typeface="仿宋" panose="02010609060101010101" pitchFamily="49" charset="-122"/>
                <a:ea typeface="仿宋" panose="02010609060101010101" pitchFamily="49" charset="-122"/>
              </a:rPr>
              <a:t>订单微服务</a:t>
            </a:r>
            <a:endParaRPr lang="en-US" altLang="zh-CN" sz="1800">
              <a:latin typeface="仿宋" panose="02010609060101010101" pitchFamily="49" charset="-122"/>
              <a:ea typeface="仿宋" panose="02010609060101010101" pitchFamily="49" charset="-122"/>
            </a:endParaRPr>
          </a:p>
          <a:p>
            <a:pPr>
              <a:lnSpc>
                <a:spcPct val="80000"/>
              </a:lnSpc>
            </a:pPr>
            <a:r>
              <a:rPr lang="zh-CN" altLang="en-US" sz="2000">
                <a:latin typeface="仿宋" panose="02010609060101010101" pitchFamily="49" charset="-122"/>
                <a:ea typeface="仿宋" panose="02010609060101010101" pitchFamily="49" charset="-122"/>
              </a:rPr>
              <a:t>调用流程：客户端</a:t>
            </a:r>
            <a:r>
              <a:rPr lang="en-US" altLang="zh-CN" sz="2000">
                <a:latin typeface="仿宋" panose="02010609060101010101" pitchFamily="49" charset="-122"/>
                <a:ea typeface="仿宋" panose="02010609060101010101" pitchFamily="49" charset="-122"/>
                <a:sym typeface="Wingdings" panose="05000000000000000000" pitchFamily="2" charset="2"/>
              </a:rPr>
              <a:t></a:t>
            </a:r>
            <a:r>
              <a:rPr lang="zh-CN" altLang="en-US" sz="2000">
                <a:latin typeface="仿宋" panose="02010609060101010101" pitchFamily="49" charset="-122"/>
                <a:ea typeface="仿宋" panose="02010609060101010101" pitchFamily="49" charset="-122"/>
                <a:sym typeface="Wingdings" panose="05000000000000000000" pitchFamily="2" charset="2"/>
              </a:rPr>
              <a:t>订单微服务</a:t>
            </a:r>
            <a:r>
              <a:rPr lang="en-US" altLang="zh-CN" sz="2000">
                <a:latin typeface="仿宋" panose="02010609060101010101" pitchFamily="49" charset="-122"/>
                <a:ea typeface="仿宋" panose="02010609060101010101" pitchFamily="49" charset="-122"/>
                <a:sym typeface="Wingdings" panose="05000000000000000000" pitchFamily="2" charset="2"/>
              </a:rPr>
              <a:t></a:t>
            </a:r>
            <a:r>
              <a:rPr lang="zh-CN" altLang="en-US" sz="2000">
                <a:latin typeface="仿宋" panose="02010609060101010101" pitchFamily="49" charset="-122"/>
                <a:ea typeface="仿宋" panose="02010609060101010101" pitchFamily="49" charset="-122"/>
                <a:sym typeface="Wingdings" panose="05000000000000000000" pitchFamily="2" charset="2"/>
              </a:rPr>
              <a:t>用户微服务</a:t>
            </a:r>
            <a:endParaRPr lang="en-US" altLang="zh-CN" sz="2000">
              <a:latin typeface="仿宋" panose="02010609060101010101" pitchFamily="49" charset="-122"/>
              <a:ea typeface="仿宋" panose="02010609060101010101" pitchFamily="49" charset="-122"/>
              <a:sym typeface="Wingdings" panose="05000000000000000000" pitchFamily="2" charset="2"/>
            </a:endParaRPr>
          </a:p>
          <a:p>
            <a:pPr>
              <a:lnSpc>
                <a:spcPct val="80000"/>
              </a:lnSpc>
            </a:pPr>
            <a:r>
              <a:rPr lang="zh-CN" altLang="en-US" sz="2000">
                <a:latin typeface="仿宋" panose="02010609060101010101" pitchFamily="49" charset="-122"/>
                <a:ea typeface="仿宋" panose="02010609060101010101" pitchFamily="49" charset="-122"/>
                <a:sym typeface="Wingdings" panose="05000000000000000000" pitchFamily="2" charset="2"/>
              </a:rPr>
              <a:t>疑问：当用户微服务有多台实例提供高可用服务或者负载均衡服务的时候，订单微服务怎么来调用用户微服务呢？同时怎么支持服务动态水平增加或者减少呢？</a:t>
            </a:r>
            <a:endParaRPr lang="en-US" altLang="zh-CN" sz="2000">
              <a:latin typeface="仿宋" panose="02010609060101010101" pitchFamily="49" charset="-122"/>
              <a:ea typeface="仿宋" panose="02010609060101010101" pitchFamily="49" charset="-122"/>
              <a:sym typeface="Wingdings" panose="05000000000000000000" pitchFamily="2" charset="2"/>
            </a:endParaRPr>
          </a:p>
          <a:p>
            <a:pPr lvl="1">
              <a:lnSpc>
                <a:spcPct val="80000"/>
              </a:lnSpc>
            </a:pPr>
            <a:r>
              <a:rPr lang="en-US" altLang="zh-CN" sz="1800">
                <a:latin typeface="仿宋" panose="02010609060101010101" pitchFamily="49" charset="-122"/>
                <a:ea typeface="仿宋" panose="02010609060101010101" pitchFamily="49" charset="-122"/>
                <a:sym typeface="Wingdings" panose="05000000000000000000" pitchFamily="2" charset="2"/>
              </a:rPr>
              <a:t>Nginx</a:t>
            </a:r>
            <a:endParaRPr lang="en-US" altLang="zh-CN" sz="1800">
              <a:latin typeface="仿宋" panose="02010609060101010101" pitchFamily="49" charset="-122"/>
              <a:ea typeface="仿宋" panose="02010609060101010101" pitchFamily="49" charset="-122"/>
              <a:sym typeface="Wingdings" panose="05000000000000000000" pitchFamily="2" charset="2"/>
            </a:endParaRPr>
          </a:p>
          <a:p>
            <a:pPr lvl="1">
              <a:lnSpc>
                <a:spcPct val="80000"/>
              </a:lnSpc>
            </a:pPr>
            <a:r>
              <a:rPr lang="zh-CN" altLang="en-US" sz="1800">
                <a:latin typeface="仿宋" panose="02010609060101010101" pitchFamily="49" charset="-122"/>
                <a:ea typeface="仿宋" panose="02010609060101010101" pitchFamily="49" charset="-122"/>
                <a:sym typeface="Wingdings" panose="05000000000000000000" pitchFamily="2" charset="2"/>
              </a:rPr>
              <a:t>服务发现</a:t>
            </a:r>
            <a:endParaRPr lang="en-US" altLang="zh-CN" sz="1800">
              <a:latin typeface="仿宋" panose="02010609060101010101" pitchFamily="49" charset="-122"/>
              <a:ea typeface="仿宋" panose="02010609060101010101" pitchFamily="49" charset="-122"/>
              <a:sym typeface="Wingdings" panose="05000000000000000000" pitchFamily="2" charset="2"/>
            </a:endParaRPr>
          </a:p>
          <a:p>
            <a:pPr>
              <a:lnSpc>
                <a:spcPct val="80000"/>
              </a:lnSpc>
            </a:pPr>
            <a:endParaRPr lang="zh-CN" altLang="en-US" sz="1800">
              <a:latin typeface="仿宋" panose="02010609060101010101" pitchFamily="49" charset="-122"/>
              <a:ea typeface="仿宋" panose="02010609060101010101" pitchFamily="49"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31974"/>
            <a:ext cx="8596668" cy="642257"/>
          </a:xfrm>
        </p:spPr>
        <p:txBody>
          <a:bodyPr/>
          <a:lstStyle/>
          <a:p>
            <a:pPr lvl="0"/>
            <a:r>
              <a:rPr lang="zh-CN" altLang="en-US">
                <a:latin typeface="仿宋" panose="02010609060101010101" pitchFamily="49" charset="-122"/>
                <a:ea typeface="仿宋" panose="02010609060101010101" pitchFamily="49" charset="-122"/>
              </a:rPr>
              <a:t>服务注册与发现组件</a:t>
            </a:r>
            <a:r>
              <a:rPr lang="en-US" altLang="zh-CN">
                <a:latin typeface="仿宋" panose="02010609060101010101" pitchFamily="49" charset="-122"/>
                <a:ea typeface="仿宋" panose="02010609060101010101" pitchFamily="49" charset="-122"/>
              </a:rPr>
              <a:t>Eureka</a:t>
            </a:r>
            <a:r>
              <a:rPr lang="zh-CN" altLang="en-US">
                <a:latin typeface="仿宋" panose="02010609060101010101" pitchFamily="49" charset="-122"/>
                <a:ea typeface="仿宋" panose="02010609060101010101" pitchFamily="49" charset="-122"/>
              </a:rPr>
              <a:t>架构介绍</a:t>
            </a:r>
            <a:endParaRPr lang="zh-CN" altLang="en-US">
              <a:latin typeface="仿宋" panose="02010609060101010101" pitchFamily="49" charset="-122"/>
              <a:ea typeface="仿宋" panose="02010609060101010101" pitchFamily="49" charset="-122"/>
            </a:endParaRPr>
          </a:p>
        </p:txBody>
      </p:sp>
      <p:sp>
        <p:nvSpPr>
          <p:cNvPr id="3" name="内容占位符 2"/>
          <p:cNvSpPr>
            <a:spLocks noGrp="1"/>
          </p:cNvSpPr>
          <p:nvPr>
            <p:ph idx="1"/>
          </p:nvPr>
        </p:nvSpPr>
        <p:spPr>
          <a:xfrm>
            <a:off x="644489" y="1150070"/>
            <a:ext cx="9970092" cy="5184741"/>
          </a:xfrm>
        </p:spPr>
        <p:txBody>
          <a:bodyPr>
            <a:normAutofit/>
          </a:bodyPr>
          <a:lstStyle/>
          <a:p>
            <a:pPr>
              <a:lnSpc>
                <a:spcPct val="80000"/>
              </a:lnSpc>
            </a:pPr>
            <a:r>
              <a:rPr lang="en-US" altLang="zh-CN" sz="2000">
                <a:latin typeface="仿宋" panose="02010609060101010101" pitchFamily="49" charset="-122"/>
                <a:ea typeface="仿宋" panose="02010609060101010101" pitchFamily="49" charset="-122"/>
              </a:rPr>
              <a:t>Eureka</a:t>
            </a:r>
            <a:r>
              <a:rPr lang="zh-CN" altLang="zh-CN" sz="2000">
                <a:latin typeface="仿宋" panose="02010609060101010101" pitchFamily="49" charset="-122"/>
                <a:ea typeface="仿宋" panose="02010609060101010101" pitchFamily="49" charset="-122"/>
              </a:rPr>
              <a:t>是</a:t>
            </a:r>
            <a:r>
              <a:rPr lang="en-US" altLang="zh-CN" sz="2000">
                <a:latin typeface="仿宋" panose="02010609060101010101" pitchFamily="49" charset="-122"/>
                <a:ea typeface="仿宋" panose="02010609060101010101" pitchFamily="49" charset="-122"/>
              </a:rPr>
              <a:t>Netflix</a:t>
            </a:r>
            <a:r>
              <a:rPr lang="zh-CN" altLang="zh-CN" sz="2000">
                <a:latin typeface="仿宋" panose="02010609060101010101" pitchFamily="49" charset="-122"/>
                <a:ea typeface="仿宋" panose="02010609060101010101" pitchFamily="49" charset="-122"/>
              </a:rPr>
              <a:t>开发的服务发现组件，本身是一个基于</a:t>
            </a:r>
            <a:r>
              <a:rPr lang="en-US" altLang="zh-CN" sz="2000">
                <a:latin typeface="仿宋" panose="02010609060101010101" pitchFamily="49" charset="-122"/>
                <a:ea typeface="仿宋" panose="02010609060101010101" pitchFamily="49" charset="-122"/>
              </a:rPr>
              <a:t>REST</a:t>
            </a:r>
            <a:r>
              <a:rPr lang="zh-CN" altLang="zh-CN" sz="2000">
                <a:latin typeface="仿宋" panose="02010609060101010101" pitchFamily="49" charset="-122"/>
                <a:ea typeface="仿宋" panose="02010609060101010101" pitchFamily="49" charset="-122"/>
              </a:rPr>
              <a:t>的服务。</a:t>
            </a:r>
            <a:r>
              <a:rPr lang="en-US" altLang="zh-CN" sz="2000">
                <a:latin typeface="仿宋" panose="02010609060101010101" pitchFamily="49" charset="-122"/>
                <a:ea typeface="仿宋" panose="02010609060101010101" pitchFamily="49" charset="-122"/>
              </a:rPr>
              <a:t>Spring Cloud</a:t>
            </a:r>
            <a:r>
              <a:rPr lang="zh-CN" altLang="zh-CN" sz="2000">
                <a:latin typeface="仿宋" panose="02010609060101010101" pitchFamily="49" charset="-122"/>
                <a:ea typeface="仿宋" panose="02010609060101010101" pitchFamily="49" charset="-122"/>
              </a:rPr>
              <a:t>将它集成在其子项目</a:t>
            </a:r>
            <a:r>
              <a:rPr lang="en-US" altLang="zh-CN" sz="2000">
                <a:latin typeface="仿宋" panose="02010609060101010101" pitchFamily="49" charset="-122"/>
                <a:ea typeface="仿宋" panose="02010609060101010101" pitchFamily="49" charset="-122"/>
              </a:rPr>
              <a:t>spring-cloud-netflix</a:t>
            </a:r>
            <a:r>
              <a:rPr lang="zh-CN" altLang="zh-CN" sz="2000">
                <a:latin typeface="仿宋" panose="02010609060101010101" pitchFamily="49" charset="-122"/>
                <a:ea typeface="仿宋" panose="02010609060101010101" pitchFamily="49" charset="-122"/>
              </a:rPr>
              <a:t>中，以实现</a:t>
            </a:r>
            <a:r>
              <a:rPr lang="en-US" altLang="zh-CN" sz="2000">
                <a:latin typeface="仿宋" panose="02010609060101010101" pitchFamily="49" charset="-122"/>
                <a:ea typeface="仿宋" panose="02010609060101010101" pitchFamily="49" charset="-122"/>
              </a:rPr>
              <a:t>Spring Cloud</a:t>
            </a:r>
            <a:r>
              <a:rPr lang="zh-CN" altLang="zh-CN" sz="2000">
                <a:latin typeface="仿宋" panose="02010609060101010101" pitchFamily="49" charset="-122"/>
                <a:ea typeface="仿宋" panose="02010609060101010101" pitchFamily="49" charset="-122"/>
              </a:rPr>
              <a:t>的服务发现功能</a:t>
            </a: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r>
              <a:rPr lang="zh-CN" altLang="en-US" sz="2000">
                <a:latin typeface="仿宋" panose="02010609060101010101" pitchFamily="49" charset="-122"/>
                <a:ea typeface="仿宋" panose="02010609060101010101" pitchFamily="49" charset="-122"/>
              </a:rPr>
              <a:t>服务发现组件对比（</a:t>
            </a:r>
            <a:r>
              <a:rPr lang="en-US" altLang="zh-CN" sz="2000">
                <a:latin typeface="仿宋" panose="02010609060101010101" pitchFamily="49" charset="-122"/>
                <a:ea typeface="仿宋" panose="02010609060101010101" pitchFamily="49" charset="-122"/>
              </a:rPr>
              <a:t>CAP</a:t>
            </a:r>
            <a:r>
              <a:rPr lang="zh-CN" altLang="en-US" sz="2000">
                <a:latin typeface="仿宋" panose="02010609060101010101" pitchFamily="49" charset="-122"/>
                <a:ea typeface="仿宋" panose="02010609060101010101" pitchFamily="49" charset="-122"/>
              </a:rPr>
              <a:t>）</a:t>
            </a:r>
            <a:endParaRPr lang="en-US" altLang="zh-CN" sz="2000">
              <a:latin typeface="仿宋" panose="02010609060101010101" pitchFamily="49" charset="-122"/>
              <a:ea typeface="仿宋" panose="02010609060101010101" pitchFamily="49" charset="-122"/>
            </a:endParaRPr>
          </a:p>
          <a:p>
            <a:pPr lvl="1">
              <a:lnSpc>
                <a:spcPct val="80000"/>
              </a:lnSpc>
            </a:pPr>
            <a:r>
              <a:rPr lang="en-US" altLang="zh-CN" sz="1800">
                <a:latin typeface="仿宋" panose="02010609060101010101" pitchFamily="49" charset="-122"/>
                <a:ea typeface="仿宋" panose="02010609060101010101" pitchFamily="49" charset="-122"/>
              </a:rPr>
              <a:t>Zookeeper</a:t>
            </a:r>
            <a:endParaRPr lang="en-US" altLang="zh-CN" sz="1800">
              <a:latin typeface="仿宋" panose="02010609060101010101" pitchFamily="49" charset="-122"/>
              <a:ea typeface="仿宋" panose="02010609060101010101" pitchFamily="49" charset="-122"/>
            </a:endParaRPr>
          </a:p>
          <a:p>
            <a:pPr lvl="1">
              <a:lnSpc>
                <a:spcPct val="80000"/>
              </a:lnSpc>
            </a:pPr>
            <a:r>
              <a:rPr lang="en-US" altLang="zh-CN" sz="1800">
                <a:latin typeface="仿宋" panose="02010609060101010101" pitchFamily="49" charset="-122"/>
                <a:ea typeface="仿宋" panose="02010609060101010101" pitchFamily="49" charset="-122"/>
              </a:rPr>
              <a:t>Eureka</a:t>
            </a:r>
            <a:endParaRPr lang="en-US" altLang="zh-CN" sz="1800">
              <a:latin typeface="仿宋" panose="02010609060101010101" pitchFamily="49" charset="-122"/>
              <a:ea typeface="仿宋" panose="02010609060101010101" pitchFamily="49" charset="-122"/>
            </a:endParaRPr>
          </a:p>
          <a:p>
            <a:pPr lvl="1">
              <a:lnSpc>
                <a:spcPct val="80000"/>
              </a:lnSpc>
            </a:pPr>
            <a:endParaRPr lang="en-US" altLang="zh-CN" sz="2000">
              <a:latin typeface="仿宋" panose="02010609060101010101" pitchFamily="49" charset="-122"/>
              <a:ea typeface="仿宋" panose="02010609060101010101" pitchFamily="49" charset="-122"/>
            </a:endParaRPr>
          </a:p>
          <a:p>
            <a:r>
              <a:rPr lang="en-US" altLang="zh-CN" sz="2000">
                <a:latin typeface="仿宋" panose="02010609060101010101" pitchFamily="49" charset="-122"/>
                <a:ea typeface="仿宋" panose="02010609060101010101" pitchFamily="49" charset="-122"/>
              </a:rPr>
              <a:t>Eureka </a:t>
            </a:r>
            <a:r>
              <a:rPr lang="zh-CN" altLang="zh-CN" sz="2000">
                <a:latin typeface="仿宋" panose="02010609060101010101" pitchFamily="49" charset="-122"/>
                <a:ea typeface="仿宋" panose="02010609060101010101" pitchFamily="49" charset="-122"/>
              </a:rPr>
              <a:t>他的源码在</a:t>
            </a:r>
            <a:r>
              <a:rPr lang="en-US" altLang="zh-CN" sz="2000">
                <a:latin typeface="仿宋" panose="02010609060101010101" pitchFamily="49" charset="-122"/>
                <a:ea typeface="仿宋" panose="02010609060101010101" pitchFamily="49" charset="-122"/>
              </a:rPr>
              <a:t>github</a:t>
            </a:r>
            <a:r>
              <a:rPr lang="zh-CN" altLang="zh-CN" sz="2000">
                <a:latin typeface="仿宋" panose="02010609060101010101" pitchFamily="49" charset="-122"/>
                <a:ea typeface="仿宋" panose="02010609060101010101" pitchFamily="49" charset="-122"/>
              </a:rPr>
              <a:t>上面：</a:t>
            </a:r>
            <a:endParaRPr lang="zh-CN" altLang="zh-CN" sz="2000">
              <a:latin typeface="仿宋" panose="02010609060101010101" pitchFamily="49" charset="-122"/>
              <a:ea typeface="仿宋" panose="02010609060101010101" pitchFamily="49" charset="-122"/>
            </a:endParaRPr>
          </a:p>
          <a:p>
            <a:pPr marL="457200" lvl="1" indent="0">
              <a:buNone/>
            </a:pPr>
            <a:r>
              <a:rPr lang="en-US" altLang="zh-CN" sz="1800">
                <a:latin typeface="仿宋" panose="02010609060101010101" pitchFamily="49" charset="-122"/>
                <a:ea typeface="仿宋" panose="02010609060101010101" pitchFamily="49" charset="-122"/>
                <a:hlinkClick r:id="rId1"/>
              </a:rPr>
              <a:t>https://github.com/Netflix/eureka/</a:t>
            </a:r>
            <a:endParaRPr lang="zh-CN" altLang="zh-CN" sz="1800">
              <a:latin typeface="仿宋" panose="02010609060101010101" pitchFamily="49" charset="-122"/>
              <a:ea typeface="仿宋" panose="02010609060101010101" pitchFamily="49" charset="-122"/>
            </a:endParaRPr>
          </a:p>
          <a:p>
            <a:r>
              <a:rPr lang="zh-CN" altLang="zh-CN" sz="2000">
                <a:latin typeface="仿宋" panose="02010609060101010101" pitchFamily="49" charset="-122"/>
                <a:ea typeface="仿宋" panose="02010609060101010101" pitchFamily="49" charset="-122"/>
              </a:rPr>
              <a:t>他的文档：</a:t>
            </a:r>
            <a:endParaRPr lang="zh-CN" altLang="zh-CN" sz="2000">
              <a:latin typeface="仿宋" panose="02010609060101010101" pitchFamily="49" charset="-122"/>
              <a:ea typeface="仿宋" panose="02010609060101010101" pitchFamily="49" charset="-122"/>
            </a:endParaRPr>
          </a:p>
          <a:p>
            <a:pPr marL="457200" lvl="1" indent="0">
              <a:buNone/>
            </a:pPr>
            <a:r>
              <a:rPr lang="en-US" altLang="zh-CN" sz="1800">
                <a:latin typeface="仿宋" panose="02010609060101010101" pitchFamily="49" charset="-122"/>
                <a:ea typeface="仿宋" panose="02010609060101010101" pitchFamily="49" charset="-122"/>
                <a:hlinkClick r:id="rId2"/>
              </a:rPr>
              <a:t>https://github.com/Netflix/eureka/wiki</a:t>
            </a:r>
            <a:endParaRPr lang="zh-CN" altLang="zh-CN" sz="1800">
              <a:latin typeface="仿宋" panose="02010609060101010101" pitchFamily="49" charset="-122"/>
              <a:ea typeface="仿宋" panose="02010609060101010101" pitchFamily="49" charset="-122"/>
            </a:endParaRPr>
          </a:p>
          <a:p>
            <a:r>
              <a:rPr lang="zh-CN" altLang="zh-CN" sz="2000">
                <a:latin typeface="仿宋" panose="02010609060101010101" pitchFamily="49" charset="-122"/>
                <a:ea typeface="仿宋" panose="02010609060101010101" pitchFamily="49" charset="-122"/>
              </a:rPr>
              <a:t>他的架构介绍：</a:t>
            </a:r>
            <a:r>
              <a:rPr lang="en-US" altLang="zh-CN" sz="2000">
                <a:latin typeface="仿宋" panose="02010609060101010101" pitchFamily="49" charset="-122"/>
                <a:ea typeface="仿宋" panose="02010609060101010101" pitchFamily="49" charset="-122"/>
              </a:rPr>
              <a:t>High level architecture:</a:t>
            </a:r>
            <a:endParaRPr lang="zh-CN" altLang="zh-CN" sz="2000">
              <a:latin typeface="仿宋" panose="02010609060101010101" pitchFamily="49" charset="-122"/>
              <a:ea typeface="仿宋" panose="02010609060101010101" pitchFamily="49" charset="-122"/>
            </a:endParaRPr>
          </a:p>
          <a:p>
            <a:pPr marL="457200" lvl="1" indent="0">
              <a:buNone/>
            </a:pPr>
            <a:r>
              <a:rPr lang="en-US" altLang="zh-CN" sz="1800">
                <a:latin typeface="仿宋" panose="02010609060101010101" pitchFamily="49" charset="-122"/>
                <a:ea typeface="仿宋" panose="02010609060101010101" pitchFamily="49" charset="-122"/>
                <a:hlinkClick r:id="rId3"/>
              </a:rPr>
              <a:t>https://github.com/Netflix/eureka/wiki/Eureka-at-a-glance</a:t>
            </a:r>
            <a:endParaRPr lang="zh-CN" altLang="zh-CN" sz="1800">
              <a:latin typeface="仿宋" panose="02010609060101010101" pitchFamily="49" charset="-122"/>
              <a:ea typeface="仿宋" panose="02010609060101010101" pitchFamily="49" charset="-122"/>
            </a:endParaRPr>
          </a:p>
          <a:p>
            <a:pPr>
              <a:lnSpc>
                <a:spcPct val="80000"/>
              </a:lnSpc>
            </a:pPr>
            <a:endParaRPr lang="zh-CN" altLang="en-US" sz="2000">
              <a:latin typeface="仿宋" panose="02010609060101010101" pitchFamily="49" charset="-122"/>
              <a:ea typeface="仿宋" panose="02010609060101010101" pitchFamily="49" charset="-122"/>
            </a:endParaRPr>
          </a:p>
        </p:txBody>
      </p:sp>
    </p:spTree>
  </p:cSld>
  <p:clrMapOvr>
    <a:masterClrMapping/>
  </p:clrMapOvr>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4590</Words>
  <Application>WPS 演示</Application>
  <PresentationFormat>宽屏</PresentationFormat>
  <Paragraphs>313</Paragraphs>
  <Slides>18</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18</vt:i4>
      </vt:variant>
    </vt:vector>
  </HeadingPairs>
  <TitlesOfParts>
    <vt:vector size="32" baseType="lpstr">
      <vt:lpstr>Arial</vt:lpstr>
      <vt:lpstr>宋体</vt:lpstr>
      <vt:lpstr>Wingdings</vt:lpstr>
      <vt:lpstr>Wingdings</vt:lpstr>
      <vt:lpstr>Wingdings 3</vt:lpstr>
      <vt:lpstr>Arial</vt:lpstr>
      <vt:lpstr>仿宋</vt:lpstr>
      <vt:lpstr>微软雅黑</vt:lpstr>
      <vt:lpstr>Trebuchet MS</vt:lpstr>
      <vt:lpstr>华文新魏</vt:lpstr>
      <vt:lpstr>方正姚体</vt:lpstr>
      <vt:lpstr>Arial Unicode MS</vt:lpstr>
      <vt:lpstr>Calibri</vt:lpstr>
      <vt:lpstr>平面</vt:lpstr>
      <vt:lpstr>微服务介绍及Eureka服务注册与发现详解</vt:lpstr>
      <vt:lpstr>课程安排</vt:lpstr>
      <vt:lpstr>传统单体架构介绍及优缺点</vt:lpstr>
      <vt:lpstr>单体架构到微服务架构的改造及优缺点</vt:lpstr>
      <vt:lpstr>单体架构到微服务架构改造问题</vt:lpstr>
      <vt:lpstr>微服务设计原则 	</vt:lpstr>
      <vt:lpstr>微服务与SOA联系及区别</vt:lpstr>
      <vt:lpstr>基于Springboot的微服务架构的改造</vt:lpstr>
      <vt:lpstr>服务注册与发现组件Eureka架构介绍</vt:lpstr>
      <vt:lpstr>region、zone、eureka</vt:lpstr>
      <vt:lpstr>Eureka在微服务中的应用-EurekaServer</vt:lpstr>
      <vt:lpstr>Eureka在微服务中的应用-EurekaServer</vt:lpstr>
      <vt:lpstr>Eureka在微服务中的应用-用户微服务</vt:lpstr>
      <vt:lpstr>Eureka在微服务中的应用-用户微服务</vt:lpstr>
      <vt:lpstr>Eureka在微服务中的应用-订单微服务</vt:lpstr>
      <vt:lpstr>Eureka在微服务中的应用-订单微服务</vt:lpstr>
      <vt:lpstr>为EurekaServer增加安全访问</vt:lpstr>
      <vt:lpstr>为EurekaServer增加安全访问</vt:lpstr>
    </vt:vector>
  </TitlesOfParts>
  <Company>ALIBABA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Java微服务实践之路</dc:title>
  <dc:creator>Mercy Ma</dc:creator>
  <cp:lastModifiedBy>mtime</cp:lastModifiedBy>
  <cp:revision>405</cp:revision>
  <dcterms:created xsi:type="dcterms:W3CDTF">2016-07-12T22:52:00Z</dcterms:created>
  <dcterms:modified xsi:type="dcterms:W3CDTF">2020-03-11T17:45:25Z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2052-11.1.0.9513</vt:lpwstr>
  </property>
</Properties>
</file>