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3"/>
    <p:sldId id="257" r:id="rId4"/>
    <p:sldId id="258" r:id="rId5"/>
    <p:sldId id="279" r:id="rId6"/>
    <p:sldId id="269" r:id="rId7"/>
    <p:sldId id="280" r:id="rId8"/>
    <p:sldId id="259" r:id="rId9"/>
    <p:sldId id="260" r:id="rId10"/>
    <p:sldId id="261" r:id="rId11"/>
    <p:sldId id="262" r:id="rId12"/>
    <p:sldId id="281" r:id="rId13"/>
    <p:sldId id="282" r:id="rId14"/>
    <p:sldId id="263" r:id="rId15"/>
    <p:sldId id="283" r:id="rId16"/>
    <p:sldId id="270" r:id="rId17"/>
    <p:sldId id="264" r:id="rId18"/>
    <p:sldId id="268" r:id="rId19"/>
    <p:sldId id="273" r:id="rId20"/>
    <p:sldId id="272" r:id="rId21"/>
    <p:sldId id="274" r:id="rId22"/>
    <p:sldId id="275" r:id="rId23"/>
    <p:sldId id="277" r:id="rId24"/>
    <p:sldId id="278"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4" autoAdjust="0"/>
    <p:restoredTop sz="94414" autoAdjust="0"/>
  </p:normalViewPr>
  <p:slideViewPr>
    <p:cSldViewPr snapToGrid="0">
      <p:cViewPr varScale="1">
        <p:scale>
          <a:sx n="84" d="100"/>
          <a:sy n="84" d="100"/>
        </p:scale>
        <p:origin x="130" y="72"/>
      </p:cViewPr>
      <p:guideLst>
        <p:guide orient="horz" pos="2208"/>
        <p:guide pos="38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6D4C-56BE-4E10-AEE3-52A98C7525F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8BCF-A98A-4F7D-9791-30BEF9B96E5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33C9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
        <p:nvSpPr>
          <p:cNvPr id="16386" name="任意多边形 1"/>
          <p:cNvSpPr/>
          <p:nvPr userDrawn="1"/>
        </p:nvSpPr>
        <p:spPr>
          <a:xfrm rot="3230023">
            <a:off x="4980940" y="310833"/>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16389" name="任意多边形 46"/>
          <p:cNvSpPr/>
          <p:nvPr userDrawn="1"/>
        </p:nvSpPr>
        <p:spPr>
          <a:xfrm rot="3325521">
            <a:off x="5387340" y="4090670"/>
            <a:ext cx="1048385" cy="2272665"/>
          </a:xfrm>
          <a:custGeom>
            <a:avLst/>
            <a:gdLst>
              <a:gd name="txL" fmla="*/ 0 w 2015614"/>
              <a:gd name="txT" fmla="*/ 0 h 4367958"/>
              <a:gd name="txR" fmla="*/ 2015614 w 2015614"/>
              <a:gd name="txB" fmla="*/ 4367958 h 4367958"/>
            </a:gdLst>
            <a:ahLst/>
            <a:cxnLst>
              <a:cxn ang="0">
                <a:pos x="831825" y="0"/>
              </a:cxn>
              <a:cxn ang="0">
                <a:pos x="968396" y="57239"/>
              </a:cxn>
              <a:cxn ang="0">
                <a:pos x="1663651" y="831247"/>
              </a:cxn>
              <a:cxn ang="0">
                <a:pos x="968396" y="1605254"/>
              </a:cxn>
              <a:cxn ang="0">
                <a:pos x="831825" y="1662493"/>
              </a:cxn>
              <a:cxn ang="0">
                <a:pos x="695253" y="1605254"/>
              </a:cxn>
              <a:cxn ang="0">
                <a:pos x="0" y="831246"/>
              </a:cxn>
              <a:cxn ang="0">
                <a:pos x="695253" y="57238"/>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solidFill>
            <a:schemeClr val="accent1">
              <a:lumMod val="40000"/>
              <a:lumOff val="60000"/>
              <a:alpha val="30000"/>
            </a:schemeClr>
          </a:solidFill>
          <a:ln w="9525">
            <a:noFill/>
          </a:ln>
        </p:spPr>
        <p:txBody>
          <a:bodyPr/>
          <a:lstStyle/>
          <a:p>
            <a:endParaRPr lang="zh-CN" altLang="en-US"/>
          </a:p>
        </p:txBody>
      </p:sp>
      <p:pic>
        <p:nvPicPr>
          <p:cNvPr id="4116" name="图片 3" descr="66-01"/>
          <p:cNvPicPr>
            <a:picLocks noChangeAspect="1"/>
          </p:cNvPicPr>
          <p:nvPr userDrawn="1"/>
        </p:nvPicPr>
        <p:blipFill>
          <a:blip r:embed="rId2"/>
          <a:stretch>
            <a:fillRect/>
          </a:stretch>
        </p:blipFill>
        <p:spPr>
          <a:xfrm>
            <a:off x="364173" y="293053"/>
            <a:ext cx="1249362" cy="1069975"/>
          </a:xfrm>
          <a:prstGeom prst="rect">
            <a:avLst/>
          </a:prstGeom>
          <a:noFill/>
          <a:ln w="9525">
            <a:noFill/>
          </a:ln>
        </p:spPr>
      </p:pic>
      <p:grpSp>
        <p:nvGrpSpPr>
          <p:cNvPr id="8" name="组合 88"/>
          <p:cNvGrpSpPr/>
          <p:nvPr userDrawn="1"/>
        </p:nvGrpSpPr>
        <p:grpSpPr>
          <a:xfrm rot="20040000" flipH="1">
            <a:off x="176213" y="4493260"/>
            <a:ext cx="1541462" cy="1201738"/>
            <a:chOff x="0" y="0"/>
            <a:chExt cx="945409" cy="740056"/>
          </a:xfrm>
        </p:grpSpPr>
        <p:grpSp>
          <p:nvGrpSpPr>
            <p:cNvPr id="9" name="组合 89"/>
            <p:cNvGrpSpPr/>
            <p:nvPr/>
          </p:nvGrpSpPr>
          <p:grpSpPr>
            <a:xfrm>
              <a:off x="0" y="0"/>
              <a:ext cx="945409" cy="629359"/>
              <a:chOff x="0" y="0"/>
              <a:chExt cx="945409" cy="629359"/>
            </a:xfrm>
          </p:grpSpPr>
          <p:sp>
            <p:nvSpPr>
              <p:cNvPr id="10" name="任意多边形 91"/>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11" name="任意多边形 92"/>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
          <p:nvSpPr>
            <p:cNvPr id="12" name="任意多边形 90"/>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grpSp>
        <p:nvGrpSpPr>
          <p:cNvPr id="25604" name="组合 50"/>
          <p:cNvGrpSpPr/>
          <p:nvPr userDrawn="1"/>
        </p:nvGrpSpPr>
        <p:grpSpPr>
          <a:xfrm>
            <a:off x="10612120" y="4401503"/>
            <a:ext cx="1331913" cy="1230312"/>
            <a:chOff x="0" y="0"/>
            <a:chExt cx="821284" cy="758537"/>
          </a:xfrm>
        </p:grpSpPr>
        <p:grpSp>
          <p:nvGrpSpPr>
            <p:cNvPr id="25608" name="组合 51"/>
            <p:cNvGrpSpPr/>
            <p:nvPr/>
          </p:nvGrpSpPr>
          <p:grpSpPr>
            <a:xfrm>
              <a:off x="0" y="0"/>
              <a:ext cx="821284" cy="642892"/>
              <a:chOff x="0" y="0"/>
              <a:chExt cx="945409" cy="740056"/>
            </a:xfrm>
          </p:grpSpPr>
          <p:grpSp>
            <p:nvGrpSpPr>
              <p:cNvPr id="25610" name="组合 53"/>
              <p:cNvGrpSpPr/>
              <p:nvPr/>
            </p:nvGrpSpPr>
            <p:grpSpPr>
              <a:xfrm>
                <a:off x="0" y="0"/>
                <a:ext cx="945409" cy="629359"/>
                <a:chOff x="0" y="0"/>
                <a:chExt cx="945409" cy="629359"/>
              </a:xfrm>
            </p:grpSpPr>
            <p:sp>
              <p:nvSpPr>
                <p:cNvPr id="25612" name="任意多边形 55"/>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25613" name="任意多边形 56"/>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47000">
                      <a:srgbClr val="09D1AB">
                        <a:alpha val="100000"/>
                      </a:srgbClr>
                    </a:gs>
                    <a:gs pos="78000">
                      <a:srgbClr val="6E7DC3">
                        <a:alpha val="100000"/>
                      </a:srgbClr>
                    </a:gs>
                  </a:gsLst>
                  <a:lin ang="5400000" scaled="1"/>
                  <a:tileRect/>
                </a:gradFill>
                <a:ln w="9525">
                  <a:noFill/>
                </a:ln>
              </p:spPr>
              <p:txBody>
                <a:bodyPr/>
                <a:lstStyle/>
                <a:p>
                  <a:endParaRPr lang="zh-CN" altLang="en-US"/>
                </a:p>
              </p:txBody>
            </p:sp>
          </p:grpSp>
          <p:sp>
            <p:nvSpPr>
              <p:cNvPr id="25611" name="任意多边形 54"/>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
          <p:nvSpPr>
            <p:cNvPr id="25609" name="任意多边形 52"/>
            <p:cNvSpPr/>
            <p:nvPr/>
          </p:nvSpPr>
          <p:spPr>
            <a:xfrm rot="-9094124">
              <a:off x="570556" y="384703"/>
              <a:ext cx="148954" cy="373834"/>
            </a:xfrm>
            <a:custGeom>
              <a:avLst/>
              <a:gdLst>
                <a:gd name="txL" fmla="*/ 0 w 2015614"/>
                <a:gd name="txT" fmla="*/ 0 h 4367958"/>
                <a:gd name="txR" fmla="*/ 2015614 w 2015614"/>
                <a:gd name="txB" fmla="*/ 4367958 h 4367958"/>
              </a:gdLst>
              <a:ahLst/>
              <a:cxnLst>
                <a:cxn ang="0">
                  <a:pos x="407" y="0"/>
                </a:cxn>
                <a:cxn ang="0">
                  <a:pos x="474" y="94"/>
                </a:cxn>
                <a:cxn ang="0">
                  <a:pos x="813" y="1369"/>
                </a:cxn>
                <a:cxn ang="0">
                  <a:pos x="474" y="2644"/>
                </a:cxn>
                <a:cxn ang="0">
                  <a:pos x="407" y="2738"/>
                </a:cxn>
                <a:cxn ang="0">
                  <a:pos x="340" y="2644"/>
                </a:cxn>
                <a:cxn ang="0">
                  <a:pos x="0" y="1369"/>
                </a:cxn>
                <a:cxn ang="0">
                  <a:pos x="340" y="94"/>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a:rPr>
              <a:t>“</a:t>
            </a:r>
            <a:endParaRPr lang="en-US" sz="8000" baseline="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panose="020B0604020202020204"/>
              </a:rPr>
              <a:t>”</a:t>
            </a:r>
            <a:endParaRPr lang="en-US">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a:rPr>
              <a:t>“</a:t>
            </a:r>
            <a:endParaRPr lang="en-US" sz="8000" baseline="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a:rPr>
              <a:t>”</a:t>
            </a:r>
            <a:endParaRPr lang="en-US" sz="8000" baseline="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1">
                    <a:lumMod val="85000"/>
                    <a:lumOff val="1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buClr>
                <a:srgbClr val="33C9FF"/>
              </a:buClr>
              <a:buSzPct val="100000"/>
              <a:buFont typeface="Wingdings" panose="05000000000000000000" charset="0"/>
              <a:buChar char=""/>
              <a:defRPr/>
            </a:lvl1pPr>
            <a:lvl2pPr marL="800100" indent="-342900">
              <a:buClr>
                <a:srgbClr val="33C9FF"/>
              </a:buClr>
              <a:buSzPct val="100000"/>
              <a:buFont typeface="Wingdings" panose="05000000000000000000" charset="0"/>
              <a:buChar char=""/>
              <a:defRPr/>
            </a:lvl2pPr>
            <a:lvl3pPr marL="1257300" indent="-342900">
              <a:buClr>
                <a:srgbClr val="33C9FF"/>
              </a:buClr>
              <a:buSzPct val="100000"/>
              <a:buFont typeface="Wingdings" panose="05000000000000000000" charset="0"/>
              <a:buChar char=""/>
              <a:defRPr/>
            </a:lvl3pPr>
            <a:lvl4pPr>
              <a:buClr>
                <a:srgbClr val="33C9FF"/>
              </a:buClr>
              <a:buSzPct val="100000"/>
              <a:buFont typeface="Wingdings" panose="05000000000000000000" charset="0"/>
              <a:buChar char=""/>
              <a:defRPr/>
            </a:lvl4pPr>
            <a:lvl5pPr>
              <a:buClr>
                <a:srgbClr val="33C9FF"/>
              </a:buClr>
              <a:buSzPct val="100000"/>
              <a:buFont typeface="Wingdings" panose="05000000000000000000" charset="0"/>
              <a:buChar char=""/>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2A54C80-263E-416B-A8E0-580EDEADCBDC}"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fld>
            <a:endParaRPr lang="en-US"/>
          </a:p>
        </p:txBody>
      </p:sp>
      <p:pic>
        <p:nvPicPr>
          <p:cNvPr id="4116" name="图片 3" descr="66-01"/>
          <p:cNvPicPr>
            <a:picLocks noChangeAspect="1"/>
          </p:cNvPicPr>
          <p:nvPr userDrawn="1"/>
        </p:nvPicPr>
        <p:blipFill>
          <a:blip r:embed="rId17"/>
          <a:stretch>
            <a:fillRect/>
          </a:stretch>
        </p:blipFill>
        <p:spPr>
          <a:xfrm>
            <a:off x="10580053" y="163513"/>
            <a:ext cx="1249362" cy="1069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5"/>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33C9FF"/>
        </a:buClr>
        <a:buSzPct val="80000"/>
        <a:buFont typeface="Wingdings" panose="05000000000000000000" charset="0"/>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33C9FF"/>
        </a:buClr>
        <a:buSzPct val="80000"/>
        <a:buFont typeface="Wingdings" panose="05000000000000000000" charset="0"/>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33C9FF"/>
        </a:buClr>
        <a:buSzPct val="80000"/>
        <a:buFont typeface="Wingdings" panose="05000000000000000000" charset="0"/>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github.com/Netflix/eureka/wiki/Eureka-at-a-glance" TargetMode="External"/><Relationship Id="rId2" Type="http://schemas.openxmlformats.org/officeDocument/2006/relationships/hyperlink" Target="https://github.com/Netflix/eureka/wiki" TargetMode="External"/><Relationship Id="rId1" Type="http://schemas.openxmlformats.org/officeDocument/2006/relationships/hyperlink" Target="https://github.com/Netflix/eureka/"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32724" y="4685280"/>
            <a:ext cx="7766936" cy="1096899"/>
          </a:xfrm>
        </p:spPr>
        <p:txBody>
          <a:bodyPr>
            <a:normAutofit/>
          </a:bodyPr>
          <a:lstStyle/>
          <a:p>
            <a:r>
              <a:rPr lang="zh-CN" altLang="en-US" sz="2000"/>
              <a:t>张飞</a:t>
            </a:r>
            <a:endParaRPr lang="zh-CN" altLang="en-US" sz="2000"/>
          </a:p>
          <a:p>
            <a:r>
              <a:rPr lang="en-US" altLang="zh-CN" sz="2000"/>
              <a:t>2018-5-15</a:t>
            </a:r>
            <a:endParaRPr lang="zh-CN" altLang="en-US" sz="2000"/>
          </a:p>
          <a:p>
            <a:endParaRPr lang="zh-CN" altLang="en-US"/>
          </a:p>
        </p:txBody>
      </p:sp>
      <p:sp>
        <p:nvSpPr>
          <p:cNvPr id="4" name="标题 3"/>
          <p:cNvSpPr>
            <a:spLocks noGrp="1"/>
          </p:cNvSpPr>
          <p:nvPr>
            <p:ph type="ctrTitle"/>
          </p:nvPr>
        </p:nvSpPr>
        <p:spPr>
          <a:xfrm>
            <a:off x="1768323" y="1781666"/>
            <a:ext cx="8488039" cy="1919477"/>
          </a:xfrm>
        </p:spPr>
        <p:txBody>
          <a:bodyPr/>
          <a:lstStyle/>
          <a:p>
            <a:pPr algn="ctr"/>
            <a:r>
              <a:rPr kumimoji="1" lang="zh-CN" altLang="en-US" sz="6000"/>
              <a:t>微服务介绍及</a:t>
            </a:r>
            <a:r>
              <a:rPr kumimoji="1" lang="en-US" altLang="zh-CN" sz="6000"/>
              <a:t>Eureka</a:t>
            </a:r>
            <a:r>
              <a:rPr kumimoji="1" lang="zh-CN" altLang="en-US" sz="6000"/>
              <a:t>服务注册与发现详解</a:t>
            </a:r>
            <a:endParaRPr kumimoji="1"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pPr lvl="0"/>
            <a:r>
              <a:rPr lang="zh-CN" altLang="en-US">
                <a:latin typeface="仿宋" panose="02010609060101010101" pitchFamily="49" charset="-122"/>
                <a:ea typeface="仿宋" panose="02010609060101010101" pitchFamily="49" charset="-122"/>
              </a:rPr>
              <a:t>基于</a:t>
            </a:r>
            <a:r>
              <a:rPr lang="en-US" altLang="zh-CN">
                <a:latin typeface="仿宋" panose="02010609060101010101" pitchFamily="49" charset="-122"/>
                <a:ea typeface="仿宋" panose="02010609060101010101" pitchFamily="49" charset="-122"/>
              </a:rPr>
              <a:t>Springboot</a:t>
            </a:r>
            <a:r>
              <a:rPr lang="zh-CN" altLang="en-US">
                <a:latin typeface="仿宋" panose="02010609060101010101" pitchFamily="49" charset="-122"/>
                <a:ea typeface="仿宋" panose="02010609060101010101" pitchFamily="49" charset="-122"/>
              </a:rPr>
              <a:t>的微服务架构的改造</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基于</a:t>
            </a:r>
            <a:r>
              <a:rPr lang="en-US" altLang="zh-CN" sz="2000">
                <a:latin typeface="仿宋" panose="02010609060101010101" pitchFamily="49" charset="-122"/>
                <a:ea typeface="仿宋" panose="02010609060101010101" pitchFamily="49" charset="-122"/>
              </a:rPr>
              <a:t>Spring boot </a:t>
            </a:r>
            <a:r>
              <a:rPr lang="zh-CN" altLang="en-US" sz="2000">
                <a:latin typeface="仿宋" panose="02010609060101010101" pitchFamily="49" charset="-122"/>
                <a:ea typeface="仿宋" panose="02010609060101010101" pitchFamily="49" charset="-122"/>
              </a:rPr>
              <a:t>构建服务</a:t>
            </a:r>
            <a:endParaRPr lang="en-US" altLang="zh-CN" sz="2000">
              <a:latin typeface="仿宋" panose="02010609060101010101" pitchFamily="49" charset="-122"/>
              <a:ea typeface="仿宋" panose="02010609060101010101" pitchFamily="49" charset="-122"/>
            </a:endParaRPr>
          </a:p>
          <a:p>
            <a:pPr lvl="1">
              <a:lnSpc>
                <a:spcPct val="80000"/>
              </a:lnSpc>
            </a:pPr>
            <a:r>
              <a:rPr lang="zh-CN" altLang="en-US" sz="1800">
                <a:latin typeface="仿宋" panose="02010609060101010101" pitchFamily="49" charset="-122"/>
                <a:ea typeface="仿宋" panose="02010609060101010101" pitchFamily="49" charset="-122"/>
              </a:rPr>
              <a:t>用户微服务</a:t>
            </a:r>
            <a:endParaRPr lang="en-US" altLang="zh-CN" sz="1800">
              <a:latin typeface="仿宋" panose="02010609060101010101" pitchFamily="49" charset="-122"/>
              <a:ea typeface="仿宋" panose="02010609060101010101" pitchFamily="49" charset="-122"/>
            </a:endParaRPr>
          </a:p>
          <a:p>
            <a:pPr lvl="1">
              <a:lnSpc>
                <a:spcPct val="80000"/>
              </a:lnSpc>
            </a:pPr>
            <a:r>
              <a:rPr lang="zh-CN" altLang="en-US" sz="1800">
                <a:latin typeface="仿宋" panose="02010609060101010101" pitchFamily="49" charset="-122"/>
                <a:ea typeface="仿宋" panose="02010609060101010101" pitchFamily="49" charset="-122"/>
              </a:rPr>
              <a:t>订单微服务</a:t>
            </a:r>
            <a:endParaRPr lang="en-US" altLang="zh-CN" sz="18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调用流程：客户端</a:t>
            </a:r>
            <a:r>
              <a:rPr lang="en-US" altLang="zh-CN" sz="2000">
                <a:latin typeface="仿宋" panose="02010609060101010101" pitchFamily="49" charset="-122"/>
                <a:ea typeface="仿宋" panose="02010609060101010101" pitchFamily="49" charset="-122"/>
                <a:sym typeface="Wingdings" panose="05000000000000000000" pitchFamily="2" charset="2"/>
              </a:rPr>
              <a:t></a:t>
            </a:r>
            <a:r>
              <a:rPr lang="zh-CN" altLang="en-US" sz="2000">
                <a:latin typeface="仿宋" panose="02010609060101010101" pitchFamily="49" charset="-122"/>
                <a:ea typeface="仿宋" panose="02010609060101010101" pitchFamily="49" charset="-122"/>
                <a:sym typeface="Wingdings" panose="05000000000000000000" pitchFamily="2" charset="2"/>
              </a:rPr>
              <a:t>订单微服务</a:t>
            </a:r>
            <a:r>
              <a:rPr lang="en-US" altLang="zh-CN" sz="2000">
                <a:latin typeface="仿宋" panose="02010609060101010101" pitchFamily="49" charset="-122"/>
                <a:ea typeface="仿宋" panose="02010609060101010101" pitchFamily="49" charset="-122"/>
                <a:sym typeface="Wingdings" panose="05000000000000000000" pitchFamily="2" charset="2"/>
              </a:rPr>
              <a:t></a:t>
            </a:r>
            <a:r>
              <a:rPr lang="zh-CN" altLang="en-US" sz="2000">
                <a:latin typeface="仿宋" panose="02010609060101010101" pitchFamily="49" charset="-122"/>
                <a:ea typeface="仿宋" panose="02010609060101010101" pitchFamily="49" charset="-122"/>
                <a:sym typeface="Wingdings" panose="05000000000000000000" pitchFamily="2" charset="2"/>
              </a:rPr>
              <a:t>用户微服务</a:t>
            </a:r>
            <a:endParaRPr lang="en-US" altLang="zh-CN" sz="2000">
              <a:latin typeface="仿宋" panose="02010609060101010101" pitchFamily="49" charset="-122"/>
              <a:ea typeface="仿宋" panose="02010609060101010101" pitchFamily="49" charset="-122"/>
              <a:sym typeface="Wingdings" panose="05000000000000000000" pitchFamily="2" charset="2"/>
            </a:endParaRPr>
          </a:p>
          <a:p>
            <a:pPr>
              <a:lnSpc>
                <a:spcPct val="80000"/>
              </a:lnSpc>
            </a:pPr>
            <a:r>
              <a:rPr lang="zh-CN" altLang="en-US" sz="2000">
                <a:latin typeface="仿宋" panose="02010609060101010101" pitchFamily="49" charset="-122"/>
                <a:ea typeface="仿宋" panose="02010609060101010101" pitchFamily="49" charset="-122"/>
                <a:sym typeface="Wingdings" panose="05000000000000000000" pitchFamily="2" charset="2"/>
              </a:rPr>
              <a:t>疑问：当用户微服务有多台实例提供高可用服务或者负载均衡服务的时候，订单微服务怎么来调用用户微服务呢？同时怎么支持服务动态水平增加或者减少呢？</a:t>
            </a:r>
            <a:endParaRPr lang="en-US" altLang="zh-CN" sz="2000">
              <a:latin typeface="仿宋" panose="02010609060101010101" pitchFamily="49" charset="-122"/>
              <a:ea typeface="仿宋" panose="02010609060101010101" pitchFamily="49" charset="-122"/>
              <a:sym typeface="Wingdings" panose="05000000000000000000" pitchFamily="2" charset="2"/>
            </a:endParaRPr>
          </a:p>
          <a:p>
            <a:pPr lvl="1">
              <a:lnSpc>
                <a:spcPct val="80000"/>
              </a:lnSpc>
            </a:pPr>
            <a:r>
              <a:rPr lang="en-US" altLang="zh-CN" sz="1800">
                <a:latin typeface="仿宋" panose="02010609060101010101" pitchFamily="49" charset="-122"/>
                <a:ea typeface="仿宋" panose="02010609060101010101" pitchFamily="49" charset="-122"/>
                <a:sym typeface="Wingdings" panose="05000000000000000000" pitchFamily="2" charset="2"/>
              </a:rPr>
              <a:t>Nginx</a:t>
            </a:r>
            <a:endParaRPr lang="en-US" altLang="zh-CN" sz="1800">
              <a:latin typeface="仿宋" panose="02010609060101010101" pitchFamily="49" charset="-122"/>
              <a:ea typeface="仿宋" panose="02010609060101010101" pitchFamily="49" charset="-122"/>
              <a:sym typeface="Wingdings" panose="05000000000000000000" pitchFamily="2" charset="2"/>
            </a:endParaRPr>
          </a:p>
          <a:p>
            <a:pPr lvl="1">
              <a:lnSpc>
                <a:spcPct val="80000"/>
              </a:lnSpc>
            </a:pPr>
            <a:r>
              <a:rPr lang="zh-CN" altLang="en-US" sz="1800">
                <a:latin typeface="仿宋" panose="02010609060101010101" pitchFamily="49" charset="-122"/>
                <a:ea typeface="仿宋" panose="02010609060101010101" pitchFamily="49" charset="-122"/>
                <a:sym typeface="Wingdings" panose="05000000000000000000" pitchFamily="2" charset="2"/>
              </a:rPr>
              <a:t>服务发现</a:t>
            </a:r>
            <a:endParaRPr lang="en-US" altLang="zh-CN" sz="1800">
              <a:latin typeface="仿宋" panose="02010609060101010101" pitchFamily="49" charset="-122"/>
              <a:ea typeface="仿宋" panose="02010609060101010101" pitchFamily="49" charset="-122"/>
              <a:sym typeface="Wingdings" panose="05000000000000000000" pitchFamily="2" charset="2"/>
            </a:endParaRPr>
          </a:p>
          <a:p>
            <a:pPr>
              <a:lnSpc>
                <a:spcPct val="80000"/>
              </a:lnSpc>
            </a:pPr>
            <a:endParaRPr lang="zh-CN" altLang="en-US" sz="1800">
              <a:latin typeface="仿宋" panose="02010609060101010101" pitchFamily="49" charset="-122"/>
              <a:ea typeface="仿宋"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pPr lvl="0"/>
            <a:r>
              <a:rPr lang="en-US" altLang="zh-CN">
                <a:latin typeface="仿宋" panose="02010609060101010101" pitchFamily="49" charset="-122"/>
                <a:ea typeface="仿宋" panose="02010609060101010101" pitchFamily="49" charset="-122"/>
              </a:rPr>
              <a:t>Nginx</a:t>
            </a:r>
            <a:endParaRPr lang="zh-CN" altLang="en-US">
              <a:latin typeface="仿宋" panose="02010609060101010101" pitchFamily="49" charset="-122"/>
              <a:ea typeface="仿宋" panose="02010609060101010101" pitchFamily="49" charset="-122"/>
            </a:endParaRPr>
          </a:p>
        </p:txBody>
      </p:sp>
      <p:pic>
        <p:nvPicPr>
          <p:cNvPr id="4" name="Drawing 2" descr="图片"/>
          <p:cNvPicPr/>
          <p:nvPr/>
        </p:nvPicPr>
        <p:blipFill>
          <a:blip r:embed="rId1"/>
          <a:stretch>
            <a:fillRect/>
          </a:stretch>
        </p:blipFill>
        <p:spPr>
          <a:xfrm>
            <a:off x="1758334" y="1435100"/>
            <a:ext cx="6838334" cy="462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pPr lvl="0"/>
            <a:r>
              <a:rPr lang="zh-CN" altLang="en-US">
                <a:latin typeface="仿宋" panose="02010609060101010101" pitchFamily="49" charset="-122"/>
                <a:ea typeface="仿宋" panose="02010609060101010101" pitchFamily="49" charset="-122"/>
              </a:rPr>
              <a:t>服务发现组件</a:t>
            </a:r>
            <a:endParaRPr lang="zh-CN" altLang="en-US">
              <a:latin typeface="仿宋" panose="02010609060101010101" pitchFamily="49" charset="-122"/>
              <a:ea typeface="仿宋" panose="02010609060101010101" pitchFamily="49" charset="-122"/>
            </a:endParaRPr>
          </a:p>
        </p:txBody>
      </p:sp>
      <p:pic>
        <p:nvPicPr>
          <p:cNvPr id="5" name="Drawing 3" descr="图片"/>
          <p:cNvPicPr/>
          <p:nvPr/>
        </p:nvPicPr>
        <p:blipFill>
          <a:blip r:embed="rId1"/>
          <a:stretch>
            <a:fillRect/>
          </a:stretch>
        </p:blipFill>
        <p:spPr>
          <a:xfrm>
            <a:off x="1724660" y="969010"/>
            <a:ext cx="7887970" cy="5626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服务注册与发现组件</a:t>
            </a:r>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架构介绍</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fontScale="60000"/>
          </a:bodyPr>
          <a:lstStyle/>
          <a:p>
            <a:pPr>
              <a:lnSpc>
                <a:spcPct val="80000"/>
              </a:lnSpc>
            </a:pPr>
            <a:r>
              <a:rPr lang="en-US" altLang="zh-CN" sz="2000">
                <a:latin typeface="仿宋" panose="02010609060101010101" pitchFamily="49" charset="-122"/>
                <a:ea typeface="仿宋" panose="02010609060101010101" pitchFamily="49" charset="-122"/>
              </a:rPr>
              <a:t>Eureka</a:t>
            </a:r>
            <a:r>
              <a:rPr lang="zh-CN" altLang="zh-CN" sz="2000">
                <a:latin typeface="仿宋" panose="02010609060101010101" pitchFamily="49" charset="-122"/>
                <a:ea typeface="仿宋" panose="02010609060101010101" pitchFamily="49" charset="-122"/>
              </a:rPr>
              <a:t>是</a:t>
            </a:r>
            <a:r>
              <a:rPr lang="en-US" altLang="zh-CN" sz="2000">
                <a:latin typeface="仿宋" panose="02010609060101010101" pitchFamily="49" charset="-122"/>
                <a:ea typeface="仿宋" panose="02010609060101010101" pitchFamily="49" charset="-122"/>
              </a:rPr>
              <a:t>Netflix</a:t>
            </a:r>
            <a:r>
              <a:rPr lang="zh-CN" altLang="zh-CN" sz="2000">
                <a:latin typeface="仿宋" panose="02010609060101010101" pitchFamily="49" charset="-122"/>
                <a:ea typeface="仿宋" panose="02010609060101010101" pitchFamily="49" charset="-122"/>
              </a:rPr>
              <a:t>开发的服务发现组件，本身是一个基于</a:t>
            </a:r>
            <a:r>
              <a:rPr lang="en-US" altLang="zh-CN" sz="2000">
                <a:latin typeface="仿宋" panose="02010609060101010101" pitchFamily="49" charset="-122"/>
                <a:ea typeface="仿宋" panose="02010609060101010101" pitchFamily="49" charset="-122"/>
              </a:rPr>
              <a:t>REST</a:t>
            </a:r>
            <a:r>
              <a:rPr lang="zh-CN" altLang="zh-CN" sz="2000">
                <a:latin typeface="仿宋" panose="02010609060101010101" pitchFamily="49" charset="-122"/>
                <a:ea typeface="仿宋" panose="02010609060101010101" pitchFamily="49" charset="-122"/>
              </a:rPr>
              <a:t>的服务。</a:t>
            </a:r>
            <a:r>
              <a:rPr lang="en-US" altLang="zh-CN" sz="2000">
                <a:latin typeface="仿宋" panose="02010609060101010101" pitchFamily="49" charset="-122"/>
                <a:ea typeface="仿宋" panose="02010609060101010101" pitchFamily="49" charset="-122"/>
              </a:rPr>
              <a:t>Spring Cloud</a:t>
            </a:r>
            <a:r>
              <a:rPr lang="zh-CN" altLang="zh-CN" sz="2000">
                <a:latin typeface="仿宋" panose="02010609060101010101" pitchFamily="49" charset="-122"/>
                <a:ea typeface="仿宋" panose="02010609060101010101" pitchFamily="49" charset="-122"/>
              </a:rPr>
              <a:t>将它集成在其子项目</a:t>
            </a:r>
            <a:r>
              <a:rPr lang="en-US" altLang="zh-CN" sz="2000">
                <a:latin typeface="仿宋" panose="02010609060101010101" pitchFamily="49" charset="-122"/>
                <a:ea typeface="仿宋" panose="02010609060101010101" pitchFamily="49" charset="-122"/>
              </a:rPr>
              <a:t>spring-cloud-netflix</a:t>
            </a:r>
            <a:r>
              <a:rPr lang="zh-CN" altLang="zh-CN" sz="2000">
                <a:latin typeface="仿宋" panose="02010609060101010101" pitchFamily="49" charset="-122"/>
                <a:ea typeface="仿宋" panose="02010609060101010101" pitchFamily="49" charset="-122"/>
              </a:rPr>
              <a:t>中，以实现</a:t>
            </a:r>
            <a:r>
              <a:rPr lang="en-US" altLang="zh-CN" sz="2000">
                <a:latin typeface="仿宋" panose="02010609060101010101" pitchFamily="49" charset="-122"/>
                <a:ea typeface="仿宋" panose="02010609060101010101" pitchFamily="49" charset="-122"/>
              </a:rPr>
              <a:t>Spring Cloud</a:t>
            </a:r>
            <a:r>
              <a:rPr lang="zh-CN" altLang="zh-CN" sz="2000">
                <a:latin typeface="仿宋" panose="02010609060101010101" pitchFamily="49" charset="-122"/>
                <a:ea typeface="仿宋" panose="02010609060101010101" pitchFamily="49" charset="-122"/>
              </a:rPr>
              <a:t>的服务发现功能</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服务发现组件对比（</a:t>
            </a:r>
            <a:r>
              <a:rPr lang="en-US" altLang="zh-CN" sz="2000">
                <a:latin typeface="仿宋" panose="02010609060101010101" pitchFamily="49" charset="-122"/>
                <a:ea typeface="仿宋" panose="02010609060101010101" pitchFamily="49" charset="-122"/>
              </a:rPr>
              <a:t>CAP</a:t>
            </a:r>
            <a:r>
              <a:rPr lang="zh-CN" altLang="en-US" sz="2000">
                <a:latin typeface="仿宋" panose="02010609060101010101" pitchFamily="49" charset="-122"/>
                <a:ea typeface="仿宋" panose="02010609060101010101" pitchFamily="49" charset="-122"/>
              </a:rPr>
              <a:t>）</a:t>
            </a:r>
            <a:endParaRPr lang="en-US" altLang="zh-CN" sz="2000">
              <a:latin typeface="仿宋" panose="02010609060101010101" pitchFamily="49" charset="-122"/>
              <a:ea typeface="仿宋" panose="02010609060101010101" pitchFamily="49" charset="-122"/>
            </a:endParaRPr>
          </a:p>
          <a:p>
            <a:pPr lvl="1">
              <a:lnSpc>
                <a:spcPct val="80000"/>
              </a:lnSpc>
            </a:pPr>
            <a:r>
              <a:rPr lang="en-US" altLang="zh-CN" sz="1800">
                <a:latin typeface="仿宋" panose="02010609060101010101" pitchFamily="49" charset="-122"/>
                <a:ea typeface="仿宋" panose="02010609060101010101" pitchFamily="49" charset="-122"/>
              </a:rPr>
              <a:t>Zookeeper  - CP</a:t>
            </a:r>
            <a:endParaRPr lang="en-US" altLang="zh-CN" sz="1800">
              <a:latin typeface="仿宋" panose="02010609060101010101" pitchFamily="49" charset="-122"/>
              <a:ea typeface="仿宋" panose="02010609060101010101" pitchFamily="49" charset="-122"/>
            </a:endParaRPr>
          </a:p>
          <a:p>
            <a:pPr lvl="1">
              <a:lnSpc>
                <a:spcPct val="80000"/>
              </a:lnSpc>
            </a:pPr>
            <a:r>
              <a:rPr lang="en-US" altLang="zh-CN" sz="1800">
                <a:latin typeface="仿宋" panose="02010609060101010101" pitchFamily="49" charset="-122"/>
                <a:ea typeface="仿宋" panose="02010609060101010101" pitchFamily="49" charset="-122"/>
              </a:rPr>
              <a:t>Eureka  - AP</a:t>
            </a:r>
            <a:endParaRPr lang="en-US" altLang="zh-CN" sz="1800">
              <a:latin typeface="仿宋" panose="02010609060101010101" pitchFamily="49" charset="-122"/>
              <a:ea typeface="仿宋" panose="02010609060101010101" pitchFamily="49" charset="-122"/>
            </a:endParaRPr>
          </a:p>
          <a:p>
            <a:pPr lvl="1">
              <a:lnSpc>
                <a:spcPct val="80000"/>
              </a:lnSpc>
            </a:pPr>
            <a:r>
              <a:rPr lang="en-US" altLang="zh-CN" sz="2000">
                <a:latin typeface="仿宋" panose="02010609060101010101" pitchFamily="49" charset="-122"/>
                <a:ea typeface="仿宋" panose="02010609060101010101" pitchFamily="49" charset="-122"/>
                <a:sym typeface="+mn-ea"/>
              </a:rPr>
              <a:t>CAP</a:t>
            </a:r>
            <a:endParaRPr lang="en-US" altLang="zh-CN" sz="2000">
              <a:latin typeface="仿宋" panose="02010609060101010101" pitchFamily="49" charset="-122"/>
              <a:ea typeface="仿宋" panose="02010609060101010101" pitchFamily="49" charset="-122"/>
            </a:endParaRPr>
          </a:p>
          <a:p>
            <a:pPr lvl="1">
              <a:lnSpc>
                <a:spcPct val="80000"/>
              </a:lnSpc>
            </a:pPr>
            <a:r>
              <a:rPr lang="en-US" altLang="zh-CN" sz="2000">
                <a:latin typeface="仿宋" panose="02010609060101010101" pitchFamily="49" charset="-122"/>
                <a:ea typeface="仿宋" panose="02010609060101010101" pitchFamily="49" charset="-122"/>
                <a:sym typeface="+mn-ea"/>
              </a:rPr>
              <a:t>  1.一致性（Consistency） 数据一致更新，所有的数据更新都是同步的</a:t>
            </a:r>
            <a:endParaRPr lang="en-US" altLang="zh-CN" sz="2000">
              <a:latin typeface="仿宋" panose="02010609060101010101" pitchFamily="49" charset="-122"/>
              <a:ea typeface="仿宋" panose="02010609060101010101" pitchFamily="49" charset="-122"/>
            </a:endParaRPr>
          </a:p>
          <a:p>
            <a:pPr lvl="1">
              <a:lnSpc>
                <a:spcPct val="80000"/>
              </a:lnSpc>
            </a:pPr>
            <a:r>
              <a:rPr lang="en-US" altLang="zh-CN" sz="2000">
                <a:latin typeface="仿宋" panose="02010609060101010101" pitchFamily="49" charset="-122"/>
                <a:ea typeface="仿宋" panose="02010609060101010101" pitchFamily="49" charset="-122"/>
                <a:sym typeface="+mn-ea"/>
              </a:rPr>
              <a:t>  2.可用性（Availability）好的响应性能、完全的可用性指的是在任何故障模型下，服务都会在有限的时间内处理响应</a:t>
            </a:r>
            <a:endParaRPr lang="en-US" altLang="zh-CN" sz="2000">
              <a:latin typeface="仿宋" panose="02010609060101010101" pitchFamily="49" charset="-122"/>
              <a:ea typeface="仿宋" panose="02010609060101010101" pitchFamily="49" charset="-122"/>
            </a:endParaRPr>
          </a:p>
          <a:p>
            <a:pPr lvl="1">
              <a:lnSpc>
                <a:spcPct val="80000"/>
              </a:lnSpc>
            </a:pPr>
            <a:r>
              <a:rPr lang="en-US" altLang="zh-CN" sz="2000">
                <a:latin typeface="仿宋" panose="02010609060101010101" pitchFamily="49" charset="-122"/>
                <a:ea typeface="仿宋" panose="02010609060101010101" pitchFamily="49" charset="-122"/>
                <a:sym typeface="+mn-ea"/>
              </a:rPr>
              <a:t>  3.分区容错性（Partition tolerance）可靠性</a:t>
            </a:r>
            <a:endParaRPr lang="en-US" altLang="zh-CN" sz="2000">
              <a:latin typeface="仿宋" panose="02010609060101010101" pitchFamily="49" charset="-122"/>
              <a:ea typeface="仿宋" panose="02010609060101010101" pitchFamily="49" charset="-122"/>
            </a:endParaRPr>
          </a:p>
          <a:p>
            <a:pPr lvl="1">
              <a:lnSpc>
                <a:spcPct val="80000"/>
              </a:lnSpc>
            </a:pPr>
            <a:r>
              <a:rPr lang="en-US" altLang="zh-CN" sz="2000">
                <a:latin typeface="仿宋" panose="02010609060101010101" pitchFamily="49" charset="-122"/>
                <a:ea typeface="仿宋" panose="02010609060101010101" pitchFamily="49" charset="-122"/>
                <a:sym typeface="+mn-ea"/>
              </a:rPr>
              <a:t>  在保证分区容错性的情况下，一致性和可用性互斥</a:t>
            </a:r>
            <a:endParaRPr lang="en-US" altLang="zh-CN" sz="2000">
              <a:latin typeface="仿宋" panose="02010609060101010101" pitchFamily="49" charset="-122"/>
              <a:ea typeface="仿宋" panose="02010609060101010101" pitchFamily="49" charset="-122"/>
            </a:endParaRPr>
          </a:p>
          <a:p>
            <a:pPr lvl="1">
              <a:lnSpc>
                <a:spcPct val="80000"/>
              </a:lnSpc>
            </a:pPr>
            <a:r>
              <a:rPr lang="en-US" altLang="zh-CN" sz="2000">
                <a:latin typeface="仿宋" panose="02010609060101010101" pitchFamily="49" charset="-122"/>
                <a:ea typeface="仿宋" panose="02010609060101010101" pitchFamily="49" charset="-122"/>
                <a:sym typeface="+mn-ea"/>
              </a:rPr>
              <a:t>  分布式事务强一致性能低</a:t>
            </a:r>
            <a:endParaRPr lang="en-US" altLang="zh-CN" sz="2000">
              <a:latin typeface="仿宋" panose="02010609060101010101" pitchFamily="49" charset="-122"/>
              <a:ea typeface="仿宋" panose="02010609060101010101" pitchFamily="49" charset="-122"/>
            </a:endParaRPr>
          </a:p>
          <a:p>
            <a:r>
              <a:rPr lang="en-US" altLang="zh-CN" sz="2000">
                <a:latin typeface="仿宋" panose="02010609060101010101" pitchFamily="49" charset="-122"/>
                <a:ea typeface="仿宋" panose="02010609060101010101" pitchFamily="49" charset="-122"/>
              </a:rPr>
              <a:t>Eureka </a:t>
            </a:r>
            <a:r>
              <a:rPr lang="zh-CN" altLang="zh-CN" sz="2000">
                <a:latin typeface="仿宋" panose="02010609060101010101" pitchFamily="49" charset="-122"/>
                <a:ea typeface="仿宋" panose="02010609060101010101" pitchFamily="49" charset="-122"/>
              </a:rPr>
              <a:t>他的源码在</a:t>
            </a:r>
            <a:r>
              <a:rPr lang="en-US" altLang="zh-CN" sz="2000">
                <a:latin typeface="仿宋" panose="02010609060101010101" pitchFamily="49" charset="-122"/>
                <a:ea typeface="仿宋" panose="02010609060101010101" pitchFamily="49" charset="-122"/>
              </a:rPr>
              <a:t>github</a:t>
            </a:r>
            <a:r>
              <a:rPr lang="zh-CN" altLang="zh-CN" sz="2000">
                <a:latin typeface="仿宋" panose="02010609060101010101" pitchFamily="49" charset="-122"/>
                <a:ea typeface="仿宋" panose="02010609060101010101" pitchFamily="49" charset="-122"/>
              </a:rPr>
              <a:t>上面：</a:t>
            </a:r>
            <a:endParaRPr lang="zh-CN" altLang="zh-CN" sz="2000">
              <a:latin typeface="仿宋" panose="02010609060101010101" pitchFamily="49" charset="-122"/>
              <a:ea typeface="仿宋" panose="02010609060101010101" pitchFamily="49" charset="-122"/>
            </a:endParaRPr>
          </a:p>
          <a:p>
            <a:pPr marL="457200" lvl="1" indent="0">
              <a:buNone/>
            </a:pPr>
            <a:r>
              <a:rPr lang="en-US" altLang="zh-CN" sz="1800">
                <a:latin typeface="仿宋" panose="02010609060101010101" pitchFamily="49" charset="-122"/>
                <a:ea typeface="仿宋" panose="02010609060101010101" pitchFamily="49" charset="-122"/>
                <a:hlinkClick r:id="rId1"/>
              </a:rPr>
              <a:t>https://github.com/Netflix/eureka/</a:t>
            </a:r>
            <a:endParaRPr lang="zh-CN" altLang="zh-CN" sz="1800">
              <a:latin typeface="仿宋" panose="02010609060101010101" pitchFamily="49" charset="-122"/>
              <a:ea typeface="仿宋" panose="02010609060101010101" pitchFamily="49" charset="-122"/>
            </a:endParaRPr>
          </a:p>
          <a:p>
            <a:r>
              <a:rPr lang="zh-CN" altLang="zh-CN" sz="2000">
                <a:latin typeface="仿宋" panose="02010609060101010101" pitchFamily="49" charset="-122"/>
                <a:ea typeface="仿宋" panose="02010609060101010101" pitchFamily="49" charset="-122"/>
              </a:rPr>
              <a:t>他的文档：</a:t>
            </a:r>
            <a:endParaRPr lang="zh-CN" altLang="zh-CN" sz="2000">
              <a:latin typeface="仿宋" panose="02010609060101010101" pitchFamily="49" charset="-122"/>
              <a:ea typeface="仿宋" panose="02010609060101010101" pitchFamily="49" charset="-122"/>
            </a:endParaRPr>
          </a:p>
          <a:p>
            <a:pPr marL="457200" lvl="1" indent="0">
              <a:buNone/>
            </a:pPr>
            <a:r>
              <a:rPr lang="en-US" altLang="zh-CN" sz="1800">
                <a:latin typeface="仿宋" panose="02010609060101010101" pitchFamily="49" charset="-122"/>
                <a:ea typeface="仿宋" panose="02010609060101010101" pitchFamily="49" charset="-122"/>
                <a:hlinkClick r:id="rId2"/>
              </a:rPr>
              <a:t>https://github.com/Netflix/eureka/wiki</a:t>
            </a:r>
            <a:endParaRPr lang="zh-CN" altLang="zh-CN" sz="1800">
              <a:latin typeface="仿宋" panose="02010609060101010101" pitchFamily="49" charset="-122"/>
              <a:ea typeface="仿宋" panose="02010609060101010101" pitchFamily="49" charset="-122"/>
            </a:endParaRPr>
          </a:p>
          <a:p>
            <a:r>
              <a:rPr lang="zh-CN" altLang="zh-CN" sz="2000">
                <a:latin typeface="仿宋" panose="02010609060101010101" pitchFamily="49" charset="-122"/>
                <a:ea typeface="仿宋" panose="02010609060101010101" pitchFamily="49" charset="-122"/>
              </a:rPr>
              <a:t>他的架构介绍：</a:t>
            </a:r>
            <a:r>
              <a:rPr lang="en-US" altLang="zh-CN" sz="2000">
                <a:latin typeface="仿宋" panose="02010609060101010101" pitchFamily="49" charset="-122"/>
                <a:ea typeface="仿宋" panose="02010609060101010101" pitchFamily="49" charset="-122"/>
              </a:rPr>
              <a:t>High level architecture:</a:t>
            </a:r>
            <a:endParaRPr lang="zh-CN" altLang="zh-CN" sz="2000">
              <a:latin typeface="仿宋" panose="02010609060101010101" pitchFamily="49" charset="-122"/>
              <a:ea typeface="仿宋" panose="02010609060101010101" pitchFamily="49" charset="-122"/>
            </a:endParaRPr>
          </a:p>
          <a:p>
            <a:pPr marL="457200" lvl="1" indent="0">
              <a:buNone/>
            </a:pPr>
            <a:r>
              <a:rPr lang="en-US" altLang="zh-CN" sz="1800">
                <a:latin typeface="仿宋" panose="02010609060101010101" pitchFamily="49" charset="-122"/>
                <a:ea typeface="仿宋" panose="02010609060101010101" pitchFamily="49" charset="-122"/>
                <a:hlinkClick r:id="rId3"/>
              </a:rPr>
              <a:t>https://github.com/Netflix/eureka/wiki/Eureka-at-a-glance</a:t>
            </a:r>
            <a:endParaRPr lang="zh-CN" altLang="zh-CN" sz="1800">
              <a:latin typeface="仿宋" panose="02010609060101010101" pitchFamily="49" charset="-122"/>
              <a:ea typeface="仿宋" panose="02010609060101010101" pitchFamily="49" charset="-122"/>
            </a:endParaRPr>
          </a:p>
          <a:p>
            <a:pPr>
              <a:lnSpc>
                <a:spcPct val="80000"/>
              </a:lnSpc>
            </a:pPr>
            <a:endParaRPr lang="zh-CN" altLang="en-US" sz="2000">
              <a:latin typeface="仿宋" panose="02010609060101010101" pitchFamily="49" charset="-122"/>
              <a:ea typeface="仿宋"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en-US" altLang="zh-CN">
                <a:latin typeface="仿宋" panose="02010609060101010101" pitchFamily="49" charset="-122"/>
                <a:ea typeface="仿宋" panose="02010609060101010101" pitchFamily="49" charset="-122"/>
              </a:rPr>
              <a:t>Eureka High level architecture</a:t>
            </a:r>
            <a:endParaRPr lang="zh-CN" altLang="en-US">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a:blip r:embed="rId1"/>
          <a:stretch>
            <a:fillRect/>
          </a:stretch>
        </p:blipFill>
        <p:spPr>
          <a:xfrm>
            <a:off x="892679" y="1350819"/>
            <a:ext cx="8870449" cy="47781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en-US" altLang="zh-CN">
                <a:latin typeface="仿宋" panose="02010609060101010101" pitchFamily="49" charset="-122"/>
                <a:ea typeface="仿宋" panose="02010609060101010101" pitchFamily="49" charset="-122"/>
              </a:rPr>
              <a:t>region</a:t>
            </a:r>
            <a:r>
              <a:rPr lang="zh-CN" altLang="zh-CN">
                <a:latin typeface="仿宋" panose="02010609060101010101" pitchFamily="49" charset="-122"/>
                <a:ea typeface="仿宋" panose="02010609060101010101" pitchFamily="49" charset="-122"/>
              </a:rPr>
              <a:t>、</a:t>
            </a:r>
            <a:r>
              <a:rPr lang="en-US" altLang="zh-CN">
                <a:latin typeface="仿宋" panose="02010609060101010101" pitchFamily="49" charset="-122"/>
                <a:ea typeface="仿宋" panose="02010609060101010101" pitchFamily="49" charset="-122"/>
              </a:rPr>
              <a:t>zone</a:t>
            </a:r>
            <a:r>
              <a:rPr lang="zh-CN" altLang="zh-CN">
                <a:latin typeface="仿宋" panose="02010609060101010101" pitchFamily="49" charset="-122"/>
                <a:ea typeface="仿宋" panose="02010609060101010101" pitchFamily="49" charset="-122"/>
              </a:rPr>
              <a:t>、</a:t>
            </a:r>
            <a:r>
              <a:rPr lang="en-US" altLang="zh-CN">
                <a:latin typeface="仿宋" panose="02010609060101010101" pitchFamily="49" charset="-122"/>
                <a:ea typeface="仿宋" panose="02010609060101010101" pitchFamily="49" charset="-122"/>
              </a:rPr>
              <a:t>eureka</a:t>
            </a:r>
            <a:endParaRPr lang="zh-CN" altLang="en-US">
              <a:latin typeface="仿宋" panose="02010609060101010101" pitchFamily="49" charset="-122"/>
              <a:ea typeface="仿宋" panose="02010609060101010101" pitchFamily="49" charset="-122"/>
            </a:endParaRPr>
          </a:p>
        </p:txBody>
      </p:sp>
      <p:pic>
        <p:nvPicPr>
          <p:cNvPr id="6" name="Drawing 5" descr="图片"/>
          <p:cNvPicPr/>
          <p:nvPr/>
        </p:nvPicPr>
        <p:blipFill>
          <a:blip r:embed="rId1"/>
          <a:stretch>
            <a:fillRect/>
          </a:stretch>
        </p:blipFill>
        <p:spPr>
          <a:xfrm>
            <a:off x="1835729" y="1221509"/>
            <a:ext cx="8859981" cy="52901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-EurekaServer</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加入</a:t>
            </a:r>
            <a:r>
              <a:rPr lang="en-US" altLang="zh-CN" sz="2000">
                <a:latin typeface="仿宋" panose="02010609060101010101" pitchFamily="49" charset="-122"/>
                <a:ea typeface="仿宋" panose="02010609060101010101" pitchFamily="49" charset="-122"/>
              </a:rPr>
              <a:t>spring cloud</a:t>
            </a:r>
            <a:r>
              <a:rPr lang="zh-CN" altLang="en-US" sz="2000">
                <a:latin typeface="仿宋" panose="02010609060101010101" pitchFamily="49" charset="-122"/>
                <a:ea typeface="仿宋" panose="02010609060101010101" pitchFamily="49" charset="-122"/>
              </a:rPr>
              <a:t>父</a:t>
            </a:r>
            <a:r>
              <a:rPr lang="en-US" altLang="zh-CN" sz="2000">
                <a:latin typeface="仿宋" panose="02010609060101010101" pitchFamily="49" charset="-122"/>
                <a:ea typeface="仿宋" panose="02010609060101010101" pitchFamily="49" charset="-122"/>
              </a:rPr>
              <a:t>POM</a:t>
            </a:r>
            <a:r>
              <a:rPr lang="zh-CN" altLang="en-US" sz="2000">
                <a:latin typeface="仿宋" panose="02010609060101010101" pitchFamily="49" charset="-122"/>
                <a:ea typeface="仿宋" panose="02010609060101010101" pitchFamily="49" charset="-122"/>
              </a:rPr>
              <a:t>及</a:t>
            </a:r>
            <a:r>
              <a:rPr lang="en-US" altLang="zh-CN" sz="2000">
                <a:latin typeface="仿宋" panose="02010609060101010101" pitchFamily="49" charset="-122"/>
                <a:ea typeface="仿宋" panose="02010609060101010101" pitchFamily="49" charset="-122"/>
              </a:rPr>
              <a:t>spring-cloud-starter-eureka-server</a:t>
            </a:r>
            <a:endParaRPr lang="en-US" altLang="zh-CN" sz="20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577419" y="1652920"/>
          <a:ext cx="8128000" cy="3108960"/>
        </p:xfrm>
        <a:graphic>
          <a:graphicData uri="http://schemas.openxmlformats.org/drawingml/2006/table">
            <a:tbl>
              <a:tblPr firstRow="1" bandRow="1">
                <a:tableStyleId>{5C22544A-7EE6-4342-B048-85BDC9FD1C3A}</a:tableStyleId>
              </a:tblPr>
              <a:tblGrid>
                <a:gridCol w="8128000"/>
              </a:tblGrid>
              <a:tr h="930024">
                <a:tc>
                  <a:txBody>
                    <a:bodyPr/>
                    <a:lstStyle/>
                    <a:p>
                      <a:r>
                        <a:rPr lang="en-US" altLang="zh-CN"/>
                        <a:t>	&lt;dependencyManagement&gt;</a:t>
                      </a:r>
                      <a:endParaRPr lang="en-US" altLang="zh-CN"/>
                    </a:p>
                    <a:p>
                      <a:r>
                        <a:rPr lang="en-US" altLang="zh-CN"/>
                        <a:t>		&lt;dependencies&gt;</a:t>
                      </a:r>
                      <a:endParaRPr lang="en-US" altLang="zh-CN"/>
                    </a:p>
                    <a:p>
                      <a:r>
                        <a:rPr lang="en-US" altLang="zh-CN"/>
                        <a:t>			&lt;dependency&gt;</a:t>
                      </a:r>
                      <a:endParaRPr lang="en-US" altLang="zh-CN"/>
                    </a:p>
                    <a:p>
                      <a:r>
                        <a:rPr lang="en-US" altLang="zh-CN"/>
                        <a:t>				&lt;groupId&gt;org.springframework.cloud&lt;/groupId&gt;</a:t>
                      </a:r>
                      <a:endParaRPr lang="en-US" altLang="zh-CN"/>
                    </a:p>
                    <a:p>
                      <a:r>
                        <a:rPr lang="en-US" altLang="zh-CN"/>
                        <a:t>				&lt;artifactId&gt;spring-cloud-dependencies&lt;/artifactId&gt;</a:t>
                      </a:r>
                      <a:endParaRPr lang="en-US" altLang="zh-CN"/>
                    </a:p>
                    <a:p>
                      <a:r>
                        <a:rPr lang="en-US" altLang="zh-CN"/>
                        <a:t>				&lt;version&gt;Edgware.SR3&lt;/version&gt;</a:t>
                      </a:r>
                      <a:endParaRPr lang="en-US" altLang="zh-CN"/>
                    </a:p>
                    <a:p>
                      <a:r>
                        <a:rPr lang="en-US" altLang="zh-CN"/>
                        <a:t>				&lt;type&gt;pom&lt;/type&gt;</a:t>
                      </a:r>
                      <a:endParaRPr lang="en-US" altLang="zh-CN"/>
                    </a:p>
                    <a:p>
                      <a:r>
                        <a:rPr lang="en-US" altLang="zh-CN"/>
                        <a:t>				&lt;scope&gt;import&lt;/scope&gt;</a:t>
                      </a:r>
                      <a:endParaRPr lang="en-US" altLang="zh-CN"/>
                    </a:p>
                    <a:p>
                      <a:r>
                        <a:rPr lang="en-US" altLang="zh-CN"/>
                        <a:t>			&lt;/dependency&gt;</a:t>
                      </a:r>
                      <a:endParaRPr lang="en-US" altLang="zh-CN"/>
                    </a:p>
                    <a:p>
                      <a:r>
                        <a:rPr lang="en-US" altLang="zh-CN"/>
                        <a:t>		&lt;/dependencies&gt;</a:t>
                      </a:r>
                      <a:endParaRPr lang="en-US" altLang="zh-CN"/>
                    </a:p>
                    <a:p>
                      <a:r>
                        <a:rPr lang="en-US" altLang="zh-CN"/>
                        <a:t>	&lt;/dependencyManagement&gt;</a:t>
                      </a:r>
                      <a:endParaRPr lang="zh-CN" altLang="en-US"/>
                    </a:p>
                  </a:txBody>
                  <a:tcPr>
                    <a:solidFill>
                      <a:schemeClr val="bg1">
                        <a:lumMod val="65000"/>
                      </a:schemeClr>
                    </a:solidFill>
                  </a:tcPr>
                </a:tc>
              </a:tr>
            </a:tbl>
          </a:graphicData>
        </a:graphic>
      </p:graphicFrame>
      <p:graphicFrame>
        <p:nvGraphicFramePr>
          <p:cNvPr id="7" name="表格 6"/>
          <p:cNvGraphicFramePr>
            <a:graphicFrameLocks noGrp="1"/>
          </p:cNvGraphicFramePr>
          <p:nvPr/>
        </p:nvGraphicFramePr>
        <p:xfrm>
          <a:off x="1565535" y="4953985"/>
          <a:ext cx="8128000" cy="118872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a:t>		&lt;dependency&gt;</a:t>
                      </a:r>
                      <a:endParaRPr lang="en-US" altLang="zh-CN"/>
                    </a:p>
                    <a:p>
                      <a:r>
                        <a:rPr lang="en-US" altLang="zh-CN"/>
                        <a:t>			&lt;groupId&gt;org.springframework.cloud&lt;/groupId&gt;</a:t>
                      </a:r>
                      <a:endParaRPr lang="en-US" altLang="zh-CN"/>
                    </a:p>
                    <a:p>
                      <a:r>
                        <a:rPr lang="en-US" altLang="zh-CN"/>
                        <a:t>			&lt;artifactId&gt;spring-cloud-starter-eureka-server&lt;/artifactId&gt;</a:t>
                      </a:r>
                      <a:endParaRPr lang="en-US" altLang="zh-CN"/>
                    </a:p>
                    <a:p>
                      <a:r>
                        <a:rPr lang="en-US" altLang="zh-CN"/>
                        <a:t>		&lt;/dependency&gt;</a:t>
                      </a:r>
                      <a:endParaRPr lang="zh-CN" altLang="en-US"/>
                    </a:p>
                  </a:txBody>
                  <a:tcPr>
                    <a:solidFill>
                      <a:schemeClr val="bg1">
                        <a:lumMod val="65000"/>
                      </a:scheme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-EurekaServer</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Application.properties</a:t>
            </a:r>
            <a:r>
              <a:rPr lang="zh-CN" altLang="en-US" sz="2000">
                <a:latin typeface="仿宋" panose="02010609060101010101" pitchFamily="49" charset="-122"/>
                <a:ea typeface="仿宋" panose="02010609060101010101" pitchFamily="49" charset="-122"/>
              </a:rPr>
              <a:t>：</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启动类增加注解</a:t>
            </a:r>
            <a:r>
              <a:rPr lang="en-US" altLang="zh-CN"/>
              <a:t>@EnableEurekaServer</a:t>
            </a:r>
            <a:endParaRPr lang="en-US" altLang="zh-CN" sz="20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200856" y="1756684"/>
          <a:ext cx="9006133" cy="2083796"/>
        </p:xfrm>
        <a:graphic>
          <a:graphicData uri="http://schemas.openxmlformats.org/drawingml/2006/table">
            <a:tbl>
              <a:tblPr firstRow="1" bandRow="1">
                <a:tableStyleId>{5C22544A-7EE6-4342-B048-85BDC9FD1C3A}</a:tableStyleId>
              </a:tblPr>
              <a:tblGrid>
                <a:gridCol w="9006133"/>
              </a:tblGrid>
              <a:tr h="2083796">
                <a:tc>
                  <a:txBody>
                    <a:bodyPr/>
                    <a:lstStyle/>
                    <a:p>
                      <a:pPr marL="0" algn="l" defTabSz="457200" rtl="0" eaLnBrk="1" latinLnBrk="0" hangingPunct="1"/>
                      <a:r>
                        <a:rPr lang="en-US" altLang="zh-CN" sz="1800" b="1" kern="1200">
                          <a:solidFill>
                            <a:schemeClr val="lt1"/>
                          </a:solidFill>
                          <a:latin typeface="+mn-lt"/>
                          <a:ea typeface="+mn-ea"/>
                          <a:cs typeface="+mn-cs"/>
                        </a:rPr>
                        <a:t>server.port=8761</a:t>
                      </a:r>
                      <a:endParaRPr lang="en-US" altLang="zh-CN" sz="1800" b="1" kern="1200">
                        <a:solidFill>
                          <a:schemeClr val="lt1"/>
                        </a:solidFill>
                        <a:latin typeface="+mn-lt"/>
                        <a:ea typeface="+mn-ea"/>
                        <a:cs typeface="+mn-cs"/>
                      </a:endParaRPr>
                    </a:p>
                    <a:p>
                      <a:pPr marL="0" algn="l" defTabSz="457200" rtl="0" eaLnBrk="1" latinLnBrk="0" hangingPunct="1"/>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取消向</a:t>
                      </a:r>
                      <a:r>
                        <a:rPr lang="en-US" altLang="zh-CN" sz="1800" b="1" kern="1200">
                          <a:solidFill>
                            <a:schemeClr val="lt1"/>
                          </a:solidFill>
                          <a:latin typeface="+mn-lt"/>
                          <a:ea typeface="+mn-ea"/>
                          <a:cs typeface="+mn-cs"/>
                        </a:rPr>
                        <a:t>eureka server(</a:t>
                      </a:r>
                      <a:r>
                        <a:rPr lang="zh-CN" altLang="en-US" sz="1800" b="1" kern="1200">
                          <a:solidFill>
                            <a:schemeClr val="lt1"/>
                          </a:solidFill>
                          <a:latin typeface="+mn-lt"/>
                          <a:ea typeface="+mn-ea"/>
                          <a:cs typeface="+mn-cs"/>
                        </a:rPr>
                        <a:t>注册中心</a:t>
                      </a:r>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注册</a:t>
                      </a:r>
                      <a:endParaRPr lang="zh-CN" altLang="en-US" sz="1800" b="1" kern="1200">
                        <a:solidFill>
                          <a:schemeClr val="lt1"/>
                        </a:solidFill>
                        <a:latin typeface="+mn-lt"/>
                        <a:ea typeface="+mn-ea"/>
                        <a:cs typeface="+mn-cs"/>
                      </a:endParaRPr>
                    </a:p>
                    <a:p>
                      <a:pPr marL="0" algn="l" defTabSz="457200" rtl="0" eaLnBrk="1" latinLnBrk="0" hangingPunct="1"/>
                      <a:r>
                        <a:rPr lang="en-US" altLang="zh-CN" sz="1800" b="1" kern="1200">
                          <a:solidFill>
                            <a:schemeClr val="lt1"/>
                          </a:solidFill>
                          <a:latin typeface="+mn-lt"/>
                          <a:ea typeface="+mn-ea"/>
                          <a:cs typeface="+mn-cs"/>
                        </a:rPr>
                        <a:t>eureka.client.register-with-eureka=false</a:t>
                      </a:r>
                      <a:endParaRPr lang="en-US" altLang="zh-CN" sz="1800" b="1" kern="1200">
                        <a:solidFill>
                          <a:schemeClr val="lt1"/>
                        </a:solidFill>
                        <a:latin typeface="+mn-lt"/>
                        <a:ea typeface="+mn-ea"/>
                        <a:cs typeface="+mn-cs"/>
                      </a:endParaRPr>
                    </a:p>
                    <a:p>
                      <a:pPr marL="0" algn="l" defTabSz="457200" rtl="0" eaLnBrk="1" latinLnBrk="0" hangingPunct="1"/>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取消向</a:t>
                      </a:r>
                      <a:r>
                        <a:rPr lang="en-US" altLang="zh-CN" sz="1800" b="1" kern="1200">
                          <a:solidFill>
                            <a:schemeClr val="lt1"/>
                          </a:solidFill>
                          <a:latin typeface="+mn-lt"/>
                          <a:ea typeface="+mn-ea"/>
                          <a:cs typeface="+mn-cs"/>
                        </a:rPr>
                        <a:t>eureka server(</a:t>
                      </a:r>
                      <a:r>
                        <a:rPr lang="zh-CN" altLang="en-US" sz="1800" b="1" kern="1200">
                          <a:solidFill>
                            <a:schemeClr val="lt1"/>
                          </a:solidFill>
                          <a:latin typeface="+mn-lt"/>
                          <a:ea typeface="+mn-ea"/>
                          <a:cs typeface="+mn-cs"/>
                        </a:rPr>
                        <a:t>注册中心</a:t>
                      </a:r>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获取注册信息</a:t>
                      </a:r>
                      <a:endParaRPr lang="zh-CN" altLang="en-US" sz="1800" b="1" kern="1200">
                        <a:solidFill>
                          <a:schemeClr val="lt1"/>
                        </a:solidFill>
                        <a:latin typeface="+mn-lt"/>
                        <a:ea typeface="+mn-ea"/>
                        <a:cs typeface="+mn-cs"/>
                      </a:endParaRPr>
                    </a:p>
                    <a:p>
                      <a:pPr marL="0" algn="l" defTabSz="457200" rtl="0" eaLnBrk="1" latinLnBrk="0" hangingPunct="1"/>
                      <a:r>
                        <a:rPr lang="en-US" altLang="zh-CN" sz="1800" b="1" kern="1200">
                          <a:solidFill>
                            <a:schemeClr val="lt1"/>
                          </a:solidFill>
                          <a:latin typeface="+mn-lt"/>
                          <a:ea typeface="+mn-ea"/>
                          <a:cs typeface="+mn-cs"/>
                        </a:rPr>
                        <a:t>eureka.client.fetch-registry=false</a:t>
                      </a:r>
                      <a:endParaRPr lang="en-US" altLang="zh-CN" sz="1800" b="1" kern="1200">
                        <a:solidFill>
                          <a:schemeClr val="lt1"/>
                        </a:solidFill>
                        <a:latin typeface="+mn-lt"/>
                        <a:ea typeface="+mn-ea"/>
                        <a:cs typeface="+mn-cs"/>
                      </a:endParaRPr>
                    </a:p>
                    <a:p>
                      <a:pPr marL="0" algn="l" defTabSz="457200" rtl="0" eaLnBrk="1" latinLnBrk="0" hangingPunct="1"/>
                      <a:r>
                        <a:rPr lang="en-US" altLang="zh-CN" sz="1800" b="1" kern="1200">
                          <a:solidFill>
                            <a:schemeClr val="lt1"/>
                          </a:solidFill>
                          <a:latin typeface="+mn-lt"/>
                          <a:ea typeface="+mn-ea"/>
                          <a:cs typeface="+mn-cs"/>
                        </a:rPr>
                        <a:t>#eureka </a:t>
                      </a:r>
                      <a:r>
                        <a:rPr lang="zh-CN" altLang="en-US" sz="1800" b="1" kern="1200">
                          <a:solidFill>
                            <a:schemeClr val="lt1"/>
                          </a:solidFill>
                          <a:latin typeface="+mn-lt"/>
                          <a:ea typeface="+mn-ea"/>
                          <a:cs typeface="+mn-cs"/>
                        </a:rPr>
                        <a:t>提供服务发现的地址</a:t>
                      </a:r>
                      <a:endParaRPr lang="zh-CN" altLang="en-US" sz="1800" b="1" kern="1200">
                        <a:solidFill>
                          <a:schemeClr val="lt1"/>
                        </a:solidFill>
                        <a:latin typeface="+mn-lt"/>
                        <a:ea typeface="+mn-ea"/>
                        <a:cs typeface="+mn-cs"/>
                      </a:endParaRPr>
                    </a:p>
                    <a:p>
                      <a:pPr marL="0" algn="l" defTabSz="457200" rtl="0" eaLnBrk="1" latinLnBrk="0" hangingPunct="1"/>
                      <a:r>
                        <a:rPr lang="en-US" altLang="zh-CN" sz="1800" b="1" kern="1200">
                          <a:solidFill>
                            <a:schemeClr val="lt1"/>
                          </a:solidFill>
                          <a:latin typeface="+mn-lt"/>
                          <a:ea typeface="+mn-ea"/>
                          <a:cs typeface="+mn-cs"/>
                        </a:rPr>
                        <a:t>eureka.client.service-url.defaultZone=http://localhost:8761/eureka</a:t>
                      </a:r>
                      <a:endParaRPr lang="zh-CN" altLang="en-US" sz="1800" b="1" kern="1200">
                        <a:solidFill>
                          <a:schemeClr val="lt1"/>
                        </a:solidFill>
                        <a:latin typeface="+mn-lt"/>
                        <a:ea typeface="+mn-ea"/>
                        <a:cs typeface="+mn-cs"/>
                      </a:endParaRPr>
                    </a:p>
                  </a:txBody>
                  <a:tcPr>
                    <a:solidFill>
                      <a:schemeClr val="bg1">
                        <a:lumMod val="65000"/>
                      </a:scheme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31974"/>
            <a:ext cx="9069355"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用户微服务</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加入</a:t>
            </a:r>
            <a:r>
              <a:rPr lang="en-US" altLang="zh-CN" sz="2000">
                <a:latin typeface="仿宋" panose="02010609060101010101" pitchFamily="49" charset="-122"/>
                <a:ea typeface="仿宋" panose="02010609060101010101" pitchFamily="49" charset="-122"/>
              </a:rPr>
              <a:t>spring cloud</a:t>
            </a:r>
            <a:r>
              <a:rPr lang="zh-CN" altLang="en-US" sz="2000">
                <a:latin typeface="仿宋" panose="02010609060101010101" pitchFamily="49" charset="-122"/>
                <a:ea typeface="仿宋" panose="02010609060101010101" pitchFamily="49" charset="-122"/>
              </a:rPr>
              <a:t>父</a:t>
            </a:r>
            <a:r>
              <a:rPr lang="en-US" altLang="zh-CN" sz="2000">
                <a:latin typeface="仿宋" panose="02010609060101010101" pitchFamily="49" charset="-122"/>
                <a:ea typeface="仿宋" panose="02010609060101010101" pitchFamily="49" charset="-122"/>
              </a:rPr>
              <a:t>POM</a:t>
            </a:r>
            <a:r>
              <a:rPr lang="zh-CN" altLang="en-US" sz="2000">
                <a:latin typeface="仿宋" panose="02010609060101010101" pitchFamily="49" charset="-122"/>
                <a:ea typeface="仿宋" panose="02010609060101010101" pitchFamily="49" charset="-122"/>
              </a:rPr>
              <a:t>及</a:t>
            </a:r>
            <a:r>
              <a:rPr lang="en-US" altLang="zh-CN" sz="2000">
                <a:latin typeface="仿宋" panose="02010609060101010101" pitchFamily="49" charset="-122"/>
                <a:ea typeface="仿宋" panose="02010609060101010101" pitchFamily="49" charset="-122"/>
              </a:rPr>
              <a:t>spring-cloud-starter-eureka</a:t>
            </a:r>
            <a:endParaRPr lang="en-US" altLang="zh-CN" sz="20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577419" y="1652920"/>
          <a:ext cx="8128000" cy="3108960"/>
        </p:xfrm>
        <a:graphic>
          <a:graphicData uri="http://schemas.openxmlformats.org/drawingml/2006/table">
            <a:tbl>
              <a:tblPr firstRow="1" bandRow="1">
                <a:tableStyleId>{5C22544A-7EE6-4342-B048-85BDC9FD1C3A}</a:tableStyleId>
              </a:tblPr>
              <a:tblGrid>
                <a:gridCol w="8128000"/>
              </a:tblGrid>
              <a:tr h="930024">
                <a:tc>
                  <a:txBody>
                    <a:bodyPr/>
                    <a:lstStyle/>
                    <a:p>
                      <a:r>
                        <a:rPr lang="en-US" altLang="zh-CN"/>
                        <a:t>	&lt;dependencyManagement&gt;</a:t>
                      </a:r>
                      <a:endParaRPr lang="en-US" altLang="zh-CN"/>
                    </a:p>
                    <a:p>
                      <a:r>
                        <a:rPr lang="en-US" altLang="zh-CN"/>
                        <a:t>		&lt;dependencies&gt;</a:t>
                      </a:r>
                      <a:endParaRPr lang="en-US" altLang="zh-CN"/>
                    </a:p>
                    <a:p>
                      <a:r>
                        <a:rPr lang="en-US" altLang="zh-CN"/>
                        <a:t>			&lt;dependency&gt;</a:t>
                      </a:r>
                      <a:endParaRPr lang="en-US" altLang="zh-CN"/>
                    </a:p>
                    <a:p>
                      <a:r>
                        <a:rPr lang="en-US" altLang="zh-CN"/>
                        <a:t>				&lt;groupId&gt;org.springframework.cloud&lt;/groupId&gt;</a:t>
                      </a:r>
                      <a:endParaRPr lang="en-US" altLang="zh-CN"/>
                    </a:p>
                    <a:p>
                      <a:r>
                        <a:rPr lang="en-US" altLang="zh-CN"/>
                        <a:t>				&lt;artifactId&gt;spring-cloud-dependencies&lt;/artifactId&gt;</a:t>
                      </a:r>
                      <a:endParaRPr lang="en-US" altLang="zh-CN"/>
                    </a:p>
                    <a:p>
                      <a:r>
                        <a:rPr lang="en-US" altLang="zh-CN"/>
                        <a:t>				&lt;version&gt;Edgware.SR3&lt;/version&gt;</a:t>
                      </a:r>
                      <a:endParaRPr lang="en-US" altLang="zh-CN"/>
                    </a:p>
                    <a:p>
                      <a:r>
                        <a:rPr lang="en-US" altLang="zh-CN"/>
                        <a:t>				&lt;type&gt;pom&lt;/type&gt;</a:t>
                      </a:r>
                      <a:endParaRPr lang="en-US" altLang="zh-CN"/>
                    </a:p>
                    <a:p>
                      <a:r>
                        <a:rPr lang="en-US" altLang="zh-CN"/>
                        <a:t>				&lt;scope&gt;import&lt;/scope&gt;</a:t>
                      </a:r>
                      <a:endParaRPr lang="en-US" altLang="zh-CN"/>
                    </a:p>
                    <a:p>
                      <a:r>
                        <a:rPr lang="en-US" altLang="zh-CN"/>
                        <a:t>			&lt;/dependency&gt;</a:t>
                      </a:r>
                      <a:endParaRPr lang="en-US" altLang="zh-CN"/>
                    </a:p>
                    <a:p>
                      <a:r>
                        <a:rPr lang="en-US" altLang="zh-CN"/>
                        <a:t>		&lt;/dependencies&gt;</a:t>
                      </a:r>
                      <a:endParaRPr lang="en-US" altLang="zh-CN"/>
                    </a:p>
                    <a:p>
                      <a:r>
                        <a:rPr lang="en-US" altLang="zh-CN"/>
                        <a:t>	&lt;/dependencyManagement&gt;</a:t>
                      </a:r>
                      <a:endParaRPr lang="zh-CN" altLang="en-US"/>
                    </a:p>
                  </a:txBody>
                  <a:tcPr>
                    <a:solidFill>
                      <a:schemeClr val="bg1">
                        <a:lumMod val="65000"/>
                      </a:schemeClr>
                    </a:solidFill>
                  </a:tcPr>
                </a:tc>
              </a:tr>
            </a:tbl>
          </a:graphicData>
        </a:graphic>
      </p:graphicFrame>
      <p:graphicFrame>
        <p:nvGraphicFramePr>
          <p:cNvPr id="7" name="表格 6"/>
          <p:cNvGraphicFramePr>
            <a:graphicFrameLocks noGrp="1"/>
          </p:cNvGraphicFramePr>
          <p:nvPr/>
        </p:nvGraphicFramePr>
        <p:xfrm>
          <a:off x="1565535" y="4953985"/>
          <a:ext cx="8128000" cy="1463040"/>
        </p:xfrm>
        <a:graphic>
          <a:graphicData uri="http://schemas.openxmlformats.org/drawingml/2006/table">
            <a:tbl>
              <a:tblPr firstRow="1" bandRow="1">
                <a:tableStyleId>{5C22544A-7EE6-4342-B048-85BDC9FD1C3A}</a:tableStyleId>
              </a:tblPr>
              <a:tblGrid>
                <a:gridCol w="8128000"/>
              </a:tblGrid>
              <a:tr h="0">
                <a:tc>
                  <a:txBody>
                    <a:bodyPr/>
                    <a:lstStyle/>
                    <a:p>
                      <a:r>
                        <a:rPr lang="en-US" altLang="zh-CN"/>
                        <a:t>		&lt;!-- eureka --&gt;</a:t>
                      </a:r>
                      <a:endParaRPr lang="en-US" altLang="zh-CN"/>
                    </a:p>
                    <a:p>
                      <a:r>
                        <a:rPr lang="en-US" altLang="zh-CN"/>
                        <a:t>		&lt;dependency&gt;</a:t>
                      </a:r>
                      <a:endParaRPr lang="en-US" altLang="zh-CN"/>
                    </a:p>
                    <a:p>
                      <a:r>
                        <a:rPr lang="en-US" altLang="zh-CN"/>
                        <a:t>			&lt;groupId&gt;org.springframework.cloud&lt;/groupId&gt;</a:t>
                      </a:r>
                      <a:endParaRPr lang="en-US" altLang="zh-CN"/>
                    </a:p>
                    <a:p>
                      <a:r>
                        <a:rPr lang="en-US" altLang="zh-CN"/>
                        <a:t>			&lt;artifactId&gt;spring-cloud-starter-eureka&lt;/artifactId&gt;</a:t>
                      </a:r>
                      <a:endParaRPr lang="en-US" altLang="zh-CN"/>
                    </a:p>
                    <a:p>
                      <a:r>
                        <a:rPr lang="en-US" altLang="zh-CN"/>
                        <a:t>		&lt;/dependency&gt;</a:t>
                      </a:r>
                      <a:endParaRPr lang="en-US" altLang="zh-CN"/>
                    </a:p>
                  </a:txBody>
                  <a:tcPr>
                    <a:solidFill>
                      <a:schemeClr val="bg1">
                        <a:lumMod val="65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用户微服务</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Application.properties</a:t>
            </a:r>
            <a:r>
              <a:rPr lang="zh-CN" altLang="en-US" sz="2000">
                <a:latin typeface="仿宋" panose="02010609060101010101" pitchFamily="49" charset="-122"/>
                <a:ea typeface="仿宋" panose="02010609060101010101" pitchFamily="49" charset="-122"/>
              </a:rPr>
              <a:t>：</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启动类增加注解</a:t>
            </a:r>
            <a:r>
              <a:rPr lang="en-US" altLang="zh-CN"/>
              <a:t>@EnableEurekaClient</a:t>
            </a:r>
            <a:endParaRPr lang="en-US" altLang="zh-CN" sz="20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200856" y="1756684"/>
          <a:ext cx="9268091" cy="1574345"/>
        </p:xfrm>
        <a:graphic>
          <a:graphicData uri="http://schemas.openxmlformats.org/drawingml/2006/table">
            <a:tbl>
              <a:tblPr firstRow="1" bandRow="1">
                <a:tableStyleId>{5C22544A-7EE6-4342-B048-85BDC9FD1C3A}</a:tableStyleId>
              </a:tblPr>
              <a:tblGrid>
                <a:gridCol w="9268091"/>
              </a:tblGrid>
              <a:tr h="1574345">
                <a:tc>
                  <a:txBody>
                    <a:bodyPr/>
                    <a:lstStyle/>
                    <a:p>
                      <a:r>
                        <a:rPr lang="en-US" altLang="zh-CN" sz="1800" b="1" kern="1200">
                          <a:solidFill>
                            <a:schemeClr val="lt1"/>
                          </a:solidFill>
                          <a:latin typeface="+mn-lt"/>
                          <a:ea typeface="+mn-ea"/>
                          <a:cs typeface="+mn-cs"/>
                        </a:rPr>
                        <a:t>eureka.client.serviceUrl.defaultZone=http://zhangfei:777@localhost:8761/eureka</a:t>
                      </a:r>
                      <a:endParaRPr lang="en-US" altLang="zh-CN" sz="1800" b="1" kern="1200">
                        <a:solidFill>
                          <a:schemeClr val="lt1"/>
                        </a:solidFill>
                        <a:latin typeface="+mn-lt"/>
                        <a:ea typeface="+mn-ea"/>
                        <a:cs typeface="+mn-cs"/>
                      </a:endParaRPr>
                    </a:p>
                    <a:p>
                      <a:r>
                        <a:rPr lang="en-US" altLang="zh-CN" sz="1800" b="1" kern="1200">
                          <a:solidFill>
                            <a:schemeClr val="lt1"/>
                          </a:solidFill>
                          <a:latin typeface="+mn-lt"/>
                          <a:ea typeface="+mn-ea"/>
                          <a:cs typeface="+mn-cs"/>
                        </a:rPr>
                        <a:t>eureka.instance.prefer-ip-address=true</a:t>
                      </a:r>
                      <a:endParaRPr lang="en-US" altLang="zh-CN" sz="1800" b="1" kern="1200">
                        <a:solidFill>
                          <a:schemeClr val="lt1"/>
                        </a:solidFill>
                        <a:latin typeface="+mn-lt"/>
                        <a:ea typeface="+mn-ea"/>
                        <a:cs typeface="+mn-cs"/>
                      </a:endParaRPr>
                    </a:p>
                    <a:p>
                      <a:r>
                        <a:rPr lang="en-US" altLang="zh-CN" sz="1800" b="1" kern="1200">
                          <a:solidFill>
                            <a:schemeClr val="lt1"/>
                          </a:solidFill>
                          <a:latin typeface="+mn-lt"/>
                          <a:ea typeface="+mn-ea"/>
                          <a:cs typeface="+mn-cs"/>
                        </a:rPr>
                        <a:t>eureka.instance.instance-id=${spring.application.name}:${spring.application.instance_id:${server.port}}</a:t>
                      </a:r>
                      <a:endParaRPr lang="zh-CN" altLang="en-US" sz="1800" b="1" kern="1200">
                        <a:solidFill>
                          <a:schemeClr val="lt1"/>
                        </a:solidFill>
                        <a:latin typeface="+mn-lt"/>
                        <a:ea typeface="+mn-ea"/>
                        <a:cs typeface="+mn-cs"/>
                      </a:endParaRPr>
                    </a:p>
                  </a:txBody>
                  <a:tcPr>
                    <a:solidFill>
                      <a:schemeClr val="bg1">
                        <a:lumMod val="65000"/>
                      </a:scheme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45096"/>
            <a:ext cx="8596668" cy="642257"/>
          </a:xfrm>
        </p:spPr>
        <p:txBody>
          <a:bodyPr/>
          <a:lstStyle/>
          <a:p>
            <a:r>
              <a:rPr lang="zh-CN" altLang="en-US">
                <a:latin typeface="仿宋" panose="02010609060101010101" pitchFamily="49" charset="-122"/>
                <a:ea typeface="仿宋" panose="02010609060101010101" pitchFamily="49" charset="-122"/>
              </a:rPr>
              <a:t>课程安排</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225485"/>
            <a:ext cx="9941812" cy="4826523"/>
          </a:xfrm>
        </p:spPr>
        <p:txBody>
          <a:bodyPr>
            <a:normAutofit/>
          </a:bodyPr>
          <a:lstStyle/>
          <a:p>
            <a:pPr lvl="0"/>
            <a:r>
              <a:rPr lang="zh-CN" altLang="en-US" sz="2600">
                <a:latin typeface="仿宋" panose="02010609060101010101" pitchFamily="49" charset="-122"/>
                <a:ea typeface="仿宋" panose="02010609060101010101" pitchFamily="49" charset="-122"/>
              </a:rPr>
              <a:t>传统单体架构介绍及优缺点</a:t>
            </a:r>
            <a:endParaRPr lang="zh-CN" altLang="en-US"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单体架构到微服务架构的改造及优缺点</a:t>
            </a:r>
            <a:endParaRPr lang="zh-CN" altLang="en-US"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微服务设计原则</a:t>
            </a:r>
            <a:endParaRPr lang="zh-CN" altLang="en-US"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微服务与</a:t>
            </a:r>
            <a:r>
              <a:rPr lang="en-US" altLang="zh-CN" sz="2600">
                <a:latin typeface="仿宋" panose="02010609060101010101" pitchFamily="49" charset="-122"/>
                <a:ea typeface="仿宋" panose="02010609060101010101" pitchFamily="49" charset="-122"/>
              </a:rPr>
              <a:t>SOA</a:t>
            </a:r>
            <a:r>
              <a:rPr lang="zh-CN" altLang="en-US" sz="2600">
                <a:latin typeface="仿宋" panose="02010609060101010101" pitchFamily="49" charset="-122"/>
                <a:ea typeface="仿宋" panose="02010609060101010101" pitchFamily="49" charset="-122"/>
              </a:rPr>
              <a:t>联系及区别</a:t>
            </a:r>
            <a:endParaRPr lang="zh-CN" altLang="en-US"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基于</a:t>
            </a:r>
            <a:r>
              <a:rPr lang="en-US" altLang="zh-CN" sz="2600">
                <a:latin typeface="仿宋" panose="02010609060101010101" pitchFamily="49" charset="-122"/>
                <a:ea typeface="仿宋" panose="02010609060101010101" pitchFamily="49" charset="-122"/>
              </a:rPr>
              <a:t>Springboot</a:t>
            </a:r>
            <a:r>
              <a:rPr lang="zh-CN" altLang="en-US" sz="2600">
                <a:latin typeface="仿宋" panose="02010609060101010101" pitchFamily="49" charset="-122"/>
                <a:ea typeface="仿宋" panose="02010609060101010101" pitchFamily="49" charset="-122"/>
              </a:rPr>
              <a:t>从单体架构到微服务架构的改造实战演练</a:t>
            </a:r>
            <a:endParaRPr lang="zh-CN" altLang="en-US"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服务注册与发现组件</a:t>
            </a:r>
            <a:r>
              <a:rPr lang="en-US" altLang="zh-CN" sz="2600">
                <a:latin typeface="仿宋" panose="02010609060101010101" pitchFamily="49" charset="-122"/>
                <a:ea typeface="仿宋" panose="02010609060101010101" pitchFamily="49" charset="-122"/>
              </a:rPr>
              <a:t>Eureka</a:t>
            </a:r>
            <a:r>
              <a:rPr lang="zh-CN" altLang="en-US" sz="2600">
                <a:latin typeface="仿宋" panose="02010609060101010101" pitchFamily="49" charset="-122"/>
                <a:ea typeface="仿宋" panose="02010609060101010101" pitchFamily="49" charset="-122"/>
              </a:rPr>
              <a:t>架构介绍</a:t>
            </a:r>
            <a:endParaRPr lang="zh-CN" altLang="en-US" sz="2600">
              <a:latin typeface="仿宋" panose="02010609060101010101" pitchFamily="49" charset="-122"/>
              <a:ea typeface="仿宋" panose="02010609060101010101" pitchFamily="49" charset="-122"/>
            </a:endParaRPr>
          </a:p>
          <a:p>
            <a:pPr lvl="0"/>
            <a:r>
              <a:rPr lang="en-US" altLang="zh-CN" sz="2600">
                <a:latin typeface="仿宋" panose="02010609060101010101" pitchFamily="49" charset="-122"/>
                <a:ea typeface="仿宋" panose="02010609060101010101" pitchFamily="49" charset="-122"/>
              </a:rPr>
              <a:t>Eureka</a:t>
            </a:r>
            <a:r>
              <a:rPr lang="zh-CN" altLang="en-US" sz="2600">
                <a:latin typeface="仿宋" panose="02010609060101010101" pitchFamily="49" charset="-122"/>
                <a:ea typeface="仿宋" panose="02010609060101010101" pitchFamily="49" charset="-122"/>
              </a:rPr>
              <a:t>在微服务中的应用</a:t>
            </a:r>
            <a:endParaRPr lang="en-US" altLang="zh-CN"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为</a:t>
            </a:r>
            <a:r>
              <a:rPr lang="en-US" altLang="zh-CN" sz="2600">
                <a:latin typeface="仿宋" panose="02010609060101010101" pitchFamily="49" charset="-122"/>
                <a:ea typeface="仿宋" panose="02010609060101010101" pitchFamily="49" charset="-122"/>
              </a:rPr>
              <a:t>EurekaServer</a:t>
            </a:r>
            <a:r>
              <a:rPr lang="zh-CN" altLang="en-US" sz="2600">
                <a:latin typeface="仿宋" panose="02010609060101010101" pitchFamily="49" charset="-122"/>
                <a:ea typeface="仿宋" panose="02010609060101010101" pitchFamily="49" charset="-122"/>
              </a:rPr>
              <a:t>增加安全访问</a:t>
            </a:r>
            <a:endParaRPr lang="zh-CN" altLang="en-US" sz="2600">
              <a:latin typeface="仿宋" panose="02010609060101010101" pitchFamily="49" charset="-122"/>
              <a:ea typeface="仿宋"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31974"/>
            <a:ext cx="9069355"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订单微服务</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加入</a:t>
            </a:r>
            <a:r>
              <a:rPr lang="en-US" altLang="zh-CN" sz="2000">
                <a:latin typeface="仿宋" panose="02010609060101010101" pitchFamily="49" charset="-122"/>
                <a:ea typeface="仿宋" panose="02010609060101010101" pitchFamily="49" charset="-122"/>
              </a:rPr>
              <a:t>spring cloud</a:t>
            </a:r>
            <a:r>
              <a:rPr lang="zh-CN" altLang="en-US" sz="2000">
                <a:latin typeface="仿宋" panose="02010609060101010101" pitchFamily="49" charset="-122"/>
                <a:ea typeface="仿宋" panose="02010609060101010101" pitchFamily="49" charset="-122"/>
              </a:rPr>
              <a:t>父</a:t>
            </a:r>
            <a:r>
              <a:rPr lang="en-US" altLang="zh-CN" sz="2000">
                <a:latin typeface="仿宋" panose="02010609060101010101" pitchFamily="49" charset="-122"/>
                <a:ea typeface="仿宋" panose="02010609060101010101" pitchFamily="49" charset="-122"/>
              </a:rPr>
              <a:t>POM</a:t>
            </a:r>
            <a:r>
              <a:rPr lang="zh-CN" altLang="en-US" sz="2000">
                <a:latin typeface="仿宋" panose="02010609060101010101" pitchFamily="49" charset="-122"/>
                <a:ea typeface="仿宋" panose="02010609060101010101" pitchFamily="49" charset="-122"/>
              </a:rPr>
              <a:t>及</a:t>
            </a:r>
            <a:r>
              <a:rPr lang="en-US" altLang="zh-CN" sz="2000">
                <a:latin typeface="仿宋" panose="02010609060101010101" pitchFamily="49" charset="-122"/>
                <a:ea typeface="仿宋" panose="02010609060101010101" pitchFamily="49" charset="-122"/>
              </a:rPr>
              <a:t>spring-cloud-starter-eureka</a:t>
            </a:r>
            <a:endParaRPr lang="en-US" altLang="zh-CN" sz="20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577419" y="1652920"/>
          <a:ext cx="8128000" cy="3108960"/>
        </p:xfrm>
        <a:graphic>
          <a:graphicData uri="http://schemas.openxmlformats.org/drawingml/2006/table">
            <a:tbl>
              <a:tblPr firstRow="1" bandRow="1">
                <a:tableStyleId>{5C22544A-7EE6-4342-B048-85BDC9FD1C3A}</a:tableStyleId>
              </a:tblPr>
              <a:tblGrid>
                <a:gridCol w="8128000"/>
              </a:tblGrid>
              <a:tr h="930024">
                <a:tc>
                  <a:txBody>
                    <a:bodyPr/>
                    <a:lstStyle/>
                    <a:p>
                      <a:r>
                        <a:rPr lang="en-US" altLang="zh-CN"/>
                        <a:t>	&lt;dependencyManagement&gt;</a:t>
                      </a:r>
                      <a:endParaRPr lang="en-US" altLang="zh-CN"/>
                    </a:p>
                    <a:p>
                      <a:r>
                        <a:rPr lang="en-US" altLang="zh-CN"/>
                        <a:t>		&lt;dependencies&gt;</a:t>
                      </a:r>
                      <a:endParaRPr lang="en-US" altLang="zh-CN"/>
                    </a:p>
                    <a:p>
                      <a:r>
                        <a:rPr lang="en-US" altLang="zh-CN"/>
                        <a:t>			&lt;dependency&gt;</a:t>
                      </a:r>
                      <a:endParaRPr lang="en-US" altLang="zh-CN"/>
                    </a:p>
                    <a:p>
                      <a:r>
                        <a:rPr lang="en-US" altLang="zh-CN"/>
                        <a:t>				&lt;groupId&gt;org.springframework.cloud&lt;/groupId&gt;</a:t>
                      </a:r>
                      <a:endParaRPr lang="en-US" altLang="zh-CN"/>
                    </a:p>
                    <a:p>
                      <a:r>
                        <a:rPr lang="en-US" altLang="zh-CN"/>
                        <a:t>				&lt;artifactId&gt;spring-cloud-dependencies&lt;/artifactId&gt;</a:t>
                      </a:r>
                      <a:endParaRPr lang="en-US" altLang="zh-CN"/>
                    </a:p>
                    <a:p>
                      <a:r>
                        <a:rPr lang="en-US" altLang="zh-CN"/>
                        <a:t>				&lt;version&gt;Edgware.SR3&lt;/version&gt;</a:t>
                      </a:r>
                      <a:endParaRPr lang="en-US" altLang="zh-CN"/>
                    </a:p>
                    <a:p>
                      <a:r>
                        <a:rPr lang="en-US" altLang="zh-CN"/>
                        <a:t>				&lt;type&gt;pom&lt;/type&gt;</a:t>
                      </a:r>
                      <a:endParaRPr lang="en-US" altLang="zh-CN"/>
                    </a:p>
                    <a:p>
                      <a:r>
                        <a:rPr lang="en-US" altLang="zh-CN"/>
                        <a:t>				&lt;scope&gt;import&lt;/scope&gt;</a:t>
                      </a:r>
                      <a:endParaRPr lang="en-US" altLang="zh-CN"/>
                    </a:p>
                    <a:p>
                      <a:r>
                        <a:rPr lang="en-US" altLang="zh-CN"/>
                        <a:t>			&lt;/dependency&gt;</a:t>
                      </a:r>
                      <a:endParaRPr lang="en-US" altLang="zh-CN"/>
                    </a:p>
                    <a:p>
                      <a:r>
                        <a:rPr lang="en-US" altLang="zh-CN"/>
                        <a:t>		&lt;/dependencies&gt;</a:t>
                      </a:r>
                      <a:endParaRPr lang="en-US" altLang="zh-CN"/>
                    </a:p>
                    <a:p>
                      <a:r>
                        <a:rPr lang="en-US" altLang="zh-CN"/>
                        <a:t>	&lt;/dependencyManagement&gt;</a:t>
                      </a:r>
                      <a:endParaRPr lang="zh-CN" altLang="en-US"/>
                    </a:p>
                  </a:txBody>
                  <a:tcPr>
                    <a:solidFill>
                      <a:schemeClr val="bg1">
                        <a:lumMod val="65000"/>
                      </a:schemeClr>
                    </a:solidFill>
                  </a:tcPr>
                </a:tc>
              </a:tr>
            </a:tbl>
          </a:graphicData>
        </a:graphic>
      </p:graphicFrame>
      <p:graphicFrame>
        <p:nvGraphicFramePr>
          <p:cNvPr id="7" name="表格 6"/>
          <p:cNvGraphicFramePr>
            <a:graphicFrameLocks noGrp="1"/>
          </p:cNvGraphicFramePr>
          <p:nvPr/>
        </p:nvGraphicFramePr>
        <p:xfrm>
          <a:off x="1565535" y="4953985"/>
          <a:ext cx="8128000" cy="1463040"/>
        </p:xfrm>
        <a:graphic>
          <a:graphicData uri="http://schemas.openxmlformats.org/drawingml/2006/table">
            <a:tbl>
              <a:tblPr firstRow="1" bandRow="1">
                <a:tableStyleId>{5C22544A-7EE6-4342-B048-85BDC9FD1C3A}</a:tableStyleId>
              </a:tblPr>
              <a:tblGrid>
                <a:gridCol w="8128000"/>
              </a:tblGrid>
              <a:tr h="0">
                <a:tc>
                  <a:txBody>
                    <a:bodyPr/>
                    <a:lstStyle/>
                    <a:p>
                      <a:r>
                        <a:rPr lang="en-US" altLang="zh-CN"/>
                        <a:t>		&lt;!-- eureka --&gt;</a:t>
                      </a:r>
                      <a:endParaRPr lang="en-US" altLang="zh-CN"/>
                    </a:p>
                    <a:p>
                      <a:r>
                        <a:rPr lang="en-US" altLang="zh-CN"/>
                        <a:t>		&lt;dependency&gt;</a:t>
                      </a:r>
                      <a:endParaRPr lang="en-US" altLang="zh-CN"/>
                    </a:p>
                    <a:p>
                      <a:r>
                        <a:rPr lang="en-US" altLang="zh-CN"/>
                        <a:t>			&lt;groupId&gt;org.springframework.cloud&lt;/groupId&gt;</a:t>
                      </a:r>
                      <a:endParaRPr lang="en-US" altLang="zh-CN"/>
                    </a:p>
                    <a:p>
                      <a:r>
                        <a:rPr lang="en-US" altLang="zh-CN"/>
                        <a:t>			&lt;artifactId&gt;spring-cloud-starter-eureka&lt;/artifactId&gt;</a:t>
                      </a:r>
                      <a:endParaRPr lang="en-US" altLang="zh-CN"/>
                    </a:p>
                    <a:p>
                      <a:r>
                        <a:rPr lang="en-US" altLang="zh-CN"/>
                        <a:t>		&lt;/dependency&gt;</a:t>
                      </a:r>
                      <a:endParaRPr lang="en-US" altLang="zh-CN"/>
                    </a:p>
                  </a:txBody>
                  <a:tcPr>
                    <a:solidFill>
                      <a:schemeClr val="bg1">
                        <a:lumMod val="65000"/>
                      </a:scheme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订单微服务</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Application.properties</a:t>
            </a:r>
            <a:r>
              <a:rPr lang="zh-CN" altLang="en-US" sz="2000">
                <a:latin typeface="仿宋" panose="02010609060101010101" pitchFamily="49" charset="-122"/>
                <a:ea typeface="仿宋" panose="02010609060101010101" pitchFamily="49" charset="-122"/>
              </a:rPr>
              <a:t>：</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marL="0" indent="0">
              <a:lnSpc>
                <a:spcPct val="80000"/>
              </a:lnSpc>
              <a:buNone/>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启动类增加注解</a:t>
            </a:r>
            <a:r>
              <a:rPr lang="en-US" altLang="zh-CN"/>
              <a:t>@EnableEurekaClient</a:t>
            </a:r>
            <a:endParaRPr lang="en-US" altLang="zh-CN"/>
          </a:p>
          <a:p>
            <a:pPr>
              <a:lnSpc>
                <a:spcPct val="80000"/>
              </a:lnSpc>
            </a:pPr>
            <a:r>
              <a:rPr lang="zh-CN" altLang="en-US" sz="2000">
                <a:latin typeface="仿宋" panose="02010609060101010101" pitchFamily="49" charset="-122"/>
                <a:ea typeface="仿宋" panose="02010609060101010101" pitchFamily="49" charset="-122"/>
              </a:rPr>
              <a:t>增加负载均衡配置</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200856" y="1756684"/>
          <a:ext cx="9146793" cy="1574345"/>
        </p:xfrm>
        <a:graphic>
          <a:graphicData uri="http://schemas.openxmlformats.org/drawingml/2006/table">
            <a:tbl>
              <a:tblPr firstRow="1" bandRow="1">
                <a:tableStyleId>{5C22544A-7EE6-4342-B048-85BDC9FD1C3A}</a:tableStyleId>
              </a:tblPr>
              <a:tblGrid>
                <a:gridCol w="9146793"/>
              </a:tblGrid>
              <a:tr h="1574345">
                <a:tc>
                  <a:txBody>
                    <a:bodyPr/>
                    <a:lstStyle/>
                    <a:p>
                      <a:r>
                        <a:rPr lang="en-US" altLang="zh-CN" sz="1800" b="1" kern="1200">
                          <a:solidFill>
                            <a:schemeClr val="lt1"/>
                          </a:solidFill>
                          <a:latin typeface="+mn-lt"/>
                          <a:ea typeface="+mn-ea"/>
                          <a:cs typeface="+mn-cs"/>
                        </a:rPr>
                        <a:t>eureka.client.serviceUrl.defaultZone=http://zhangfei:777@localhost:8761/eureka</a:t>
                      </a:r>
                      <a:endParaRPr lang="en-US" altLang="zh-CN" sz="1800" b="1" kern="1200">
                        <a:solidFill>
                          <a:schemeClr val="lt1"/>
                        </a:solidFill>
                        <a:latin typeface="+mn-lt"/>
                        <a:ea typeface="+mn-ea"/>
                        <a:cs typeface="+mn-cs"/>
                      </a:endParaRPr>
                    </a:p>
                    <a:p>
                      <a:r>
                        <a:rPr lang="en-US" altLang="zh-CN" sz="1800" b="1" kern="1200">
                          <a:solidFill>
                            <a:schemeClr val="lt1"/>
                          </a:solidFill>
                          <a:latin typeface="+mn-lt"/>
                          <a:ea typeface="+mn-ea"/>
                          <a:cs typeface="+mn-cs"/>
                        </a:rPr>
                        <a:t>eureka.instance.prefer-ip-address=true</a:t>
                      </a:r>
                      <a:endParaRPr lang="en-US" altLang="zh-CN" sz="1800" b="1" kern="1200">
                        <a:solidFill>
                          <a:schemeClr val="lt1"/>
                        </a:solidFill>
                        <a:latin typeface="+mn-lt"/>
                        <a:ea typeface="+mn-ea"/>
                        <a:cs typeface="+mn-cs"/>
                      </a:endParaRPr>
                    </a:p>
                    <a:p>
                      <a:r>
                        <a:rPr lang="en-US" altLang="zh-CN" sz="1800" b="1" kern="1200">
                          <a:solidFill>
                            <a:schemeClr val="lt1"/>
                          </a:solidFill>
                          <a:latin typeface="+mn-lt"/>
                          <a:ea typeface="+mn-ea"/>
                          <a:cs typeface="+mn-cs"/>
                        </a:rPr>
                        <a:t>eureka.instance.instance-id=${spring.application.name}:${spring.application.instance_id:${server.port}}</a:t>
                      </a:r>
                      <a:endParaRPr lang="zh-CN" altLang="en-US" sz="1800" b="1" kern="1200">
                        <a:solidFill>
                          <a:schemeClr val="lt1"/>
                        </a:solidFill>
                        <a:latin typeface="+mn-lt"/>
                        <a:ea typeface="+mn-ea"/>
                        <a:cs typeface="+mn-cs"/>
                      </a:endParaRPr>
                    </a:p>
                  </a:txBody>
                  <a:tcPr>
                    <a:solidFill>
                      <a:schemeClr val="bg1">
                        <a:lumMod val="65000"/>
                      </a:schemeClr>
                    </a:solidFill>
                  </a:tcPr>
                </a:tc>
              </a:tr>
            </a:tbl>
          </a:graphicData>
        </a:graphic>
      </p:graphicFrame>
      <p:graphicFrame>
        <p:nvGraphicFramePr>
          <p:cNvPr id="4" name="表格 3"/>
          <p:cNvGraphicFramePr>
            <a:graphicFrameLocks noGrp="1"/>
          </p:cNvGraphicFramePr>
          <p:nvPr/>
        </p:nvGraphicFramePr>
        <p:xfrm>
          <a:off x="1200856" y="4141237"/>
          <a:ext cx="8128000" cy="228600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a:t>@Configuration</a:t>
                      </a:r>
                      <a:endParaRPr lang="en-US" altLang="zh-CN"/>
                    </a:p>
                    <a:p>
                      <a:r>
                        <a:rPr lang="en-US" altLang="zh-CN"/>
                        <a:t>public class CommonConfig {</a:t>
                      </a:r>
                      <a:endParaRPr lang="en-US" altLang="zh-CN"/>
                    </a:p>
                    <a:p>
                      <a:r>
                        <a:rPr lang="en-US" altLang="zh-CN"/>
                        <a:t>	@Bean</a:t>
                      </a:r>
                      <a:endParaRPr lang="en-US" altLang="zh-CN"/>
                    </a:p>
                    <a:p>
                      <a:r>
                        <a:rPr lang="en-US" altLang="zh-CN"/>
                        <a:t>	@LoadBalanced</a:t>
                      </a:r>
                      <a:endParaRPr lang="en-US" altLang="zh-CN"/>
                    </a:p>
                    <a:p>
                      <a:r>
                        <a:rPr lang="en-US" altLang="zh-CN"/>
                        <a:t>	public RestTemplate restTemplate() {</a:t>
                      </a:r>
                      <a:endParaRPr lang="en-US" altLang="zh-CN"/>
                    </a:p>
                    <a:p>
                      <a:r>
                        <a:rPr lang="en-US" altLang="zh-CN"/>
                        <a:t>	    return new RestTemplate();</a:t>
                      </a:r>
                      <a:endParaRPr lang="en-US" altLang="zh-CN"/>
                    </a:p>
                    <a:p>
                      <a:r>
                        <a:rPr lang="en-US" altLang="zh-CN"/>
                        <a:t>	}</a:t>
                      </a:r>
                      <a:endParaRPr lang="en-US" altLang="zh-CN"/>
                    </a:p>
                    <a:p>
                      <a:r>
                        <a:rPr lang="en-US" altLang="zh-CN"/>
                        <a:t>}</a:t>
                      </a:r>
                      <a:endParaRPr lang="zh-CN" altLang="en-US"/>
                    </a:p>
                  </a:txBody>
                  <a:tcPr>
                    <a:solidFill>
                      <a:schemeClr val="bg1">
                        <a:lumMod val="65000"/>
                      </a:scheme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zh-CN" altLang="en-US">
                <a:latin typeface="仿宋" panose="02010609060101010101" pitchFamily="49" charset="-122"/>
                <a:ea typeface="仿宋" panose="02010609060101010101" pitchFamily="49" charset="-122"/>
              </a:rPr>
              <a:t>为</a:t>
            </a:r>
            <a:r>
              <a:rPr lang="en-US" altLang="zh-CN">
                <a:latin typeface="仿宋" panose="02010609060101010101" pitchFamily="49" charset="-122"/>
                <a:ea typeface="仿宋" panose="02010609060101010101" pitchFamily="49" charset="-122"/>
              </a:rPr>
              <a:t>EurekaServer</a:t>
            </a:r>
            <a:r>
              <a:rPr lang="zh-CN" altLang="en-US">
                <a:latin typeface="仿宋" panose="02010609060101010101" pitchFamily="49" charset="-122"/>
                <a:ea typeface="仿宋" panose="02010609060101010101" pitchFamily="49" charset="-122"/>
              </a:rPr>
              <a:t>增加安全访问</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EurekaServer</a:t>
            </a:r>
            <a:r>
              <a:rPr lang="zh-CN" altLang="en-US" sz="2000">
                <a:latin typeface="仿宋" panose="02010609060101010101" pitchFamily="49" charset="-122"/>
                <a:ea typeface="仿宋" panose="02010609060101010101" pitchFamily="49" charset="-122"/>
              </a:rPr>
              <a:t>中：</a:t>
            </a:r>
            <a:r>
              <a:rPr lang="en-US" altLang="zh-CN" sz="2000">
                <a:latin typeface="仿宋" panose="02010609060101010101" pitchFamily="49" charset="-122"/>
                <a:ea typeface="仿宋" panose="02010609060101010101" pitchFamily="49" charset="-122"/>
              </a:rPr>
              <a:t>pom.xml</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marL="0" indent="0">
              <a:lnSpc>
                <a:spcPct val="80000"/>
              </a:lnSpc>
              <a:buNone/>
            </a:pPr>
            <a:endParaRPr lang="en-US" altLang="zh-CN" sz="2000">
              <a:latin typeface="仿宋" panose="02010609060101010101" pitchFamily="49" charset="-122"/>
              <a:ea typeface="仿宋" panose="02010609060101010101" pitchFamily="49" charset="-122"/>
            </a:endParaRPr>
          </a:p>
          <a:p>
            <a:pPr>
              <a:lnSpc>
                <a:spcPct val="80000"/>
              </a:lnSpc>
            </a:pPr>
            <a:r>
              <a:rPr lang="en-US" altLang="zh-CN" sz="2000">
                <a:latin typeface="仿宋" panose="02010609060101010101" pitchFamily="49" charset="-122"/>
                <a:ea typeface="仿宋" panose="02010609060101010101" pitchFamily="49" charset="-122"/>
              </a:rPr>
              <a:t>EurekaServer</a:t>
            </a:r>
            <a:r>
              <a:rPr lang="zh-CN" altLang="en-US" sz="2000">
                <a:latin typeface="仿宋" panose="02010609060101010101" pitchFamily="49" charset="-122"/>
                <a:ea typeface="仿宋" panose="02010609060101010101" pitchFamily="49" charset="-122"/>
              </a:rPr>
              <a:t>中</a:t>
            </a:r>
            <a:r>
              <a:rPr lang="en-US" altLang="zh-CN" sz="2000">
                <a:latin typeface="仿宋" panose="02010609060101010101" pitchFamily="49" charset="-122"/>
                <a:ea typeface="仿宋" panose="02010609060101010101" pitchFamily="49" charset="-122"/>
              </a:rPr>
              <a:t>:application.properties</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200857" y="1756685"/>
          <a:ext cx="8128000" cy="1229112"/>
        </p:xfrm>
        <a:graphic>
          <a:graphicData uri="http://schemas.openxmlformats.org/drawingml/2006/table">
            <a:tbl>
              <a:tblPr firstRow="1" bandRow="1">
                <a:tableStyleId>{5C22544A-7EE6-4342-B048-85BDC9FD1C3A}</a:tableStyleId>
              </a:tblPr>
              <a:tblGrid>
                <a:gridCol w="8128000"/>
              </a:tblGrid>
              <a:tr h="1229112">
                <a:tc>
                  <a:txBody>
                    <a:bodyPr/>
                    <a:lstStyle/>
                    <a:p>
                      <a:r>
                        <a:rPr lang="en-US" altLang="zh-CN" sz="1800" b="1" kern="1200">
                          <a:solidFill>
                            <a:schemeClr val="lt1"/>
                          </a:solidFill>
                          <a:effectLst/>
                          <a:latin typeface="+mn-lt"/>
                          <a:ea typeface="+mn-ea"/>
                          <a:cs typeface="+mn-cs"/>
                        </a:rPr>
                        <a:t>		&lt;dependency&gt;</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&lt;groupId&gt;org.springframework.boot&lt;/groupId&gt;</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&lt;artifactId&gt;spring-boot-starter-security&lt;/artifactId&gt;</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&lt;/dependency&gt;</a:t>
                      </a:r>
                      <a:endParaRPr lang="zh-CN" altLang="zh-CN" sz="1800" b="1" kern="1200">
                        <a:solidFill>
                          <a:schemeClr val="lt1"/>
                        </a:solidFill>
                        <a:effectLst/>
                        <a:latin typeface="+mn-lt"/>
                        <a:ea typeface="+mn-ea"/>
                        <a:cs typeface="+mn-cs"/>
                      </a:endParaRPr>
                    </a:p>
                  </a:txBody>
                  <a:tcPr>
                    <a:solidFill>
                      <a:schemeClr val="bg1">
                        <a:lumMod val="65000"/>
                      </a:schemeClr>
                    </a:solidFill>
                  </a:tcPr>
                </a:tc>
              </a:tr>
            </a:tbl>
          </a:graphicData>
        </a:graphic>
      </p:graphicFrame>
      <p:graphicFrame>
        <p:nvGraphicFramePr>
          <p:cNvPr id="4" name="表格 3"/>
          <p:cNvGraphicFramePr>
            <a:graphicFrameLocks noGrp="1"/>
          </p:cNvGraphicFramePr>
          <p:nvPr/>
        </p:nvGraphicFramePr>
        <p:xfrm>
          <a:off x="1200856" y="3872204"/>
          <a:ext cx="8128000" cy="228600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800" b="1" kern="1200">
                          <a:solidFill>
                            <a:schemeClr val="lt1"/>
                          </a:solidFill>
                          <a:effectLst/>
                          <a:latin typeface="+mn-lt"/>
                          <a:ea typeface="+mn-ea"/>
                          <a:cs typeface="+mn-cs"/>
                        </a:rPr>
                        <a:t>#</a:t>
                      </a:r>
                      <a:r>
                        <a:rPr lang="en-US" altLang="zh-CN" sz="1800" b="1" u="sng" kern="1200">
                          <a:solidFill>
                            <a:schemeClr val="lt1"/>
                          </a:solidFill>
                          <a:effectLst/>
                          <a:latin typeface="+mn-lt"/>
                          <a:ea typeface="+mn-ea"/>
                          <a:cs typeface="+mn-cs"/>
                        </a:rPr>
                        <a:t>eureka</a:t>
                      </a:r>
                      <a:r>
                        <a:rPr lang="en-US" altLang="zh-CN" sz="1800" b="1" kern="1200">
                          <a:solidFill>
                            <a:schemeClr val="lt1"/>
                          </a:solidFill>
                          <a:effectLst/>
                          <a:latin typeface="+mn-lt"/>
                          <a:ea typeface="+mn-ea"/>
                          <a:cs typeface="+mn-cs"/>
                        </a:rPr>
                        <a:t> </a:t>
                      </a:r>
                      <a:r>
                        <a:rPr lang="zh-CN" altLang="zh-CN" sz="1800" b="1" kern="1200">
                          <a:solidFill>
                            <a:schemeClr val="lt1"/>
                          </a:solidFill>
                          <a:effectLst/>
                          <a:latin typeface="+mn-lt"/>
                          <a:ea typeface="+mn-ea"/>
                          <a:cs typeface="+mn-cs"/>
                        </a:rPr>
                        <a:t>提供服务发现的地址</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eureka.client.service-url.defaultZone=http://zhangfei:777@localhost:8761/eureka</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#eureka.client.service-url.defaultZone=http://localhost:8761/eureka</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a:t>
                      </a:r>
                      <a:r>
                        <a:rPr lang="zh-CN" altLang="zh-CN" sz="1800" b="1" kern="1200">
                          <a:solidFill>
                            <a:schemeClr val="lt1"/>
                          </a:solidFill>
                          <a:effectLst/>
                          <a:latin typeface="+mn-lt"/>
                          <a:ea typeface="+mn-ea"/>
                          <a:cs typeface="+mn-cs"/>
                        </a:rPr>
                        <a:t>安全模块</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security.basic.enabled=true</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security.user.name=</a:t>
                      </a:r>
                      <a:r>
                        <a:rPr lang="en-US" altLang="zh-CN" sz="1800" b="1" u="sng" kern="1200">
                          <a:solidFill>
                            <a:schemeClr val="lt1"/>
                          </a:solidFill>
                          <a:effectLst/>
                          <a:latin typeface="+mn-lt"/>
                          <a:ea typeface="+mn-ea"/>
                          <a:cs typeface="+mn-cs"/>
                        </a:rPr>
                        <a:t>zhangfei</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security.user.password=777</a:t>
                      </a:r>
                      <a:endParaRPr lang="zh-CN" altLang="en-US"/>
                    </a:p>
                  </a:txBody>
                  <a:tcPr>
                    <a:solidFill>
                      <a:schemeClr val="bg1">
                        <a:lumMod val="65000"/>
                      </a:scheme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zh-CN" altLang="en-US">
                <a:latin typeface="仿宋" panose="02010609060101010101" pitchFamily="49" charset="-122"/>
                <a:ea typeface="仿宋" panose="02010609060101010101" pitchFamily="49" charset="-122"/>
              </a:rPr>
              <a:t>为</a:t>
            </a:r>
            <a:r>
              <a:rPr lang="en-US" altLang="zh-CN">
                <a:latin typeface="仿宋" panose="02010609060101010101" pitchFamily="49" charset="-122"/>
                <a:ea typeface="仿宋" panose="02010609060101010101" pitchFamily="49" charset="-122"/>
              </a:rPr>
              <a:t>EurekaServer</a:t>
            </a:r>
            <a:r>
              <a:rPr lang="zh-CN" altLang="en-US">
                <a:latin typeface="仿宋" panose="02010609060101010101" pitchFamily="49" charset="-122"/>
                <a:ea typeface="仿宋" panose="02010609060101010101" pitchFamily="49" charset="-122"/>
              </a:rPr>
              <a:t>增加安全访问</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用户微服务，订单微服务中：</a:t>
            </a:r>
            <a:r>
              <a:rPr lang="en-US" altLang="zh-CN" sz="2000">
                <a:latin typeface="仿宋" panose="02010609060101010101" pitchFamily="49" charset="-122"/>
                <a:ea typeface="仿宋" panose="02010609060101010101" pitchFamily="49" charset="-122"/>
              </a:rPr>
              <a:t> application.properties</a:t>
            </a:r>
            <a:endParaRPr lang="en-US" altLang="zh-CN" sz="2000">
              <a:latin typeface="仿宋" panose="02010609060101010101" pitchFamily="49" charset="-122"/>
              <a:ea typeface="仿宋" panose="02010609060101010101" pitchFamily="49" charset="-122"/>
            </a:endParaRPr>
          </a:p>
          <a:p>
            <a:pPr marL="0" indent="0">
              <a:lnSpc>
                <a:spcPct val="80000"/>
              </a:lnSpc>
              <a:buNone/>
            </a:pPr>
            <a:endParaRPr lang="en-US" altLang="zh-CN" sz="20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200857" y="1756685"/>
          <a:ext cx="8128000" cy="1229112"/>
        </p:xfrm>
        <a:graphic>
          <a:graphicData uri="http://schemas.openxmlformats.org/drawingml/2006/table">
            <a:tbl>
              <a:tblPr firstRow="1" bandRow="1">
                <a:tableStyleId>{5C22544A-7EE6-4342-B048-85BDC9FD1C3A}</a:tableStyleId>
              </a:tblPr>
              <a:tblGrid>
                <a:gridCol w="8128000"/>
              </a:tblGrid>
              <a:tr h="1229112">
                <a:tc>
                  <a:txBody>
                    <a:bodyPr/>
                    <a:lstStyle/>
                    <a:p>
                      <a:pPr algn="just">
                        <a:spcAft>
                          <a:spcPts val="0"/>
                        </a:spcAft>
                      </a:pPr>
                      <a:r>
                        <a:rPr lang="en-US" sz="1800" b="1" kern="1200">
                          <a:solidFill>
                            <a:schemeClr val="lt1"/>
                          </a:solidFill>
                          <a:effectLst/>
                          <a:latin typeface="+mn-lt"/>
                          <a:ea typeface="+mn-ea"/>
                          <a:cs typeface="+mn-cs"/>
                        </a:rPr>
                        <a:t>eureka.client.serviceUrl.defaultZone=http://zhangfei:777@localhost:8761/eureka</a:t>
                      </a:r>
                      <a:endParaRPr lang="zh-CN" altLang="en-US" sz="1800" b="1" kern="1200">
                        <a:solidFill>
                          <a:schemeClr val="lt1"/>
                        </a:solidFill>
                        <a:effectLst/>
                        <a:latin typeface="+mn-lt"/>
                        <a:ea typeface="+mn-ea"/>
                        <a:cs typeface="+mn-cs"/>
                      </a:endParaRPr>
                    </a:p>
                  </a:txBody>
                  <a:tcPr marL="68580" marR="68580" marT="0" marB="0">
                    <a:solidFill>
                      <a:schemeClr val="bg1">
                        <a:lumMod val="65000"/>
                      </a:scheme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Eureka</a:t>
            </a:r>
            <a:r>
              <a:rPr lang="zh-CN" altLang="en-US"/>
              <a:t>重要概念</a:t>
            </a:r>
            <a:endParaRPr lang="zh-CN" altLang="en-US"/>
          </a:p>
        </p:txBody>
      </p:sp>
      <p:sp>
        <p:nvSpPr>
          <p:cNvPr id="3" name="内容占位符 2"/>
          <p:cNvSpPr>
            <a:spLocks noGrp="1"/>
          </p:cNvSpPr>
          <p:nvPr>
            <p:ph idx="1"/>
          </p:nvPr>
        </p:nvSpPr>
        <p:spPr/>
        <p:txBody>
          <a:bodyPr/>
          <a:lstStyle/>
          <a:p>
            <a:r>
              <a:rPr lang="en-US" altLang="zh-CN"/>
              <a:t>Register  </a:t>
            </a:r>
            <a:r>
              <a:rPr lang="zh-CN" altLang="en-US"/>
              <a:t>服务注册</a:t>
            </a:r>
            <a:endParaRPr lang="en-US" altLang="zh-CN"/>
          </a:p>
          <a:p>
            <a:r>
              <a:rPr lang="en-US" altLang="zh-CN"/>
              <a:t>Renew </a:t>
            </a:r>
            <a:r>
              <a:rPr lang="zh-CN" altLang="en-US"/>
              <a:t>服务的续期</a:t>
            </a:r>
            <a:endParaRPr lang="en-US" altLang="zh-CN"/>
          </a:p>
          <a:p>
            <a:r>
              <a:rPr lang="en-US" altLang="zh-CN"/>
              <a:t>Fetch Registers : </a:t>
            </a:r>
            <a:r>
              <a:rPr lang="zh-CN" altLang="en-US"/>
              <a:t>获取注册列表信息</a:t>
            </a:r>
            <a:endParaRPr lang="en-US" altLang="zh-CN"/>
          </a:p>
          <a:p>
            <a:r>
              <a:rPr lang="en-US" altLang="zh-CN"/>
              <a:t>Eviction </a:t>
            </a:r>
            <a:r>
              <a:rPr lang="zh-CN" altLang="en-US"/>
              <a:t>服务剔除</a:t>
            </a:r>
            <a:endParaRPr lang="en-US" altLang="zh-CN"/>
          </a:p>
          <a:p>
            <a:r>
              <a:rPr lang="en-US" altLang="zh-CN"/>
              <a:t>Cancel: </a:t>
            </a:r>
            <a:r>
              <a:rPr lang="zh-CN" altLang="en-US"/>
              <a:t>服务下线</a:t>
            </a:r>
            <a:endParaRPr lang="en-US" altLang="zh-CN"/>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传统单体架构介绍及优缺点</a:t>
            </a:r>
            <a:endParaRPr lang="zh-CN" altLang="en-US">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1"/>
          <a:stretch>
            <a:fillRect/>
          </a:stretch>
        </p:blipFill>
        <p:spPr>
          <a:xfrm>
            <a:off x="1070401" y="1024749"/>
            <a:ext cx="8267909" cy="55860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传统单体架构介绍及优缺点</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fontScale="92500" lnSpcReduction="20000"/>
          </a:bodyPr>
          <a:lstStyle/>
          <a:p>
            <a:r>
              <a:rPr lang="zh-CN" altLang="zh-CN" sz="2800">
                <a:latin typeface="仿宋" panose="02010609060101010101" pitchFamily="49" charset="-122"/>
                <a:ea typeface="仿宋" panose="02010609060101010101" pitchFamily="49" charset="-122"/>
              </a:rPr>
              <a:t>一个项目包（</a:t>
            </a:r>
            <a:r>
              <a:rPr lang="en-US" altLang="zh-CN" sz="2800">
                <a:latin typeface="仿宋" panose="02010609060101010101" pitchFamily="49" charset="-122"/>
                <a:ea typeface="仿宋" panose="02010609060101010101" pitchFamily="49" charset="-122"/>
              </a:rPr>
              <a:t>war</a:t>
            </a:r>
            <a:r>
              <a:rPr lang="zh-CN" altLang="zh-CN" sz="2800">
                <a:latin typeface="仿宋" panose="02010609060101010101" pitchFamily="49" charset="-122"/>
                <a:ea typeface="仿宋" panose="02010609060101010101" pitchFamily="49" charset="-122"/>
              </a:rPr>
              <a:t>包，归档包）包含了应用的所有功能</a:t>
            </a:r>
            <a:r>
              <a:rPr lang="en-US" altLang="zh-CN" sz="2800">
                <a:latin typeface="仿宋" panose="02010609060101010101" pitchFamily="49" charset="-122"/>
                <a:ea typeface="仿宋" panose="02010609060101010101" pitchFamily="49" charset="-122"/>
              </a:rPr>
              <a:t>, </a:t>
            </a:r>
            <a:r>
              <a:rPr lang="zh-CN" altLang="zh-CN" sz="2800">
                <a:latin typeface="仿宋" panose="02010609060101010101" pitchFamily="49" charset="-122"/>
                <a:ea typeface="仿宋" panose="02010609060101010101" pitchFamily="49" charset="-122"/>
              </a:rPr>
              <a:t>在没有出现微服务概念之前，基本上都是这种架构形式存在，</a:t>
            </a:r>
            <a:r>
              <a:rPr lang="en-US" altLang="zh-CN" sz="2800">
                <a:latin typeface="仿宋" panose="02010609060101010101" pitchFamily="49" charset="-122"/>
                <a:ea typeface="仿宋" panose="02010609060101010101" pitchFamily="49" charset="-122"/>
              </a:rPr>
              <a:t> </a:t>
            </a:r>
            <a:r>
              <a:rPr lang="zh-CN" altLang="zh-CN" sz="2800">
                <a:latin typeface="仿宋" panose="02010609060101010101" pitchFamily="49" charset="-122"/>
                <a:ea typeface="仿宋" panose="02010609060101010101" pitchFamily="49" charset="-122"/>
              </a:rPr>
              <a:t>我们一般把程序打包成一个文件后，扔到</a:t>
            </a:r>
            <a:r>
              <a:rPr lang="en-US" altLang="zh-CN" sz="2800">
                <a:latin typeface="仿宋" panose="02010609060101010101" pitchFamily="49" charset="-122"/>
                <a:ea typeface="仿宋" panose="02010609060101010101" pitchFamily="49" charset="-122"/>
              </a:rPr>
              <a:t>tomcat</a:t>
            </a:r>
            <a:r>
              <a:rPr lang="zh-CN" altLang="zh-CN" sz="2800">
                <a:latin typeface="仿宋" panose="02010609060101010101" pitchFamily="49" charset="-122"/>
                <a:ea typeface="仿宋" panose="02010609060101010101" pitchFamily="49" charset="-122"/>
              </a:rPr>
              <a:t>或者</a:t>
            </a:r>
            <a:r>
              <a:rPr lang="en-US" altLang="zh-CN" sz="2800">
                <a:latin typeface="仿宋" panose="02010609060101010101" pitchFamily="49" charset="-122"/>
                <a:ea typeface="仿宋" panose="02010609060101010101" pitchFamily="49" charset="-122"/>
              </a:rPr>
              <a:t>jetty</a:t>
            </a:r>
            <a:r>
              <a:rPr lang="zh-CN" altLang="zh-CN" sz="2800">
                <a:latin typeface="仿宋" panose="02010609060101010101" pitchFamily="49" charset="-122"/>
                <a:ea typeface="仿宋" panose="02010609060101010101" pitchFamily="49" charset="-122"/>
              </a:rPr>
              <a:t>， </a:t>
            </a:r>
            <a:r>
              <a:rPr lang="en-US" altLang="zh-CN" sz="2800">
                <a:latin typeface="仿宋" panose="02010609060101010101" pitchFamily="49" charset="-122"/>
                <a:ea typeface="仿宋" panose="02010609060101010101" pitchFamily="49" charset="-122"/>
              </a:rPr>
              <a:t>jboss</a:t>
            </a:r>
            <a:r>
              <a:rPr lang="zh-CN" altLang="zh-CN" sz="2800">
                <a:latin typeface="仿宋" panose="02010609060101010101" pitchFamily="49" charset="-122"/>
                <a:ea typeface="仿宋" panose="02010609060101010101" pitchFamily="49" charset="-122"/>
              </a:rPr>
              <a:t>等应用服务器中即可</a:t>
            </a:r>
            <a:br>
              <a:rPr lang="zh-CN" altLang="en-US" sz="2800">
                <a:latin typeface="仿宋" panose="02010609060101010101" pitchFamily="49" charset="-122"/>
                <a:ea typeface="仿宋" panose="02010609060101010101" pitchFamily="49" charset="-122"/>
              </a:rPr>
            </a:br>
            <a:endParaRPr lang="zh-CN" altLang="en-US" sz="2800">
              <a:latin typeface="仿宋" panose="02010609060101010101" pitchFamily="49" charset="-122"/>
              <a:ea typeface="仿宋" panose="02010609060101010101" pitchFamily="49" charset="-122"/>
            </a:endParaRPr>
          </a:p>
          <a:p>
            <a:pPr marL="0" indent="0">
              <a:buNone/>
            </a:pPr>
            <a:r>
              <a:rPr lang="zh-CN" altLang="en-US" sz="2800">
                <a:latin typeface="仿宋" panose="02010609060101010101" pitchFamily="49" charset="-122"/>
                <a:ea typeface="仿宋" panose="02010609060101010101" pitchFamily="49" charset="-122"/>
              </a:rPr>
              <a:t>特点：</a:t>
            </a:r>
            <a:endParaRPr lang="zh-CN" altLang="en-US"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部署很简单，符合我们的思维</a:t>
            </a:r>
            <a:endParaRPr lang="en-US" altLang="zh-CN"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项目雍炯</a:t>
            </a:r>
            <a:endParaRPr lang="zh-CN" altLang="en-US"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技术债务</a:t>
            </a:r>
            <a:endParaRPr lang="zh-CN" altLang="en-US"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部署频率低</a:t>
            </a:r>
            <a:endParaRPr lang="en-US" altLang="zh-CN" sz="2800">
              <a:latin typeface="仿宋" panose="02010609060101010101" pitchFamily="49" charset="-122"/>
              <a:ea typeface="仿宋" panose="02010609060101010101" pitchFamily="49" charset="-122"/>
            </a:endParaRPr>
          </a:p>
          <a:p>
            <a:r>
              <a:rPr lang="en-US" altLang="zh-CN" sz="2800">
                <a:latin typeface="仿宋" panose="02010609060101010101" pitchFamily="49" charset="-122"/>
                <a:ea typeface="仿宋" panose="02010609060101010101" pitchFamily="49" charset="-122"/>
              </a:rPr>
              <a:t> </a:t>
            </a:r>
            <a:r>
              <a:rPr lang="zh-CN" altLang="zh-CN" sz="2800">
                <a:latin typeface="仿宋" panose="02010609060101010101" pitchFamily="49" charset="-122"/>
                <a:ea typeface="仿宋" panose="02010609060101010101" pitchFamily="49" charset="-122"/>
              </a:rPr>
              <a:t>扩展性差</a:t>
            </a:r>
            <a:endParaRPr lang="en-US" altLang="zh-CN"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阻碍技术创新</a:t>
            </a:r>
            <a:endParaRPr lang="en-US" altLang="zh-CN" sz="2800">
              <a:latin typeface="仿宋" panose="02010609060101010101" pitchFamily="49" charset="-122"/>
              <a:ea typeface="仿宋" panose="02010609060101010101" pitchFamily="49" charset="-122"/>
            </a:endParaRPr>
          </a:p>
          <a:p>
            <a:pPr lvl="0"/>
            <a:endParaRPr lang="zh-CN" altLang="en-US" sz="2600">
              <a:latin typeface="仿宋" panose="02010609060101010101" pitchFamily="49" charset="-122"/>
              <a:ea typeface="仿宋"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单体架构到微服务架构的改造及优缺点</a:t>
            </a:r>
            <a:endParaRPr lang="zh-CN" altLang="en-US">
              <a:latin typeface="仿宋" panose="02010609060101010101" pitchFamily="49" charset="-122"/>
              <a:ea typeface="仿宋" panose="02010609060101010101" pitchFamily="49" charset="-122"/>
            </a:endParaRPr>
          </a:p>
        </p:txBody>
      </p:sp>
      <p:pic>
        <p:nvPicPr>
          <p:cNvPr id="6" name="Drawing 1" descr="图片"/>
          <p:cNvPicPr/>
          <p:nvPr/>
        </p:nvPicPr>
        <p:blipFill>
          <a:blip r:embed="rId1"/>
          <a:stretch>
            <a:fillRect/>
          </a:stretch>
        </p:blipFill>
        <p:spPr>
          <a:xfrm>
            <a:off x="1043324" y="1532927"/>
            <a:ext cx="8935066" cy="4121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单体架构到微服务架构的改造及优缺点</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zh-CN" sz="2000">
                <a:latin typeface="仿宋" panose="02010609060101010101" pitchFamily="49" charset="-122"/>
                <a:ea typeface="仿宋" panose="02010609060101010101" pitchFamily="49" charset="-122"/>
              </a:rPr>
              <a:t>把每个独立的模块单独抽出来作为一个</a:t>
            </a:r>
            <a:r>
              <a:rPr lang="zh-CN" altLang="zh-CN" sz="2000">
                <a:solidFill>
                  <a:srgbClr val="FF0000"/>
                </a:solidFill>
                <a:latin typeface="仿宋" panose="02010609060101010101" pitchFamily="49" charset="-122"/>
                <a:ea typeface="仿宋" panose="02010609060101010101" pitchFamily="49" charset="-122"/>
              </a:rPr>
              <a:t>独立运行</a:t>
            </a:r>
            <a:r>
              <a:rPr lang="zh-CN" altLang="zh-CN" sz="2000">
                <a:latin typeface="仿宋" panose="02010609060101010101" pitchFamily="49" charset="-122"/>
                <a:ea typeface="仿宋" panose="02010609060101010101" pitchFamily="49" charset="-122"/>
              </a:rPr>
              <a:t>的服务，服务之间采用轻量级</a:t>
            </a:r>
            <a:r>
              <a:rPr lang="en-US" altLang="zh-CN" sz="2000">
                <a:latin typeface="仿宋" panose="02010609060101010101" pitchFamily="49" charset="-122"/>
                <a:ea typeface="仿宋" panose="02010609060101010101" pitchFamily="49" charset="-122"/>
              </a:rPr>
              <a:t>Rest</a:t>
            </a:r>
            <a:r>
              <a:rPr lang="zh-CN" altLang="zh-CN" sz="2000">
                <a:latin typeface="仿宋" panose="02010609060101010101" pitchFamily="49" charset="-122"/>
                <a:ea typeface="仿宋" panose="02010609060101010101" pitchFamily="49" charset="-122"/>
              </a:rPr>
              <a:t>方式调用</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微服务特点：</a:t>
            </a:r>
            <a:endParaRPr lang="en-US" altLang="zh-CN" sz="2000">
              <a:latin typeface="仿宋" panose="02010609060101010101" pitchFamily="49" charset="-122"/>
              <a:ea typeface="仿宋" panose="02010609060101010101" pitchFamily="49" charset="-122"/>
            </a:endParaRPr>
          </a:p>
          <a:p>
            <a:pPr lvl="1">
              <a:lnSpc>
                <a:spcPct val="80000"/>
              </a:lnSpc>
            </a:pPr>
            <a:r>
              <a:rPr lang="en-US" altLang="zh-CN" sz="2000">
                <a:latin typeface="仿宋" panose="02010609060101010101" pitchFamily="49" charset="-122"/>
                <a:ea typeface="仿宋" panose="02010609060101010101" pitchFamily="49" charset="-122"/>
              </a:rPr>
              <a:t> </a:t>
            </a:r>
            <a:r>
              <a:rPr lang="zh-CN" altLang="zh-CN" sz="2000">
                <a:latin typeface="仿宋" panose="02010609060101010101" pitchFamily="49" charset="-122"/>
                <a:ea typeface="仿宋" panose="02010609060101010101" pitchFamily="49" charset="-122"/>
              </a:rPr>
              <a:t>每个小组专注于一个微型服务，致力于该服务的稳定性，可用性，服务性能，以及业务的迭代开发</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每个微服务可以独立运行（独立一个进程运行）</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多个微服务或者说一系列微服务组合起来就构建了一个或者多个独立的系统</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每个微服务只针对独立的业务开发基础的服务，也就是说一个微服务只关注某个特定的功能</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每个微服务可以使用不同的技术实现，以及每个微服务有自己独立的数据库</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每个微服务之间通过一些轻量的通讯机制进行通讯，例如</a:t>
            </a:r>
            <a:r>
              <a:rPr lang="en-US" altLang="zh-CN" sz="2000">
                <a:latin typeface="仿宋" panose="02010609060101010101" pitchFamily="49" charset="-122"/>
                <a:ea typeface="仿宋" panose="02010609060101010101" pitchFamily="49" charset="-122"/>
              </a:rPr>
              <a:t>REST API</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更加容易部署，而且可以全自动部署</a:t>
            </a:r>
            <a:endParaRPr lang="zh-CN" altLang="en-US" sz="2000">
              <a:latin typeface="仿宋" panose="02010609060101010101" pitchFamily="49" charset="-122"/>
              <a:ea typeface="仿宋"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单体架构到微服务架构改造问题</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zh-CN" sz="2000">
                <a:latin typeface="仿宋" panose="02010609060101010101" pitchFamily="49" charset="-122"/>
                <a:ea typeface="仿宋" panose="02010609060101010101" pitchFamily="49" charset="-122"/>
              </a:rPr>
              <a:t>运维要求高</a:t>
            </a:r>
            <a:endParaRPr lang="en-US" altLang="zh-CN" sz="2000">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分布式固有的复杂性</a:t>
            </a:r>
            <a:endParaRPr lang="en-US" altLang="zh-CN" sz="2000">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接口调用成本高</a:t>
            </a:r>
            <a:endParaRPr lang="zh-CN" altLang="en-US" sz="2000">
              <a:latin typeface="仿宋" panose="02010609060101010101" pitchFamily="49" charset="-122"/>
              <a:ea typeface="仿宋"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fontScale="90000"/>
          </a:bodyPr>
          <a:lstStyle/>
          <a:p>
            <a:r>
              <a:rPr lang="zh-CN" altLang="en-US">
                <a:latin typeface="仿宋" panose="02010609060101010101" pitchFamily="49" charset="-122"/>
                <a:ea typeface="仿宋" panose="02010609060101010101" pitchFamily="49" charset="-122"/>
              </a:rPr>
              <a:t>微服务设计原则</a:t>
            </a:r>
            <a:br>
              <a:rPr lang="zh-CN" altLang="en-US">
                <a:latin typeface="仿宋" panose="02010609060101010101" pitchFamily="49" charset="-122"/>
                <a:ea typeface="仿宋" panose="02010609060101010101" pitchFamily="49" charset="-122"/>
              </a:rPr>
            </a:br>
            <a:r>
              <a:rPr lang="en-US" altLang="zh-CN">
                <a:latin typeface="仿宋" panose="02010609060101010101" pitchFamily="49" charset="-122"/>
                <a:ea typeface="仿宋" panose="02010609060101010101" pitchFamily="49" charset="-122"/>
              </a:rPr>
              <a:t>	</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zh-CN">
                <a:latin typeface="仿宋" panose="02010609060101010101" pitchFamily="49" charset="-122"/>
                <a:ea typeface="仿宋" panose="02010609060101010101" pitchFamily="49" charset="-122"/>
              </a:rPr>
              <a:t>单一职责</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服务自治</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轻量级通讯原则</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接口明确原则</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微服务粒度</a:t>
            </a:r>
            <a:endParaRPr lang="en-US" altLang="zh-CN">
              <a:latin typeface="仿宋" panose="02010609060101010101" pitchFamily="49" charset="-122"/>
              <a:ea typeface="仿宋" panose="02010609060101010101" pitchFamily="49" charset="-122"/>
            </a:endParaRPr>
          </a:p>
          <a:p>
            <a:pPr>
              <a:lnSpc>
                <a:spcPct val="80000"/>
              </a:lnSpc>
            </a:pPr>
            <a:r>
              <a:rPr lang="zh-CN" altLang="en-US">
                <a:latin typeface="仿宋" panose="02010609060101010101" pitchFamily="49" charset="-122"/>
                <a:ea typeface="仿宋" panose="02010609060101010101" pitchFamily="49" charset="-122"/>
              </a:rPr>
              <a:t>服务依赖</a:t>
            </a:r>
            <a:endParaRPr lang="en-US" altLang="zh-CN">
              <a:latin typeface="仿宋" panose="02010609060101010101" pitchFamily="49" charset="-122"/>
              <a:ea typeface="仿宋"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微服务与</a:t>
            </a:r>
            <a:r>
              <a:rPr lang="en-US" altLang="zh-CN">
                <a:latin typeface="仿宋" panose="02010609060101010101" pitchFamily="49" charset="-122"/>
                <a:ea typeface="仿宋" panose="02010609060101010101" pitchFamily="49" charset="-122"/>
              </a:rPr>
              <a:t>SOA</a:t>
            </a:r>
            <a:r>
              <a:rPr lang="zh-CN" altLang="en-US">
                <a:latin typeface="仿宋" panose="02010609060101010101" pitchFamily="49" charset="-122"/>
                <a:ea typeface="仿宋" panose="02010609060101010101" pitchFamily="49" charset="-122"/>
              </a:rPr>
              <a:t>联系及区别</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2639505"/>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SOA(</a:t>
            </a:r>
            <a:r>
              <a:rPr lang="zh-CN" altLang="zh-CN" sz="2000">
                <a:latin typeface="仿宋" panose="02010609060101010101" pitchFamily="49" charset="-122"/>
                <a:ea typeface="仿宋" panose="02010609060101010101" pitchFamily="49" charset="-122"/>
              </a:rPr>
              <a:t>面向服务架构</a:t>
            </a:r>
            <a:r>
              <a:rPr lang="en-US" altLang="zh-CN" sz="2000">
                <a:latin typeface="仿宋" panose="02010609060101010101" pitchFamily="49" charset="-122"/>
                <a:ea typeface="仿宋" panose="02010609060101010101" pitchFamily="49" charset="-122"/>
              </a:rPr>
              <a:t>)</a:t>
            </a:r>
            <a:r>
              <a:rPr lang="zh-CN" altLang="zh-CN" sz="2000">
                <a:latin typeface="仿宋" panose="02010609060101010101" pitchFamily="49" charset="-122"/>
                <a:ea typeface="仿宋" panose="02010609060101010101" pitchFamily="49" charset="-122"/>
              </a:rPr>
              <a:t>是集成多个较大组件（一般是应用）的一种机制，它们将整体构成一个彼此协作的套件</a:t>
            </a:r>
            <a:r>
              <a:rPr lang="en-US" altLang="zh-CN" sz="2000">
                <a:latin typeface="仿宋" panose="02010609060101010101" pitchFamily="49" charset="-122"/>
                <a:ea typeface="仿宋" panose="02010609060101010101" pitchFamily="49" charset="-122"/>
              </a:rPr>
              <a:t>,</a:t>
            </a:r>
            <a:r>
              <a:rPr lang="zh-CN" altLang="zh-CN" sz="2000">
                <a:latin typeface="仿宋" panose="02010609060101010101" pitchFamily="49" charset="-122"/>
                <a:ea typeface="仿宋" panose="02010609060101010101" pitchFamily="49" charset="-122"/>
              </a:rPr>
              <a:t>是一种粗粒度、松耦合服务架构，服务之间通过简单、精确定义接口进行通讯</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微服务架构中，业务逻辑被拆分成一系列</a:t>
            </a:r>
            <a:r>
              <a:rPr lang="zh-CN" altLang="zh-CN" sz="2000">
                <a:solidFill>
                  <a:srgbClr val="FF0000"/>
                </a:solidFill>
                <a:latin typeface="仿宋" panose="02010609060101010101" pitchFamily="49" charset="-122"/>
                <a:ea typeface="仿宋" panose="02010609060101010101" pitchFamily="49" charset="-122"/>
              </a:rPr>
              <a:t>小而松散耦合</a:t>
            </a:r>
            <a:r>
              <a:rPr lang="zh-CN" altLang="zh-CN" sz="2000">
                <a:latin typeface="仿宋" panose="02010609060101010101" pitchFamily="49" charset="-122"/>
                <a:ea typeface="仿宋" panose="02010609060101010101" pitchFamily="49" charset="-122"/>
              </a:rPr>
              <a:t>的分布式组件，共同构成了较大的应用，每个组件都被称为微服务</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微服务架构是</a:t>
            </a:r>
            <a:r>
              <a:rPr lang="en-US" altLang="zh-CN" sz="2000">
                <a:latin typeface="仿宋" panose="02010609060101010101" pitchFamily="49" charset="-122"/>
                <a:ea typeface="仿宋" panose="02010609060101010101" pitchFamily="49" charset="-122"/>
              </a:rPr>
              <a:t>SOA</a:t>
            </a:r>
            <a:r>
              <a:rPr lang="zh-CN" altLang="zh-CN" sz="2000">
                <a:latin typeface="仿宋" panose="02010609060101010101" pitchFamily="49" charset="-122"/>
                <a:ea typeface="仿宋" panose="02010609060101010101" pitchFamily="49" charset="-122"/>
              </a:rPr>
              <a:t>架构的子集，微服务架构的粒度更加细</a:t>
            </a:r>
            <a:endParaRPr lang="en-US" altLang="zh-CN" sz="20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065226" y="3912124"/>
          <a:ext cx="9417376" cy="2768472"/>
        </p:xfrm>
        <a:graphic>
          <a:graphicData uri="http://schemas.openxmlformats.org/drawingml/2006/table">
            <a:tbl>
              <a:tblPr>
                <a:tableStyleId>{5C22544A-7EE6-4342-B048-85BDC9FD1C3A}</a:tableStyleId>
              </a:tblPr>
              <a:tblGrid>
                <a:gridCol w="2291219"/>
                <a:gridCol w="3488264"/>
                <a:gridCol w="3637893"/>
              </a:tblGrid>
              <a:tr h="461412">
                <a:tc>
                  <a:txBody>
                    <a:bodyPr/>
                    <a:lstStyle/>
                    <a:p>
                      <a:pPr algn="l">
                        <a:spcAft>
                          <a:spcPts val="0"/>
                        </a:spcAft>
                      </a:pPr>
                      <a:r>
                        <a:rPr lang="zh-CN" sz="1800">
                          <a:effectLst/>
                          <a:latin typeface="仿宋" panose="02010609060101010101" pitchFamily="49" charset="-122"/>
                          <a:ea typeface="仿宋" panose="02010609060101010101" pitchFamily="49" charset="-122"/>
                        </a:rPr>
                        <a:t>功能</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en-US" sz="1800">
                          <a:effectLst/>
                          <a:latin typeface="仿宋" panose="02010609060101010101" pitchFamily="49" charset="-122"/>
                          <a:ea typeface="仿宋" panose="02010609060101010101" pitchFamily="49" charset="-122"/>
                        </a:rPr>
                        <a:t>SOA</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微服务</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组件大小</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大块业务逻辑</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单独任务或小块业务逻辑</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耦合</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通常松耦合</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总是松耦合</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公司架构</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任何类型</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小型、专注于功能交叉的团队</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管理</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着重中央管理</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着重分散管理</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目标</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确保应用能够交互操作</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执行新功能，快速拓展开发团队</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r>
            </a:tbl>
          </a:graphicData>
        </a:graphic>
      </p:graphicFrame>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4932</Words>
  <Application>WPS 演示</Application>
  <PresentationFormat>宽屏</PresentationFormat>
  <Paragraphs>337</Paragraphs>
  <Slides>24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Wingdings</vt:lpstr>
      <vt:lpstr>Wingdings 3</vt:lpstr>
      <vt:lpstr>Arial</vt:lpstr>
      <vt:lpstr>仿宋</vt:lpstr>
      <vt:lpstr>微软雅黑</vt:lpstr>
      <vt:lpstr>Trebuchet MS</vt:lpstr>
      <vt:lpstr>华文新魏</vt:lpstr>
      <vt:lpstr>方正姚体</vt:lpstr>
      <vt:lpstr>Arial Unicode MS</vt:lpstr>
      <vt:lpstr>Calibri</vt:lpstr>
      <vt:lpstr>平面</vt:lpstr>
      <vt:lpstr>微服务介绍及Eureka服务注册与发现详解</vt:lpstr>
      <vt:lpstr>课程安排</vt:lpstr>
      <vt:lpstr>传统单体架构介绍及优缺点</vt:lpstr>
      <vt:lpstr>传统单体架构介绍及优缺点</vt:lpstr>
      <vt:lpstr>单体架构到微服务架构的改造及优缺点</vt:lpstr>
      <vt:lpstr>单体架构到微服务架构的改造及优缺点</vt:lpstr>
      <vt:lpstr>单体架构到微服务架构改造问题</vt:lpstr>
      <vt:lpstr>微服务设计原则 	</vt:lpstr>
      <vt:lpstr>微服务与SOA联系及区别</vt:lpstr>
      <vt:lpstr>基于Springboot的微服务架构的改造</vt:lpstr>
      <vt:lpstr>Nginx</vt:lpstr>
      <vt:lpstr>服务发现组件</vt:lpstr>
      <vt:lpstr>服务注册与发现组件Eureka架构介绍</vt:lpstr>
      <vt:lpstr>Eureka High level architecture</vt:lpstr>
      <vt:lpstr>region、zone、eureka</vt:lpstr>
      <vt:lpstr>Eureka在微服务中的应用-EurekaServer</vt:lpstr>
      <vt:lpstr>Eureka在微服务中的应用-EurekaServer</vt:lpstr>
      <vt:lpstr>Eureka在微服务中的应用-用户微服务</vt:lpstr>
      <vt:lpstr>Eureka在微服务中的应用-用户微服务</vt:lpstr>
      <vt:lpstr>Eureka在微服务中的应用-订单微服务</vt:lpstr>
      <vt:lpstr>Eureka在微服务中的应用-订单微服务</vt:lpstr>
      <vt:lpstr>为EurekaServer增加安全访问</vt:lpstr>
      <vt:lpstr>为EurekaServer增加安全访问</vt:lpstr>
      <vt:lpstr>Eureka重要概念</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Java微服务实践之路</dc:title>
  <dc:creator>Mercy Ma</dc:creator>
  <cp:lastModifiedBy>mtime</cp:lastModifiedBy>
  <cp:revision>422</cp:revision>
  <dcterms:created xsi:type="dcterms:W3CDTF">2016-07-12T22:52:00Z</dcterms:created>
  <dcterms:modified xsi:type="dcterms:W3CDTF">2020-03-15T14:24:05Z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