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56" autoAdjust="0"/>
    <p:restoredTop sz="94414" autoAdjust="0"/>
  </p:normalViewPr>
  <p:slideViewPr>
    <p:cSldViewPr snapToGrid="0">
      <p:cViewPr varScale="1">
        <p:scale>
          <a:sx n="81" d="100"/>
          <a:sy n="81" d="100"/>
        </p:scale>
        <p:origin x="475" y="67"/>
      </p:cViewPr>
      <p:guideLst>
        <p:guide orient="horz" pos="2208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33C9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4980940" y="31083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任意多边形 46"/>
          <p:cNvSpPr/>
          <p:nvPr userDrawn="1"/>
        </p:nvSpPr>
        <p:spPr>
          <a:xfrm rot="3325521">
            <a:off x="5387340" y="4090670"/>
            <a:ext cx="1048385" cy="2272665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831825" y="0"/>
              </a:cxn>
              <a:cxn ang="0">
                <a:pos x="968396" y="57239"/>
              </a:cxn>
              <a:cxn ang="0">
                <a:pos x="1663651" y="831247"/>
              </a:cxn>
              <a:cxn ang="0">
                <a:pos x="968396" y="1605254"/>
              </a:cxn>
              <a:cxn ang="0">
                <a:pos x="831825" y="1662493"/>
              </a:cxn>
              <a:cxn ang="0">
                <a:pos x="695253" y="1605254"/>
              </a:cxn>
              <a:cxn ang="0">
                <a:pos x="0" y="831246"/>
              </a:cxn>
              <a:cxn ang="0">
                <a:pos x="695253" y="57238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3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173" y="29305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88"/>
          <p:cNvGrpSpPr/>
          <p:nvPr userDrawn="1"/>
        </p:nvGrpSpPr>
        <p:grpSpPr>
          <a:xfrm rot="20040000" flipH="1">
            <a:off x="176213" y="4493260"/>
            <a:ext cx="1541462" cy="1201738"/>
            <a:chOff x="0" y="0"/>
            <a:chExt cx="945409" cy="740056"/>
          </a:xfrm>
        </p:grpSpPr>
        <p:grpSp>
          <p:nvGrpSpPr>
            <p:cNvPr id="9" name="组合 89"/>
            <p:cNvGrpSpPr/>
            <p:nvPr/>
          </p:nvGrpSpPr>
          <p:grpSpPr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10" name="任意多边形 91"/>
              <p:cNvSpPr/>
              <p:nvPr/>
            </p:nvSpPr>
            <p:spPr>
              <a:xfrm rot="-3146483">
                <a:off x="284356" y="-284357"/>
                <a:ext cx="376696" cy="94540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6578" y="0"/>
                  </a:cxn>
                  <a:cxn ang="0">
                    <a:pos x="7659" y="1525"/>
                  </a:cxn>
                  <a:cxn ang="0">
                    <a:pos x="13157" y="22145"/>
                  </a:cxn>
                  <a:cxn ang="0">
                    <a:pos x="7659" y="42765"/>
                  </a:cxn>
                  <a:cxn ang="0">
                    <a:pos x="6578" y="44290"/>
                  </a:cxn>
                  <a:cxn ang="0">
                    <a:pos x="5498" y="42765"/>
                  </a:cxn>
                  <a:cxn ang="0">
                    <a:pos x="0" y="22145"/>
                  </a:cxn>
                  <a:cxn ang="0">
                    <a:pos x="5498" y="1525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任意多边形 92"/>
              <p:cNvSpPr/>
              <p:nvPr/>
            </p:nvSpPr>
            <p:spPr>
              <a:xfrm rot="-5400000">
                <a:off x="291714" y="77705"/>
                <a:ext cx="314355" cy="78894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3823" y="0"/>
                  </a:cxn>
                  <a:cxn ang="0">
                    <a:pos x="4451" y="886"/>
                  </a:cxn>
                  <a:cxn ang="0">
                    <a:pos x="7646" y="12869"/>
                  </a:cxn>
                  <a:cxn ang="0">
                    <a:pos x="4451" y="24853"/>
                  </a:cxn>
                  <a:cxn ang="0">
                    <a:pos x="3823" y="25739"/>
                  </a:cxn>
                  <a:cxn ang="0">
                    <a:pos x="3195" y="24853"/>
                  </a:cxn>
                  <a:cxn ang="0">
                    <a:pos x="0" y="12869"/>
                  </a:cxn>
                  <a:cxn ang="0">
                    <a:pos x="3195" y="886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任意多边形 90"/>
            <p:cNvSpPr/>
            <p:nvPr/>
          </p:nvSpPr>
          <p:spPr>
            <a:xfrm rot="-7236193">
              <a:off x="479954" y="339066"/>
              <a:ext cx="228500" cy="573475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1468" y="0"/>
                </a:cxn>
                <a:cxn ang="0">
                  <a:pos x="1709" y="340"/>
                </a:cxn>
                <a:cxn ang="0">
                  <a:pos x="2937" y="4943"/>
                </a:cxn>
                <a:cxn ang="0">
                  <a:pos x="1709" y="9545"/>
                </a:cxn>
                <a:cxn ang="0">
                  <a:pos x="1468" y="9885"/>
                </a:cxn>
                <a:cxn ang="0">
                  <a:pos x="1227" y="9545"/>
                </a:cxn>
                <a:cxn ang="0">
                  <a:pos x="0" y="4943"/>
                </a:cxn>
                <a:cxn ang="0">
                  <a:pos x="1227" y="340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4" name="组合 50"/>
          <p:cNvGrpSpPr/>
          <p:nvPr userDrawn="1"/>
        </p:nvGrpSpPr>
        <p:grpSpPr>
          <a:xfrm>
            <a:off x="10612120" y="4401503"/>
            <a:ext cx="1331913" cy="1230312"/>
            <a:chOff x="0" y="0"/>
            <a:chExt cx="821284" cy="758537"/>
          </a:xfrm>
        </p:grpSpPr>
        <p:grpSp>
          <p:nvGrpSpPr>
            <p:cNvPr id="25608" name="组合 51"/>
            <p:cNvGrpSpPr/>
            <p:nvPr/>
          </p:nvGrpSpPr>
          <p:grpSpPr>
            <a:xfrm>
              <a:off x="0" y="0"/>
              <a:ext cx="821284" cy="642892"/>
              <a:chOff x="0" y="0"/>
              <a:chExt cx="945409" cy="740056"/>
            </a:xfrm>
          </p:grpSpPr>
          <p:grpSp>
            <p:nvGrpSpPr>
              <p:cNvPr id="25610" name="组合 53"/>
              <p:cNvGrpSpPr/>
              <p:nvPr/>
            </p:nvGrpSpPr>
            <p:grpSpPr>
              <a:xfrm>
                <a:off x="0" y="0"/>
                <a:ext cx="945409" cy="629359"/>
                <a:chOff x="0" y="0"/>
                <a:chExt cx="945409" cy="629359"/>
              </a:xfrm>
            </p:grpSpPr>
            <p:sp>
              <p:nvSpPr>
                <p:cNvPr id="25612" name="任意多边形 55"/>
                <p:cNvSpPr/>
                <p:nvPr/>
              </p:nvSpPr>
              <p:spPr>
                <a:xfrm rot="-3146483">
                  <a:off x="284356" y="-284357"/>
                  <a:ext cx="376696" cy="94540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6578" y="0"/>
                    </a:cxn>
                    <a:cxn ang="0">
                      <a:pos x="7659" y="1525"/>
                    </a:cxn>
                    <a:cxn ang="0">
                      <a:pos x="13157" y="22145"/>
                    </a:cxn>
                    <a:cxn ang="0">
                      <a:pos x="7659" y="42765"/>
                    </a:cxn>
                    <a:cxn ang="0">
                      <a:pos x="6578" y="44290"/>
                    </a:cxn>
                    <a:cxn ang="0">
                      <a:pos x="5498" y="42765"/>
                    </a:cxn>
                    <a:cxn ang="0">
                      <a:pos x="0" y="22145"/>
                    </a:cxn>
                    <a:cxn ang="0">
                      <a:pos x="5498" y="1525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31000">
                      <a:srgbClr val="09D1AB">
                        <a:alpha val="100000"/>
                      </a:srgbClr>
                    </a:gs>
                    <a:gs pos="100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3" name="任意多边形 56"/>
                <p:cNvSpPr/>
                <p:nvPr/>
              </p:nvSpPr>
              <p:spPr>
                <a:xfrm rot="-5400000">
                  <a:off x="291714" y="77705"/>
                  <a:ext cx="314355" cy="78894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3823" y="0"/>
                    </a:cxn>
                    <a:cxn ang="0">
                      <a:pos x="4451" y="886"/>
                    </a:cxn>
                    <a:cxn ang="0">
                      <a:pos x="7646" y="12869"/>
                    </a:cxn>
                    <a:cxn ang="0">
                      <a:pos x="4451" y="24853"/>
                    </a:cxn>
                    <a:cxn ang="0">
                      <a:pos x="3823" y="25739"/>
                    </a:cxn>
                    <a:cxn ang="0">
                      <a:pos x="3195" y="24853"/>
                    </a:cxn>
                    <a:cxn ang="0">
                      <a:pos x="0" y="12869"/>
                    </a:cxn>
                    <a:cxn ang="0">
                      <a:pos x="3195" y="886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47000">
                      <a:srgbClr val="09D1AB">
                        <a:alpha val="100000"/>
                      </a:srgbClr>
                    </a:gs>
                    <a:gs pos="78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11" name="任意多边形 54"/>
              <p:cNvSpPr/>
              <p:nvPr/>
            </p:nvSpPr>
            <p:spPr>
              <a:xfrm rot="-7236193">
                <a:off x="479954" y="339066"/>
                <a:ext cx="228500" cy="573475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1468" y="0"/>
                  </a:cxn>
                  <a:cxn ang="0">
                    <a:pos x="1709" y="340"/>
                  </a:cxn>
                  <a:cxn ang="0">
                    <a:pos x="2937" y="4943"/>
                  </a:cxn>
                  <a:cxn ang="0">
                    <a:pos x="1709" y="9545"/>
                  </a:cxn>
                  <a:cxn ang="0">
                    <a:pos x="1468" y="9885"/>
                  </a:cxn>
                  <a:cxn ang="0">
                    <a:pos x="1227" y="9545"/>
                  </a:cxn>
                  <a:cxn ang="0">
                    <a:pos x="0" y="4943"/>
                  </a:cxn>
                  <a:cxn ang="0">
                    <a:pos x="1227" y="340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09" name="任意多边形 52"/>
            <p:cNvSpPr/>
            <p:nvPr/>
          </p:nvSpPr>
          <p:spPr>
            <a:xfrm rot="-9094124">
              <a:off x="570556" y="384703"/>
              <a:ext cx="148954" cy="373834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407" y="0"/>
                </a:cxn>
                <a:cxn ang="0">
                  <a:pos x="474" y="94"/>
                </a:cxn>
                <a:cxn ang="0">
                  <a:pos x="813" y="1369"/>
                </a:cxn>
                <a:cxn ang="0">
                  <a:pos x="474" y="2644"/>
                </a:cxn>
                <a:cxn ang="0">
                  <a:pos x="407" y="2738"/>
                </a:cxn>
                <a:cxn ang="0">
                  <a:pos x="340" y="2644"/>
                </a:cxn>
                <a:cxn ang="0">
                  <a:pos x="0" y="1369"/>
                </a:cxn>
                <a:cxn ang="0">
                  <a:pos x="340" y="94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1pPr>
            <a:lvl2pPr marL="8001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2pPr>
            <a:lvl3pPr marL="12573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3pPr>
            <a:lvl4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4pPr>
            <a:lvl5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</a:fld>
            <a:endParaRPr 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580053" y="16351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start.spring.io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2000"/>
              <a:t>张飞</a:t>
            </a:r>
            <a:endParaRPr lang="zh-CN" altLang="en-US" sz="2000"/>
          </a:p>
          <a:p>
            <a:r>
              <a:rPr lang="en-US" altLang="zh-CN" sz="2000"/>
              <a:t>2018-5-10</a:t>
            </a:r>
            <a:endParaRPr lang="zh-CN" altLang="en-US" sz="2000"/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68323" y="1781666"/>
            <a:ext cx="8488039" cy="1919477"/>
          </a:xfrm>
        </p:spPr>
        <p:txBody>
          <a:bodyPr/>
          <a:lstStyle/>
          <a:p>
            <a:pPr algn="ctr"/>
            <a:r>
              <a:rPr kumimoji="1" lang="en-US" altLang="zh-CN" sz="6000"/>
              <a:t>Spring boot</a:t>
            </a:r>
            <a:r>
              <a:rPr kumimoji="1" lang="zh-CN" altLang="en-US" sz="6000"/>
              <a:t>快速开始及核心功能讲解</a:t>
            </a:r>
            <a:endParaRPr kumimoji="1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应用打包部署</a:t>
            </a:r>
            <a:b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父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POM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中增加项目打包发布的内容：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95167" y="1756684"/>
          <a:ext cx="798240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4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&lt;build&gt;</a:t>
                      </a:r>
                      <a:endParaRPr lang="en-US" altLang="zh-CN" sz="18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	&lt;plugins&gt;</a:t>
                      </a:r>
                      <a:endParaRPr lang="en-US" altLang="zh-CN" sz="18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		&lt;plugin&gt;&lt;!-- </a:t>
                      </a:r>
                      <a:r>
                        <a:rPr lang="zh-CN" altLang="en-US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项目的打包发布 </a:t>
                      </a:r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--&gt;</a:t>
                      </a:r>
                      <a:endParaRPr lang="en-US" altLang="zh-CN" sz="18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			&lt;groupId&gt;org.springframework.boot&lt;/groupId&gt;</a:t>
                      </a:r>
                      <a:endParaRPr lang="en-US" altLang="zh-CN" sz="18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			&lt;artifactId&gt;spring-boot-maven-plugin&lt;/artifactId&gt;</a:t>
                      </a:r>
                      <a:endParaRPr lang="en-US" altLang="zh-CN" sz="18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			&lt;configuration&gt;</a:t>
                      </a:r>
                      <a:endParaRPr lang="en-US" altLang="zh-CN" sz="18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			&lt;mainClass&gt;com.example.boot.SpringBootMain&lt;/mainClass&gt;</a:t>
                      </a:r>
                      <a:endParaRPr lang="en-US" altLang="zh-CN" sz="18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			&lt;/configuration&gt;</a:t>
                      </a:r>
                      <a:endParaRPr lang="en-US" altLang="zh-CN" sz="18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			&lt;executions&gt;</a:t>
                      </a:r>
                      <a:endParaRPr lang="en-US" altLang="zh-CN" sz="18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				&lt;execution&gt;</a:t>
                      </a:r>
                      <a:endParaRPr lang="en-US" altLang="zh-CN" sz="18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					&lt;goals&gt;</a:t>
                      </a:r>
                      <a:endParaRPr lang="en-US" altLang="zh-CN" sz="18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						&lt;goal&gt;repackage&lt;/goal&gt;</a:t>
                      </a:r>
                      <a:endParaRPr lang="en-US" altLang="zh-CN" sz="18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					&lt;/goals&gt;</a:t>
                      </a:r>
                      <a:endParaRPr lang="en-US" altLang="zh-CN" sz="18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				&lt;/execution&gt;</a:t>
                      </a:r>
                      <a:endParaRPr lang="en-US" altLang="zh-CN" sz="18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			&lt;/executions&gt;</a:t>
                      </a:r>
                      <a:endParaRPr lang="en-US" altLang="zh-CN" sz="18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		&lt;/plugin&gt;</a:t>
                      </a:r>
                      <a:endParaRPr lang="en-US" altLang="zh-CN" sz="18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	&lt;/plugins&gt;</a:t>
                      </a:r>
                      <a:endParaRPr lang="en-US" altLang="zh-CN" sz="18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&lt;/build&gt;</a:t>
                      </a:r>
                      <a:endParaRPr lang="zh-CN" altLang="en-US" sz="18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应用打包部署</a:t>
            </a:r>
            <a:b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执行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maven install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target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目录下面，可以看到打包的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jar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文件</a:t>
            </a:r>
            <a:endParaRPr lang="zh-CN" altLang="en-US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执行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java -jar xx.jar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属性配置文件详解</a:t>
            </a:r>
            <a:b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修改端口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1800"/>
              <a:t>server.port=8888</a:t>
            </a: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2000"/>
              <a:t>java -jar xx.jar --server.port=8888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自定义属性及获取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参数引用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随机内容生成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多环境配置</a:t>
            </a:r>
            <a:endParaRPr lang="zh-CN" altLang="en-US" sz="2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5096"/>
            <a:ext cx="8596668" cy="642257"/>
          </a:xfrm>
        </p:spPr>
        <p:txBody>
          <a:bodyPr/>
          <a:lstStyle/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课程安排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225485"/>
            <a:ext cx="9941812" cy="4826523"/>
          </a:xfrm>
        </p:spPr>
        <p:txBody>
          <a:bodyPr>
            <a:normAutofit/>
          </a:bodyPr>
          <a:lstStyle/>
          <a:p>
            <a:pPr lvl="0"/>
            <a:r>
              <a:rPr lang="en-US" altLang="zh-CN" sz="2600">
                <a:latin typeface="仿宋" panose="02010609060101010101" pitchFamily="49" charset="-122"/>
                <a:ea typeface="仿宋" panose="02010609060101010101" pitchFamily="49" charset="-122"/>
              </a:rPr>
              <a:t>Spring boot </a:t>
            </a:r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认知，核心功能</a:t>
            </a:r>
            <a:endParaRPr lang="zh-CN" altLang="en-US" sz="26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快速开始</a:t>
            </a:r>
            <a:r>
              <a:rPr lang="en-US" altLang="zh-CN" sz="2600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应用</a:t>
            </a:r>
            <a:endParaRPr lang="zh-CN" altLang="en-US" sz="26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en-US" altLang="zh-CN" sz="2600">
                <a:latin typeface="仿宋" panose="02010609060101010101" pitchFamily="49" charset="-122"/>
                <a:ea typeface="仿宋" panose="02010609060101010101" pitchFamily="49" charset="-122"/>
              </a:rPr>
              <a:t>Starter </a:t>
            </a:r>
            <a:r>
              <a:rPr lang="en-US" altLang="zh-CN" sz="2600" err="1">
                <a:latin typeface="仿宋" panose="02010609060101010101" pitchFamily="49" charset="-122"/>
                <a:ea typeface="仿宋" panose="02010609060101010101" pitchFamily="49" charset="-122"/>
              </a:rPr>
              <a:t>POMs</a:t>
            </a:r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详解</a:t>
            </a:r>
            <a:endParaRPr lang="zh-CN" altLang="en-US" sz="26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统一父</a:t>
            </a:r>
            <a:r>
              <a:rPr lang="en-US" altLang="zh-CN" sz="2600" err="1">
                <a:latin typeface="仿宋" panose="02010609060101010101" pitchFamily="49" charset="-122"/>
                <a:ea typeface="仿宋" panose="02010609060101010101" pitchFamily="49" charset="-122"/>
              </a:rPr>
              <a:t>POM</a:t>
            </a:r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管理</a:t>
            </a:r>
            <a:endParaRPr lang="zh-CN" altLang="en-US" sz="26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en-US" altLang="zh-CN" sz="2600">
                <a:latin typeface="仿宋" panose="02010609060101010101" pitchFamily="49" charset="-122"/>
                <a:ea typeface="仿宋" panose="02010609060101010101" pitchFamily="49" charset="-122"/>
              </a:rPr>
              <a:t>Spring boot </a:t>
            </a:r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测试</a:t>
            </a:r>
            <a:endParaRPr lang="zh-CN" altLang="en-US" sz="26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启动注解分析</a:t>
            </a:r>
            <a:endParaRPr lang="zh-CN" altLang="en-US" sz="26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热加载</a:t>
            </a:r>
            <a:r>
              <a:rPr lang="en-US" altLang="zh-CN" sz="260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部署</a:t>
            </a:r>
            <a:endParaRPr lang="zh-CN" altLang="en-US" sz="26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项目打包部署</a:t>
            </a:r>
            <a:endParaRPr lang="zh-CN" altLang="en-US" sz="26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en-US" altLang="zh-CN" sz="2600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属性配置文件详解</a:t>
            </a:r>
            <a:endParaRPr lang="zh-CN" altLang="en-US" sz="26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/>
          <a:lstStyle/>
          <a:p>
            <a:pPr lvl="0"/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Spring boot 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认知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是为了简化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Spring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应用的创建、运行、调试、部署等而出现的，使用它可以做到专注于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Spring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应用及业务的开发，而无需过多关注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XML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的配置</a:t>
            </a:r>
            <a:r>
              <a:rPr lang="en-US" altLang="zh-CN" sz="2800" b="1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zh-CN" altLang="en-US" sz="2800" b="1">
                <a:latin typeface="仿宋" panose="02010609060101010101" pitchFamily="49" charset="-122"/>
                <a:ea typeface="仿宋" panose="02010609060101010101" pitchFamily="49" charset="-122"/>
              </a:rPr>
              <a:t>零配置</a:t>
            </a:r>
            <a:r>
              <a:rPr lang="en-US" altLang="zh-CN" sz="2800" b="1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  <a:endParaRPr lang="zh-CN" altLang="en-US" sz="2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简单来说，它提供了一堆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Starter POM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依赖包，并按照使用习惯解决了一些依赖问题及配置问题</a:t>
            </a:r>
            <a:r>
              <a:rPr lang="en-US" altLang="zh-CN" sz="2800" b="1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zh-CN" altLang="en-US" sz="2800" b="1">
                <a:latin typeface="仿宋" panose="02010609060101010101" pitchFamily="49" charset="-122"/>
                <a:ea typeface="仿宋" panose="02010609060101010101" pitchFamily="49" charset="-122"/>
              </a:rPr>
              <a:t>习惯优于约定</a:t>
            </a:r>
            <a:r>
              <a:rPr lang="en-US" altLang="zh-CN" sz="2800" b="1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  <a:endParaRPr lang="zh-CN" altLang="en-US" sz="2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默认使用内嵌的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tomcat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作为应用服务器，使用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logback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作为日志记录。</a:t>
            </a:r>
            <a:endParaRPr lang="zh-CN" altLang="en-US" sz="2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提供了一系列的依赖包，所以需要构建工具的支持：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maven 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或 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gradle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b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 sz="2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核心功能：</a:t>
            </a:r>
            <a:endParaRPr lang="zh-CN" altLang="en-US" sz="2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以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jar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包方式独立运行（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jar -jar xxx.jar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zh-CN" altLang="en-US" sz="2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内嵌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Servlet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容器（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tomcat, jetty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无需以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war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包形式部署到独立的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servlet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容器中</a:t>
            </a:r>
            <a:endParaRPr lang="zh-CN" altLang="en-US" sz="2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提供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starter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简化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maven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依赖包配置</a:t>
            </a:r>
            <a:endParaRPr lang="zh-CN" altLang="en-US" sz="2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自动装配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bean(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大多数场景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en-US" altLang="zh-CN" sz="2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零配置（理论上），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Spring 4.x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新特性，提倡使用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配置和注解配置结合而无需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xml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配置</a:t>
            </a:r>
            <a:endParaRPr lang="zh-CN" altLang="en-US" sz="2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endParaRPr lang="zh-CN" altLang="en-US" sz="26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/>
          <a:lstStyle/>
          <a:p>
            <a:pPr lvl="0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快速开始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应用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官方向导搭建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boot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应用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>
                <a:hlinkClick r:id="rId1"/>
              </a:rPr>
              <a:t>http://start.spring.io/</a:t>
            </a: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普通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maven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工程搭建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boot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应用</a:t>
            </a:r>
            <a:endParaRPr lang="zh-CN" altLang="en-US" sz="2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/>
          <a:lstStyle/>
          <a:p>
            <a:pPr lvl="0"/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Starter POMs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由大量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starter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组成，每个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starter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就是一个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pom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文件，里面包含必要的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jar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依赖，所以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Starter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主要是用来简化依赖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支持需要引入其提供的父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POM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父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POM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中主要做了两件事情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所有</a:t>
            </a: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jar</a:t>
            </a:r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包的版本统一管理</a:t>
            </a: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所有</a:t>
            </a: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jar</a:t>
            </a:r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的依赖管理，其中包含</a:t>
            </a: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springboot </a:t>
            </a:r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给我们提供的很多的</a:t>
            </a: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starter</a:t>
            </a:r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启动器</a:t>
            </a:r>
            <a:endParaRPr lang="zh-CN" altLang="en-US" sz="18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98747" y="2232557"/>
          <a:ext cx="567721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72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&lt;parent&gt;</a:t>
                      </a:r>
                      <a:endParaRPr lang="en-US" altLang="zh-CN"/>
                    </a:p>
                    <a:p>
                      <a:r>
                        <a:rPr lang="en-US" altLang="zh-CN"/>
                        <a:t>&lt;</a:t>
                      </a:r>
                      <a:r>
                        <a:rPr lang="en-US" altLang="zh-CN" err="1"/>
                        <a:t>groupId</a:t>
                      </a:r>
                      <a:r>
                        <a:rPr lang="en-US" altLang="zh-CN"/>
                        <a:t>&gt;</a:t>
                      </a:r>
                      <a:r>
                        <a:rPr lang="en-US" altLang="zh-CN" err="1"/>
                        <a:t>org.springframework.boot</a:t>
                      </a:r>
                      <a:r>
                        <a:rPr lang="en-US" altLang="zh-CN"/>
                        <a:t>&lt;/</a:t>
                      </a:r>
                      <a:r>
                        <a:rPr lang="en-US" altLang="zh-CN" err="1"/>
                        <a:t>groupId</a:t>
                      </a:r>
                      <a:r>
                        <a:rPr lang="en-US" altLang="zh-CN"/>
                        <a:t>&gt;</a:t>
                      </a:r>
                      <a:endParaRPr lang="en-US" altLang="zh-CN"/>
                    </a:p>
                    <a:p>
                      <a:r>
                        <a:rPr lang="en-US" altLang="zh-CN"/>
                        <a:t>&lt;</a:t>
                      </a:r>
                      <a:r>
                        <a:rPr lang="en-US" altLang="zh-CN" err="1"/>
                        <a:t>artifactId</a:t>
                      </a:r>
                      <a:r>
                        <a:rPr lang="en-US" altLang="zh-CN"/>
                        <a:t>&gt;</a:t>
                      </a:r>
                      <a:r>
                        <a:rPr lang="en-US" altLang="zh-CN" b="1"/>
                        <a:t>spring-boot-starter-parent</a:t>
                      </a:r>
                      <a:r>
                        <a:rPr lang="en-US" altLang="zh-CN"/>
                        <a:t>&lt;/</a:t>
                      </a:r>
                      <a:r>
                        <a:rPr lang="en-US" altLang="zh-CN" err="1"/>
                        <a:t>artifactId</a:t>
                      </a:r>
                      <a:r>
                        <a:rPr lang="en-US" altLang="zh-CN"/>
                        <a:t>&gt;</a:t>
                      </a:r>
                      <a:endParaRPr lang="en-US" altLang="zh-CN"/>
                    </a:p>
                    <a:p>
                      <a:r>
                        <a:rPr lang="en-US" altLang="zh-CN"/>
                        <a:t>&lt;version&gt;1.5.10.RELEASE&lt;/version&gt;</a:t>
                      </a:r>
                      <a:endParaRPr lang="en-US" altLang="zh-CN"/>
                    </a:p>
                    <a:p>
                      <a:r>
                        <a:rPr lang="en-US" altLang="zh-CN"/>
                        <a:t>&lt;/parent&gt;</a:t>
                      </a:r>
                      <a:endParaRPr lang="en-US" altLang="zh-CN"/>
                    </a:p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/>
          <a:lstStyle/>
          <a:p>
            <a:pPr lvl="0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统一父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POM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管理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建立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parent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工程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packaging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为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pom</a:t>
            </a:r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加入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dependencyManagement</a:t>
            </a:r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删除无用的文件，只保留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pom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文件即可</a:t>
            </a:r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添加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build,properties</a:t>
            </a:r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加入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父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POM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建立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base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模块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引入</a:t>
            </a: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web</a:t>
            </a:r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支持</a:t>
            </a: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修改</a:t>
            </a: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parent</a:t>
            </a:r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中</a:t>
            </a: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父</a:t>
            </a: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POM</a:t>
            </a:r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type</a:t>
            </a:r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scope</a:t>
            </a:r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属性</a:t>
            </a: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65535" y="3877646"/>
          <a:ext cx="812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&lt;dependency&gt;</a:t>
                      </a:r>
                      <a:endParaRPr lang="en-US" altLang="zh-CN"/>
                    </a:p>
                    <a:p>
                      <a:r>
                        <a:rPr lang="en-US" altLang="zh-CN"/>
                        <a:t>&lt;groupId&gt;org.springframework.boot&lt;/groupId&gt;</a:t>
                      </a:r>
                      <a:endParaRPr lang="en-US" altLang="zh-CN"/>
                    </a:p>
                    <a:p>
                      <a:r>
                        <a:rPr lang="en-US" altLang="zh-CN"/>
                        <a:t>&lt;artifactId&gt;</a:t>
                      </a:r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spring-boot-starter-web</a:t>
                      </a:r>
                      <a:r>
                        <a:rPr lang="en-US" altLang="zh-CN"/>
                        <a:t>&lt;/artifactId&gt;</a:t>
                      </a:r>
                      <a:endParaRPr lang="en-US" altLang="zh-CN"/>
                    </a:p>
                    <a:p>
                      <a:r>
                        <a:rPr lang="en-US" altLang="zh-CN"/>
                        <a:t>&lt;/dependency&gt;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/>
          <a:lstStyle/>
          <a:p>
            <a:pPr lvl="0"/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测试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添加测试支持依赖：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spring-boot-starter-test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编写测试类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@SpringBootTest</a:t>
            </a: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@WebAppConfiguration</a:t>
            </a: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@RunWith</a:t>
            </a: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TestCase</a:t>
            </a:r>
            <a:endParaRPr lang="zh-CN" altLang="en-US" sz="18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65535" y="1586931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&lt;dependency&gt;</a:t>
                      </a:r>
                      <a:endParaRPr lang="en-US" altLang="zh-CN"/>
                    </a:p>
                    <a:p>
                      <a:r>
                        <a:rPr lang="en-US" altLang="zh-CN"/>
                        <a:t>&lt;groupId&gt;org.springframework.boot&lt;/groupId&gt;</a:t>
                      </a:r>
                      <a:endParaRPr lang="en-US" altLang="zh-CN"/>
                    </a:p>
                    <a:p>
                      <a:r>
                        <a:rPr lang="en-US" altLang="zh-CN"/>
                        <a:t>&lt;artifactId&gt;</a:t>
                      </a:r>
                      <a:r>
                        <a:rPr lang="en-US" altLang="zh-CN" b="1"/>
                        <a:t>spring-boot-starter-test</a:t>
                      </a:r>
                      <a:r>
                        <a:rPr lang="en-US" altLang="zh-CN"/>
                        <a:t>&lt;/artifactId&gt;</a:t>
                      </a:r>
                      <a:endParaRPr lang="en-US" altLang="zh-CN"/>
                    </a:p>
                    <a:p>
                      <a:r>
                        <a:rPr lang="en-US" altLang="zh-CN"/>
                        <a:t>&lt;scope&gt;</a:t>
                      </a:r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r>
                        <a:rPr lang="en-US" altLang="zh-CN"/>
                        <a:t>&lt;/scope&gt;</a:t>
                      </a:r>
                      <a:endParaRPr lang="en-US" altLang="zh-CN"/>
                    </a:p>
                    <a:p>
                      <a:r>
                        <a:rPr lang="en-US" altLang="zh-CN"/>
                        <a:t>&lt;/dependency&gt;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/>
          <a:lstStyle/>
          <a:p>
            <a:pPr lvl="0"/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启动注解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@EnableAutoConfiguration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@ComponentScan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@SpringBootApplication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@SpringBootConfiguration</a:t>
            </a: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@EnableAutoConfiguration</a:t>
            </a: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@ComponentScan</a:t>
            </a: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CI  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持续集成    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Spring boot 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就是一个大管家</a:t>
            </a:r>
            <a:endParaRPr lang="zh-CN" altLang="en-US" sz="2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热加载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部署</a:t>
            </a:r>
            <a:b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加入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springloaded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加入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spring-boot-devtools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zh-CN" altLang="en-US" sz="18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77419" y="1652920"/>
          <a:ext cx="812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930024">
                <a:tc>
                  <a:txBody>
                    <a:bodyPr/>
                    <a:lstStyle/>
                    <a:p>
                      <a:r>
                        <a:rPr lang="en-US" altLang="zh-CN"/>
                        <a:t>&lt;dependency&gt;</a:t>
                      </a:r>
                      <a:endParaRPr lang="en-US" altLang="zh-CN"/>
                    </a:p>
                    <a:p>
                      <a:r>
                        <a:rPr lang="en-US" altLang="zh-CN"/>
                        <a:t>&lt;groupId&gt;org.springframework&lt;/groupId&gt; &lt;artifactId&gt;springloaded&lt;/artifactId&gt;</a:t>
                      </a:r>
                      <a:endParaRPr lang="en-US" altLang="zh-CN"/>
                    </a:p>
                    <a:p>
                      <a:r>
                        <a:rPr lang="en-US" altLang="zh-CN"/>
                        <a:t>&lt;/dependency&gt;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65535" y="3742440"/>
          <a:ext cx="812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&lt;dependency&gt; </a:t>
                      </a:r>
                      <a:endParaRPr lang="en-US" altLang="zh-CN"/>
                    </a:p>
                    <a:p>
                      <a:r>
                        <a:rPr lang="en-US" altLang="zh-CN"/>
                        <a:t>&lt;groupId&gt;org.springframework.boot&lt;/groupId&gt; </a:t>
                      </a:r>
                      <a:endParaRPr lang="en-US" altLang="zh-CN"/>
                    </a:p>
                    <a:p>
                      <a:r>
                        <a:rPr lang="en-US" altLang="zh-CN"/>
                        <a:t>&lt;artifactId&gt;spring-boot-devtools&lt;/artifactId&gt;</a:t>
                      </a:r>
                      <a:endParaRPr lang="en-US" altLang="zh-CN"/>
                    </a:p>
                    <a:p>
                      <a:r>
                        <a:rPr lang="en-US" altLang="zh-CN"/>
                        <a:t>&lt;/dependency&gt;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2502</Words>
  <Application>WPS 演示</Application>
  <PresentationFormat>宽屏</PresentationFormat>
  <Paragraphs>176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Wingdings 3</vt:lpstr>
      <vt:lpstr>Arial</vt:lpstr>
      <vt:lpstr>仿宋</vt:lpstr>
      <vt:lpstr>Trebuchet MS</vt:lpstr>
      <vt:lpstr>华文新魏</vt:lpstr>
      <vt:lpstr>方正姚体</vt:lpstr>
      <vt:lpstr>微软雅黑</vt:lpstr>
      <vt:lpstr>Arial Unicode MS</vt:lpstr>
      <vt:lpstr>Calibri</vt:lpstr>
      <vt:lpstr>平面</vt:lpstr>
      <vt:lpstr>Spring boot快速开始及核心功能讲解</vt:lpstr>
      <vt:lpstr>课程安排</vt:lpstr>
      <vt:lpstr>Spring boot 认知</vt:lpstr>
      <vt:lpstr>快速开始Spring boot应用</vt:lpstr>
      <vt:lpstr>Starter POMs</vt:lpstr>
      <vt:lpstr>统一父POM管理</vt:lpstr>
      <vt:lpstr>Spring boot测试</vt:lpstr>
      <vt:lpstr>Spring boot启动注解</vt:lpstr>
      <vt:lpstr>Spring boot热加载/部署 </vt:lpstr>
      <vt:lpstr>Spring boot应用打包部署 </vt:lpstr>
      <vt:lpstr>Spring boot应用打包部署 </vt:lpstr>
      <vt:lpstr>Spring boot属性配置文件详解 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mtime</cp:lastModifiedBy>
  <cp:revision>354</cp:revision>
  <dcterms:created xsi:type="dcterms:W3CDTF">2016-07-12T22:52:00Z</dcterms:created>
  <dcterms:modified xsi:type="dcterms:W3CDTF">2020-03-01T14:51:35Z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