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84" r:id="rId7"/>
    <p:sldId id="287" r:id="rId9"/>
    <p:sldId id="294" r:id="rId10"/>
    <p:sldId id="323" r:id="rId11"/>
    <p:sldId id="324" r:id="rId12"/>
    <p:sldId id="325" r:id="rId13"/>
    <p:sldId id="326" r:id="rId14"/>
    <p:sldId id="288" r:id="rId15"/>
    <p:sldId id="322" r:id="rId16"/>
    <p:sldId id="290" r:id="rId17"/>
    <p:sldId id="285" r:id="rId18"/>
    <p:sldId id="286" r:id="rId19"/>
    <p:sldId id="291" r:id="rId20"/>
    <p:sldId id="289" r:id="rId21"/>
    <p:sldId id="292" r:id="rId22"/>
    <p:sldId id="311" r:id="rId23"/>
    <p:sldId id="295" r:id="rId24"/>
    <p:sldId id="296" r:id="rId25"/>
    <p:sldId id="297" r:id="rId26"/>
    <p:sldId id="298" r:id="rId27"/>
    <p:sldId id="327" r:id="rId28"/>
    <p:sldId id="293" r:id="rId29"/>
    <p:sldId id="299" r:id="rId30"/>
    <p:sldId id="321" r:id="rId31"/>
    <p:sldId id="317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全球交易，电商无国界</a:t>
            </a:r>
            <a:endParaRPr lang="en-US" altLang="zh-CN" dirty="0">
              <a:latin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975" y="2172720"/>
            <a:ext cx="7766685" cy="1450975"/>
          </a:xfrm>
        </p:spPr>
        <p:txBody>
          <a:bodyPr/>
          <a:lstStyle/>
          <a:p>
            <a:r>
              <a:rPr dirty="0" err="1"/>
              <a:t>区块链核心技术原理</a:t>
            </a:r>
            <a:endParaRPr kumimoj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29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02602"/>
          </a:xfrm>
        </p:spPr>
        <p:txBody>
          <a:bodyPr>
            <a:normAutofit/>
          </a:bodyPr>
          <a:lstStyle/>
          <a:p>
            <a:pPr lvl="0"/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565" y="1229470"/>
            <a:ext cx="9531909" cy="5029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92848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交易全流程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602" y="1542323"/>
            <a:ext cx="9381066" cy="47228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起初，第一个挖出的区块里面包含了一个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交易。在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交易中，没有输入，所以也就不需要签名。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交易的输出包含了一个哈希过的公钥（使用的是 </a:t>
            </a:r>
            <a:r>
              <a:rPr lang="en-US" altLang="zh-CN" b="1" dirty="0"/>
              <a:t>RIPEMD16(SHA256(</a:t>
            </a:r>
            <a:r>
              <a:rPr lang="en-US" altLang="zh-CN" b="1" dirty="0" err="1"/>
              <a:t>PubKey</a:t>
            </a:r>
            <a:r>
              <a:rPr lang="en-US" altLang="zh-CN" b="1" dirty="0"/>
              <a:t>))</a:t>
            </a:r>
            <a:r>
              <a:rPr lang="zh-CN" altLang="en-US" dirty="0"/>
              <a:t> 算法）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当一个人发送币时，就会创建一笔交易。这笔交易的输入会引用之前交易的输出。每个输入会存储一个公钥（没有被哈希）和整个交易的一个签名。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比特币网络中接收到交易的其他节点会对该交易进行验证。除了一些其他事情，他们还会检查：在一个输入中，公钥哈希与所引用的输出哈希相匹配（这保证了发送方只能花费属于自己的币）；签名是正确的（这保证了交易是由币的实际拥有者所创建）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当一个矿工准备挖一个新块时，他会将交易放到块中，然后开始挖矿。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当新块被挖出来以后，网络中的所有其他节点会接收到一条消息，告诉其他人这个块已经被挖出并被加入到区块链。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当一个块被加入到区块链以后，交易就算完成，它的输出就可以在新的交易中被引用。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分布式账本系统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en-US" altLang="zh-CN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通过挖矿证明自己是善意节点，并获得生成区块和在该区块记账的权利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基于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网络，每个全节点都存储着最全的比特币交易记录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新区块通过包含前一个区块头部的哈希值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区块的唯一标识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建立链接关系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区块里装的就是所有的比特币交易记录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8871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5518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1449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27777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区块链节点</a:t>
            </a:r>
            <a:endParaRPr 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/>
              <a:t>矿工</a:t>
            </a:r>
            <a:r>
              <a:rPr lang="en-US" altLang="zh-CN" sz="2000" dirty="0"/>
              <a:t>-</a:t>
            </a:r>
            <a:r>
              <a:rPr lang="zh-CN" altLang="en-US" sz="2000" dirty="0"/>
              <a:t>运行于强大或专用的硬件（比如 </a:t>
            </a:r>
            <a:r>
              <a:rPr lang="en-US" altLang="zh-CN" sz="2000" dirty="0"/>
              <a:t>ASIC</a:t>
            </a:r>
            <a:r>
              <a:rPr lang="zh-CN" altLang="en-US" sz="2000" dirty="0"/>
              <a:t>）之上，主要目的是挖矿</a:t>
            </a:r>
            <a:endParaRPr lang="en-US" altLang="zh-CN" sz="2000" dirty="0"/>
          </a:p>
          <a:p>
            <a:pPr lvl="1"/>
            <a:r>
              <a:rPr lang="zh-CN" altLang="en-US" sz="2000" dirty="0"/>
              <a:t>全节点</a:t>
            </a:r>
            <a:r>
              <a:rPr lang="en-US" altLang="zh-CN" sz="2000" dirty="0"/>
              <a:t>-</a:t>
            </a:r>
            <a:r>
              <a:rPr lang="zh-CN" altLang="en-US" sz="2000" dirty="0"/>
              <a:t>这些节点验证矿工挖出来的块的有效性，并对交易进行确认。</a:t>
            </a:r>
            <a:endParaRPr lang="en-US" sz="2000" dirty="0">
              <a:latin typeface="+mn-ea"/>
              <a:sym typeface="+mn-ea"/>
            </a:endParaRPr>
          </a:p>
          <a:p>
            <a:pPr lvl="1"/>
            <a:r>
              <a:rPr lang="en-US" altLang="zh-CN" sz="2000" dirty="0"/>
              <a:t>SPV</a:t>
            </a:r>
            <a:r>
              <a:rPr lang="zh-CN" altLang="en-US" sz="2000" dirty="0"/>
              <a:t>节点</a:t>
            </a:r>
            <a:r>
              <a:rPr lang="en-US" altLang="zh-CN" sz="2000" dirty="0"/>
              <a:t>-</a:t>
            </a:r>
            <a:r>
              <a:rPr lang="zh-CN" altLang="en-US" sz="2000" dirty="0"/>
              <a:t>简单支付验证，如钱包节点</a:t>
            </a:r>
            <a:endParaRPr 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7" name="AutoShape 1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AutoShape 2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25" y="2912882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挖矿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368165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在全网中和其他节点竞争计算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解一个难题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sz="2250" dirty="0">
                <a:latin typeface="+mn-ea"/>
                <a:sym typeface="+mn-ea"/>
              </a:rPr>
              <a:t>的过程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证明自己是非恶意节点</a:t>
            </a:r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获得的权利和义务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记账权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把交易写入区块里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广播义务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把区块在全网广播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获得的奖励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挖矿奖励</a:t>
            </a:r>
            <a:r>
              <a:rPr lang="en-US" altLang="zh-CN" sz="2000" dirty="0">
                <a:latin typeface="+mn-ea"/>
                <a:sym typeface="+mn-ea"/>
              </a:rPr>
              <a:t>-12.5BTC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收取交易手续费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785" y="2865120"/>
            <a:ext cx="402907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3820"/>
            <a:ext cx="8596630" cy="4944110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拜占庭将军问题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共识机制之一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1824355"/>
            <a:ext cx="797877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96060"/>
            <a:ext cx="8596630" cy="5099685"/>
          </a:xfrm>
        </p:spPr>
        <p:txBody>
          <a:bodyPr>
            <a:normAutofit/>
          </a:bodyPr>
          <a:lstStyle/>
          <a:p>
            <a:pPr lvl="0"/>
            <a:r>
              <a:rPr lang="en-US" sz="2250" dirty="0">
                <a:latin typeface="+mn-ea"/>
                <a:sym typeface="+mn-ea"/>
              </a:rPr>
              <a:t>POW(Proof of Work)-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通过付出大量工作代价证明自己是非恶意节点</a:t>
            </a:r>
            <a:endParaRPr lang="zh-CN" altLang="en-US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计算一个随机数</a:t>
            </a:r>
            <a:r>
              <a:rPr lang="en-US" altLang="zh-CN" sz="2000" dirty="0">
                <a:latin typeface="+mn-ea"/>
                <a:sym typeface="+mn-ea"/>
              </a:rPr>
              <a:t>(nonce)</a:t>
            </a:r>
            <a:r>
              <a:rPr lang="zh-CN" altLang="en-US" sz="2000" dirty="0">
                <a:latin typeface="+mn-ea"/>
                <a:sym typeface="+mn-ea"/>
              </a:rPr>
              <a:t>，算出的正确随机数即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endParaRPr lang="en-US" alt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获取记账权利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打包交易并通知其它节点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理性人都是逐利的，</a:t>
            </a:r>
            <a:r>
              <a:rPr lang="en-US" altLang="zh-CN" sz="2250" dirty="0">
                <a:latin typeface="+mn-ea"/>
                <a:sym typeface="+mn-ea"/>
              </a:rPr>
              <a:t>POW</a:t>
            </a:r>
            <a:r>
              <a:rPr lang="zh-CN" altLang="en-US" sz="2250" dirty="0">
                <a:latin typeface="+mn-ea"/>
                <a:sym typeface="+mn-ea"/>
              </a:rPr>
              <a:t>抑制了节点的恶意动机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975" y="3923030"/>
            <a:ext cx="34061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交易确认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当一项交易被链上的区块收录后，就是交易确认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在此区块之后每产生一个区块，此项交易的确认数相应加</a:t>
            </a:r>
            <a:r>
              <a:rPr lang="en-US" altLang="zh-CN" sz="2250" dirty="0">
                <a:latin typeface="+mn-ea"/>
                <a:sym typeface="+mn-ea"/>
              </a:rPr>
              <a:t>1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经过</a:t>
            </a:r>
            <a:r>
              <a:rPr lang="en-US" altLang="zh-CN" sz="2250" dirty="0">
                <a:latin typeface="+mn-ea"/>
                <a:sym typeface="+mn-ea"/>
              </a:rPr>
              <a:t>6</a:t>
            </a:r>
            <a:r>
              <a:rPr lang="zh-CN" altLang="en-US" sz="2250" dirty="0">
                <a:latin typeface="+mn-ea"/>
                <a:sym typeface="+mn-ea"/>
              </a:rPr>
              <a:t>个以上区块确认的交易才是安全确认的，因为篡改成本巨大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比特币钱包可以设置交易确认数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区块生成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矿工在挖矿前要组建区块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将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将交易池中高优先级的交易打包进区块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创建区块头部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挖矿成功后，将计算出来的随机数</a:t>
            </a:r>
            <a:r>
              <a:rPr lang="en-US" altLang="zh-CN" sz="2250" dirty="0">
                <a:latin typeface="+mn-ea"/>
                <a:sym typeface="+mn-ea"/>
              </a:rPr>
              <a:t>nonce(POW)</a:t>
            </a:r>
            <a:r>
              <a:rPr lang="zh-CN" altLang="en-US" sz="2250" dirty="0">
                <a:latin typeface="+mn-ea"/>
                <a:sym typeface="+mn-ea"/>
              </a:rPr>
              <a:t>填入区块头部，并向临近节点传播</a:t>
            </a:r>
            <a:endParaRPr lang="zh-CN" altLang="en-US" sz="2250" dirty="0">
              <a:latin typeface="+mn-ea"/>
              <a:sym typeface="+mn-ea"/>
            </a:endParaRPr>
          </a:p>
          <a:p>
            <a:pPr marL="914400" lvl="2" indent="0">
              <a:buNone/>
            </a:pPr>
            <a:endParaRPr lang="zh-CN" altLang="en-US" sz="17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1937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16026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1957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061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版本号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267585" y="4547870"/>
            <a:ext cx="140208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父区块哈希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669665" y="4547870"/>
            <a:ext cx="148463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</a:t>
            </a:r>
            <a:r>
              <a:rPr lang="zh-CN" altLang="en-US" dirty="0"/>
              <a:t>树根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1542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2457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难度值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085965" y="4547870"/>
            <a:ext cx="82359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区块验证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相邻节点收到新区块后，立即做以下验证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验证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r>
              <a:rPr lang="zh-CN" altLang="en-US" sz="2000" dirty="0">
                <a:latin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sym typeface="+mn-ea"/>
              </a:rPr>
              <a:t>nonce</a:t>
            </a:r>
            <a:r>
              <a:rPr lang="zh-CN" altLang="en-US" sz="2000" dirty="0">
                <a:latin typeface="+mn-ea"/>
                <a:sym typeface="+mn-ea"/>
              </a:rPr>
              <a:t>值是否符合难度值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检查时间戳是否小于当前时间两小时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</a:t>
            </a:r>
            <a:r>
              <a:rPr lang="en-US" altLang="zh-CN" sz="2000" dirty="0">
                <a:latin typeface="+mn-ea"/>
                <a:sym typeface="+mn-ea"/>
              </a:rPr>
              <a:t>merkle</a:t>
            </a:r>
            <a:r>
              <a:rPr lang="zh-CN" altLang="en-US" sz="2000" dirty="0">
                <a:latin typeface="+mn-ea"/>
                <a:sym typeface="+mn-ea"/>
              </a:rPr>
              <a:t>树根是否正确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要小于区块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的上限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第一笔交易必须是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验证每个交易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9" y="1930400"/>
            <a:ext cx="10209530" cy="4770755"/>
          </a:xfrm>
        </p:spPr>
        <p:txBody>
          <a:bodyPr>
            <a:normAutofit fontScale="95000"/>
          </a:bodyPr>
          <a:lstStyle/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比特币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区块链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密码学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分类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公有链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任何人都可以参与使用和维护，信息公开，如比特币，以太坊等</a:t>
            </a:r>
            <a:endParaRPr lang="zh-CN" sz="2000" dirty="0">
              <a:latin typeface="+mn-ea"/>
              <a:sym typeface="+mn-ea"/>
            </a:endParaRPr>
          </a:p>
          <a:p>
            <a:pPr lvl="1"/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联盟链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若干组织共同维护，使用有权限限制，信息受保护，如银联组织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私有链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集中管理者进行限制，内部少数人可以使用，信息不公开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双花问题：同一笔比特币被支付多次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575" y="2385596"/>
            <a:ext cx="918718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387600"/>
            <a:ext cx="99955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120900"/>
            <a:ext cx="97624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145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60450"/>
            <a:ext cx="9543415" cy="523748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510030"/>
            <a:ext cx="913384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105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-P2P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666"/>
            <a:ext cx="9543415" cy="4393716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交易广播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钱包广播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主要是广播钱包的公钥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389" y="2582944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加解密钥相同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缺点：无法确保密钥被安全传递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常用算法：DES、3DES（TripleDES）、AES等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208655"/>
            <a:ext cx="734377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非对称加密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非对称加密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公私钥加密对，公钥加密，私钥解密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公钥由私钥生成，私钥可以推导出公钥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从公钥无法推导出私钥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优点：解决了密钥传输中的安全行问题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常用算法：RSA、ECC（椭圆曲线加密算法)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使用场景：SSH安全验证等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问题：解决了信息传送的问题，如何验证发送方是正确的了</a:t>
            </a:r>
            <a:r>
              <a:rPr lang="en-US" altLang="zh-CN" sz="2250" dirty="0">
                <a:latin typeface="+mn-ea"/>
                <a:sym typeface="+mn-ea"/>
              </a:rPr>
              <a:t>?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918970"/>
            <a:ext cx="3627120" cy="145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02" y="3912124"/>
            <a:ext cx="5178509" cy="18382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哈希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(Hash)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哈希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将一段数据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任意长度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经过计算转换成一段定长的数据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不可逆性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几乎无法通过哈希的结果推导出原文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无碰撞性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两个不同原文哈希后的结果一定不同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</a:t>
            </a:r>
            <a:r>
              <a:rPr lang="en-US" altLang="zh-CN" sz="2250" dirty="0">
                <a:latin typeface="+mn-ea"/>
                <a:sym typeface="+mn-ea"/>
              </a:rPr>
              <a:t>MD5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en-US" altLang="zh-CN" sz="2250" dirty="0">
                <a:latin typeface="+mn-ea"/>
                <a:sym typeface="+mn-ea"/>
              </a:rPr>
              <a:t>SHA256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数据库中的用户密码存储</a:t>
            </a:r>
            <a:r>
              <a:rPr lang="en-US" altLang="zh-CN" sz="2000" dirty="0">
                <a:latin typeface="+mn-ea"/>
                <a:sym typeface="+mn-ea"/>
              </a:rPr>
              <a:t>(MD5)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挖矿计算</a:t>
            </a:r>
            <a:r>
              <a:rPr lang="en-US" altLang="zh-CN" sz="2000" dirty="0">
                <a:latin typeface="+mn-ea"/>
                <a:sym typeface="+mn-ea"/>
              </a:rPr>
              <a:t>(SHA256)</a:t>
            </a:r>
            <a:endParaRPr lang="en-US" altLang="zh-CN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数字签名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03325"/>
            <a:ext cx="10248900" cy="4832985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数字签名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公私钥加密对，私钥签名，公钥解签名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比特币交易验证等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795" y="2088025"/>
            <a:ext cx="9202701" cy="4399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起源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Bitcoin</a:t>
            </a:r>
            <a:r>
              <a:rPr lang="en-US" altLang="zh-CN" sz="2400" dirty="0">
                <a:latin typeface="+mn-ea"/>
                <a:sym typeface="+mn-ea"/>
              </a:rPr>
              <a:t>(BTC)</a:t>
            </a:r>
            <a:r>
              <a:rPr lang="zh-CN" sz="2400" dirty="0">
                <a:latin typeface="+mn-ea"/>
                <a:sym typeface="+mn-ea"/>
              </a:rPr>
              <a:t>: A Peer-to-Peer Electronic Cash System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sz="2400" dirty="0">
                <a:latin typeface="+mn-ea"/>
                <a:sym typeface="+mn-ea"/>
              </a:rPr>
              <a:t>点对点电子现金系统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中本聪在2009年初挖出第一批比特币</a:t>
            </a:r>
            <a:endParaRPr 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dirty="0">
                <a:latin typeface="+mn-ea"/>
                <a:sym typeface="+mn-ea"/>
              </a:rPr>
              <a:t>总量不超过</a:t>
            </a:r>
            <a:r>
              <a:rPr lang="en-US" altLang="zh-CN" sz="2400" dirty="0">
                <a:latin typeface="+mn-ea"/>
                <a:sym typeface="+mn-ea"/>
              </a:rPr>
              <a:t>2100</a:t>
            </a:r>
            <a:r>
              <a:rPr lang="zh-CN" altLang="en-US" sz="2400" dirty="0">
                <a:latin typeface="+mn-ea"/>
                <a:sym typeface="+mn-ea"/>
              </a:rPr>
              <a:t>万枚</a:t>
            </a:r>
            <a:endParaRPr lang="zh-CN" altLang="en-US" sz="2400" dirty="0">
              <a:latin typeface="+mn-ea"/>
              <a:sym typeface="+mn-ea"/>
            </a:endParaRPr>
          </a:p>
          <a:p>
            <a:pPr lvl="1"/>
            <a:endParaRPr lang="zh-CN" sz="2125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sz="213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          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实现区块链与比特币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6530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区块链结构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挖矿生成新区块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网络通讯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底层机制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去中心化，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分布式数字货币系统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非对称加密算法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数字签名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区块链账本技术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特性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硬通货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跨境交易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易携带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只需一个私钥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隐秘性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只暴露钱包地址  无法获取真实用户信息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无货币超发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钱包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钱包就是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里的</a:t>
            </a:r>
            <a:r>
              <a:rPr lang="en-US" altLang="zh-CN" sz="2250" dirty="0">
                <a:latin typeface="+mn-ea"/>
                <a:sym typeface="+mn-ea"/>
              </a:rPr>
              <a:t>P(</a:t>
            </a:r>
            <a:r>
              <a:rPr lang="zh-CN" altLang="en-US" sz="2250" dirty="0">
                <a:latin typeface="+mn-ea"/>
                <a:sym typeface="+mn-ea"/>
              </a:rPr>
              <a:t>节点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，主要用来</a:t>
            </a:r>
            <a:r>
              <a:rPr lang="zh-CN" sz="2250" dirty="0">
                <a:latin typeface="+mn-ea"/>
                <a:sym typeface="+mn-ea"/>
              </a:rPr>
              <a:t>管理私钥和比特币转账地址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钱包分类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轻钱包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只存储维护跟你自己交易相关的数据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中心化钱包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数字货币交易所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钱包下载地址：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https://bitcoin.org/zh_CN/download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165" y="3131185"/>
            <a:ext cx="289814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产生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比特币由矿工挖矿产生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生成的比特币被记录在矿工的名下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比特币通过矿工的公钥哈希值锁定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比特币通过交易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r>
              <a:rPr lang="zh-CN" altLang="en-US" sz="2250" dirty="0">
                <a:latin typeface="+mn-ea"/>
                <a:sym typeface="+mn-ea"/>
              </a:rPr>
              <a:t>在节点之间转移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UTXO-</a:t>
            </a:r>
            <a:r>
              <a:rPr lang="zh-CN" altLang="en-US" sz="2250" dirty="0">
                <a:latin typeface="+mn-ea"/>
                <a:sym typeface="+mn-ea"/>
              </a:rPr>
              <a:t>未花费的交易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064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-UTXO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845377"/>
          </a:xfrm>
        </p:spPr>
        <p:txBody>
          <a:bodyPr>
            <a:normAutofit/>
          </a:bodyPr>
          <a:lstStyle/>
          <a:p>
            <a:pPr lvl="0"/>
            <a:r>
              <a:rPr lang="en-US" altLang="zh-CN" sz="2200" dirty="0">
                <a:latin typeface="+mn-ea"/>
              </a:rPr>
              <a:t>UTXO(unspent transaction output)-</a:t>
            </a:r>
            <a:r>
              <a:rPr lang="zh-CN" altLang="en-US" sz="2200" dirty="0">
                <a:latin typeface="+mn-ea"/>
              </a:rPr>
              <a:t>未花费交易输出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比特币拥有者的公钥锁定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加密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的一个数字</a:t>
            </a:r>
            <a:endParaRPr lang="en-US" altLang="zh-CN" sz="1800" dirty="0"/>
          </a:p>
          <a:p>
            <a:pPr lvl="1"/>
            <a:r>
              <a:rPr lang="en-US" altLang="zh-CN" sz="1800" dirty="0"/>
              <a:t>UTXO </a:t>
            </a:r>
            <a:r>
              <a:rPr lang="zh-CN" altLang="en-US" sz="1800" dirty="0"/>
              <a:t>就是比特币，比特币系统中只有</a:t>
            </a:r>
            <a:r>
              <a:rPr lang="en-US" altLang="zh-CN" sz="1800" dirty="0"/>
              <a:t>UTXO</a:t>
            </a:r>
            <a:r>
              <a:rPr lang="zh-CN" altLang="en-US" sz="1800" dirty="0"/>
              <a:t>，没有比特币</a:t>
            </a:r>
            <a:endParaRPr lang="en-US" altLang="zh-CN" sz="1800" dirty="0"/>
          </a:p>
          <a:p>
            <a:pPr lvl="1"/>
            <a:r>
              <a:rPr lang="zh-CN" altLang="en-US" sz="1800" dirty="0"/>
              <a:t>新的</a:t>
            </a:r>
            <a:r>
              <a:rPr lang="en-US" altLang="zh-CN" sz="1800" dirty="0"/>
              <a:t>UTXO </a:t>
            </a:r>
            <a:r>
              <a:rPr lang="zh-CN" altLang="en-US" sz="1800" dirty="0"/>
              <a:t>由挖矿或交易产生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UTXO</a:t>
            </a:r>
            <a:r>
              <a:rPr lang="zh-CN" altLang="en-US" sz="2200" dirty="0"/>
              <a:t>存在全节点的数据库里</a:t>
            </a:r>
            <a:endParaRPr lang="en-US" altLang="zh-CN" sz="2200" dirty="0"/>
          </a:p>
          <a:p>
            <a:r>
              <a:rPr lang="zh-CN" altLang="en-US" sz="2200" dirty="0">
                <a:latin typeface="+mn-ea"/>
              </a:rPr>
              <a:t>转账交易消耗自己的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，同时生成新的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，并用接收者的公钥锁定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/>
              <a:t>比特币系统中用户的“余额”实际上并不直接存在，而是通过计算得来</a:t>
            </a:r>
            <a:endParaRPr lang="en-US" altLang="zh-CN" sz="2200" dirty="0"/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3421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257"/>
            <a:ext cx="8596668" cy="4685116"/>
          </a:xfrm>
        </p:spPr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交易输出</a:t>
            </a:r>
            <a:r>
              <a:rPr lang="en-US" altLang="zh-CN" sz="2200" dirty="0">
                <a:latin typeface="+mn-ea"/>
              </a:rPr>
              <a:t>(UTXO)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锁定的比特币数量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用接收者的公钥哈希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pPr lvl="0"/>
            <a:r>
              <a:rPr lang="zh-CN" altLang="en-US" sz="2200" dirty="0">
                <a:latin typeface="+mn-ea"/>
              </a:rPr>
              <a:t>交易输入</a:t>
            </a:r>
            <a:r>
              <a:rPr lang="en-US" altLang="zh-CN" sz="2200" dirty="0">
                <a:latin typeface="+mn-ea"/>
              </a:rPr>
              <a:t>(UTXO+</a:t>
            </a:r>
            <a:r>
              <a:rPr lang="zh-CN" altLang="en-US" sz="2200" dirty="0">
                <a:latin typeface="+mn-ea"/>
              </a:rPr>
              <a:t>解锁脚本</a:t>
            </a:r>
            <a:r>
              <a:rPr lang="en-US" altLang="zh-CN" sz="2200" dirty="0">
                <a:latin typeface="+mn-ea"/>
              </a:rPr>
              <a:t>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解锁脚本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发送者的签名和公钥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签名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对发送者和接收者的公钥哈希以及整个交易签名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7196" y="4812377"/>
            <a:ext cx="3097988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0793" y="4820627"/>
            <a:ext cx="3214541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2873" y="5151743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0458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324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2841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097663" y="5328497"/>
            <a:ext cx="1253661" cy="1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28420" y="4534293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9396" y="4545292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2630</Words>
  <Application>WPS 演示</Application>
  <PresentationFormat>宽屏</PresentationFormat>
  <Paragraphs>454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微软雅黑</vt:lpstr>
      <vt:lpstr>Arial Unicode MS</vt:lpstr>
      <vt:lpstr>Calibri</vt:lpstr>
      <vt:lpstr>华文新魏</vt:lpstr>
      <vt:lpstr>平面</vt:lpstr>
      <vt:lpstr>区块链核心技术原理</vt:lpstr>
      <vt:lpstr>目录</vt:lpstr>
      <vt:lpstr>比特币-起源</vt:lpstr>
      <vt:lpstr>比特币-底层机制</vt:lpstr>
      <vt:lpstr>比特币-特性</vt:lpstr>
      <vt:lpstr>比特币-钱包</vt:lpstr>
      <vt:lpstr>比特币-产生</vt:lpstr>
      <vt:lpstr>比特币-UTXO</vt:lpstr>
      <vt:lpstr>比特币-交易模型</vt:lpstr>
      <vt:lpstr>比特币-交易模型</vt:lpstr>
      <vt:lpstr>比特币-交易全流程</vt:lpstr>
      <vt:lpstr>区块链-分布式账本系统</vt:lpstr>
      <vt:lpstr>区块链网络</vt:lpstr>
      <vt:lpstr>区块链-挖矿</vt:lpstr>
      <vt:lpstr>区块链-共识机制</vt:lpstr>
      <vt:lpstr>区块链-共识机制</vt:lpstr>
      <vt:lpstr>区块链-交易确认</vt:lpstr>
      <vt:lpstr>区块链-区块生成</vt:lpstr>
      <vt:lpstr>区块链-区块验证</vt:lpstr>
      <vt:lpstr>区块链-分类</vt:lpstr>
      <vt:lpstr>区块链-篡改账本</vt:lpstr>
      <vt:lpstr>区块链-篡改账本</vt:lpstr>
      <vt:lpstr>区块链-篡改账本</vt:lpstr>
      <vt:lpstr>区块链-篡改账本</vt:lpstr>
      <vt:lpstr>区块链-P2P</vt:lpstr>
      <vt:lpstr>密码学-对称加密</vt:lpstr>
      <vt:lpstr>密码学-非对称加密</vt:lpstr>
      <vt:lpstr>密码学-哈希(Hash)</vt:lpstr>
      <vt:lpstr>密码学-数字签名</vt:lpstr>
      <vt:lpstr>Java实现区块链与比特币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498</cp:revision>
  <dcterms:created xsi:type="dcterms:W3CDTF">2016-07-12T22:52:00Z</dcterms:created>
  <dcterms:modified xsi:type="dcterms:W3CDTF">2019-11-28T07:08:58Z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