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279" r:id="rId11"/>
    <p:sldId id="298" r:id="rId12"/>
    <p:sldId id="299" r:id="rId13"/>
    <p:sldId id="300" r:id="rId14"/>
    <p:sldId id="308" r:id="rId15"/>
    <p:sldId id="310" r:id="rId16"/>
    <p:sldId id="311" r:id="rId17"/>
    <p:sldId id="291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870" y="66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smtClean="0"/>
              <a:t>Class</a:t>
            </a:r>
            <a:r>
              <a:rPr lang="zh-CN" altLang="en-US" sz="2800" smtClean="0"/>
              <a:t>加载过程</a:t>
            </a:r>
            <a:endParaRPr lang="en-US" altLang="zh-CN" sz="2800" smtClean="0"/>
          </a:p>
          <a:p>
            <a:pPr lvl="0"/>
            <a:r>
              <a:rPr lang="en-US" altLang="zh-CN" sz="2800" smtClean="0"/>
              <a:t>Class</a:t>
            </a:r>
            <a:r>
              <a:rPr lang="zh-CN" altLang="en-US" sz="2800" smtClean="0"/>
              <a:t>的初始化</a:t>
            </a:r>
            <a:endParaRPr lang="en-US" altLang="zh-CN" sz="2800" smtClean="0"/>
          </a:p>
          <a:p>
            <a:pPr lvl="0"/>
            <a:r>
              <a:rPr lang="en-US" altLang="zh-CN" sz="2800" smtClean="0"/>
              <a:t>JDK</a:t>
            </a:r>
            <a:r>
              <a:rPr lang="zh-CN" altLang="en-US" sz="2800" smtClean="0"/>
              <a:t>自带故障排查工具介绍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jinfo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Configuration Info</a:t>
            </a:r>
            <a:endParaRPr lang="en-US" altLang="zh-CN" sz="2800" smtClean="0"/>
          </a:p>
          <a:p>
            <a:r>
              <a:rPr lang="en-US" altLang="zh-CN" sz="2800"/>
              <a:t>-flag &lt;</a:t>
            </a:r>
            <a:r>
              <a:rPr lang="en-US" altLang="zh-CN" sz="2800" smtClean="0"/>
              <a:t>name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pPr lvl="1"/>
            <a:r>
              <a:rPr lang="zh-CN" altLang="zh-CN" sz="2800"/>
              <a:t>打印指定</a:t>
            </a:r>
            <a:r>
              <a:rPr lang="en-US" altLang="zh-CN" sz="2800"/>
              <a:t>JVM</a:t>
            </a:r>
            <a:r>
              <a:rPr lang="zh-CN" altLang="zh-CN" sz="2800"/>
              <a:t>的参数值</a:t>
            </a:r>
            <a:endParaRPr lang="en-US" altLang="zh-CN" sz="2600" smtClean="0"/>
          </a:p>
          <a:p>
            <a:r>
              <a:rPr lang="en-US" altLang="zh-CN" sz="2800"/>
              <a:t>-flag [+|-]&lt;name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pPr lvl="1"/>
            <a:r>
              <a:rPr lang="zh-CN" altLang="zh-CN" sz="2800"/>
              <a:t>设置指定</a:t>
            </a:r>
            <a:r>
              <a:rPr lang="en-US" altLang="zh-CN" sz="2800"/>
              <a:t>JVM</a:t>
            </a:r>
            <a:r>
              <a:rPr lang="zh-CN" altLang="zh-CN" sz="2800"/>
              <a:t>参数的布尔值</a:t>
            </a:r>
            <a:endParaRPr lang="en-US" altLang="zh-CN" sz="2600" smtClean="0"/>
          </a:p>
          <a:p>
            <a:r>
              <a:rPr lang="en-US" altLang="zh-CN" sz="2800"/>
              <a:t>-flag &lt;name&gt;=&lt;value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pPr lvl="1"/>
            <a:r>
              <a:rPr lang="zh-CN" altLang="zh-CN" sz="2800"/>
              <a:t>设置指定</a:t>
            </a:r>
            <a:r>
              <a:rPr lang="en-US" altLang="zh-CN" sz="2800"/>
              <a:t>JVM</a:t>
            </a:r>
            <a:r>
              <a:rPr lang="zh-CN" altLang="zh-CN" sz="2800"/>
              <a:t>参数的值</a:t>
            </a:r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jmap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/>
              <a:t>Memory Map</a:t>
            </a:r>
            <a:endParaRPr lang="en-US" altLang="zh-CN" sz="2800" smtClean="0"/>
          </a:p>
          <a:p>
            <a:r>
              <a:rPr lang="en-US" altLang="zh-CN" sz="2800"/>
              <a:t>-</a:t>
            </a:r>
            <a:r>
              <a:rPr lang="en-US" altLang="zh-CN" sz="2800" smtClean="0"/>
              <a:t>histo</a:t>
            </a:r>
            <a:endParaRPr lang="en-US" altLang="zh-CN" sz="2800" smtClean="0"/>
          </a:p>
          <a:p>
            <a:pPr lvl="1"/>
            <a:r>
              <a:rPr lang="zh-CN" altLang="zh-CN" sz="2800"/>
              <a:t>生成</a:t>
            </a:r>
            <a:r>
              <a:rPr lang="en-US" altLang="zh-CN" sz="2800"/>
              <a:t>Java</a:t>
            </a:r>
            <a:r>
              <a:rPr lang="zh-CN" altLang="zh-CN" sz="2800"/>
              <a:t>应用程序的堆快照和对象的统计信息</a:t>
            </a:r>
            <a:endParaRPr lang="en-US" altLang="zh-CN" sz="2600" smtClean="0"/>
          </a:p>
          <a:p>
            <a:r>
              <a:rPr lang="en-US" altLang="zh-CN" sz="2800" smtClean="0"/>
              <a:t>-</a:t>
            </a:r>
            <a:r>
              <a:rPr lang="en-US" altLang="zh-CN" sz="2800" smtClean="0"/>
              <a:t>dump </a:t>
            </a:r>
            <a:endParaRPr lang="en-US" altLang="zh-CN" sz="2800" smtClean="0"/>
          </a:p>
          <a:p>
            <a:pPr lvl="1"/>
            <a:r>
              <a:rPr lang="en-US" altLang="zh-CN" sz="2800"/>
              <a:t>Dump</a:t>
            </a:r>
            <a:r>
              <a:rPr lang="zh-CN" altLang="zh-CN" sz="2800" smtClean="0"/>
              <a:t>堆</a:t>
            </a:r>
            <a:r>
              <a:rPr lang="zh-CN" altLang="en-US" sz="2800" smtClean="0"/>
              <a:t>详细信息，可以用于分析</a:t>
            </a:r>
            <a:r>
              <a:rPr lang="en-US" altLang="zh-CN" sz="2800"/>
              <a:t>OOM</a:t>
            </a:r>
            <a:r>
              <a:rPr lang="zh-CN" altLang="en-US" sz="2800" smtClean="0"/>
              <a:t>导致的原因</a:t>
            </a:r>
            <a:endParaRPr lang="en-US" altLang="zh-CN" sz="2600"/>
          </a:p>
          <a:p>
            <a:pPr marL="342900" lvl="1"/>
            <a:r>
              <a:rPr lang="en-US" altLang="zh-CN" sz="2800" smtClean="0"/>
              <a:t>-heap</a:t>
            </a:r>
            <a:endParaRPr lang="en-US" altLang="zh-CN" sz="2800" smtClean="0"/>
          </a:p>
          <a:p>
            <a:pPr marL="800100" lvl="2"/>
            <a:r>
              <a:rPr lang="zh-CN" altLang="en-US" sz="2800"/>
              <a:t>输出堆信息</a:t>
            </a:r>
            <a:endParaRPr lang="en-US" altLang="zh-CN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jstack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Stack Trace </a:t>
            </a:r>
            <a:endParaRPr lang="en-US" altLang="zh-CN" sz="2800" smtClean="0"/>
          </a:p>
          <a:p>
            <a:pPr lvl="1"/>
            <a:r>
              <a:rPr lang="zh-CN" altLang="zh-CN" sz="2800"/>
              <a:t>打印线程</a:t>
            </a:r>
            <a:r>
              <a:rPr lang="en-US" altLang="zh-CN" sz="2800"/>
              <a:t>dump,</a:t>
            </a:r>
            <a:r>
              <a:rPr lang="zh-CN" altLang="zh-CN" sz="2800"/>
              <a:t>发现线程目前停留在那行代码</a:t>
            </a:r>
            <a:endParaRPr lang="en-US" altLang="zh-CN" sz="2800"/>
          </a:p>
          <a:p>
            <a:r>
              <a:rPr lang="en-US" altLang="zh-CN" sz="2800" smtClean="0"/>
              <a:t>-</a:t>
            </a:r>
            <a:r>
              <a:rPr lang="en-US" altLang="zh-CN" sz="2800" smtClean="0"/>
              <a:t>l</a:t>
            </a:r>
            <a:endParaRPr lang="en-US" altLang="zh-CN" sz="2800" smtClean="0"/>
          </a:p>
          <a:p>
            <a:pPr lvl="1"/>
            <a:r>
              <a:rPr lang="zh-CN" altLang="zh-CN" sz="2800" smtClean="0"/>
              <a:t>打印</a:t>
            </a:r>
            <a:r>
              <a:rPr lang="zh-CN" altLang="en-US" sz="2800" smtClean="0"/>
              <a:t>线程</a:t>
            </a:r>
            <a:r>
              <a:rPr lang="zh-CN" altLang="zh-CN" sz="2800" smtClean="0"/>
              <a:t>锁</a:t>
            </a:r>
            <a:r>
              <a:rPr lang="zh-CN" altLang="zh-CN" sz="2800"/>
              <a:t>信息</a:t>
            </a:r>
            <a:endParaRPr lang="en-US" altLang="zh-CN" sz="2600" smtClean="0"/>
          </a:p>
          <a:p>
            <a:r>
              <a:rPr lang="en-US" altLang="zh-CN" sz="2800" smtClean="0"/>
              <a:t>-F</a:t>
            </a:r>
            <a:endParaRPr lang="en-US" altLang="zh-CN" sz="2800" smtClean="0"/>
          </a:p>
          <a:p>
            <a:pPr lvl="1"/>
            <a:r>
              <a:rPr lang="zh-CN" altLang="zh-CN" sz="2800"/>
              <a:t>强制</a:t>
            </a:r>
            <a:r>
              <a:rPr lang="en-US" altLang="zh-CN" sz="2800"/>
              <a:t>dump</a:t>
            </a:r>
            <a:r>
              <a:rPr lang="zh-CN" altLang="zh-CN" sz="2800"/>
              <a:t>，当</a:t>
            </a:r>
            <a:r>
              <a:rPr lang="en-US" altLang="zh-CN" sz="2800"/>
              <a:t>jstack</a:t>
            </a:r>
            <a:r>
              <a:rPr lang="zh-CN" altLang="zh-CN" sz="2800"/>
              <a:t>没有响应时使用</a:t>
            </a:r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jstat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/>
              <a:t>-options </a:t>
            </a:r>
            <a:endParaRPr lang="en-US" altLang="zh-CN" sz="2800" smtClean="0"/>
          </a:p>
          <a:p>
            <a:pPr lvl="1"/>
            <a:r>
              <a:rPr lang="en-US" altLang="zh-CN" sz="2000"/>
              <a:t>class </a:t>
            </a:r>
            <a:r>
              <a:rPr lang="en-US" altLang="zh-CN" sz="2000"/>
              <a:t>(</a:t>
            </a:r>
            <a:r>
              <a:rPr lang="zh-CN" altLang="en-US" sz="2000"/>
              <a:t>类加载器</a:t>
            </a:r>
            <a:r>
              <a:rPr lang="en-US" altLang="zh-CN" sz="2000"/>
              <a:t>) </a:t>
            </a:r>
            <a:endParaRPr lang="en-US" altLang="zh-CN" sz="2000"/>
          </a:p>
          <a:p>
            <a:pPr lvl="1"/>
            <a:r>
              <a:rPr lang="en-US" altLang="zh-CN" sz="2000"/>
              <a:t>compiler </a:t>
            </a:r>
            <a:r>
              <a:rPr lang="en-US" altLang="zh-CN" sz="2000"/>
              <a:t>(JIT) </a:t>
            </a:r>
            <a:endParaRPr lang="en-US" altLang="zh-CN" sz="2000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gc (GC</a:t>
            </a:r>
            <a:r>
              <a:rPr lang="zh-CN" altLang="en-US" sz="2000">
                <a:solidFill>
                  <a:srgbClr val="FF0000"/>
                </a:solidFill>
              </a:rPr>
              <a:t>堆状态</a:t>
            </a:r>
            <a:r>
              <a:rPr lang="en-US" altLang="zh-CN" sz="2000">
                <a:solidFill>
                  <a:srgbClr val="FF0000"/>
                </a:solidFill>
              </a:rPr>
              <a:t>) </a:t>
            </a:r>
            <a:endParaRPr lang="en-US" altLang="zh-CN" sz="2000"/>
          </a:p>
          <a:p>
            <a:pPr lvl="1"/>
            <a:r>
              <a:rPr lang="en-US" altLang="zh-CN" sz="2000" smtClean="0"/>
              <a:t>gccapacity (</a:t>
            </a:r>
            <a:r>
              <a:rPr lang="zh-CN" altLang="en-US" sz="2000" smtClean="0"/>
              <a:t>各区大小</a:t>
            </a:r>
            <a:r>
              <a:rPr lang="en-US" altLang="zh-CN" sz="2000" smtClean="0"/>
              <a:t>) 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gccause (</a:t>
            </a:r>
            <a:r>
              <a:rPr lang="zh-CN" altLang="en-US" sz="2000" smtClean="0"/>
              <a:t>最近一次</a:t>
            </a:r>
            <a:r>
              <a:rPr lang="en-US" altLang="zh-CN" sz="2000" smtClean="0"/>
              <a:t>GC</a:t>
            </a:r>
            <a:r>
              <a:rPr lang="zh-CN" altLang="en-US" sz="2000" smtClean="0"/>
              <a:t>统计和原因</a:t>
            </a:r>
            <a:r>
              <a:rPr lang="en-US" altLang="zh-CN" sz="2000" smtClean="0"/>
              <a:t>) 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gcnew </a:t>
            </a:r>
            <a:r>
              <a:rPr lang="en-US" altLang="zh-CN" sz="2000"/>
              <a:t>(</a:t>
            </a:r>
            <a:r>
              <a:rPr lang="zh-CN" altLang="en-US" sz="2000"/>
              <a:t>新生代统计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gcnewcapacity (</a:t>
            </a:r>
            <a:r>
              <a:rPr lang="zh-CN" altLang="en-US" sz="2000"/>
              <a:t>新生代</a:t>
            </a:r>
            <a:r>
              <a:rPr lang="zh-CN" altLang="en-US" sz="2000"/>
              <a:t>大小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gcold </a:t>
            </a:r>
            <a:r>
              <a:rPr lang="en-US" altLang="zh-CN" sz="2000"/>
              <a:t>(</a:t>
            </a:r>
            <a:r>
              <a:rPr lang="zh-CN" altLang="en-US" sz="2000"/>
              <a:t>老</a:t>
            </a:r>
            <a:r>
              <a:rPr lang="zh-CN" altLang="en-US" sz="2000"/>
              <a:t>年代</a:t>
            </a:r>
            <a:r>
              <a:rPr lang="zh-CN" altLang="en-US" sz="2000"/>
              <a:t>统计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gcoldcapacity (</a:t>
            </a:r>
            <a:r>
              <a:rPr lang="zh-CN" altLang="en-US" sz="2000"/>
              <a:t>老年代大小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gcpermcapacity </a:t>
            </a:r>
            <a:r>
              <a:rPr lang="en-US" altLang="zh-CN" sz="2000"/>
              <a:t>(</a:t>
            </a:r>
            <a:r>
              <a:rPr lang="zh-CN" altLang="en-US" sz="2000"/>
              <a:t>永久区大小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gcutil (GC</a:t>
            </a:r>
            <a:r>
              <a:rPr lang="zh-CN" altLang="en-US" sz="2000" smtClean="0">
                <a:solidFill>
                  <a:srgbClr val="FF0000"/>
                </a:solidFill>
              </a:rPr>
              <a:t>统计汇总</a:t>
            </a:r>
            <a:r>
              <a:rPr lang="en-US" altLang="zh-CN" sz="2000" smtClean="0">
                <a:solidFill>
                  <a:srgbClr val="FF0000"/>
                </a:solidFill>
              </a:rPr>
              <a:t>)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printcompilation (HotSpot</a:t>
            </a:r>
            <a:r>
              <a:rPr lang="zh-CN" altLang="en-US" sz="2000" smtClean="0"/>
              <a:t>编译统计</a:t>
            </a:r>
            <a:r>
              <a:rPr lang="en-US" altLang="zh-CN" sz="2000" smtClean="0"/>
              <a:t>)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115785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jstat -gc &lt;pid&gt;: </a:t>
            </a:r>
            <a:r>
              <a:rPr lang="zh-CN" altLang="zh-CN"/>
              <a:t>可以显示</a:t>
            </a:r>
            <a:r>
              <a:rPr lang="en-US" altLang="zh-CN"/>
              <a:t>gc</a:t>
            </a:r>
            <a:r>
              <a:rPr lang="zh-CN" altLang="zh-CN"/>
              <a:t>的信息，查看</a:t>
            </a:r>
            <a:r>
              <a:rPr lang="en-US" altLang="zh-CN"/>
              <a:t>gc</a:t>
            </a:r>
            <a:r>
              <a:rPr lang="zh-CN" altLang="zh-CN"/>
              <a:t>的次数，及时间</a:t>
            </a:r>
            <a:endParaRPr lang="zh-CN" altLang="zh-CN" b="1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923132" y="1111587"/>
          <a:ext cx="9603354" cy="5231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325"/>
                <a:gridCol w="8284029"/>
              </a:tblGrid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显示列名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具体描述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4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S0U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S1U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EC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EU 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OC  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OU 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持久代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容量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PU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持久代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目前已使用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空间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600" kern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KB</a:t>
                      </a:r>
                      <a:r>
                        <a:rPr lang="en-US" sz="1600" kern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YGCT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FGCT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27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GCT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用的总时间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115785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jstat -gcutil &lt;pid&gt;:</a:t>
            </a:r>
            <a:r>
              <a:rPr lang="zh-CN" altLang="zh-CN"/>
              <a:t>统计</a:t>
            </a:r>
            <a:r>
              <a:rPr lang="en-US" altLang="zh-CN"/>
              <a:t>gc</a:t>
            </a:r>
            <a:r>
              <a:rPr lang="zh-CN" altLang="zh-CN"/>
              <a:t>信息</a:t>
            </a:r>
            <a:endParaRPr lang="zh-CN" altLang="zh-CN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3143" y="1219195"/>
          <a:ext cx="9764486" cy="4865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764"/>
                <a:gridCol w="8760722"/>
              </a:tblGrid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显示列名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具体描述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S0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年轻代中第一个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S1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年轻代中第二个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survivor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（幸存区）已使用的占当前容量百分比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Eden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（伊甸园）已使用的占当前容量百分比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 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perm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代已使用的占当前容量百分比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YGCT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从应用程序启动到采样时年轻代中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次数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FGCT   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old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代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全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gc)gc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所用时间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42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GCT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从应用程序启动到采样时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gc</a:t>
                      </a:r>
                      <a:r>
                        <a:rPr lang="zh-CN" sz="1600" kern="0">
                          <a:effectLst/>
                          <a:latin typeface="+mj-ea"/>
                          <a:ea typeface="+mj-ea"/>
                        </a:rPr>
                        <a:t>用的总时间</a:t>
                      </a:r>
                      <a:r>
                        <a:rPr lang="en-US" sz="1600" kern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jconsole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400" y="390073"/>
            <a:ext cx="7605857" cy="6338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jvisualvm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6979"/>
            <a:ext cx="11041533" cy="5921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类的装载过程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r>
              <a:rPr lang="zh-CN" altLang="en-US" sz="2800"/>
              <a:t>加载</a:t>
            </a:r>
            <a:endParaRPr lang="en-US" altLang="zh-CN" sz="2800"/>
          </a:p>
          <a:p>
            <a:r>
              <a:rPr lang="zh-CN" altLang="en-US" sz="2800" smtClean="0"/>
              <a:t>链接</a:t>
            </a:r>
            <a:endParaRPr lang="en-US" altLang="zh-CN" sz="2800" smtClean="0"/>
          </a:p>
          <a:p>
            <a:pPr lvl="1"/>
            <a:r>
              <a:rPr lang="zh-CN" altLang="en-US" sz="2600" smtClean="0"/>
              <a:t>验证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准备</a:t>
            </a:r>
            <a:endParaRPr lang="en-US" altLang="zh-CN" sz="2600" smtClean="0"/>
          </a:p>
          <a:p>
            <a:pPr lvl="1"/>
            <a:r>
              <a:rPr lang="zh-CN" altLang="en-US" sz="2600"/>
              <a:t>解析</a:t>
            </a:r>
            <a:endParaRPr lang="en-US" altLang="zh-CN" sz="2600"/>
          </a:p>
          <a:p>
            <a:pPr lvl="0"/>
            <a:r>
              <a:rPr lang="zh-CN" altLang="en-US" sz="2800"/>
              <a:t>初始化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加载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800">
                <a:latin typeface="+mj-ea"/>
                <a:ea typeface="+mj-ea"/>
              </a:rPr>
              <a:t>取得类的二进制字节流，通过类的全限定名称（包名</a:t>
            </a:r>
            <a:r>
              <a:rPr lang="en-US" altLang="zh-CN" sz="2800">
                <a:latin typeface="+mj-ea"/>
                <a:ea typeface="+mj-ea"/>
              </a:rPr>
              <a:t>+</a:t>
            </a:r>
            <a:r>
              <a:rPr lang="zh-CN" altLang="zh-CN" sz="2800">
                <a:latin typeface="+mj-ea"/>
                <a:ea typeface="+mj-ea"/>
              </a:rPr>
              <a:t>类名）</a:t>
            </a:r>
            <a:endParaRPr lang="zh-CN" altLang="zh-CN" sz="2800">
              <a:latin typeface="+mj-ea"/>
              <a:ea typeface="+mj-ea"/>
            </a:endParaRPr>
          </a:p>
          <a:p>
            <a:pPr lvl="0"/>
            <a:r>
              <a:rPr lang="zh-CN" altLang="zh-CN" sz="2800">
                <a:latin typeface="+mj-ea"/>
                <a:ea typeface="+mj-ea"/>
              </a:rPr>
              <a:t>把二进制字节流中静态存储结构转化为方法区数据结构</a:t>
            </a:r>
            <a:endParaRPr lang="zh-CN" altLang="zh-CN" sz="2800">
              <a:latin typeface="+mj-ea"/>
              <a:ea typeface="+mj-ea"/>
            </a:endParaRPr>
          </a:p>
          <a:p>
            <a:pPr lvl="0"/>
            <a:r>
              <a:rPr lang="zh-CN" altLang="zh-CN" sz="2800">
                <a:latin typeface="+mj-ea"/>
                <a:ea typeface="+mj-ea"/>
              </a:rPr>
              <a:t>在内存中生成代表这个类的</a:t>
            </a:r>
            <a:r>
              <a:rPr lang="en-US" altLang="zh-CN" sz="2800">
                <a:latin typeface="+mj-ea"/>
                <a:ea typeface="+mj-ea"/>
              </a:rPr>
              <a:t>java.lang.Class</a:t>
            </a:r>
            <a:r>
              <a:rPr lang="zh-CN" altLang="zh-CN" sz="2800">
                <a:latin typeface="+mj-ea"/>
                <a:ea typeface="+mj-ea"/>
              </a:rPr>
              <a:t>对象，这里是放在堆中</a:t>
            </a:r>
            <a:endParaRPr lang="zh-CN" altLang="zh-CN" sz="28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/>
              <a:t>验证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smtClean="0">
                <a:latin typeface="+mj-ea"/>
                <a:ea typeface="+mj-ea"/>
              </a:rPr>
              <a:t>验证类的格式是否正确</a:t>
            </a:r>
            <a:endParaRPr lang="en-US" altLang="zh-CN" sz="28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文件格式的验证</a:t>
            </a:r>
            <a:endParaRPr lang="zh-CN" altLang="zh-CN" sz="26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元数据</a:t>
            </a:r>
            <a:r>
              <a:rPr lang="zh-CN" altLang="zh-CN" sz="2600">
                <a:latin typeface="+mj-ea"/>
                <a:ea typeface="+mj-ea"/>
              </a:rPr>
              <a:t>验证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字节码验证</a:t>
            </a:r>
            <a:endParaRPr lang="zh-CN" altLang="zh-CN" sz="2600">
              <a:latin typeface="+mj-ea"/>
              <a:ea typeface="+mj-ea"/>
            </a:endParaRPr>
          </a:p>
          <a:p>
            <a:pPr lvl="1"/>
            <a:r>
              <a:rPr lang="zh-CN" altLang="zh-CN" sz="2600">
                <a:latin typeface="+mj-ea"/>
                <a:ea typeface="+mj-ea"/>
              </a:rPr>
              <a:t>符号</a:t>
            </a:r>
            <a:r>
              <a:rPr lang="zh-CN" altLang="zh-CN" sz="2600">
                <a:latin typeface="+mj-ea"/>
                <a:ea typeface="+mj-ea"/>
              </a:rPr>
              <a:t>引用</a:t>
            </a:r>
            <a:r>
              <a:rPr lang="zh-CN" altLang="zh-CN" sz="2600" smtClean="0">
                <a:latin typeface="+mj-ea"/>
                <a:ea typeface="+mj-ea"/>
              </a:rPr>
              <a:t>验证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/>
              <a:t>准备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600">
                <a:latin typeface="+mj-ea"/>
                <a:ea typeface="+mj-ea"/>
              </a:rPr>
              <a:t>为类的静态变量（</a:t>
            </a:r>
            <a:r>
              <a:rPr lang="en-US" altLang="zh-CN" sz="2600">
                <a:latin typeface="+mj-ea"/>
                <a:ea typeface="+mj-ea"/>
              </a:rPr>
              <a:t>static</a:t>
            </a:r>
            <a:r>
              <a:rPr lang="zh-CN" altLang="zh-CN" sz="2600">
                <a:latin typeface="+mj-ea"/>
                <a:ea typeface="+mj-ea"/>
              </a:rPr>
              <a:t>修饰）分配内存（方法区），并将其初始化成</a:t>
            </a:r>
            <a:r>
              <a:rPr lang="zh-CN" altLang="zh-CN" sz="2600">
                <a:latin typeface="+mj-ea"/>
                <a:ea typeface="+mj-ea"/>
              </a:rPr>
              <a:t>默认</a:t>
            </a:r>
            <a:r>
              <a:rPr lang="zh-CN" altLang="zh-CN" sz="2600" smtClean="0">
                <a:latin typeface="+mj-ea"/>
                <a:ea typeface="+mj-ea"/>
              </a:rPr>
              <a:t>值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i</a:t>
            </a:r>
            <a:r>
              <a:rPr lang="en-US" altLang="zh-CN" sz="2600" smtClean="0">
                <a:latin typeface="+mj-ea"/>
                <a:ea typeface="+mj-ea"/>
              </a:rPr>
              <a:t>nt </a:t>
            </a:r>
            <a:r>
              <a:rPr lang="zh-CN" altLang="en-US" sz="2600" smtClean="0">
                <a:latin typeface="+mj-ea"/>
                <a:ea typeface="+mj-ea"/>
              </a:rPr>
              <a:t>：</a:t>
            </a:r>
            <a:r>
              <a:rPr lang="en-US" altLang="zh-CN" sz="2600" smtClean="0">
                <a:latin typeface="+mj-ea"/>
                <a:ea typeface="+mj-ea"/>
              </a:rPr>
              <a:t>0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l</a:t>
            </a:r>
            <a:r>
              <a:rPr lang="en-US" altLang="zh-CN" sz="2600" smtClean="0">
                <a:latin typeface="+mj-ea"/>
                <a:ea typeface="+mj-ea"/>
              </a:rPr>
              <a:t>ong :0L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 </a:t>
            </a:r>
            <a:r>
              <a:rPr lang="en-US" altLang="zh-CN" sz="2600" smtClean="0">
                <a:latin typeface="+mj-ea"/>
                <a:ea typeface="+mj-ea"/>
              </a:rPr>
              <a:t>boolean:false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p</a:t>
            </a:r>
            <a:r>
              <a:rPr lang="en-US" altLang="zh-CN" sz="2600" smtClean="0">
                <a:latin typeface="+mj-ea"/>
                <a:ea typeface="+mj-ea"/>
              </a:rPr>
              <a:t>ublic </a:t>
            </a:r>
            <a:r>
              <a:rPr lang="en-US" altLang="zh-CN" sz="2600" smtClean="0">
                <a:solidFill>
                  <a:schemeClr val="tx1"/>
                </a:solidFill>
                <a:latin typeface="+mj-ea"/>
                <a:ea typeface="+mj-ea"/>
              </a:rPr>
              <a:t>static </a:t>
            </a:r>
            <a:r>
              <a:rPr lang="en-US" altLang="zh-CN" sz="2600" smtClean="0">
                <a:solidFill>
                  <a:srgbClr val="FF0000"/>
                </a:solidFill>
                <a:latin typeface="+mj-ea"/>
                <a:ea typeface="+mj-ea"/>
              </a:rPr>
              <a:t>final </a:t>
            </a:r>
            <a:r>
              <a:rPr lang="en-US" altLang="zh-CN" sz="2600" smtClean="0">
                <a:latin typeface="+mj-ea"/>
                <a:ea typeface="+mj-ea"/>
              </a:rPr>
              <a:t>int TMP = 1;  final</a:t>
            </a:r>
            <a:r>
              <a:rPr lang="zh-CN" altLang="en-US" sz="2600" smtClean="0">
                <a:latin typeface="+mj-ea"/>
                <a:ea typeface="+mj-ea"/>
              </a:rPr>
              <a:t>常量直接赋值</a:t>
            </a:r>
            <a:endParaRPr lang="zh-CN" altLang="en-US" sz="260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解析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zh-CN" sz="2600" smtClean="0">
                <a:latin typeface="+mj-ea"/>
                <a:ea typeface="+mj-ea"/>
              </a:rPr>
              <a:t>常量</a:t>
            </a:r>
            <a:r>
              <a:rPr lang="zh-CN" altLang="zh-CN" sz="2600">
                <a:latin typeface="+mj-ea"/>
                <a:ea typeface="+mj-ea"/>
              </a:rPr>
              <a:t>池中的符号引用替换为</a:t>
            </a:r>
            <a:r>
              <a:rPr lang="zh-CN" altLang="zh-CN" sz="2600">
                <a:latin typeface="+mj-ea"/>
                <a:ea typeface="+mj-ea"/>
              </a:rPr>
              <a:t>直接</a:t>
            </a:r>
            <a:r>
              <a:rPr lang="zh-CN" altLang="zh-CN" sz="2600" smtClean="0">
                <a:latin typeface="+mj-ea"/>
                <a:ea typeface="+mj-ea"/>
              </a:rPr>
              <a:t>引用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obj.fun()</a:t>
            </a:r>
            <a:endParaRPr lang="en-US" altLang="zh-CN" sz="2600">
              <a:latin typeface="+mj-ea"/>
              <a:ea typeface="+mj-ea"/>
            </a:endParaRPr>
          </a:p>
          <a:p>
            <a:pPr marL="0" lvl="0" indent="0">
              <a:buNone/>
            </a:pP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099457"/>
            <a:ext cx="11101197" cy="5638800"/>
          </a:xfrm>
        </p:spPr>
        <p:txBody>
          <a:bodyPr>
            <a:norm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这个</a:t>
            </a:r>
            <a:r>
              <a:rPr lang="zh-CN" altLang="zh-CN" sz="2600">
                <a:latin typeface="+mj-ea"/>
                <a:ea typeface="+mj-ea"/>
              </a:rPr>
              <a:t>类还没有被</a:t>
            </a:r>
            <a:r>
              <a:rPr lang="zh-CN" altLang="zh-CN" sz="2600">
                <a:latin typeface="+mj-ea"/>
                <a:ea typeface="+mj-ea"/>
              </a:rPr>
              <a:t>加载</a:t>
            </a:r>
            <a:r>
              <a:rPr lang="zh-CN" altLang="zh-CN" sz="2600" smtClean="0">
                <a:latin typeface="+mj-ea"/>
                <a:ea typeface="+mj-ea"/>
              </a:rPr>
              <a:t>和</a:t>
            </a:r>
            <a:r>
              <a:rPr lang="zh-CN" altLang="en-US" sz="2600" smtClean="0">
                <a:latin typeface="+mj-ea"/>
                <a:ea typeface="+mj-ea"/>
              </a:rPr>
              <a:t>链</a:t>
            </a:r>
            <a:r>
              <a:rPr lang="zh-CN" altLang="zh-CN" sz="2600" smtClean="0">
                <a:latin typeface="+mj-ea"/>
                <a:ea typeface="+mj-ea"/>
              </a:rPr>
              <a:t>接</a:t>
            </a:r>
            <a:r>
              <a:rPr lang="zh-CN" altLang="zh-CN" sz="2600">
                <a:latin typeface="+mj-ea"/>
                <a:ea typeface="+mj-ea"/>
              </a:rPr>
              <a:t>，那就先</a:t>
            </a:r>
            <a:r>
              <a:rPr lang="zh-CN" altLang="zh-CN" sz="2600">
                <a:latin typeface="+mj-ea"/>
                <a:ea typeface="+mj-ea"/>
              </a:rPr>
              <a:t>加载</a:t>
            </a:r>
            <a:r>
              <a:rPr lang="zh-CN" altLang="zh-CN" sz="2600" smtClean="0">
                <a:latin typeface="+mj-ea"/>
                <a:ea typeface="+mj-ea"/>
              </a:rPr>
              <a:t>和</a:t>
            </a:r>
            <a:r>
              <a:rPr lang="zh-CN" altLang="en-US" sz="2600" smtClean="0">
                <a:latin typeface="+mj-ea"/>
                <a:ea typeface="+mj-ea"/>
              </a:rPr>
              <a:t>链接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类</a:t>
            </a:r>
            <a:r>
              <a:rPr lang="zh-CN" altLang="zh-CN" sz="2600">
                <a:latin typeface="+mj-ea"/>
                <a:ea typeface="+mj-ea"/>
              </a:rPr>
              <a:t>存在直接的父</a:t>
            </a:r>
            <a:r>
              <a:rPr lang="zh-CN" altLang="zh-CN" sz="2600">
                <a:latin typeface="+mj-ea"/>
                <a:ea typeface="+mj-ea"/>
              </a:rPr>
              <a:t>类</a:t>
            </a:r>
            <a:r>
              <a:rPr lang="zh-CN" altLang="zh-CN" sz="2600" smtClean="0">
                <a:latin typeface="+mj-ea"/>
                <a:ea typeface="+mj-ea"/>
              </a:rPr>
              <a:t>，先</a:t>
            </a:r>
            <a:r>
              <a:rPr lang="zh-CN" altLang="zh-CN" sz="2600">
                <a:latin typeface="+mj-ea"/>
                <a:ea typeface="+mj-ea"/>
              </a:rPr>
              <a:t>初始化直接父类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如果</a:t>
            </a:r>
            <a:r>
              <a:rPr lang="zh-CN" altLang="zh-CN" sz="2600" smtClean="0">
                <a:latin typeface="+mj-ea"/>
                <a:ea typeface="+mj-ea"/>
              </a:rPr>
              <a:t>类</a:t>
            </a:r>
            <a:r>
              <a:rPr lang="zh-CN" altLang="zh-CN" sz="2600">
                <a:latin typeface="+mj-ea"/>
                <a:ea typeface="+mj-ea"/>
              </a:rPr>
              <a:t>中存在</a:t>
            </a:r>
            <a:r>
              <a:rPr lang="zh-CN" altLang="zh-CN" sz="2600">
                <a:solidFill>
                  <a:srgbClr val="FF0000"/>
                </a:solidFill>
                <a:latin typeface="+mj-ea"/>
                <a:ea typeface="+mj-ea"/>
              </a:rPr>
              <a:t>初始化语句</a:t>
            </a:r>
            <a:r>
              <a:rPr lang="zh-CN" altLang="zh-CN" sz="2600">
                <a:latin typeface="+mj-ea"/>
                <a:ea typeface="+mj-ea"/>
              </a:rPr>
              <a:t>，那就依次执行</a:t>
            </a:r>
            <a:r>
              <a:rPr lang="zh-CN" altLang="zh-CN" sz="2600">
                <a:latin typeface="+mj-ea"/>
                <a:ea typeface="+mj-ea"/>
              </a:rPr>
              <a:t>初始化</a:t>
            </a:r>
            <a:r>
              <a:rPr lang="zh-CN" altLang="zh-CN" sz="2600" smtClean="0">
                <a:latin typeface="+mj-ea"/>
                <a:ea typeface="+mj-ea"/>
              </a:rPr>
              <a:t>语句</a:t>
            </a:r>
            <a:endParaRPr lang="en-US" altLang="zh-CN" sz="2600" smtClean="0">
              <a:latin typeface="+mj-ea"/>
              <a:ea typeface="+mj-ea"/>
            </a:endParaRPr>
          </a:p>
          <a:p>
            <a:endParaRPr lang="en-US" altLang="zh-CN" sz="2600">
              <a:latin typeface="+mj-ea"/>
              <a:ea typeface="+mj-ea"/>
            </a:endParaRPr>
          </a:p>
          <a:p>
            <a:r>
              <a:rPr lang="zh-CN" altLang="en-US" sz="2600" smtClean="0">
                <a:latin typeface="+mj-ea"/>
                <a:ea typeface="+mj-ea"/>
              </a:rPr>
              <a:t>类的构造器</a:t>
            </a:r>
            <a:r>
              <a:rPr lang="en-US" altLang="zh-CN" sz="2600" smtClean="0">
                <a:latin typeface="+mj-ea"/>
                <a:ea typeface="+mj-ea"/>
              </a:rPr>
              <a:t>&lt;clinit&gt;: </a:t>
            </a:r>
            <a:r>
              <a:rPr lang="zh-CN" altLang="en-US" sz="2600" smtClean="0">
                <a:latin typeface="+mj-ea"/>
                <a:ea typeface="+mj-ea"/>
              </a:rPr>
              <a:t>由编译器自动收集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static{}</a:t>
            </a:r>
            <a:r>
              <a:rPr lang="zh-CN" altLang="en-US" sz="2400" smtClean="0">
                <a:latin typeface="+mj-ea"/>
                <a:ea typeface="+mj-ea"/>
              </a:rPr>
              <a:t>语句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static</a:t>
            </a:r>
            <a:r>
              <a:rPr lang="zh-CN" altLang="en-US" sz="2400" smtClean="0">
                <a:latin typeface="+mj-ea"/>
                <a:ea typeface="+mj-ea"/>
              </a:rPr>
              <a:t>变量</a:t>
            </a:r>
            <a:endParaRPr lang="zh-CN" altLang="zh-CN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类的初始化时机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099457"/>
            <a:ext cx="8596668" cy="4668187"/>
          </a:xfrm>
        </p:spPr>
        <p:txBody>
          <a:bodyPr>
            <a:normAutofit/>
          </a:bodyPr>
          <a:lstStyle/>
          <a:p>
            <a:pPr lvl="0"/>
            <a:r>
              <a:rPr lang="zh-CN" altLang="en-US" sz="2600" smtClean="0">
                <a:latin typeface="+mj-ea"/>
                <a:ea typeface="+mj-ea"/>
              </a:rPr>
              <a:t>主动使用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600">
                <a:latin typeface="+mj-ea"/>
                <a:ea typeface="+mj-ea"/>
              </a:rPr>
              <a:t>n</a:t>
            </a:r>
            <a:r>
              <a:rPr lang="en-US" altLang="zh-CN" sz="2600" smtClean="0">
                <a:latin typeface="+mj-ea"/>
                <a:ea typeface="+mj-ea"/>
              </a:rPr>
              <a:t>ew</a:t>
            </a:r>
            <a:r>
              <a:rPr lang="zh-CN" altLang="en-US" sz="2600" smtClean="0">
                <a:latin typeface="+mj-ea"/>
                <a:ea typeface="+mj-ea"/>
              </a:rPr>
              <a:t>，创建类的实例对象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/>
              <a:t>反射</a:t>
            </a:r>
            <a:endParaRPr lang="en-US" altLang="zh-CN" sz="2600" smtClean="0"/>
          </a:p>
          <a:p>
            <a:pPr lvl="1"/>
            <a:r>
              <a:rPr lang="zh-CN" altLang="en-US" sz="2600">
                <a:latin typeface="+mj-ea"/>
                <a:ea typeface="+mj-ea"/>
              </a:rPr>
              <a:t>调用类的</a:t>
            </a:r>
            <a:r>
              <a:rPr lang="zh-CN" altLang="en-US" sz="2600">
                <a:latin typeface="+mj-ea"/>
                <a:ea typeface="+mj-ea"/>
              </a:rPr>
              <a:t>静态</a:t>
            </a:r>
            <a:r>
              <a:rPr lang="zh-CN" altLang="en-US" sz="2600" smtClean="0">
                <a:latin typeface="+mj-ea"/>
                <a:ea typeface="+mj-ea"/>
              </a:rPr>
              <a:t>方法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>
                <a:latin typeface="+mj-ea"/>
                <a:ea typeface="+mj-ea"/>
              </a:rPr>
              <a:t>初始化类的子类，此时需要先要初始化父类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600" smtClean="0">
                <a:latin typeface="+mj-ea"/>
                <a:ea typeface="+mj-ea"/>
              </a:rPr>
              <a:t>访问类中的静态</a:t>
            </a:r>
            <a:r>
              <a:rPr lang="zh-CN" altLang="en-US" sz="2600" smtClean="0">
                <a:solidFill>
                  <a:srgbClr val="FF0000"/>
                </a:solidFill>
                <a:latin typeface="+mj-ea"/>
                <a:ea typeface="+mj-ea"/>
              </a:rPr>
              <a:t>变量</a:t>
            </a:r>
            <a:r>
              <a:rPr lang="zh-CN" altLang="en-US" sz="2600" smtClean="0">
                <a:latin typeface="+mj-ea"/>
                <a:ea typeface="+mj-ea"/>
              </a:rPr>
              <a:t>或者给静态</a:t>
            </a:r>
            <a:r>
              <a:rPr lang="zh-CN" altLang="en-US" sz="2600" smtClean="0">
                <a:solidFill>
                  <a:srgbClr val="FF0000"/>
                </a:solidFill>
                <a:latin typeface="+mj-ea"/>
                <a:ea typeface="+mj-ea"/>
              </a:rPr>
              <a:t>变量</a:t>
            </a:r>
            <a:r>
              <a:rPr lang="zh-CN" altLang="en-US" sz="2600" smtClean="0">
                <a:latin typeface="+mj-ea"/>
                <a:ea typeface="+mj-ea"/>
              </a:rPr>
              <a:t>赋值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600" smtClean="0">
                <a:latin typeface="+mj-ea"/>
                <a:ea typeface="+mj-ea"/>
              </a:rPr>
              <a:t>Jvm</a:t>
            </a:r>
            <a:r>
              <a:rPr lang="zh-CN" altLang="en-US" sz="2600" smtClean="0">
                <a:latin typeface="+mj-ea"/>
                <a:ea typeface="+mj-ea"/>
              </a:rPr>
              <a:t>启动的时候的启动类</a:t>
            </a:r>
            <a:endParaRPr lang="zh-CN" altLang="zh-CN" sz="26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JPS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en-US" altLang="zh-CN" sz="2600" smtClean="0">
                <a:latin typeface="+mj-ea"/>
                <a:ea typeface="+mj-ea"/>
              </a:rPr>
              <a:t>Java </a:t>
            </a:r>
            <a:r>
              <a:rPr lang="en-US" altLang="zh-CN" sz="2600">
                <a:latin typeface="+mj-ea"/>
                <a:ea typeface="+mj-ea"/>
              </a:rPr>
              <a:t>Virtual Machine Process Status Tool</a:t>
            </a:r>
            <a:endParaRPr lang="zh-CN" altLang="zh-CN" sz="260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q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600" smtClean="0"/>
              <a:t>指定</a:t>
            </a:r>
            <a:r>
              <a:rPr lang="en-US" altLang="zh-CN" sz="2600"/>
              <a:t>jps</a:t>
            </a:r>
            <a:r>
              <a:rPr lang="zh-CN" altLang="zh-CN" sz="2600"/>
              <a:t>只输出进程</a:t>
            </a:r>
            <a:r>
              <a:rPr lang="en-US" altLang="zh-CN" sz="2600"/>
              <a:t>ID </a:t>
            </a:r>
            <a:r>
              <a:rPr lang="zh-CN" altLang="zh-CN" sz="2600"/>
              <a:t>，不输出类的短名称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m</a:t>
            </a:r>
            <a:r>
              <a:rPr lang="en-US" altLang="zh-CN" sz="2800" smtClean="0"/>
              <a:t> </a:t>
            </a:r>
            <a:endParaRPr lang="en-US" altLang="zh-CN" sz="2800" smtClean="0"/>
          </a:p>
          <a:p>
            <a:pPr lvl="1"/>
            <a:r>
              <a:rPr lang="zh-CN" altLang="zh-CN" sz="2600" smtClean="0"/>
              <a:t>输出</a:t>
            </a:r>
            <a:r>
              <a:rPr lang="zh-CN" altLang="zh-CN" sz="2600"/>
              <a:t>传递给</a:t>
            </a:r>
            <a:r>
              <a:rPr lang="en-US" altLang="zh-CN" sz="2600"/>
              <a:t>Java</a:t>
            </a:r>
            <a:r>
              <a:rPr lang="zh-CN" altLang="zh-CN" sz="2600"/>
              <a:t>进程（主函数）的参数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</a:t>
            </a:r>
            <a:r>
              <a:rPr lang="en-US" altLang="zh-CN" sz="2800" smtClean="0">
                <a:latin typeface="+mj-ea"/>
                <a:ea typeface="+mj-ea"/>
              </a:rPr>
              <a:t>l 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600" smtClean="0"/>
              <a:t>输出</a:t>
            </a:r>
            <a:r>
              <a:rPr lang="zh-CN" altLang="zh-CN" sz="2600"/>
              <a:t>主函数的完整路径</a:t>
            </a:r>
            <a:endParaRPr lang="en-US" altLang="zh-CN" sz="2600" smtClean="0">
              <a:latin typeface="+mj-ea"/>
              <a:ea typeface="+mj-ea"/>
            </a:endParaRPr>
          </a:p>
          <a:p>
            <a:r>
              <a:rPr lang="en-US" altLang="zh-CN" sz="2800" smtClean="0">
                <a:latin typeface="+mj-ea"/>
                <a:ea typeface="+mj-ea"/>
              </a:rPr>
              <a:t>-v</a:t>
            </a:r>
            <a:endParaRPr lang="en-US" altLang="zh-CN" sz="2800" smtClean="0">
              <a:latin typeface="+mj-ea"/>
              <a:ea typeface="+mj-ea"/>
            </a:endParaRPr>
          </a:p>
          <a:p>
            <a:pPr lvl="1"/>
            <a:r>
              <a:rPr lang="zh-CN" altLang="zh-CN" sz="2600" smtClean="0"/>
              <a:t>显示</a:t>
            </a:r>
            <a:r>
              <a:rPr lang="zh-CN" altLang="zh-CN" sz="2600"/>
              <a:t>传递给</a:t>
            </a:r>
            <a:r>
              <a:rPr lang="en-US" altLang="zh-CN" sz="2600"/>
              <a:t>JVM</a:t>
            </a:r>
            <a:r>
              <a:rPr lang="zh-CN" altLang="zh-CN" sz="2600"/>
              <a:t>的参数</a:t>
            </a:r>
            <a:endParaRPr lang="zh-CN" altLang="zh-CN" sz="260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1954</Words>
  <Application>WPS 演示</Application>
  <PresentationFormat>宽屏</PresentationFormat>
  <Paragraphs>236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Wingdings 3</vt:lpstr>
      <vt:lpstr>Arial</vt:lpstr>
      <vt:lpstr>Times New Roman</vt:lpstr>
      <vt:lpstr>Trebuchet MS</vt:lpstr>
      <vt:lpstr>华文新魏</vt:lpstr>
      <vt:lpstr>微软雅黑</vt:lpstr>
      <vt:lpstr>Arial Unicode MS</vt:lpstr>
      <vt:lpstr>Calibri</vt:lpstr>
      <vt:lpstr>方正姚体</vt:lpstr>
      <vt:lpstr>平面</vt:lpstr>
      <vt:lpstr>PowerPoint 演示文稿</vt:lpstr>
      <vt:lpstr>类的装载过程</vt:lpstr>
      <vt:lpstr>加载</vt:lpstr>
      <vt:lpstr>验证</vt:lpstr>
      <vt:lpstr>准备</vt:lpstr>
      <vt:lpstr>解析</vt:lpstr>
      <vt:lpstr>初始化</vt:lpstr>
      <vt:lpstr>类的初始化时机</vt:lpstr>
      <vt:lpstr>JPS</vt:lpstr>
      <vt:lpstr>jinfo</vt:lpstr>
      <vt:lpstr>jmap</vt:lpstr>
      <vt:lpstr>jstack</vt:lpstr>
      <vt:lpstr>jstat</vt:lpstr>
      <vt:lpstr>jstat -gc &lt;pid&gt;: 可以显示gc的信息，查看gc的次数，及时间</vt:lpstr>
      <vt:lpstr>jstat -gcutil &lt;pid&gt;:统计gc信息</vt:lpstr>
      <vt:lpstr>jconsole</vt:lpstr>
      <vt:lpstr>jvisualvm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321</cp:revision>
  <dcterms:created xsi:type="dcterms:W3CDTF">2016-07-12T22:52:00Z</dcterms:created>
  <dcterms:modified xsi:type="dcterms:W3CDTF">2019-11-19T08:26:08Z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