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2" r:id="rId3"/>
    <p:sldId id="366" r:id="rId4"/>
    <p:sldId id="384" r:id="rId6"/>
    <p:sldId id="379" r:id="rId7"/>
    <p:sldId id="383" r:id="rId8"/>
    <p:sldId id="390" r:id="rId9"/>
    <p:sldId id="385" r:id="rId10"/>
    <p:sldId id="386" r:id="rId11"/>
    <p:sldId id="387" r:id="rId12"/>
    <p:sldId id="382" r:id="rId13"/>
    <p:sldId id="374" r:id="rId14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1" autoAdjust="0"/>
    <p:restoredTop sz="94660"/>
  </p:normalViewPr>
  <p:slideViewPr>
    <p:cSldViewPr>
      <p:cViewPr varScale="1">
        <p:scale>
          <a:sx n="102" d="100"/>
          <a:sy n="102" d="100"/>
        </p:scale>
        <p:origin x="126" y="222"/>
      </p:cViewPr>
      <p:guideLst>
        <p:guide orient="horz" pos="1601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5BE3-5A4F-4698-9C17-36560A6CC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DA4-9D8D-424B-98AF-F9FAEF4E8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下载\清新树叶装饰标签矢量素材\56f33ebe31d6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7"/>
            <a:ext cx="9144001" cy="51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38"/>
          <p:cNvSpPr txBox="1"/>
          <p:nvPr userDrawn="1"/>
        </p:nvSpPr>
        <p:spPr>
          <a:xfrm>
            <a:off x="2879812" y="304292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3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3"/>
            <a:ext cx="3383973" cy="1713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6" y="3614484"/>
            <a:ext cx="3366029" cy="11530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503"/>
            <a:ext cx="8229600" cy="8577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891"/>
            <a:ext cx="4038600" cy="33945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891"/>
            <a:ext cx="4038600" cy="1620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3635"/>
            <a:ext cx="4038600" cy="1621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304292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  <a:endParaRPr lang="zh-CN" altLang="en-US" sz="1600" kern="1200" dirty="0">
              <a:solidFill>
                <a:schemeClr val="accent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91BD-859C-4763-B75E-4E3F739C1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96FA-8040-43AE-9781-056B1336D1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58"/>
          <p:cNvSpPr txBox="1"/>
          <p:nvPr/>
        </p:nvSpPr>
        <p:spPr>
          <a:xfrm>
            <a:off x="2561590" y="2067560"/>
            <a:ext cx="6075680" cy="680085"/>
          </a:xfrm>
          <a:prstGeom prst="rect">
            <a:avLst/>
          </a:prstGeom>
          <a:noFill/>
        </p:spPr>
        <p:txBody>
          <a:bodyPr wrap="square" lIns="65032" tIns="32516" rIns="65032" bIns="32516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Spring Mvc </a:t>
            </a:r>
            <a:r>
              <a:rPr kumimoji="1"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</a:t>
            </a:r>
            <a:r>
              <a:rPr kumimoji="1"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你的笑颜 your smil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671259" y="791580"/>
            <a:ext cx="609600" cy="60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70"/>
          <a:stretch>
            <a:fillRect/>
          </a:stretch>
        </p:blipFill>
        <p:spPr>
          <a:xfrm rot="10800000">
            <a:off x="5652120" y="-19743"/>
            <a:ext cx="3600384" cy="9542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5">
                <p:cTn id="2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684530"/>
            <a:ext cx="7221220" cy="3903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1389380"/>
            <a:ext cx="7517765" cy="3312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"/>
          <p:cNvCxnSpPr/>
          <p:nvPr/>
        </p:nvCxnSpPr>
        <p:spPr>
          <a:xfrm>
            <a:off x="4557024" y="592324"/>
            <a:ext cx="0" cy="424847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/>
          <p:cNvGrpSpPr/>
          <p:nvPr/>
        </p:nvGrpSpPr>
        <p:grpSpPr>
          <a:xfrm>
            <a:off x="4011920" y="1204392"/>
            <a:ext cx="3204738" cy="365586"/>
            <a:chOff x="5349226" y="2010956"/>
            <a:chExt cx="4272984" cy="681234"/>
          </a:xfrm>
          <a:solidFill>
            <a:schemeClr val="accent1"/>
          </a:solidFill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07536" y="2120675"/>
              <a:ext cx="664633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</a:t>
              </a:r>
              <a:endParaRPr 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1927342" y="2175772"/>
            <a:ext cx="3204738" cy="366107"/>
            <a:chOff x="2569789" y="3646467"/>
            <a:chExt cx="4272984" cy="682205"/>
          </a:xfrm>
          <a:solidFill>
            <a:schemeClr val="accent2"/>
          </a:solidFill>
        </p:grpSpPr>
        <p:sp>
          <p:nvSpPr>
            <p:cNvPr id="9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19596" y="3757157"/>
              <a:ext cx="1192107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怎么用？</a:t>
              </a:r>
              <a:endPara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011920" y="3111876"/>
            <a:ext cx="3204738" cy="366107"/>
            <a:chOff x="5349226" y="5365450"/>
            <a:chExt cx="4272984" cy="682205"/>
          </a:xfrm>
          <a:solidFill>
            <a:schemeClr val="accent3"/>
          </a:solidFill>
        </p:grpSpPr>
        <p:sp>
          <p:nvSpPr>
            <p:cNvPr id="100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68336" y="5476140"/>
              <a:ext cx="1192107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源码分析</a:t>
              </a:r>
              <a:endPara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3530" y="1015177"/>
            <a:ext cx="2015716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1954172" y="4083984"/>
            <a:ext cx="3204738" cy="366107"/>
            <a:chOff x="2569789" y="3646467"/>
            <a:chExt cx="4272984" cy="682205"/>
          </a:xfrm>
          <a:solidFill>
            <a:schemeClr val="accent4"/>
          </a:solidFill>
        </p:grpSpPr>
        <p:sp>
          <p:nvSpPr>
            <p:cNvPr id="51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39805" y="3757157"/>
              <a:ext cx="1192107" cy="5715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模拟实现</a:t>
              </a:r>
              <a:endPara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111687" y="1263139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622935" y="1708448"/>
            <a:ext cx="2003425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endParaRPr lang="en-US" altLang="zh-CN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254375" y="3161030"/>
            <a:ext cx="3037205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简洁的web层开发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274695" y="350139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支持Restful风格、支持静态资源、本地解析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3259455" y="387731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灵活的url映射关系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208655" y="421767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跟spring loc aop完好集成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3228975" y="4522470"/>
            <a:ext cx="40284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对其他视图freemark、jsp、Velocity、jstl支持集成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/>
      <p:bldP spid="7" grpId="0"/>
      <p:bldP spid="3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383405" y="2932430"/>
            <a:ext cx="2972435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flash&gt;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jstl-&gt;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last-modified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if-modified-since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加载优先级 compiler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&amp;listings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521652" y="1708448"/>
            <a:ext cx="2205990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p>
            <a:pPr algn="ctr"/>
            <a:r>
              <a:rPr lang="zh-CN" altLang="en-US" sz="3200">
                <a:sym typeface="+mn-ea"/>
              </a:rPr>
              <a:t>静态、动态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231457" y="1708448"/>
            <a:ext cx="2786380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r>
              <a:rPr lang="zh-CN" altLang="en-US" sz="3200">
                <a:sym typeface="+mn-ea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4373880" y="2762885"/>
            <a:ext cx="303720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使用问题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版本问题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655455" y="1614468"/>
            <a:ext cx="2003425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254375" y="3161030"/>
            <a:ext cx="3037205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简洁的web层开发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3274695" y="350139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支持Restful风格、支持静态资源、本地解析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3259455" y="387731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灵活的url映射关系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208655" y="4217670"/>
            <a:ext cx="36220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跟spring loc aop完好集成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3228975" y="4522470"/>
            <a:ext cx="402844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对其他视图freemark、jsp、Velocity、jstl支持集成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  <p:bldP spid="7" grpId="0"/>
      <p:bldP spid="3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788035"/>
            <a:ext cx="6490970" cy="4162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725" y="2956560"/>
            <a:ext cx="25107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https://docs.spring.io/spring/docs/4.3.13.BUILD-SNAPSHOT/spring-framework-reference/htmlsingle/#mvc-ann-requestmapping-composed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340100" y="4191635"/>
            <a:ext cx="29724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>
                <a:sym typeface="+mn-ea"/>
              </a:rPr>
              <a:t>4.3.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RELEASE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GetMapping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PostMapping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1610" y="798830"/>
            <a:ext cx="4871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&lt;dependency&gt;</a:t>
            </a:r>
            <a:endParaRPr lang="zh-CN" altLang="en-US"/>
          </a:p>
          <a:p>
            <a:r>
              <a:rPr lang="zh-CN" altLang="en-US"/>
              <a:t>            &lt;groupId&gt;org.springframework&lt;/groupId&gt;</a:t>
            </a:r>
            <a:endParaRPr lang="zh-CN" altLang="en-US"/>
          </a:p>
          <a:p>
            <a:r>
              <a:rPr lang="zh-CN" altLang="en-US"/>
              <a:t>            &lt;artifactId&gt;spring-web&lt;/artifactId&gt;</a:t>
            </a:r>
            <a:endParaRPr lang="zh-CN" altLang="en-US"/>
          </a:p>
          <a:p>
            <a:r>
              <a:rPr lang="zh-CN" altLang="en-US"/>
              <a:t>           &lt;version&gt;4.3.9.RELEASE&lt;/version&gt;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    &lt;dependency&gt;</a:t>
            </a:r>
            <a:endParaRPr lang="zh-CN" altLang="en-US"/>
          </a:p>
          <a:p>
            <a:r>
              <a:rPr lang="zh-CN" altLang="en-US"/>
              <a:t>            &lt;groupId&gt;org.springframework&lt;/groupId&gt;</a:t>
            </a:r>
            <a:endParaRPr lang="zh-CN" altLang="en-US"/>
          </a:p>
          <a:p>
            <a:r>
              <a:rPr lang="zh-CN" altLang="en-US"/>
              <a:t>            &lt;artifactId&gt;spring-webmvc&lt;/artifactId&gt;</a:t>
            </a:r>
            <a:endParaRPr lang="zh-CN" altLang="en-US"/>
          </a:p>
          <a:p>
            <a:r>
              <a:rPr lang="zh-CN" altLang="en-US"/>
              <a:t>            &lt;version&gt;4.3.9.RELEASE&lt;/version&gt;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320" y="1783080"/>
            <a:ext cx="2095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中文版本：</a:t>
            </a:r>
            <a:endParaRPr lang="zh-CN" altLang="en-US"/>
          </a:p>
          <a:p>
            <a:r>
              <a:rPr lang="zh-CN" altLang="en-US"/>
              <a:t>https://waylau.gitbooks.io/spring-framework-4-reference/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0" y="2339903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4925">
            <a:solidFill>
              <a:schemeClr val="accent1"/>
            </a:solidFill>
            <a:round/>
          </a:ln>
        </p:spPr>
        <p:txBody>
          <a:bodyPr wrap="none" lIns="87043" tIns="43521" rIns="87043" bIns="43521" anchor="ctr"/>
          <a:lstStyle/>
          <a:p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5796" y="1672444"/>
            <a:ext cx="1259750" cy="126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16" tIns="32658" rIns="65316" bIns="32658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231457" y="1708448"/>
            <a:ext cx="2786380" cy="5784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87043" tIns="43521" rIns="87043" bIns="43521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Spring mvc</a:t>
            </a:r>
            <a:r>
              <a:rPr lang="zh-CN" altLang="en-US" sz="3200">
                <a:sym typeface="+mn-ea"/>
              </a:rPr>
              <a:t>模拟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/>
        </p:nvSpPr>
        <p:spPr bwMode="auto">
          <a:xfrm>
            <a:off x="4373880" y="2762885"/>
            <a:ext cx="303720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7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6089"/>
      </a:accent1>
      <a:accent2>
        <a:srgbClr val="C13B30"/>
      </a:accent2>
      <a:accent3>
        <a:srgbClr val="F59B11"/>
      </a:accent3>
      <a:accent4>
        <a:srgbClr val="1C6089"/>
      </a:accent4>
      <a:accent5>
        <a:srgbClr val="C13B30"/>
      </a:accent5>
      <a:accent6>
        <a:srgbClr val="F59B1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演示</Application>
  <PresentationFormat>自定义</PresentationFormat>
  <Paragraphs>85</Paragraphs>
  <Slides>11</Slides>
  <Notes>21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Open Sans</vt:lpstr>
      <vt:lpstr>Segoe Print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mtime</cp:lastModifiedBy>
  <cp:revision>150</cp:revision>
  <dcterms:created xsi:type="dcterms:W3CDTF">2017-06-17T16:19:00Z</dcterms:created>
  <dcterms:modified xsi:type="dcterms:W3CDTF">2019-10-30T01:58:59Z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