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62" r:id="rId11"/>
    <p:sldId id="264" r:id="rId12"/>
    <p:sldId id="261" r:id="rId13"/>
    <p:sldId id="260" r:id="rId14"/>
    <p:sldId id="26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AEAF-F298-43B7-A5B8-E090447F610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79A1-1FC4-46F3-83CE-594B78B23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3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AEAF-F298-43B7-A5B8-E090447F610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79A1-1FC4-46F3-83CE-594B78B23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1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AEAF-F298-43B7-A5B8-E090447F610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79A1-1FC4-46F3-83CE-594B78B23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59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AEAF-F298-43B7-A5B8-E090447F610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79A1-1FC4-46F3-83CE-594B78B23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89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AEAF-F298-43B7-A5B8-E090447F610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79A1-1FC4-46F3-83CE-594B78B23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26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AEAF-F298-43B7-A5B8-E090447F610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79A1-1FC4-46F3-83CE-594B78B23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52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AEAF-F298-43B7-A5B8-E090447F610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79A1-1FC4-46F3-83CE-594B78B23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20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AEAF-F298-43B7-A5B8-E090447F610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79A1-1FC4-46F3-83CE-594B78B23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40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AEAF-F298-43B7-A5B8-E090447F610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79A1-1FC4-46F3-83CE-594B78B23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93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AEAF-F298-43B7-A5B8-E090447F610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79A1-1FC4-46F3-83CE-594B78B23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7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AEAF-F298-43B7-A5B8-E090447F610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79A1-1FC4-46F3-83CE-594B78B23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68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FAEAF-F298-43B7-A5B8-E090447F610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C79A1-1FC4-46F3-83CE-594B78B23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9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cm-pca/latest/userguide/PCACertInstall.html#InstallSubordinateExternal" TargetMode="External"/><Relationship Id="rId7" Type="http://schemas.openxmlformats.org/officeDocument/2006/relationships/hyperlink" Target="https://docs.aws.amazon.com/vpn/latest/s2svpn/SetUpVPNConnections.html#vpn-create-vpg" TargetMode="External"/><Relationship Id="rId2" Type="http://schemas.openxmlformats.org/officeDocument/2006/relationships/hyperlink" Target="https://docs.aws.amazon.com/acm-pca/latest/userguide/PCACertInstal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ws.amazon.com/vpn/latest/s2svpn/VPNRoutingTypes.html" TargetMode="External"/><Relationship Id="rId5" Type="http://schemas.openxmlformats.org/officeDocument/2006/relationships/hyperlink" Target="https://console.aws.amazon.com/vpc/" TargetMode="External"/><Relationship Id="rId4" Type="http://schemas.openxmlformats.org/officeDocument/2006/relationships/hyperlink" Target="https://docs.aws.amazon.com/acm/latest/userguide/gs-acm-request-private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center.checkpoint.com/supportcenter/portal?eventSubmit_doGoviewsolutiondetails=&amp;solutionid=sk10072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7186" y="-48110"/>
            <a:ext cx="12831966" cy="695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28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64484" y="2684376"/>
            <a:ext cx="2826789" cy="1325563"/>
          </a:xfrm>
        </p:spPr>
        <p:txBody>
          <a:bodyPr/>
          <a:lstStyle/>
          <a:p>
            <a:r>
              <a:rPr lang="ko-KR" altLang="en-US" b="1" dirty="0" smtClean="0"/>
              <a:t>참고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1941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AWS </a:t>
            </a:r>
            <a:r>
              <a:rPr lang="en-US" altLang="ko-KR" b="1" dirty="0" err="1" smtClean="0"/>
              <a:t>PrivateLink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데이터를 인터넷에 노출하지 않고 </a:t>
            </a:r>
            <a:r>
              <a:rPr lang="en-US" altLang="ko-KR" dirty="0"/>
              <a:t>AWS </a:t>
            </a:r>
            <a:r>
              <a:rPr lang="ko-KR" altLang="en-US" dirty="0"/>
              <a:t>또는 </a:t>
            </a:r>
            <a:r>
              <a:rPr lang="ko-KR" altLang="en-US" dirty="0" err="1"/>
              <a:t>온프레미스에</a:t>
            </a:r>
            <a:r>
              <a:rPr lang="ko-KR" altLang="en-US" dirty="0"/>
              <a:t> </a:t>
            </a:r>
            <a:r>
              <a:rPr lang="ko-KR" altLang="en-US" dirty="0" err="1"/>
              <a:t>호스팅된</a:t>
            </a:r>
            <a:r>
              <a:rPr lang="ko-KR" altLang="en-US" dirty="0"/>
              <a:t> 서비스와 </a:t>
            </a:r>
            <a:r>
              <a:rPr lang="en-US" altLang="ko-KR" dirty="0"/>
              <a:t>VPC </a:t>
            </a:r>
            <a:r>
              <a:rPr lang="ko-KR" altLang="en-US" dirty="0"/>
              <a:t>간에 비공개 연결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서비스에 </a:t>
            </a:r>
            <a:r>
              <a:rPr lang="ko-KR" altLang="en-US" dirty="0"/>
              <a:t>액세스할 수 있는 </a:t>
            </a:r>
            <a:r>
              <a:rPr lang="ko-KR" altLang="en-US" dirty="0" err="1"/>
              <a:t>프라이빗</a:t>
            </a:r>
            <a:r>
              <a:rPr lang="ko-KR" altLang="en-US" dirty="0"/>
              <a:t> </a:t>
            </a:r>
            <a:r>
              <a:rPr lang="ko-KR" altLang="en-US" dirty="0" err="1"/>
              <a:t>엔드포인트를</a:t>
            </a:r>
            <a:r>
              <a:rPr lang="ko-KR" altLang="en-US" dirty="0"/>
              <a:t>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/>
              <a:t>PrivateLink</a:t>
            </a:r>
            <a:r>
              <a:rPr lang="ko-KR" altLang="en-US" dirty="0"/>
              <a:t>를 사용하는 네트워크 트래픽은 </a:t>
            </a:r>
            <a:r>
              <a:rPr lang="ko-KR" altLang="en-US" dirty="0" err="1"/>
              <a:t>퍼블릭</a:t>
            </a:r>
            <a:r>
              <a:rPr lang="ko-KR" altLang="en-US" dirty="0"/>
              <a:t> 인터넷을 통과하지 않으므로 무작위 공격 및 </a:t>
            </a:r>
            <a:r>
              <a:rPr lang="en-US" altLang="ko-KR" dirty="0" err="1"/>
              <a:t>DDoS</a:t>
            </a:r>
            <a:r>
              <a:rPr lang="en-US" altLang="ko-KR" dirty="0"/>
              <a:t> </a:t>
            </a:r>
            <a:r>
              <a:rPr lang="ko-KR" altLang="en-US" dirty="0"/>
              <a:t>공격과 같은 위협 벡터에 대한 노출이 줄어듭니다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Direct Connect / VPN Connect </a:t>
            </a:r>
            <a:r>
              <a:rPr lang="ko-KR" altLang="en-US" dirty="0" smtClean="0"/>
              <a:t>시 더 안전하고 비공개적인 데이터 전송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226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14" y="414711"/>
            <a:ext cx="5734850" cy="45821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635" y="1022706"/>
            <a:ext cx="5115639" cy="2572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919" y="1386040"/>
            <a:ext cx="2724023" cy="42434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919" y="1916508"/>
            <a:ext cx="2948466" cy="17161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9606" y="3616041"/>
            <a:ext cx="3979246" cy="34303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491058" y="3930704"/>
            <a:ext cx="302762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- 1</a:t>
            </a:r>
            <a:r>
              <a:rPr lang="ko-KR" alt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개일 경우 </a:t>
            </a:r>
            <a:r>
              <a:rPr lang="en-US" altLang="ko-KR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Peering</a:t>
            </a:r>
            <a:r>
              <a:rPr lang="ko-KR" alt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은 개당 부과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5792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70" y="304009"/>
            <a:ext cx="5696745" cy="374384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53865" y="4047856"/>
            <a:ext cx="1063990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dirty="0"/>
              <a:t>VPC Peering </a:t>
            </a:r>
            <a:r>
              <a:rPr lang="ko-KR" altLang="en-US" dirty="0"/>
              <a:t>의 경우 </a:t>
            </a:r>
            <a:r>
              <a:rPr lang="en-US" altLang="ko-KR" dirty="0"/>
              <a:t>VPC </a:t>
            </a:r>
            <a:r>
              <a:rPr lang="ko-KR" altLang="en-US" dirty="0"/>
              <a:t>와 </a:t>
            </a:r>
            <a:r>
              <a:rPr lang="en-US" altLang="ko-KR" dirty="0"/>
              <a:t>VPC </a:t>
            </a:r>
            <a:r>
              <a:rPr lang="ko-KR" altLang="en-US" dirty="0"/>
              <a:t>즉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VPC </a:t>
            </a:r>
            <a:r>
              <a:rPr lang="ko-KR" altLang="en-US" dirty="0" err="1" smtClean="0"/>
              <a:t>끼리만</a:t>
            </a:r>
            <a:r>
              <a:rPr lang="ko-KR" altLang="en-US" dirty="0" smtClean="0"/>
              <a:t> </a:t>
            </a:r>
            <a:r>
              <a:rPr lang="ko-KR" altLang="en-US" dirty="0"/>
              <a:t>연결하기 때문에 </a:t>
            </a:r>
            <a:endParaRPr lang="en-US" altLang="ko-KR" dirty="0" smtClean="0"/>
          </a:p>
          <a:p>
            <a:r>
              <a:rPr lang="ko-KR" altLang="en-US" dirty="0" smtClean="0"/>
              <a:t>여러 </a:t>
            </a:r>
            <a:r>
              <a:rPr lang="en-US" altLang="ko-KR" dirty="0"/>
              <a:t>VPC </a:t>
            </a:r>
            <a:r>
              <a:rPr lang="ko-KR" altLang="en-US" dirty="0"/>
              <a:t>를 사용하게 되면 그에 따라 </a:t>
            </a:r>
            <a:r>
              <a:rPr lang="en-US" altLang="ko-KR" dirty="0"/>
              <a:t>VPC Peering </a:t>
            </a:r>
            <a:r>
              <a:rPr lang="ko-KR" altLang="en-US" dirty="0"/>
              <a:t>의 개수도 증가하게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On-Premises </a:t>
            </a:r>
            <a:r>
              <a:rPr lang="ko-KR" altLang="en-US" dirty="0"/>
              <a:t>를 모든 </a:t>
            </a:r>
            <a:r>
              <a:rPr lang="en-US" altLang="ko-KR" dirty="0"/>
              <a:t>VPC </a:t>
            </a:r>
            <a:r>
              <a:rPr lang="ko-KR" altLang="en-US" dirty="0"/>
              <a:t>에 연결하기 위해서는 </a:t>
            </a:r>
            <a:endParaRPr lang="en-US" altLang="ko-KR" dirty="0" smtClean="0"/>
          </a:p>
          <a:p>
            <a:r>
              <a:rPr lang="ko-KR" altLang="en-US" dirty="0" smtClean="0"/>
              <a:t>모든 </a:t>
            </a:r>
            <a:r>
              <a:rPr lang="en-US" altLang="ko-KR" dirty="0"/>
              <a:t>VPC </a:t>
            </a:r>
            <a:r>
              <a:rPr lang="ko-KR" altLang="en-US" dirty="0"/>
              <a:t>에 </a:t>
            </a:r>
            <a:r>
              <a:rPr lang="en-US" altLang="ko-KR" dirty="0"/>
              <a:t>VPN Connection </a:t>
            </a:r>
            <a:r>
              <a:rPr lang="ko-KR" altLang="en-US" dirty="0"/>
              <a:t>을 해주어야 합니다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하지만</a:t>
            </a:r>
            <a:r>
              <a:rPr lang="en-US" altLang="ko-KR" dirty="0"/>
              <a:t>, Transit Gateway </a:t>
            </a:r>
            <a:r>
              <a:rPr lang="ko-KR" altLang="en-US" dirty="0"/>
              <a:t>는 여러 </a:t>
            </a:r>
            <a:r>
              <a:rPr lang="en-US" altLang="ko-KR" dirty="0"/>
              <a:t>VPC </a:t>
            </a:r>
            <a:r>
              <a:rPr lang="ko-KR" altLang="en-US" dirty="0"/>
              <a:t>를 한번에 연결할 수 있게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또한 </a:t>
            </a:r>
            <a:r>
              <a:rPr lang="en-US" altLang="ko-KR" dirty="0"/>
              <a:t>VPN Connection </a:t>
            </a:r>
            <a:r>
              <a:rPr lang="ko-KR" altLang="en-US" dirty="0"/>
              <a:t>도 </a:t>
            </a:r>
            <a:r>
              <a:rPr lang="en-US" altLang="ko-KR" dirty="0"/>
              <a:t>Transit Gateway </a:t>
            </a:r>
            <a:r>
              <a:rPr lang="ko-KR" altLang="en-US" dirty="0"/>
              <a:t>에 연결 함으로써 </a:t>
            </a:r>
            <a:endParaRPr lang="en-US" altLang="ko-KR" dirty="0" smtClean="0"/>
          </a:p>
          <a:p>
            <a:r>
              <a:rPr lang="en-US" altLang="ko-KR" dirty="0" smtClean="0"/>
              <a:t>VPN </a:t>
            </a:r>
            <a:r>
              <a:rPr lang="en-US" altLang="ko-KR" dirty="0"/>
              <a:t>Connection </a:t>
            </a:r>
            <a:r>
              <a:rPr lang="ko-KR" altLang="en-US" dirty="0"/>
              <a:t>의 개수가 줄어들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이러한 </a:t>
            </a:r>
            <a:r>
              <a:rPr lang="ko-KR" altLang="en-US" dirty="0"/>
              <a:t>특성 때문에 </a:t>
            </a:r>
            <a:r>
              <a:rPr lang="en-US" altLang="ko-KR" dirty="0"/>
              <a:t>Transit Gateway </a:t>
            </a:r>
            <a:r>
              <a:rPr lang="ko-KR" altLang="en-US" dirty="0"/>
              <a:t>를 사용하게 되면 구조를 좀 더 단순한 형태로 만들 수 있습니다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854" y="723449"/>
            <a:ext cx="4182059" cy="25721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376" y="1048859"/>
            <a:ext cx="2114845" cy="2381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7376" y="1355216"/>
            <a:ext cx="2695951" cy="2286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6841" y="1661573"/>
            <a:ext cx="4002072" cy="39896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5519" y="2060534"/>
            <a:ext cx="1348093" cy="170009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0621" y="2058030"/>
            <a:ext cx="1450477" cy="168225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5519" y="3718113"/>
            <a:ext cx="3846242" cy="33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88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요금 계산기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https://aws.amazon.com/ko/privatelink/pricing/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VPN</a:t>
            </a:r>
            <a:r>
              <a:rPr lang="ko-KR" altLang="en-US" dirty="0" smtClean="0"/>
              <a:t>연결 </a:t>
            </a:r>
            <a:r>
              <a:rPr lang="en-US" altLang="ko-KR" dirty="0" smtClean="0"/>
              <a:t>/ NAT GW </a:t>
            </a:r>
            <a:r>
              <a:rPr lang="ko-KR" altLang="en-US" dirty="0" smtClean="0"/>
              <a:t>연결 </a:t>
            </a:r>
            <a:r>
              <a:rPr lang="en-US" altLang="ko-KR" dirty="0" smtClean="0"/>
              <a:t>/ TGW / </a:t>
            </a:r>
            <a:r>
              <a:rPr lang="en-US" altLang="ko-KR" dirty="0" err="1" smtClean="0"/>
              <a:t>PrivateLink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월 기준이라 좀 불편함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19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3" y="500015"/>
            <a:ext cx="8916644" cy="493463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791129" y="5430188"/>
            <a:ext cx="80679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VPN Connection </a:t>
            </a:r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생성 시 </a:t>
            </a:r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</a:t>
            </a:r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</a:t>
            </a:r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VPN</a:t>
            </a:r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장비의 제조사와 </a:t>
            </a:r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 </a:t>
            </a:r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버전을 선택</a:t>
            </a:r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AWS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 </a:t>
            </a:r>
            <a:r>
              <a:rPr lang="en-US" altLang="ko-KR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configuratio</a:t>
            </a:r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제공</a:t>
            </a:r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다운로드하여 장비에 </a:t>
            </a:r>
            <a:r>
              <a:rPr lang="ko-KR" alt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넣어줘야함</a:t>
            </a:r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610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099" y="1109339"/>
            <a:ext cx="8611802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6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AWS Site-to-Site VPN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900" b="1" dirty="0"/>
              <a:t>개념</a:t>
            </a:r>
          </a:p>
          <a:p>
            <a:pPr>
              <a:lnSpc>
                <a:spcPct val="120000"/>
              </a:lnSpc>
            </a:pPr>
            <a:r>
              <a:rPr lang="en-US" altLang="ko-KR" sz="2900" dirty="0" smtClean="0"/>
              <a:t>VPN </a:t>
            </a:r>
            <a:r>
              <a:rPr lang="ko-KR" altLang="en-US" sz="2900" dirty="0"/>
              <a:t>연결</a:t>
            </a:r>
            <a:r>
              <a:rPr lang="en-US" altLang="ko-KR" sz="2900" dirty="0"/>
              <a:t>: </a:t>
            </a:r>
            <a:r>
              <a:rPr lang="ko-KR" altLang="en-US" sz="2900" dirty="0" err="1"/>
              <a:t>온프레미스</a:t>
            </a:r>
            <a:r>
              <a:rPr lang="ko-KR" altLang="en-US" sz="2900" dirty="0"/>
              <a:t> 장비와 </a:t>
            </a:r>
            <a:r>
              <a:rPr lang="en-US" altLang="ko-KR" sz="2900" dirty="0"/>
              <a:t>VPC </a:t>
            </a:r>
            <a:r>
              <a:rPr lang="ko-KR" altLang="en-US" sz="2900" dirty="0"/>
              <a:t>간의 보안 연결입니다</a:t>
            </a:r>
            <a:r>
              <a:rPr lang="en-US" altLang="ko-KR" sz="290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900" dirty="0"/>
              <a:t>VPN </a:t>
            </a:r>
            <a:r>
              <a:rPr lang="ko-KR" altLang="en-US" sz="2900" dirty="0"/>
              <a:t>터널</a:t>
            </a:r>
            <a:r>
              <a:rPr lang="en-US" altLang="ko-KR" sz="2900" dirty="0"/>
              <a:t>: </a:t>
            </a:r>
            <a:r>
              <a:rPr lang="ko-KR" altLang="en-US" sz="2900" dirty="0"/>
              <a:t>데이터가 고객 네트워크에서 </a:t>
            </a:r>
            <a:r>
              <a:rPr lang="en-US" altLang="ko-KR" sz="2900" dirty="0"/>
              <a:t>AWS</a:t>
            </a:r>
            <a:r>
              <a:rPr lang="ko-KR" altLang="en-US" sz="2900" dirty="0"/>
              <a:t>와 주고받을 수 있는 암호화된 링크입니다</a:t>
            </a:r>
            <a:r>
              <a:rPr lang="en-US" altLang="ko-KR" sz="2900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900" dirty="0"/>
              <a:t>각 </a:t>
            </a:r>
            <a:r>
              <a:rPr lang="en-US" altLang="ko-KR" sz="2900" dirty="0"/>
              <a:t>VPN </a:t>
            </a:r>
            <a:r>
              <a:rPr lang="ko-KR" altLang="en-US" sz="2900" dirty="0"/>
              <a:t>연결에는 </a:t>
            </a:r>
            <a:r>
              <a:rPr lang="ko-KR" altLang="en-US" sz="2900" dirty="0" err="1"/>
              <a:t>고가용성을</a:t>
            </a:r>
            <a:r>
              <a:rPr lang="ko-KR" altLang="en-US" sz="2900" dirty="0"/>
              <a:t> 위해 동시에 사용할 수 있는 두 개의 </a:t>
            </a:r>
            <a:r>
              <a:rPr lang="en-US" altLang="ko-KR" sz="2900" dirty="0"/>
              <a:t>VPN </a:t>
            </a:r>
            <a:r>
              <a:rPr lang="ko-KR" altLang="en-US" sz="2900" dirty="0"/>
              <a:t>터널이 포함되어 있습니다</a:t>
            </a:r>
            <a:r>
              <a:rPr lang="en-US" altLang="ko-KR" sz="2900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900" dirty="0"/>
              <a:t>고객 게이트웨이</a:t>
            </a:r>
            <a:r>
              <a:rPr lang="en-US" altLang="ko-KR" sz="2900" dirty="0"/>
              <a:t>: </a:t>
            </a:r>
            <a:r>
              <a:rPr lang="ko-KR" altLang="en-US" sz="2900" dirty="0"/>
              <a:t>고객 게이트웨이 디바이스에 대한 정보를 </a:t>
            </a:r>
            <a:r>
              <a:rPr lang="en-US" altLang="ko-KR" sz="2900" dirty="0"/>
              <a:t>AWS</a:t>
            </a:r>
            <a:r>
              <a:rPr lang="ko-KR" altLang="en-US" sz="2900" dirty="0"/>
              <a:t>에 제공하는 </a:t>
            </a:r>
            <a:r>
              <a:rPr lang="en-US" altLang="ko-KR" sz="2900" dirty="0"/>
              <a:t>AWS </a:t>
            </a:r>
            <a:r>
              <a:rPr lang="ko-KR" altLang="en-US" sz="2900" dirty="0"/>
              <a:t>리소스입니다</a:t>
            </a:r>
            <a:r>
              <a:rPr lang="en-US" altLang="ko-KR" sz="2900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900" dirty="0"/>
              <a:t>고객 게이트웨이 디바이스</a:t>
            </a:r>
            <a:r>
              <a:rPr lang="en-US" altLang="ko-KR" sz="2900" dirty="0"/>
              <a:t>: Site-to-Site VPN </a:t>
            </a:r>
            <a:r>
              <a:rPr lang="ko-KR" altLang="en-US" sz="2900" dirty="0"/>
              <a:t>연결을 위해 고객 측에 설치된 물리적 디바이스 또는 소프트웨어 애플리케이션입니다</a:t>
            </a:r>
            <a:r>
              <a:rPr lang="en-US" altLang="ko-KR" sz="2900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900" dirty="0"/>
              <a:t>가상 </a:t>
            </a:r>
            <a:r>
              <a:rPr lang="ko-KR" altLang="en-US" sz="2900" dirty="0" err="1"/>
              <a:t>프라이빗</a:t>
            </a:r>
            <a:r>
              <a:rPr lang="ko-KR" altLang="en-US" sz="2900" dirty="0"/>
              <a:t> 게이트웨이</a:t>
            </a:r>
            <a:r>
              <a:rPr lang="en-US" altLang="ko-KR" sz="2900" dirty="0"/>
              <a:t>: Site-to-Site VPN </a:t>
            </a:r>
            <a:r>
              <a:rPr lang="ko-KR" altLang="en-US" sz="2900" dirty="0"/>
              <a:t>연결의 </a:t>
            </a:r>
            <a:r>
              <a:rPr lang="en-US" altLang="ko-KR" sz="2900" dirty="0"/>
              <a:t>Amazon </a:t>
            </a:r>
            <a:r>
              <a:rPr lang="ko-KR" altLang="en-US" sz="2900" dirty="0"/>
              <a:t>측에 있는 </a:t>
            </a:r>
            <a:r>
              <a:rPr lang="en-US" altLang="ko-KR" sz="2900" dirty="0"/>
              <a:t>VPN </a:t>
            </a:r>
            <a:r>
              <a:rPr lang="ko-KR" altLang="en-US" sz="2900" dirty="0" err="1"/>
              <a:t>집선기입니다</a:t>
            </a:r>
            <a:r>
              <a:rPr lang="en-US" altLang="ko-KR" sz="2900" dirty="0"/>
              <a:t>. </a:t>
            </a:r>
            <a:r>
              <a:rPr lang="ko-KR" altLang="en-US" sz="2900" dirty="0"/>
              <a:t>가상 </a:t>
            </a:r>
            <a:r>
              <a:rPr lang="ko-KR" altLang="en-US" sz="2900" dirty="0" err="1"/>
              <a:t>프라이빗</a:t>
            </a:r>
            <a:r>
              <a:rPr lang="ko-KR" altLang="en-US" sz="2900" dirty="0"/>
              <a:t> 게이트웨이나 전송 게이트웨이를 </a:t>
            </a:r>
            <a:r>
              <a:rPr lang="en-US" altLang="ko-KR" sz="2900" dirty="0"/>
              <a:t>Site-to-Site VPN </a:t>
            </a:r>
            <a:r>
              <a:rPr lang="ko-KR" altLang="en-US" sz="2900" dirty="0"/>
              <a:t>연결의 </a:t>
            </a:r>
            <a:r>
              <a:rPr lang="en-US" altLang="ko-KR" sz="2900" dirty="0"/>
              <a:t>Amazon </a:t>
            </a:r>
            <a:r>
              <a:rPr lang="ko-KR" altLang="en-US" sz="2900" dirty="0"/>
              <a:t>측 게이트웨이로 사용합니다</a:t>
            </a:r>
            <a:r>
              <a:rPr lang="en-US" altLang="ko-KR" sz="2900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900" dirty="0"/>
              <a:t>전송 게이트웨이</a:t>
            </a:r>
            <a:r>
              <a:rPr lang="en-US" altLang="ko-KR" sz="2900" dirty="0"/>
              <a:t>: VPC</a:t>
            </a:r>
            <a:r>
              <a:rPr lang="ko-KR" altLang="en-US" sz="2900" dirty="0"/>
              <a:t>와 </a:t>
            </a:r>
            <a:r>
              <a:rPr lang="ko-KR" altLang="en-US" sz="2900" dirty="0" err="1"/>
              <a:t>온프레미스</a:t>
            </a:r>
            <a:r>
              <a:rPr lang="ko-KR" altLang="en-US" sz="2900" dirty="0"/>
              <a:t> 네트워크를 상호 연결하는 데 쓸 수 있는 전송 허브입니다</a:t>
            </a:r>
            <a:r>
              <a:rPr lang="en-US" altLang="ko-KR" sz="2900" dirty="0"/>
              <a:t>. </a:t>
            </a:r>
            <a:r>
              <a:rPr lang="ko-KR" altLang="en-US" sz="2900" dirty="0"/>
              <a:t>전송 게이트웨이나 가상 </a:t>
            </a:r>
            <a:r>
              <a:rPr lang="ko-KR" altLang="en-US" sz="2900" dirty="0" err="1"/>
              <a:t>프라이빗</a:t>
            </a:r>
            <a:r>
              <a:rPr lang="ko-KR" altLang="en-US" sz="2900" dirty="0"/>
              <a:t> 게이트웨이를 </a:t>
            </a:r>
            <a:r>
              <a:rPr lang="en-US" altLang="ko-KR" sz="2900" dirty="0"/>
              <a:t>Site-to-Site VPN </a:t>
            </a:r>
            <a:r>
              <a:rPr lang="ko-KR" altLang="en-US" sz="2900" dirty="0"/>
              <a:t>연결의 </a:t>
            </a:r>
            <a:r>
              <a:rPr lang="en-US" altLang="ko-KR" sz="2900" dirty="0"/>
              <a:t>Amazon </a:t>
            </a:r>
            <a:r>
              <a:rPr lang="ko-KR" altLang="en-US" sz="2900" dirty="0"/>
              <a:t>측 게이트웨이로 사용합니다</a:t>
            </a:r>
            <a:r>
              <a:rPr lang="en-US" altLang="ko-KR" sz="2900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292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AWS Site-to-Site VPN </a:t>
            </a:r>
            <a:r>
              <a:rPr lang="ko-KR" altLang="en-US" b="1" dirty="0" smtClean="0"/>
              <a:t>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93116"/>
            <a:ext cx="10515600" cy="94251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AWS Site-to-Site VPN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은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보안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IPSec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터널을 통해 데이터 센터 또는 지점을 </a:t>
            </a:r>
            <a:r>
              <a:rPr lang="ko-KR" alt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클라우드로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확장하여 가상 </a:t>
            </a:r>
            <a:r>
              <a:rPr lang="ko-KR" alt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프라이빗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게이트웨이와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AWS Transit Gateway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대한 연결을 지원합니다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고가용성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솔루션을 위해 </a:t>
            </a:r>
            <a:r>
              <a:rPr lang="en-US" altLang="ko-K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IPSec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터널을 통한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BGP(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경계 경로 프로토콜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선택적으로 실행할 수 있습니다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741219" y="2621107"/>
            <a:ext cx="10515600" cy="3821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b="1" dirty="0"/>
              <a:t>안전한 연결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AWS Site-to-Site VPN</a:t>
            </a:r>
            <a:r>
              <a:rPr lang="ko-KR" altLang="en-US" sz="1800" dirty="0"/>
              <a:t>은 가상 게이트웨이 또는 </a:t>
            </a:r>
            <a:r>
              <a:rPr lang="en-US" altLang="ko-KR" sz="1800" dirty="0"/>
              <a:t>AWS Transit Gateway</a:t>
            </a:r>
            <a:r>
              <a:rPr lang="ko-KR" altLang="en-US" sz="1800" dirty="0"/>
              <a:t>에 대한 </a:t>
            </a:r>
            <a:r>
              <a:rPr lang="en-US" altLang="ko-KR" sz="1800" dirty="0" err="1"/>
              <a:t>IPSec</a:t>
            </a:r>
            <a:r>
              <a:rPr lang="en-US" altLang="ko-KR" sz="1800" dirty="0"/>
              <a:t> </a:t>
            </a:r>
            <a:r>
              <a:rPr lang="ko-KR" altLang="en-US" sz="1800" dirty="0"/>
              <a:t>터널을 생성합니다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 </a:t>
            </a:r>
            <a:r>
              <a:rPr lang="ko-KR" altLang="en-US" sz="1800" dirty="0" err="1"/>
              <a:t>엔드포인트</a:t>
            </a:r>
            <a:r>
              <a:rPr lang="ko-KR" altLang="en-US" sz="1800" dirty="0"/>
              <a:t> 간 터널의 트래픽은 </a:t>
            </a:r>
            <a:r>
              <a:rPr lang="en-US" altLang="ko-KR" sz="1800" dirty="0"/>
              <a:t>AES128 or AES256</a:t>
            </a:r>
            <a:r>
              <a:rPr lang="ko-KR" altLang="en-US" sz="1800" dirty="0"/>
              <a:t>를 사용하여 암호화할 수 있고 키 교환을 위해 </a:t>
            </a:r>
            <a:r>
              <a:rPr lang="en-US" altLang="ko-KR" sz="1800" dirty="0" err="1"/>
              <a:t>Diffie</a:t>
            </a:r>
            <a:r>
              <a:rPr lang="en-US" altLang="ko-KR" sz="1800" dirty="0"/>
              <a:t>-Hellman </a:t>
            </a:r>
            <a:r>
              <a:rPr lang="ko-KR" altLang="en-US" sz="1800" dirty="0"/>
              <a:t>그룹을 사용할 수 있게 되어 </a:t>
            </a:r>
            <a:r>
              <a:rPr lang="en-US" altLang="ko-KR" sz="1800" dirty="0"/>
              <a:t>Perfect Forward Secrecy</a:t>
            </a:r>
            <a:r>
              <a:rPr lang="ko-KR" altLang="en-US" sz="1800" dirty="0"/>
              <a:t>를 제공합니다</a:t>
            </a:r>
            <a:r>
              <a:rPr lang="en-US" altLang="ko-KR" sz="1800" dirty="0"/>
              <a:t>. AWS Site-to-Site VPN</a:t>
            </a:r>
            <a:r>
              <a:rPr lang="ko-KR" altLang="en-US" sz="1800" dirty="0"/>
              <a:t>은 </a:t>
            </a:r>
            <a:r>
              <a:rPr lang="en-US" altLang="ko-KR" sz="1800" dirty="0"/>
              <a:t>SHA1 </a:t>
            </a:r>
            <a:r>
              <a:rPr lang="ko-KR" altLang="en-US" sz="1800" dirty="0"/>
              <a:t>또는 </a:t>
            </a:r>
            <a:r>
              <a:rPr lang="en-US" altLang="ko-KR" sz="1800" dirty="0"/>
              <a:t>SHA2 </a:t>
            </a:r>
            <a:r>
              <a:rPr lang="ko-KR" altLang="en-US" sz="1800" dirty="0"/>
              <a:t>해시 함수로 인증합니다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 smtClean="0"/>
              <a:t>Accelerated Site-to-Site VPN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 err="1"/>
              <a:t>온프레미스</a:t>
            </a:r>
            <a:r>
              <a:rPr lang="ko-KR" altLang="en-US" sz="1800" dirty="0"/>
              <a:t> 위치에서 </a:t>
            </a:r>
            <a:r>
              <a:rPr lang="en-US" altLang="ko-KR" sz="1800" dirty="0"/>
              <a:t>AWS </a:t>
            </a:r>
            <a:r>
              <a:rPr lang="ko-KR" altLang="en-US" sz="1800" dirty="0" err="1"/>
              <a:t>클라우드로</a:t>
            </a:r>
            <a:r>
              <a:rPr lang="ko-KR" altLang="en-US" sz="1800" dirty="0"/>
              <a:t> 연결할 때 </a:t>
            </a:r>
            <a:r>
              <a:rPr lang="en-US" altLang="ko-KR" sz="1800" dirty="0"/>
              <a:t>Accelerated Site-to-Site VPN</a:t>
            </a:r>
            <a:r>
              <a:rPr lang="ko-KR" altLang="en-US" sz="1800" dirty="0"/>
              <a:t>은 </a:t>
            </a:r>
            <a:r>
              <a:rPr lang="en-US" altLang="ko-KR" sz="1800" dirty="0"/>
              <a:t>VPN </a:t>
            </a:r>
            <a:r>
              <a:rPr lang="ko-KR" altLang="en-US" sz="1800" dirty="0"/>
              <a:t>트래픽을 가장 가까운 </a:t>
            </a:r>
            <a:r>
              <a:rPr lang="en-US" altLang="ko-KR" sz="1800" dirty="0"/>
              <a:t>AWS </a:t>
            </a:r>
            <a:r>
              <a:rPr lang="ko-KR" altLang="en-US" sz="1800" dirty="0" err="1"/>
              <a:t>엣지</a:t>
            </a:r>
            <a:r>
              <a:rPr lang="ko-KR" altLang="en-US" sz="1800" dirty="0"/>
              <a:t> 로케이션으로 라우팅합니다</a:t>
            </a:r>
            <a:r>
              <a:rPr lang="en-US" altLang="ko-KR" sz="1800" dirty="0"/>
              <a:t>. Accelerated VPN</a:t>
            </a:r>
            <a:r>
              <a:rPr lang="ko-KR" altLang="en-US" sz="1800" dirty="0"/>
              <a:t>은 인터넷에서 공유되는 데이터에 대한 거리를 줄이고 대신 </a:t>
            </a:r>
            <a:r>
              <a:rPr lang="en-US" altLang="ko-KR" sz="1800" dirty="0"/>
              <a:t>AWS </a:t>
            </a:r>
            <a:r>
              <a:rPr lang="ko-KR" altLang="en-US" sz="1800" dirty="0"/>
              <a:t>글로벌 광섬유 네트워크의 안정성 및 성능을 활용하여 </a:t>
            </a:r>
            <a:r>
              <a:rPr lang="en-US" altLang="ko-KR" sz="1800" dirty="0"/>
              <a:t>Site-to-Site VPN </a:t>
            </a:r>
            <a:r>
              <a:rPr lang="ko-KR" altLang="en-US" sz="1800" dirty="0"/>
              <a:t>연결 성능을 개선합니다</a:t>
            </a:r>
            <a:r>
              <a:rPr lang="en-US" altLang="ko-KR" sz="1800" dirty="0"/>
              <a:t>. Accelerated Site-to-Site VPN</a:t>
            </a:r>
            <a:r>
              <a:rPr lang="ko-KR" altLang="en-US" sz="1800" dirty="0"/>
              <a:t>은 </a:t>
            </a:r>
            <a:r>
              <a:rPr lang="ko-KR" altLang="en-US" sz="1800" dirty="0" err="1"/>
              <a:t>온프레미스와</a:t>
            </a:r>
            <a:r>
              <a:rPr lang="ko-KR" altLang="en-US" sz="1800" dirty="0"/>
              <a:t> </a:t>
            </a:r>
            <a:r>
              <a:rPr lang="en-US" altLang="ko-KR" sz="1800" dirty="0"/>
              <a:t>AWS</a:t>
            </a:r>
            <a:r>
              <a:rPr lang="ko-KR" altLang="en-US" sz="1800" dirty="0"/>
              <a:t>에서 모두 글로벌 네트워크를 통해 비즈니스에 중요한 위치를 연결하는 데 이상적입니다</a:t>
            </a:r>
            <a:r>
              <a:rPr lang="en-US" altLang="ko-KR" sz="1800" dirty="0"/>
              <a:t>. VPN </a:t>
            </a:r>
            <a:r>
              <a:rPr lang="ko-KR" altLang="en-US" sz="1800" dirty="0"/>
              <a:t>가속은 </a:t>
            </a:r>
            <a:r>
              <a:rPr lang="en-US" altLang="ko-KR" sz="1800" dirty="0"/>
              <a:t>AWS Site-to-Site VPN</a:t>
            </a:r>
            <a:r>
              <a:rPr lang="ko-KR" altLang="en-US" sz="1800" dirty="0"/>
              <a:t>와 </a:t>
            </a:r>
            <a:r>
              <a:rPr lang="en-US" altLang="ko-KR" sz="1800" dirty="0"/>
              <a:t>AWS Global Accelerator</a:t>
            </a:r>
            <a:r>
              <a:rPr lang="ko-KR" altLang="en-US" sz="1800" dirty="0"/>
              <a:t>에서 모두 사용하게 되면 추가 요금이 발생합니다</a:t>
            </a:r>
            <a:r>
              <a:rPr lang="en-US" altLang="ko-KR" sz="1800" dirty="0"/>
              <a:t>..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12506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AWS Site-to-Site VPN</a:t>
            </a:r>
            <a:r>
              <a:rPr lang="ko-KR" altLang="en-US" b="1" dirty="0"/>
              <a:t>을 사용하여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인증서 </a:t>
            </a:r>
            <a:r>
              <a:rPr lang="ko-KR" altLang="en-US" b="1" dirty="0"/>
              <a:t>기반 </a:t>
            </a:r>
            <a:r>
              <a:rPr lang="en-US" altLang="ko-KR" b="1" dirty="0" err="1"/>
              <a:t>IPSec</a:t>
            </a:r>
            <a:r>
              <a:rPr lang="en-US" altLang="ko-KR" b="1" dirty="0"/>
              <a:t>(IP </a:t>
            </a:r>
            <a:r>
              <a:rPr lang="ko-KR" altLang="en-US" b="1" dirty="0"/>
              <a:t>보안</a:t>
            </a:r>
            <a:r>
              <a:rPr lang="en-US" altLang="ko-KR" b="1" dirty="0"/>
              <a:t>) VPN</a:t>
            </a:r>
            <a:r>
              <a:rPr lang="ko-KR" altLang="en-US" b="1" dirty="0"/>
              <a:t>을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b="1" dirty="0"/>
              <a:t>태스크 </a:t>
            </a:r>
            <a:r>
              <a:rPr lang="en-US" altLang="ko-KR" b="1" dirty="0"/>
              <a:t>1: </a:t>
            </a:r>
            <a:r>
              <a:rPr lang="ko-KR" altLang="en-US" dirty="0">
                <a:hlinkClick r:id="rId2"/>
              </a:rPr>
              <a:t>루트 </a:t>
            </a:r>
            <a:r>
              <a:rPr lang="en-US" altLang="ko-KR" dirty="0">
                <a:hlinkClick r:id="rId2"/>
              </a:rPr>
              <a:t>CA </a:t>
            </a:r>
            <a:r>
              <a:rPr lang="ko-KR" altLang="en-US" dirty="0">
                <a:hlinkClick r:id="rId2"/>
              </a:rPr>
              <a:t>및 하위 </a:t>
            </a:r>
            <a:r>
              <a:rPr lang="en-US" altLang="ko-KR" dirty="0">
                <a:hlinkClick r:id="rId2"/>
              </a:rPr>
              <a:t>CA </a:t>
            </a:r>
            <a:r>
              <a:rPr lang="ko-KR" altLang="en-US" dirty="0">
                <a:hlinkClick r:id="rId2"/>
              </a:rPr>
              <a:t>생성 및 설치</a:t>
            </a:r>
            <a:endParaRPr lang="ko-KR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태스크 </a:t>
            </a:r>
            <a:r>
              <a:rPr lang="en-US" altLang="ko-KR" dirty="0"/>
              <a:t>2</a:t>
            </a:r>
            <a:r>
              <a:rPr lang="ko-KR" altLang="en-US" dirty="0"/>
              <a:t>에서 생성할 사설 인증서는 하위 </a:t>
            </a:r>
            <a:r>
              <a:rPr lang="en-US" altLang="ko-KR" dirty="0"/>
              <a:t>CA</a:t>
            </a:r>
            <a:r>
              <a:rPr lang="ko-KR" altLang="en-US" dirty="0"/>
              <a:t>에서 발급해야 합니다</a:t>
            </a:r>
            <a:r>
              <a:rPr lang="en-US" altLang="ko-KR" dirty="0"/>
              <a:t>. </a:t>
            </a:r>
            <a:r>
              <a:rPr lang="ko-KR" altLang="en-US" dirty="0"/>
              <a:t>하위 </a:t>
            </a:r>
            <a:r>
              <a:rPr lang="en-US" altLang="ko-KR" dirty="0"/>
              <a:t>CA</a:t>
            </a:r>
            <a:r>
              <a:rPr lang="ko-KR" altLang="en-US" dirty="0"/>
              <a:t>는 </a:t>
            </a:r>
            <a:r>
              <a:rPr lang="en-US" altLang="ko-KR" dirty="0"/>
              <a:t>AWS Certificate Manager(ACM)</a:t>
            </a:r>
            <a:r>
              <a:rPr lang="ko-KR" altLang="en-US" dirty="0"/>
              <a:t>에 있어야 합니다</a:t>
            </a:r>
            <a:r>
              <a:rPr lang="en-US" altLang="ko-KR" dirty="0"/>
              <a:t>. CA</a:t>
            </a:r>
            <a:r>
              <a:rPr lang="ko-KR" altLang="en-US" dirty="0"/>
              <a:t>가 </a:t>
            </a:r>
            <a:r>
              <a:rPr lang="en-US" altLang="ko-KR" dirty="0"/>
              <a:t>ACM</a:t>
            </a:r>
            <a:r>
              <a:rPr lang="ko-KR" altLang="en-US" dirty="0"/>
              <a:t>에 없는 경우 </a:t>
            </a:r>
            <a:r>
              <a:rPr lang="ko-KR" altLang="en-US" dirty="0">
                <a:hlinkClick r:id="rId3"/>
              </a:rPr>
              <a:t>인증서 서명 요청</a:t>
            </a:r>
            <a:r>
              <a:rPr lang="en-US" altLang="ko-KR" dirty="0">
                <a:hlinkClick r:id="rId3"/>
              </a:rPr>
              <a:t>(CSR)</a:t>
            </a:r>
            <a:r>
              <a:rPr lang="ko-KR" altLang="en-US" dirty="0">
                <a:hlinkClick r:id="rId3"/>
              </a:rPr>
              <a:t>을 생성하고 서명된 하위 </a:t>
            </a:r>
            <a:r>
              <a:rPr lang="en-US" altLang="ko-KR" dirty="0">
                <a:hlinkClick r:id="rId3"/>
              </a:rPr>
              <a:t>CA</a:t>
            </a:r>
            <a:r>
              <a:rPr lang="ko-KR" altLang="en-US" dirty="0">
                <a:hlinkClick r:id="rId3"/>
              </a:rPr>
              <a:t>를 </a:t>
            </a:r>
            <a:r>
              <a:rPr lang="en-US" altLang="ko-KR" dirty="0">
                <a:hlinkClick r:id="rId3"/>
              </a:rPr>
              <a:t>ACM</a:t>
            </a:r>
            <a:r>
              <a:rPr lang="ko-KR" altLang="en-US" dirty="0">
                <a:hlinkClick r:id="rId3"/>
              </a:rPr>
              <a:t>으로 가져올</a:t>
            </a:r>
            <a:r>
              <a:rPr lang="ko-KR" altLang="en-US" dirty="0"/>
              <a:t> 수 있습니다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dirty="0"/>
              <a:t>태스크 </a:t>
            </a:r>
            <a:r>
              <a:rPr lang="en-US" altLang="ko-KR" b="1" dirty="0"/>
              <a:t>2:  </a:t>
            </a:r>
            <a:r>
              <a:rPr lang="ko-KR" altLang="en-US" b="1" dirty="0"/>
              <a:t>고객 게이트웨이의 자격 증명 인증서로 사용할 </a:t>
            </a:r>
            <a:r>
              <a:rPr lang="ko-KR" altLang="en-US" b="1" dirty="0">
                <a:hlinkClick r:id="rId4"/>
              </a:rPr>
              <a:t>사설 인증서 생성</a:t>
            </a:r>
            <a:r>
              <a:rPr lang="ko-KR" altLang="en-US" b="1" dirty="0"/>
              <a:t/>
            </a:r>
            <a:br>
              <a:rPr lang="ko-KR" altLang="en-US" b="1" dirty="0"/>
            </a:br>
            <a:r>
              <a:rPr lang="ko-KR" altLang="en-US" b="1" dirty="0"/>
              <a:t>참고</a:t>
            </a:r>
            <a:r>
              <a:rPr lang="en-US" altLang="ko-KR" b="1" dirty="0"/>
              <a:t>: </a:t>
            </a:r>
            <a:r>
              <a:rPr lang="ko-KR" altLang="en-US" dirty="0"/>
              <a:t>이 인증서는 태스크 </a:t>
            </a:r>
            <a:r>
              <a:rPr lang="en-US" altLang="ko-KR" dirty="0"/>
              <a:t>5</a:t>
            </a:r>
            <a:r>
              <a:rPr lang="ko-KR" altLang="en-US" dirty="0"/>
              <a:t>를 진행하는 동안 설치합니다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dirty="0"/>
              <a:t>태스크 </a:t>
            </a:r>
            <a:r>
              <a:rPr lang="en-US" altLang="ko-KR" b="1" dirty="0"/>
              <a:t>3: VPN </a:t>
            </a:r>
            <a:r>
              <a:rPr lang="ko-KR" altLang="en-US" b="1" dirty="0"/>
              <a:t>연결을 위한 고객 게이트웨이 생성</a:t>
            </a:r>
            <a:endParaRPr lang="ko-KR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hlinkClick r:id="rId5"/>
              </a:rPr>
              <a:t>Amazon Virtual Private Cloud(Amazon VPC) </a:t>
            </a:r>
            <a:r>
              <a:rPr lang="ko-KR" altLang="en-US" dirty="0">
                <a:hlinkClick r:id="rId5"/>
              </a:rPr>
              <a:t>콘솔</a:t>
            </a:r>
            <a:r>
              <a:rPr lang="ko-KR" altLang="en-US" dirty="0"/>
              <a:t>을 엽니다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dirty="0"/>
              <a:t>고객 게이트웨이</a:t>
            </a:r>
            <a:r>
              <a:rPr lang="ko-KR" altLang="en-US" dirty="0"/>
              <a:t>를 선택한 다음</a:t>
            </a:r>
            <a:r>
              <a:rPr lang="en-US" altLang="ko-KR" dirty="0"/>
              <a:t>, </a:t>
            </a:r>
            <a:r>
              <a:rPr lang="ko-KR" altLang="en-US" b="1" dirty="0"/>
              <a:t>고객 게이트웨이 생성</a:t>
            </a:r>
            <a:r>
              <a:rPr lang="ko-KR" altLang="en-US" dirty="0"/>
              <a:t>을 선택하십시오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dirty="0"/>
              <a:t>이름</a:t>
            </a:r>
            <a:r>
              <a:rPr lang="ko-KR" altLang="en-US" dirty="0"/>
              <a:t>에 고객 게이트웨이 이름을 지정하십시오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dirty="0"/>
              <a:t>라우팅</a:t>
            </a:r>
            <a:r>
              <a:rPr lang="ko-KR" altLang="en-US" dirty="0"/>
              <a:t>에 사용 사례에 적합한 </a:t>
            </a:r>
            <a:r>
              <a:rPr lang="ko-KR" altLang="en-US" dirty="0">
                <a:hlinkClick r:id="rId6"/>
              </a:rPr>
              <a:t>라우팅 유형</a:t>
            </a:r>
            <a:r>
              <a:rPr lang="ko-KR" altLang="en-US" dirty="0"/>
              <a:t>을 선택하십시오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고객 게이트웨이 </a:t>
            </a:r>
            <a:r>
              <a:rPr lang="en-US" altLang="ko-KR" dirty="0"/>
              <a:t>IP </a:t>
            </a:r>
            <a:r>
              <a:rPr lang="ko-KR" altLang="en-US" dirty="0"/>
              <a:t>주소가 동적 주소이면 </a:t>
            </a:r>
            <a:r>
              <a:rPr lang="en-US" altLang="ko-KR" b="1" dirty="0"/>
              <a:t>IP </a:t>
            </a:r>
            <a:r>
              <a:rPr lang="ko-KR" altLang="en-US" b="1" dirty="0"/>
              <a:t>주소</a:t>
            </a:r>
            <a:r>
              <a:rPr lang="ko-KR" altLang="en-US" dirty="0"/>
              <a:t> 필드를 비워 두십시오</a:t>
            </a:r>
            <a:r>
              <a:rPr lang="en-US" altLang="ko-KR" dirty="0"/>
              <a:t>. </a:t>
            </a:r>
            <a:r>
              <a:rPr lang="ko-KR" altLang="en-US" dirty="0"/>
              <a:t>고객 게이트웨이 </a:t>
            </a:r>
            <a:r>
              <a:rPr lang="en-US" altLang="ko-KR" dirty="0"/>
              <a:t>IP </a:t>
            </a:r>
            <a:r>
              <a:rPr lang="ko-KR" altLang="en-US" dirty="0"/>
              <a:t>주소가 정적 주소이면 이 필드를 비워 두거나 </a:t>
            </a:r>
            <a:r>
              <a:rPr lang="en-US" altLang="ko-KR" dirty="0"/>
              <a:t>IP </a:t>
            </a:r>
            <a:r>
              <a:rPr lang="ko-KR" altLang="en-US" dirty="0"/>
              <a:t>주소를 지정할 수 있습니다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dirty="0"/>
              <a:t>인증서 </a:t>
            </a:r>
            <a:r>
              <a:rPr lang="en-US" altLang="ko-KR" b="1" dirty="0"/>
              <a:t>ARN</a:t>
            </a:r>
            <a:r>
              <a:rPr lang="ko-KR" altLang="en-US" dirty="0"/>
              <a:t>에 태스크 </a:t>
            </a:r>
            <a:r>
              <a:rPr lang="en-US" altLang="ko-KR" dirty="0"/>
              <a:t>2</a:t>
            </a:r>
            <a:r>
              <a:rPr lang="ko-KR" altLang="en-US" dirty="0"/>
              <a:t>에서 생성한 인증서 </a:t>
            </a:r>
            <a:r>
              <a:rPr lang="en-US" altLang="ko-KR" dirty="0"/>
              <a:t>ARN</a:t>
            </a:r>
            <a:r>
              <a:rPr lang="ko-KR" altLang="en-US" dirty="0"/>
              <a:t>을 선택하십시오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(</a:t>
            </a:r>
            <a:r>
              <a:rPr lang="ko-KR" altLang="en-US" dirty="0"/>
              <a:t>선택 사항</a:t>
            </a:r>
            <a:r>
              <a:rPr lang="en-US" altLang="ko-KR" dirty="0"/>
              <a:t>) </a:t>
            </a:r>
            <a:r>
              <a:rPr lang="ko-KR" altLang="en-US" b="1" dirty="0"/>
              <a:t>디바이스</a:t>
            </a:r>
            <a:r>
              <a:rPr lang="ko-KR" altLang="en-US" dirty="0"/>
              <a:t>에 디바이스 이름을 지정하십시오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dirty="0"/>
              <a:t>고객 게이트웨이 생성</a:t>
            </a:r>
            <a:r>
              <a:rPr lang="ko-KR" altLang="en-US" dirty="0"/>
              <a:t>을 선택하십시오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dirty="0"/>
              <a:t>태스크 </a:t>
            </a:r>
            <a:r>
              <a:rPr lang="en-US" altLang="ko-KR" b="1" dirty="0"/>
              <a:t>4:</a:t>
            </a:r>
            <a:r>
              <a:rPr lang="ko-KR" altLang="en-US" dirty="0"/>
              <a:t> </a:t>
            </a:r>
            <a:r>
              <a:rPr lang="ko-KR" altLang="en-US" dirty="0">
                <a:hlinkClick r:id="rId7"/>
              </a:rPr>
              <a:t>가상 </a:t>
            </a:r>
            <a:r>
              <a:rPr lang="ko-KR" altLang="en-US" dirty="0" err="1">
                <a:hlinkClick r:id="rId7"/>
              </a:rPr>
              <a:t>프라이빗</a:t>
            </a:r>
            <a:r>
              <a:rPr lang="ko-KR" altLang="en-US" dirty="0">
                <a:hlinkClick r:id="rId7"/>
              </a:rPr>
              <a:t> 게이트웨이를 사용하여 </a:t>
            </a:r>
            <a:r>
              <a:rPr lang="en-US" altLang="ko-KR" dirty="0">
                <a:hlinkClick r:id="rId7"/>
              </a:rPr>
              <a:t>AWS Site-to-Site VPN </a:t>
            </a:r>
            <a:r>
              <a:rPr lang="ko-KR" altLang="en-US" dirty="0">
                <a:hlinkClick r:id="rId7"/>
              </a:rPr>
              <a:t>연결 구성</a:t>
            </a:r>
            <a:endParaRPr lang="ko-KR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dirty="0"/>
              <a:t>태스크 </a:t>
            </a:r>
            <a:r>
              <a:rPr lang="en-US" altLang="ko-KR" b="1" dirty="0"/>
              <a:t>5: </a:t>
            </a:r>
            <a:r>
              <a:rPr lang="ko-KR" altLang="en-US" b="1" dirty="0"/>
              <a:t>최종 </a:t>
            </a:r>
            <a:r>
              <a:rPr lang="ko-KR" altLang="en-US" b="1" dirty="0" err="1"/>
              <a:t>엔터티</a:t>
            </a:r>
            <a:r>
              <a:rPr lang="ko-KR" altLang="en-US" b="1" dirty="0"/>
              <a:t> 인증서</a:t>
            </a:r>
            <a:r>
              <a:rPr lang="en-US" altLang="ko-KR" b="1" dirty="0"/>
              <a:t>(</a:t>
            </a:r>
            <a:r>
              <a:rPr lang="ko-KR" altLang="en-US" b="1" dirty="0"/>
              <a:t>태스크 </a:t>
            </a:r>
            <a:r>
              <a:rPr lang="en-US" altLang="ko-KR" b="1" dirty="0"/>
              <a:t>2</a:t>
            </a:r>
            <a:r>
              <a:rPr lang="ko-KR" altLang="en-US" b="1" dirty="0"/>
              <a:t>에서 생성한 사설 인증서</a:t>
            </a:r>
            <a:r>
              <a:rPr lang="en-US" altLang="ko-KR" b="1" dirty="0"/>
              <a:t>), </a:t>
            </a:r>
            <a:r>
              <a:rPr lang="ko-KR" altLang="en-US" b="1" dirty="0"/>
              <a:t>루트 </a:t>
            </a:r>
            <a:r>
              <a:rPr lang="en-US" altLang="ko-KR" b="1" dirty="0"/>
              <a:t>CA </a:t>
            </a:r>
            <a:r>
              <a:rPr lang="ko-KR" altLang="en-US" b="1" dirty="0"/>
              <a:t>인증서 및 하위 </a:t>
            </a:r>
            <a:r>
              <a:rPr lang="en-US" altLang="ko-KR" b="1" dirty="0"/>
              <a:t>CA </a:t>
            </a:r>
            <a:r>
              <a:rPr lang="ko-KR" altLang="en-US" b="1" dirty="0"/>
              <a:t>인증서를 고객 게이트웨이 디바이스에 복사</a:t>
            </a:r>
            <a:endParaRPr lang="ko-KR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dirty="0"/>
              <a:t>참고</a:t>
            </a:r>
            <a:r>
              <a:rPr lang="en-US" altLang="ko-KR" b="1" dirty="0"/>
              <a:t>:</a:t>
            </a:r>
            <a:r>
              <a:rPr lang="ko-KR" altLang="en-US" dirty="0"/>
              <a:t> 고객 게이트웨이는 인증을 위해 </a:t>
            </a:r>
            <a:r>
              <a:rPr lang="en-US" altLang="ko-KR" dirty="0"/>
              <a:t>AWS VPN </a:t>
            </a:r>
            <a:r>
              <a:rPr lang="ko-KR" altLang="en-US" dirty="0" err="1"/>
              <a:t>엔드포인트에서</a:t>
            </a:r>
            <a:r>
              <a:rPr lang="ko-KR" altLang="en-US" dirty="0"/>
              <a:t> 요청할 경우 최종 </a:t>
            </a:r>
            <a:r>
              <a:rPr lang="ko-KR" altLang="en-US" dirty="0" err="1"/>
              <a:t>엔터티</a:t>
            </a:r>
            <a:r>
              <a:rPr lang="ko-KR" altLang="en-US" dirty="0"/>
              <a:t> 인증서를 제공합니다</a:t>
            </a:r>
            <a:r>
              <a:rPr lang="en-US" altLang="ko-KR" dirty="0"/>
              <a:t>. </a:t>
            </a:r>
            <a:r>
              <a:rPr lang="ko-KR" altLang="en-US" dirty="0"/>
              <a:t>고객 게이트웨이 디바이스에 모든 인증서가 있어야 합니다</a:t>
            </a:r>
            <a:r>
              <a:rPr lang="en-US" altLang="ko-KR" dirty="0"/>
              <a:t>(</a:t>
            </a:r>
            <a:r>
              <a:rPr lang="ko-KR" altLang="en-US" dirty="0"/>
              <a:t>하위 </a:t>
            </a:r>
            <a:r>
              <a:rPr lang="en-US" altLang="ko-KR" dirty="0"/>
              <a:t>CA </a:t>
            </a:r>
            <a:r>
              <a:rPr lang="ko-KR" altLang="en-US" dirty="0"/>
              <a:t>인증서 및 루트 </a:t>
            </a:r>
            <a:r>
              <a:rPr lang="en-US" altLang="ko-KR" dirty="0"/>
              <a:t>CA </a:t>
            </a:r>
            <a:r>
              <a:rPr lang="ko-KR" altLang="en-US" dirty="0"/>
              <a:t>인증서</a:t>
            </a:r>
            <a:r>
              <a:rPr lang="en-US" altLang="ko-KR" dirty="0"/>
              <a:t>). </a:t>
            </a:r>
            <a:r>
              <a:rPr lang="ko-KR" altLang="en-US" dirty="0"/>
              <a:t>고객 게이트웨이 디바이스에 이러한 인증서가 없는 경우 </a:t>
            </a:r>
            <a:r>
              <a:rPr lang="en-US" altLang="ko-KR" dirty="0"/>
              <a:t>AWS VPN </a:t>
            </a:r>
            <a:r>
              <a:rPr lang="ko-KR" altLang="en-US" dirty="0" err="1"/>
              <a:t>엔드포인트가</a:t>
            </a:r>
            <a:r>
              <a:rPr lang="ko-KR" altLang="en-US" dirty="0"/>
              <a:t> 자체 인증서를 제공하면 </a:t>
            </a:r>
            <a:r>
              <a:rPr lang="en-US" altLang="ko-KR" dirty="0"/>
              <a:t>VPN </a:t>
            </a:r>
            <a:r>
              <a:rPr lang="ko-KR" altLang="en-US" dirty="0"/>
              <a:t>인증이 실패합니다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34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고정 경로를 사용하여 </a:t>
            </a:r>
            <a:r>
              <a:rPr lang="en-US" altLang="ko-KR" b="1" dirty="0"/>
              <a:t>Check Point Security Gateway</a:t>
            </a:r>
            <a:r>
              <a:rPr lang="ko-KR" altLang="en-US" b="1" dirty="0"/>
              <a:t>와 </a:t>
            </a:r>
            <a:r>
              <a:rPr lang="en-US" altLang="ko-KR" b="1" dirty="0"/>
              <a:t>Amazon Web Services VPC</a:t>
            </a:r>
            <a:r>
              <a:rPr lang="ko-KR" altLang="en-US" b="1" dirty="0"/>
              <a:t>간에 </a:t>
            </a:r>
            <a:r>
              <a:rPr lang="en-US" altLang="ko-KR" b="1" dirty="0"/>
              <a:t>IPsec VPN </a:t>
            </a:r>
            <a:r>
              <a:rPr lang="ko-KR" altLang="en-US" b="1" dirty="0"/>
              <a:t>터널을 구성하는 방법</a:t>
            </a:r>
            <a:r>
              <a:rPr lang="en-US" altLang="ko-KR" dirty="0" smtClean="0">
                <a:hlinkClick r:id="rId2"/>
              </a:rPr>
              <a:t>https://supportcenter.checkpoint.com/supportcenter/portal?eventSubmit_doGoviewsolutiondetails=&amp;solutionid=sk100726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/>
              <a:t>정적 라우팅을 위한 사용자 인터페이스 절차</a:t>
            </a:r>
          </a:p>
          <a:p>
            <a:pPr marL="0" indent="0">
              <a:buNone/>
            </a:pPr>
            <a:r>
              <a:rPr lang="en-US" altLang="ko-KR" dirty="0" smtClean="0"/>
              <a:t>https://docs.aws.amazon.com/ko_kr/vpn/latest/s2svpn/cgw-static-routing-examples.html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097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Site-to-Site VPN </a:t>
            </a:r>
            <a:r>
              <a:rPr lang="ko-KR" altLang="en-US" b="1" dirty="0"/>
              <a:t>연결 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500" dirty="0"/>
              <a:t>AWS Site-to-Site VPN </a:t>
            </a:r>
            <a:r>
              <a:rPr lang="ko-KR" altLang="en-US" sz="2500" dirty="0"/>
              <a:t>연결을 설정하고 고객 게이트웨이를 구성한 후 인스턴스를 시작하고 인스턴스를 </a:t>
            </a:r>
            <a:r>
              <a:rPr lang="en-US" altLang="ko-KR" sz="2500" dirty="0"/>
              <a:t>ping</a:t>
            </a:r>
            <a:r>
              <a:rPr lang="ko-KR" altLang="en-US" sz="2500" dirty="0"/>
              <a:t>하여 연결을 테스트할 수 있습니다</a:t>
            </a:r>
            <a:r>
              <a:rPr lang="en-US" altLang="ko-KR" sz="25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500" dirty="0" smtClean="0"/>
              <a:t>시작하기 </a:t>
            </a:r>
            <a:r>
              <a:rPr lang="ko-KR" altLang="en-US" sz="2500" dirty="0"/>
              <a:t>전에 다음을 확인하십시오</a:t>
            </a:r>
            <a:r>
              <a:rPr lang="en-US" altLang="ko-KR" sz="25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500" dirty="0" smtClean="0"/>
              <a:t>- ping </a:t>
            </a:r>
            <a:r>
              <a:rPr lang="ko-KR" altLang="en-US" sz="2500" dirty="0"/>
              <a:t>요청에 응답하는 </a:t>
            </a:r>
            <a:r>
              <a:rPr lang="en-US" altLang="ko-KR" sz="2500" dirty="0"/>
              <a:t>AMI</a:t>
            </a:r>
            <a:r>
              <a:rPr lang="ko-KR" altLang="en-US" sz="2500" dirty="0"/>
              <a:t>를 사용합니다</a:t>
            </a:r>
            <a:r>
              <a:rPr lang="en-US" altLang="ko-KR" sz="2500" dirty="0"/>
              <a:t>. Amazon Linux AMI </a:t>
            </a:r>
            <a:r>
              <a:rPr lang="ko-KR" altLang="en-US" sz="2500" dirty="0"/>
              <a:t>중 하나를 사용하는 것이 좋습니다</a:t>
            </a:r>
            <a:r>
              <a:rPr lang="en-US" altLang="ko-KR" sz="25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500" dirty="0" smtClean="0"/>
              <a:t>- </a:t>
            </a:r>
            <a:r>
              <a:rPr lang="ko-KR" altLang="en-US" sz="2500" dirty="0" smtClean="0"/>
              <a:t>인스턴스에 </a:t>
            </a:r>
            <a:r>
              <a:rPr lang="ko-KR" altLang="en-US" sz="2500" dirty="0"/>
              <a:t>대한 트래픽을 필터링하는 </a:t>
            </a:r>
            <a:r>
              <a:rPr lang="en-US" altLang="ko-KR" sz="2500" dirty="0"/>
              <a:t>VPC</a:t>
            </a:r>
            <a:r>
              <a:rPr lang="ko-KR" altLang="en-US" sz="2500" dirty="0"/>
              <a:t>의 네트워크 </a:t>
            </a:r>
            <a:r>
              <a:rPr lang="en-US" altLang="ko-KR" sz="2500" dirty="0"/>
              <a:t>ACL </a:t>
            </a:r>
            <a:r>
              <a:rPr lang="ko-KR" altLang="en-US" sz="2500" dirty="0"/>
              <a:t>또는 보안 그룹을 구성하여 </a:t>
            </a:r>
            <a:r>
              <a:rPr lang="ko-KR" altLang="en-US" sz="2500" dirty="0" err="1"/>
              <a:t>인바운드</a:t>
            </a:r>
            <a:r>
              <a:rPr lang="ko-KR" altLang="en-US" sz="2500" dirty="0"/>
              <a:t> 및 아웃바운드 </a:t>
            </a:r>
            <a:r>
              <a:rPr lang="en-US" altLang="ko-KR" sz="2500" dirty="0"/>
              <a:t>ICMP </a:t>
            </a:r>
            <a:r>
              <a:rPr lang="ko-KR" altLang="en-US" sz="2500" dirty="0"/>
              <a:t>트래픽을 허용합니다</a:t>
            </a:r>
            <a:r>
              <a:rPr lang="en-US" altLang="ko-KR" sz="2500" dirty="0"/>
              <a:t>. </a:t>
            </a:r>
            <a:r>
              <a:rPr lang="ko-KR" altLang="en-US" sz="2500" dirty="0"/>
              <a:t>그러면 인스턴스가 </a:t>
            </a:r>
            <a:r>
              <a:rPr lang="en-US" altLang="ko-KR" sz="2500" dirty="0"/>
              <a:t>ping </a:t>
            </a:r>
            <a:r>
              <a:rPr lang="ko-KR" altLang="en-US" sz="2500" dirty="0"/>
              <a:t>요청을 수신할 수 있습니다</a:t>
            </a:r>
            <a:r>
              <a:rPr lang="en-US" altLang="ko-KR" sz="25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500" dirty="0" smtClean="0"/>
              <a:t>- Windows </a:t>
            </a:r>
            <a:r>
              <a:rPr lang="en-US" altLang="ko-KR" sz="2500" dirty="0"/>
              <a:t>Server</a:t>
            </a:r>
            <a:r>
              <a:rPr lang="ko-KR" altLang="en-US" sz="2500" dirty="0"/>
              <a:t>를 실행하는 인스턴스를 사용하는 경우 인스턴스에 연결하여 </a:t>
            </a:r>
            <a:r>
              <a:rPr lang="en-US" altLang="ko-KR" sz="2500" dirty="0"/>
              <a:t>Windows </a:t>
            </a:r>
            <a:r>
              <a:rPr lang="ko-KR" altLang="en-US" sz="2500" dirty="0"/>
              <a:t>방화벽에서 </a:t>
            </a:r>
            <a:r>
              <a:rPr lang="ko-KR" altLang="en-US" sz="2500" dirty="0" err="1"/>
              <a:t>인바운드</a:t>
            </a:r>
            <a:r>
              <a:rPr lang="ko-KR" altLang="en-US" sz="2500" dirty="0"/>
              <a:t> </a:t>
            </a:r>
            <a:r>
              <a:rPr lang="en-US" altLang="ko-KR" sz="2500" dirty="0"/>
              <a:t>ICMPv4</a:t>
            </a:r>
            <a:r>
              <a:rPr lang="ko-KR" altLang="en-US" sz="2500" dirty="0"/>
              <a:t>를 활성화해야 인스턴스를 </a:t>
            </a:r>
            <a:r>
              <a:rPr lang="en-US" altLang="ko-KR" sz="2500" dirty="0"/>
              <a:t>ping</a:t>
            </a:r>
            <a:r>
              <a:rPr lang="ko-KR" altLang="en-US" sz="2500" dirty="0"/>
              <a:t>할 수 있습니다</a:t>
            </a:r>
            <a:r>
              <a:rPr lang="en-US" altLang="ko-KR" sz="25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500" dirty="0" smtClean="0"/>
              <a:t>- (</a:t>
            </a:r>
            <a:r>
              <a:rPr lang="ko-KR" altLang="en-US" sz="2500" dirty="0"/>
              <a:t>정적 라우팅</a:t>
            </a:r>
            <a:r>
              <a:rPr lang="en-US" altLang="ko-KR" sz="2500" dirty="0"/>
              <a:t>) </a:t>
            </a:r>
            <a:r>
              <a:rPr lang="ko-KR" altLang="en-US" sz="2500" dirty="0"/>
              <a:t>고객 게이트웨이 디바이스에 </a:t>
            </a:r>
            <a:r>
              <a:rPr lang="en-US" altLang="ko-KR" sz="2500" dirty="0"/>
              <a:t>VPC</a:t>
            </a:r>
            <a:r>
              <a:rPr lang="ko-KR" altLang="en-US" sz="2500" dirty="0"/>
              <a:t>에 대한 정적 경로가 있고</a:t>
            </a:r>
            <a:r>
              <a:rPr lang="en-US" altLang="ko-KR" sz="2500" dirty="0"/>
              <a:t>, </a:t>
            </a:r>
            <a:r>
              <a:rPr lang="ko-KR" altLang="en-US" sz="2500" dirty="0"/>
              <a:t>트래픽이 고객 게이트웨이 디바이스로 되돌아갈 수 있도록 </a:t>
            </a:r>
            <a:r>
              <a:rPr lang="en-US" altLang="ko-KR" sz="2500" dirty="0"/>
              <a:t>VPN </a:t>
            </a:r>
            <a:r>
              <a:rPr lang="ko-KR" altLang="en-US" sz="2500" dirty="0"/>
              <a:t>연결에 정적 경로가 있는지 확인합니다</a:t>
            </a:r>
            <a:r>
              <a:rPr lang="en-US" altLang="ko-KR" sz="25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500" dirty="0" smtClean="0"/>
              <a:t>- (</a:t>
            </a:r>
            <a:r>
              <a:rPr lang="ko-KR" altLang="en-US" sz="2500" dirty="0"/>
              <a:t>동적 라우팅</a:t>
            </a:r>
            <a:r>
              <a:rPr lang="en-US" altLang="ko-KR" sz="2500" dirty="0"/>
              <a:t>) </a:t>
            </a:r>
            <a:r>
              <a:rPr lang="ko-KR" altLang="en-US" sz="2500" dirty="0"/>
              <a:t>고객 게이트웨이 디바이스의 </a:t>
            </a:r>
            <a:r>
              <a:rPr lang="en-US" altLang="ko-KR" sz="2500" dirty="0"/>
              <a:t>BGP </a:t>
            </a:r>
            <a:r>
              <a:rPr lang="ko-KR" altLang="en-US" sz="2500" dirty="0"/>
              <a:t>상태가 설정되어 있는지 확인합니다</a:t>
            </a:r>
            <a:r>
              <a:rPr lang="en-US" altLang="ko-KR" sz="2500" dirty="0"/>
              <a:t>. BGP </a:t>
            </a:r>
            <a:r>
              <a:rPr lang="ko-KR" altLang="en-US" sz="2500" dirty="0" err="1"/>
              <a:t>피어링</a:t>
            </a:r>
            <a:r>
              <a:rPr lang="ko-KR" altLang="en-US" sz="2500" dirty="0"/>
              <a:t> 세션이 구성되려면 약 </a:t>
            </a:r>
            <a:r>
              <a:rPr lang="en-US" altLang="ko-KR" sz="2500" dirty="0"/>
              <a:t>30</a:t>
            </a:r>
            <a:r>
              <a:rPr lang="ko-KR" altLang="en-US" sz="2500" dirty="0"/>
              <a:t>초 가량 걸립니다</a:t>
            </a:r>
            <a:r>
              <a:rPr lang="en-US" altLang="ko-KR" sz="2500" dirty="0"/>
              <a:t>. </a:t>
            </a:r>
            <a:r>
              <a:rPr lang="ko-KR" altLang="en-US" sz="2500" dirty="0"/>
              <a:t>트래픽이 고객 게이트웨이로 돌아갈 수 있도록 경로가 </a:t>
            </a:r>
            <a:r>
              <a:rPr lang="en-US" altLang="ko-KR" sz="2500" dirty="0"/>
              <a:t>BGP</a:t>
            </a:r>
            <a:r>
              <a:rPr lang="ko-KR" altLang="en-US" sz="2500" dirty="0"/>
              <a:t>를 통해 올바르게 알려지고 </a:t>
            </a:r>
            <a:r>
              <a:rPr lang="ko-KR" altLang="en-US" sz="2500" dirty="0" err="1"/>
              <a:t>서브넷</a:t>
            </a:r>
            <a:r>
              <a:rPr lang="ko-KR" altLang="en-US" sz="2500" dirty="0"/>
              <a:t> 라우팅 테이블에 표시되었는지 확인합니다</a:t>
            </a:r>
            <a:r>
              <a:rPr lang="en-US" altLang="ko-KR" sz="2500" dirty="0"/>
              <a:t>. </a:t>
            </a:r>
            <a:r>
              <a:rPr lang="ko-KR" altLang="en-US" sz="2500" dirty="0"/>
              <a:t>두 터널 모두 </a:t>
            </a:r>
            <a:r>
              <a:rPr lang="en-US" altLang="ko-KR" sz="2500" dirty="0"/>
              <a:t>BGP </a:t>
            </a:r>
            <a:r>
              <a:rPr lang="ko-KR" altLang="en-US" sz="2500" dirty="0"/>
              <a:t>라우팅으로 구성된 상태여야 합니다</a:t>
            </a:r>
            <a:r>
              <a:rPr lang="en-US" altLang="ko-KR" sz="25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500" dirty="0" smtClean="0"/>
              <a:t>- </a:t>
            </a:r>
            <a:r>
              <a:rPr lang="en-US" altLang="ko-KR" dirty="0" smtClean="0"/>
              <a:t>VPN </a:t>
            </a:r>
            <a:r>
              <a:rPr lang="ko-KR" altLang="en-US" dirty="0"/>
              <a:t>연결에 대한 </a:t>
            </a:r>
            <a:r>
              <a:rPr lang="ko-KR" altLang="en-US" dirty="0" err="1"/>
              <a:t>서브넷</a:t>
            </a:r>
            <a:r>
              <a:rPr lang="ko-KR" altLang="en-US" dirty="0"/>
              <a:t> 라우팅 테이블에서 라우팅을 구성했는지 확인합니다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880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연결을 테스트하려면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/>
              <a:t>https</a:t>
            </a:r>
            <a:r>
              <a:rPr lang="en-US" altLang="ko-KR" sz="1400" dirty="0"/>
              <a:t>://console.aws.amazon.com/ec2/</a:t>
            </a:r>
            <a:r>
              <a:rPr lang="ko-KR" altLang="en-US" sz="1400" dirty="0"/>
              <a:t>에서 </a:t>
            </a:r>
            <a:r>
              <a:rPr lang="en-US" altLang="ko-KR" sz="1400" dirty="0"/>
              <a:t>Amazon EC2 </a:t>
            </a:r>
            <a:r>
              <a:rPr lang="ko-KR" altLang="en-US" sz="1400" dirty="0"/>
              <a:t>콘솔을 엽니다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/>
              <a:t>대시보드에서 </a:t>
            </a:r>
            <a:r>
              <a:rPr lang="ko-KR" altLang="en-US" sz="1400" dirty="0"/>
              <a:t>인스턴스 시작을 선택합니다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/>
              <a:t>[</a:t>
            </a:r>
            <a:r>
              <a:rPr lang="en-US" altLang="ko-KR" sz="1400" dirty="0"/>
              <a:t>Choose an Amazon Machine Image (AMI)] </a:t>
            </a:r>
            <a:r>
              <a:rPr lang="ko-KR" altLang="en-US" sz="1400" dirty="0"/>
              <a:t>페이지에서 </a:t>
            </a:r>
            <a:r>
              <a:rPr lang="en-US" altLang="ko-KR" sz="1400" dirty="0"/>
              <a:t>AMI</a:t>
            </a:r>
            <a:r>
              <a:rPr lang="ko-KR" altLang="en-US" sz="1400" dirty="0"/>
              <a:t>를 선택한 후 </a:t>
            </a:r>
            <a:r>
              <a:rPr lang="en-US" altLang="ko-KR" sz="1400" dirty="0"/>
              <a:t>[Select]</a:t>
            </a:r>
            <a:r>
              <a:rPr lang="ko-KR" altLang="en-US" sz="1400" dirty="0"/>
              <a:t>를 선택합니다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/>
              <a:t>인스턴스 </a:t>
            </a:r>
            <a:r>
              <a:rPr lang="ko-KR" altLang="en-US" sz="1400" dirty="0"/>
              <a:t>유형을 선택하고 </a:t>
            </a:r>
            <a:r>
              <a:rPr lang="en-US" altLang="ko-KR" sz="1400" dirty="0"/>
              <a:t>[Next: Configure Instance Details]</a:t>
            </a:r>
            <a:r>
              <a:rPr lang="ko-KR" altLang="en-US" sz="1400" dirty="0"/>
              <a:t>를 선택합니다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/>
              <a:t>[</a:t>
            </a:r>
            <a:r>
              <a:rPr lang="en-US" altLang="ko-KR" sz="1400" dirty="0"/>
              <a:t>Configure Instance Details ] </a:t>
            </a:r>
            <a:r>
              <a:rPr lang="ko-KR" altLang="en-US" sz="1400" dirty="0"/>
              <a:t>페이지의 </a:t>
            </a:r>
            <a:r>
              <a:rPr lang="en-US" altLang="ko-KR" sz="1400" dirty="0"/>
              <a:t>[Network]</a:t>
            </a:r>
            <a:r>
              <a:rPr lang="ko-KR" altLang="en-US" sz="1400" dirty="0"/>
              <a:t>에서 </a:t>
            </a:r>
            <a:r>
              <a:rPr lang="en-US" altLang="ko-KR" sz="1400" dirty="0"/>
              <a:t>VPC</a:t>
            </a:r>
            <a:r>
              <a:rPr lang="ko-KR" altLang="en-US" sz="1400" dirty="0"/>
              <a:t>를 선택합니다</a:t>
            </a:r>
            <a:r>
              <a:rPr lang="en-US" altLang="ko-KR" sz="1400" dirty="0"/>
              <a:t>. [Subnet]</a:t>
            </a:r>
            <a:r>
              <a:rPr lang="ko-KR" altLang="en-US" sz="1400" dirty="0"/>
              <a:t>에서 해당 </a:t>
            </a:r>
            <a:r>
              <a:rPr lang="ko-KR" altLang="en-US" sz="1400" dirty="0" err="1"/>
              <a:t>서브넷을</a:t>
            </a:r>
            <a:r>
              <a:rPr lang="ko-KR" altLang="en-US" sz="1400" dirty="0"/>
              <a:t> 선택합니다</a:t>
            </a:r>
            <a:r>
              <a:rPr lang="en-US" altLang="ko-KR" sz="1400" dirty="0"/>
              <a:t>. [Configure Security Group] </a:t>
            </a:r>
            <a:r>
              <a:rPr lang="ko-KR" altLang="en-US" sz="1400" dirty="0"/>
              <a:t>페이지가 나타날 때까지 </a:t>
            </a:r>
            <a:r>
              <a:rPr lang="en-US" altLang="ko-KR" sz="1400" dirty="0"/>
              <a:t>[Next]</a:t>
            </a:r>
            <a:r>
              <a:rPr lang="ko-KR" altLang="en-US" sz="1400" dirty="0"/>
              <a:t>를 선택합니다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/>
              <a:t>Select </a:t>
            </a:r>
            <a:r>
              <a:rPr lang="en-US" altLang="ko-KR" sz="1400" dirty="0"/>
              <a:t>an existing security group(</a:t>
            </a:r>
            <a:r>
              <a:rPr lang="ko-KR" altLang="en-US" sz="1400" dirty="0"/>
              <a:t>기존 보안 그룹 선택</a:t>
            </a:r>
            <a:r>
              <a:rPr lang="en-US" altLang="ko-KR" sz="1400" dirty="0"/>
              <a:t>) </a:t>
            </a:r>
            <a:r>
              <a:rPr lang="ko-KR" altLang="en-US" sz="1400" dirty="0"/>
              <a:t>옵션을 선택한 후 앞에서 구성한 그룹을 선택합니다</a:t>
            </a:r>
            <a:r>
              <a:rPr lang="en-US" altLang="ko-KR" sz="1400" dirty="0"/>
              <a:t>. [Review and Launch]</a:t>
            </a:r>
            <a:r>
              <a:rPr lang="ko-KR" altLang="en-US" sz="1400" dirty="0"/>
              <a:t>를 선택합니다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/>
              <a:t>선택한 </a:t>
            </a:r>
            <a:r>
              <a:rPr lang="ko-KR" altLang="en-US" sz="1400" dirty="0"/>
              <a:t>설정을 검토합니다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필요에 따라 변경한 후 </a:t>
            </a:r>
            <a:r>
              <a:rPr lang="en-US" altLang="ko-KR" sz="1400" dirty="0"/>
              <a:t>[Launch]</a:t>
            </a:r>
            <a:r>
              <a:rPr lang="ko-KR" altLang="en-US" sz="1400" dirty="0"/>
              <a:t>를 선택하여 키 페어를 선택하고 인스턴스를 시작합니다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/>
              <a:t>인스턴스가 </a:t>
            </a:r>
            <a:r>
              <a:rPr lang="ko-KR" altLang="en-US" sz="1400" dirty="0"/>
              <a:t>실행되면 </a:t>
            </a:r>
            <a:r>
              <a:rPr lang="ko-KR" altLang="en-US" sz="1400" dirty="0" err="1"/>
              <a:t>프라이빗</a:t>
            </a:r>
            <a:r>
              <a:rPr lang="ko-KR" altLang="en-US" sz="1400" dirty="0"/>
              <a:t> </a:t>
            </a:r>
            <a:r>
              <a:rPr lang="en-US" altLang="ko-KR" sz="1400" dirty="0"/>
              <a:t>IP </a:t>
            </a:r>
            <a:r>
              <a:rPr lang="ko-KR" altLang="en-US" sz="1400" dirty="0"/>
              <a:t>주소</a:t>
            </a:r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: 10.0.0.4)</a:t>
            </a:r>
            <a:r>
              <a:rPr lang="ko-KR" altLang="en-US" sz="1400" dirty="0"/>
              <a:t>를 가져옵니다</a:t>
            </a:r>
            <a:r>
              <a:rPr lang="en-US" altLang="ko-KR" sz="1400" dirty="0"/>
              <a:t>. Amazon EC2 </a:t>
            </a:r>
            <a:r>
              <a:rPr lang="ko-KR" altLang="en-US" sz="1400" dirty="0"/>
              <a:t>콘솔에 주소가 인스턴스 세부 정보의 일부로 표시됩니다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/>
              <a:t>고객 </a:t>
            </a:r>
            <a:r>
              <a:rPr lang="ko-KR" altLang="en-US" sz="1400" dirty="0"/>
              <a:t>게이트웨이 디바이스 뒤에 있는 네트워크의 컴퓨터에서 인스턴스의 </a:t>
            </a:r>
            <a:r>
              <a:rPr lang="ko-KR" altLang="en-US" sz="1400" dirty="0" err="1"/>
              <a:t>프라이빗</a:t>
            </a:r>
            <a:r>
              <a:rPr lang="ko-KR" altLang="en-US" sz="1400" dirty="0"/>
              <a:t> </a:t>
            </a:r>
            <a:r>
              <a:rPr lang="en-US" altLang="ko-KR" sz="1400" dirty="0"/>
              <a:t>IP </a:t>
            </a:r>
            <a:r>
              <a:rPr lang="ko-KR" altLang="en-US" sz="1400" dirty="0"/>
              <a:t>주소와 함께 </a:t>
            </a:r>
            <a:r>
              <a:rPr lang="en-US" altLang="ko-KR" sz="1400" dirty="0"/>
              <a:t>ping </a:t>
            </a:r>
            <a:r>
              <a:rPr lang="ko-KR" altLang="en-US" sz="1400" dirty="0"/>
              <a:t>명령을 사용합니다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올바른 응답은 다음과 유사합니다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4601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909</Words>
  <Application>Microsoft Office PowerPoint</Application>
  <PresentationFormat>와이드스크린</PresentationFormat>
  <Paragraphs>76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AWS Site-to-Site VPN</vt:lpstr>
      <vt:lpstr>AWS Site-to-Site VPN 기능</vt:lpstr>
      <vt:lpstr>AWS Site-to-Site VPN을 사용하여  인증서 기반 IPSec(IP 보안) VPN을 구축</vt:lpstr>
      <vt:lpstr>PowerPoint 프레젠테이션</vt:lpstr>
      <vt:lpstr>Site-to-Site VPN 연결 테스트</vt:lpstr>
      <vt:lpstr>연결을 테스트하려면</vt:lpstr>
      <vt:lpstr>참고</vt:lpstr>
      <vt:lpstr>AWS PrivateLink</vt:lpstr>
      <vt:lpstr>PowerPoint 프레젠테이션</vt:lpstr>
      <vt:lpstr>PowerPoint 프레젠테이션</vt:lpstr>
      <vt:lpstr>요금 계산기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김명진</dc:creator>
  <cp:lastModifiedBy>김명진</cp:lastModifiedBy>
  <cp:revision>12</cp:revision>
  <dcterms:created xsi:type="dcterms:W3CDTF">2021-02-23T06:57:24Z</dcterms:created>
  <dcterms:modified xsi:type="dcterms:W3CDTF">2021-02-23T15:55:32Z</dcterms:modified>
</cp:coreProperties>
</file>