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07" r:id="rId1"/>
  </p:sldMasterIdLst>
  <p:notesMasterIdLst>
    <p:notesMasterId r:id="rId27"/>
  </p:notesMasterIdLst>
  <p:handoutMasterIdLst>
    <p:handoutMasterId r:id="rId28"/>
  </p:handoutMasterIdLst>
  <p:sldIdLst>
    <p:sldId id="256" r:id="rId2"/>
    <p:sldId id="280" r:id="rId3"/>
    <p:sldId id="453" r:id="rId4"/>
    <p:sldId id="457" r:id="rId5"/>
    <p:sldId id="458" r:id="rId6"/>
    <p:sldId id="456" r:id="rId7"/>
    <p:sldId id="459" r:id="rId8"/>
    <p:sldId id="460" r:id="rId9"/>
    <p:sldId id="461" r:id="rId10"/>
    <p:sldId id="463" r:id="rId11"/>
    <p:sldId id="464" r:id="rId12"/>
    <p:sldId id="465" r:id="rId13"/>
    <p:sldId id="466" r:id="rId14"/>
    <p:sldId id="467" r:id="rId15"/>
    <p:sldId id="468" r:id="rId16"/>
    <p:sldId id="462" r:id="rId17"/>
    <p:sldId id="469" r:id="rId18"/>
    <p:sldId id="470" r:id="rId19"/>
    <p:sldId id="471" r:id="rId20"/>
    <p:sldId id="472" r:id="rId21"/>
    <p:sldId id="473" r:id="rId22"/>
    <p:sldId id="476" r:id="rId23"/>
    <p:sldId id="474" r:id="rId24"/>
    <p:sldId id="477" r:id="rId25"/>
    <p:sldId id="478" r:id="rId26"/>
  </p:sldIdLst>
  <p:sldSz cx="9144000" cy="6858000" type="screen4x3"/>
  <p:notesSz cx="6781800" cy="9874250"/>
  <p:defaultTextStyle>
    <a:defPPr>
      <a:defRPr lang="en-US"/>
    </a:defPPr>
    <a:lvl1pPr algn="l" rtl="0" fontAlgn="base">
      <a:spcBef>
        <a:spcPct val="0"/>
      </a:spcBef>
      <a:spcAft>
        <a:spcPct val="0"/>
      </a:spcAft>
      <a:defRPr b="1" kern="1200">
        <a:solidFill>
          <a:schemeClr val="tx1"/>
        </a:solidFill>
        <a:latin typeface="Arial" charset="0"/>
        <a:ea typeface="宋体" pitchFamily="2" charset="-122"/>
        <a:cs typeface="+mn-cs"/>
      </a:defRPr>
    </a:lvl1pPr>
    <a:lvl2pPr marL="457200" algn="l" rtl="0" fontAlgn="base">
      <a:spcBef>
        <a:spcPct val="0"/>
      </a:spcBef>
      <a:spcAft>
        <a:spcPct val="0"/>
      </a:spcAft>
      <a:defRPr b="1" kern="1200">
        <a:solidFill>
          <a:schemeClr val="tx1"/>
        </a:solidFill>
        <a:latin typeface="Arial" charset="0"/>
        <a:ea typeface="宋体" pitchFamily="2" charset="-122"/>
        <a:cs typeface="+mn-cs"/>
      </a:defRPr>
    </a:lvl2pPr>
    <a:lvl3pPr marL="914400" algn="l" rtl="0" fontAlgn="base">
      <a:spcBef>
        <a:spcPct val="0"/>
      </a:spcBef>
      <a:spcAft>
        <a:spcPct val="0"/>
      </a:spcAft>
      <a:defRPr b="1" kern="1200">
        <a:solidFill>
          <a:schemeClr val="tx1"/>
        </a:solidFill>
        <a:latin typeface="Arial" charset="0"/>
        <a:ea typeface="宋体" pitchFamily="2" charset="-122"/>
        <a:cs typeface="+mn-cs"/>
      </a:defRPr>
    </a:lvl3pPr>
    <a:lvl4pPr marL="1371600" algn="l" rtl="0" fontAlgn="base">
      <a:spcBef>
        <a:spcPct val="0"/>
      </a:spcBef>
      <a:spcAft>
        <a:spcPct val="0"/>
      </a:spcAft>
      <a:defRPr b="1" kern="1200">
        <a:solidFill>
          <a:schemeClr val="tx1"/>
        </a:solidFill>
        <a:latin typeface="Arial" charset="0"/>
        <a:ea typeface="宋体" pitchFamily="2" charset="-122"/>
        <a:cs typeface="+mn-cs"/>
      </a:defRPr>
    </a:lvl4pPr>
    <a:lvl5pPr marL="1828800" algn="l"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99FF33"/>
    <a:srgbClr val="3366FF"/>
    <a:srgbClr val="4E6DF0"/>
    <a:srgbClr val="FF5050"/>
    <a:srgbClr val="3399FF"/>
    <a:srgbClr val="0000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35" autoAdjust="0"/>
    <p:restoredTop sz="82619" autoAdjust="0"/>
  </p:normalViewPr>
  <p:slideViewPr>
    <p:cSldViewPr>
      <p:cViewPr varScale="1">
        <p:scale>
          <a:sx n="77" d="100"/>
          <a:sy n="77" d="100"/>
        </p:scale>
        <p:origin x="907" y="86"/>
      </p:cViewPr>
      <p:guideLst>
        <p:guide orient="horz" pos="2160"/>
        <p:guide pos="2880"/>
      </p:guideLst>
    </p:cSldViewPr>
  </p:slideViewPr>
  <p:outlineViewPr>
    <p:cViewPr>
      <p:scale>
        <a:sx n="33" d="100"/>
        <a:sy n="33" d="100"/>
      </p:scale>
      <p:origin x="0" y="34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1" d="100"/>
          <a:sy n="51" d="100"/>
        </p:scale>
        <p:origin x="-2658" y="-108"/>
      </p:cViewPr>
      <p:guideLst>
        <p:guide orient="horz" pos="3110"/>
        <p:guide pos="21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35774;&#35745;&#27169;&#24335;-DOM4J&#19982;JDOM&#35774;&#35745;&#27169;&#24335;&#20351;&#2999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35774;&#35745;&#27169;&#24335;-DOM4J&#19982;JDOM&#35774;&#35745;&#27169;&#24335;&#20351;&#29992;&#32479;&#35745;.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Desktop\&#35774;&#35745;&#27169;&#24335;-DOM4J&#19982;JDOM&#35774;&#35745;&#27169;&#24335;&#20351;&#29992;&#32479;&#35745;.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novo\Desktop\&#35774;&#35745;&#27169;&#24335;-DOM4J&#19982;JDOM&#35774;&#35745;&#27169;&#24335;&#20351;&#29992;&#32479;&#35745;.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err="1" smtClean="0"/>
              <a:t>jdom</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Sheet1!$E$1</c:f>
              <c:strCache>
                <c:ptCount val="1"/>
                <c:pt idx="0">
                  <c:v>实例数目</c:v>
                </c:pt>
              </c:strCache>
            </c:strRef>
          </c:tx>
          <c:spPr>
            <a:solidFill>
              <a:schemeClr val="accent4"/>
            </a:solidFill>
            <a:ln>
              <a:noFill/>
            </a:ln>
            <a:effectLst/>
          </c:spPr>
          <c:invertIfNegative val="0"/>
          <c:cat>
            <c:strRef>
              <c:f>Sheet1!$D$2:$D$9</c:f>
              <c:strCache>
                <c:ptCount val="8"/>
                <c:pt idx="0">
                  <c:v>工厂方法</c:v>
                </c:pt>
                <c:pt idx="1">
                  <c:v>单件</c:v>
                </c:pt>
                <c:pt idx="2">
                  <c:v>适配器</c:v>
                </c:pt>
                <c:pt idx="3">
                  <c:v>装饰者</c:v>
                </c:pt>
                <c:pt idx="4">
                  <c:v>状态</c:v>
                </c:pt>
                <c:pt idx="5">
                  <c:v>桥接</c:v>
                </c:pt>
                <c:pt idx="6">
                  <c:v>模板方法</c:v>
                </c:pt>
                <c:pt idx="7">
                  <c:v>代理</c:v>
                </c:pt>
              </c:strCache>
            </c:strRef>
          </c:cat>
          <c:val>
            <c:numRef>
              <c:f>Sheet1!$E$2:$E$9</c:f>
              <c:numCache>
                <c:formatCode>General</c:formatCode>
                <c:ptCount val="8"/>
                <c:pt idx="0">
                  <c:v>6</c:v>
                </c:pt>
                <c:pt idx="1">
                  <c:v>2</c:v>
                </c:pt>
                <c:pt idx="2">
                  <c:v>9</c:v>
                </c:pt>
                <c:pt idx="3">
                  <c:v>5</c:v>
                </c:pt>
                <c:pt idx="4">
                  <c:v>21</c:v>
                </c:pt>
                <c:pt idx="5">
                  <c:v>4</c:v>
                </c:pt>
                <c:pt idx="6">
                  <c:v>7</c:v>
                </c:pt>
                <c:pt idx="7">
                  <c:v>1</c:v>
                </c:pt>
              </c:numCache>
            </c:numRef>
          </c:val>
        </c:ser>
        <c:dLbls>
          <c:showLegendKey val="0"/>
          <c:showVal val="0"/>
          <c:showCatName val="0"/>
          <c:showSerName val="0"/>
          <c:showPercent val="0"/>
          <c:showBubbleSize val="0"/>
        </c:dLbls>
        <c:gapWidth val="219"/>
        <c:overlap val="-27"/>
        <c:axId val="1858776640"/>
        <c:axId val="1858777184"/>
      </c:barChart>
      <c:catAx>
        <c:axId val="18587766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dirty="0" smtClean="0"/>
                  <a:t>设计模式</a:t>
                </a:r>
                <a:endParaRPr lang="zh-CN" altLang="en-US"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58777184"/>
        <c:crosses val="autoZero"/>
        <c:auto val="1"/>
        <c:lblAlgn val="ctr"/>
        <c:lblOffset val="100"/>
        <c:noMultiLvlLbl val="0"/>
      </c:catAx>
      <c:valAx>
        <c:axId val="1858777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dirty="0" smtClean="0"/>
                  <a:t>数量</a:t>
                </a:r>
                <a:endParaRPr lang="zh-CN" alt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587766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smtClean="0"/>
              <a:t>dom4j</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实例数目</c:v>
                </c:pt>
              </c:strCache>
            </c:strRef>
          </c:tx>
          <c:spPr>
            <a:solidFill>
              <a:schemeClr val="accent1"/>
            </a:solidFill>
            <a:ln>
              <a:noFill/>
            </a:ln>
            <a:effectLst/>
          </c:spPr>
          <c:invertIfNegative val="0"/>
          <c:cat>
            <c:strRef>
              <c:f>Sheet1!$A$2:$A$10</c:f>
              <c:strCache>
                <c:ptCount val="9"/>
                <c:pt idx="0">
                  <c:v>原型</c:v>
                </c:pt>
                <c:pt idx="1">
                  <c:v>单件</c:v>
                </c:pt>
                <c:pt idx="2">
                  <c:v>适配器</c:v>
                </c:pt>
                <c:pt idx="3">
                  <c:v>装饰者</c:v>
                </c:pt>
                <c:pt idx="4">
                  <c:v>状态</c:v>
                </c:pt>
                <c:pt idx="5">
                  <c:v>策略</c:v>
                </c:pt>
                <c:pt idx="6">
                  <c:v>桥接</c:v>
                </c:pt>
                <c:pt idx="7">
                  <c:v>模板方法</c:v>
                </c:pt>
                <c:pt idx="8">
                  <c:v>访问者</c:v>
                </c:pt>
              </c:strCache>
            </c:strRef>
          </c:cat>
          <c:val>
            <c:numRef>
              <c:f>Sheet1!$B$2:$B$10</c:f>
              <c:numCache>
                <c:formatCode>General</c:formatCode>
                <c:ptCount val="9"/>
                <c:pt idx="0">
                  <c:v>1</c:v>
                </c:pt>
                <c:pt idx="1">
                  <c:v>8</c:v>
                </c:pt>
                <c:pt idx="2">
                  <c:v>11</c:v>
                </c:pt>
                <c:pt idx="3">
                  <c:v>1</c:v>
                </c:pt>
                <c:pt idx="4">
                  <c:v>18</c:v>
                </c:pt>
                <c:pt idx="5">
                  <c:v>5</c:v>
                </c:pt>
                <c:pt idx="6">
                  <c:v>1</c:v>
                </c:pt>
                <c:pt idx="7">
                  <c:v>4</c:v>
                </c:pt>
                <c:pt idx="8">
                  <c:v>10</c:v>
                </c:pt>
              </c:numCache>
            </c:numRef>
          </c:val>
        </c:ser>
        <c:dLbls>
          <c:showLegendKey val="0"/>
          <c:showVal val="0"/>
          <c:showCatName val="0"/>
          <c:showSerName val="0"/>
          <c:showPercent val="0"/>
          <c:showBubbleSize val="0"/>
        </c:dLbls>
        <c:gapWidth val="219"/>
        <c:overlap val="-27"/>
        <c:axId val="1858777728"/>
        <c:axId val="1858771744"/>
      </c:barChart>
      <c:catAx>
        <c:axId val="18587777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dirty="0" smtClean="0"/>
                  <a:t>设计模式</a:t>
                </a:r>
                <a:endParaRPr lang="zh-CN" altLang="en-US"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58771744"/>
        <c:crosses val="autoZero"/>
        <c:auto val="1"/>
        <c:lblAlgn val="ctr"/>
        <c:lblOffset val="100"/>
        <c:noMultiLvlLbl val="0"/>
      </c:catAx>
      <c:valAx>
        <c:axId val="1858771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dirty="0" smtClean="0"/>
                  <a:t>数量</a:t>
                </a:r>
                <a:endParaRPr lang="zh-CN" alt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587777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err="1" smtClean="0"/>
              <a:t>jdom</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Sheet1!$E$1</c:f>
              <c:strCache>
                <c:ptCount val="1"/>
                <c:pt idx="0">
                  <c:v>实例数目</c:v>
                </c:pt>
              </c:strCache>
            </c:strRef>
          </c:tx>
          <c:spPr>
            <a:solidFill>
              <a:schemeClr val="accent4"/>
            </a:solidFill>
            <a:ln>
              <a:noFill/>
            </a:ln>
            <a:effectLst/>
          </c:spPr>
          <c:invertIfNegative val="0"/>
          <c:cat>
            <c:strRef>
              <c:f>Sheet1!$D$2:$D$9</c:f>
              <c:strCache>
                <c:ptCount val="8"/>
                <c:pt idx="0">
                  <c:v>工厂方法</c:v>
                </c:pt>
                <c:pt idx="1">
                  <c:v>单件</c:v>
                </c:pt>
                <c:pt idx="2">
                  <c:v>适配器</c:v>
                </c:pt>
                <c:pt idx="3">
                  <c:v>装饰者</c:v>
                </c:pt>
                <c:pt idx="4">
                  <c:v>状态</c:v>
                </c:pt>
                <c:pt idx="5">
                  <c:v>桥接</c:v>
                </c:pt>
                <c:pt idx="6">
                  <c:v>模板方法</c:v>
                </c:pt>
                <c:pt idx="7">
                  <c:v>代理</c:v>
                </c:pt>
              </c:strCache>
            </c:strRef>
          </c:cat>
          <c:val>
            <c:numRef>
              <c:f>Sheet1!$E$2:$E$9</c:f>
              <c:numCache>
                <c:formatCode>General</c:formatCode>
                <c:ptCount val="8"/>
                <c:pt idx="0">
                  <c:v>6</c:v>
                </c:pt>
                <c:pt idx="1">
                  <c:v>2</c:v>
                </c:pt>
                <c:pt idx="2">
                  <c:v>9</c:v>
                </c:pt>
                <c:pt idx="3">
                  <c:v>5</c:v>
                </c:pt>
                <c:pt idx="4">
                  <c:v>21</c:v>
                </c:pt>
                <c:pt idx="5">
                  <c:v>4</c:v>
                </c:pt>
                <c:pt idx="6">
                  <c:v>7</c:v>
                </c:pt>
                <c:pt idx="7">
                  <c:v>1</c:v>
                </c:pt>
              </c:numCache>
            </c:numRef>
          </c:val>
        </c:ser>
        <c:dLbls>
          <c:showLegendKey val="0"/>
          <c:showVal val="0"/>
          <c:showCatName val="0"/>
          <c:showSerName val="0"/>
          <c:showPercent val="0"/>
          <c:showBubbleSize val="0"/>
        </c:dLbls>
        <c:gapWidth val="219"/>
        <c:overlap val="-27"/>
        <c:axId val="94688560"/>
        <c:axId val="94690192"/>
      </c:barChart>
      <c:catAx>
        <c:axId val="946885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dirty="0" smtClean="0"/>
                  <a:t>设计模式</a:t>
                </a:r>
                <a:endParaRPr lang="zh-CN" altLang="en-US"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4690192"/>
        <c:crosses val="autoZero"/>
        <c:auto val="1"/>
        <c:lblAlgn val="ctr"/>
        <c:lblOffset val="100"/>
        <c:noMultiLvlLbl val="0"/>
      </c:catAx>
      <c:valAx>
        <c:axId val="946901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dirty="0" smtClean="0"/>
                  <a:t>数量</a:t>
                </a:r>
                <a:endParaRPr lang="zh-CN" alt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46885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smtClean="0"/>
              <a:t>dom4j</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实例数目</c:v>
                </c:pt>
              </c:strCache>
            </c:strRef>
          </c:tx>
          <c:spPr>
            <a:solidFill>
              <a:schemeClr val="accent1"/>
            </a:solidFill>
            <a:ln>
              <a:noFill/>
            </a:ln>
            <a:effectLst/>
          </c:spPr>
          <c:invertIfNegative val="0"/>
          <c:cat>
            <c:strRef>
              <c:f>Sheet1!$A$2:$A$10</c:f>
              <c:strCache>
                <c:ptCount val="9"/>
                <c:pt idx="0">
                  <c:v>原型</c:v>
                </c:pt>
                <c:pt idx="1">
                  <c:v>单件</c:v>
                </c:pt>
                <c:pt idx="2">
                  <c:v>适配器</c:v>
                </c:pt>
                <c:pt idx="3">
                  <c:v>装饰者</c:v>
                </c:pt>
                <c:pt idx="4">
                  <c:v>状态</c:v>
                </c:pt>
                <c:pt idx="5">
                  <c:v>策略</c:v>
                </c:pt>
                <c:pt idx="6">
                  <c:v>桥接</c:v>
                </c:pt>
                <c:pt idx="7">
                  <c:v>模板方法</c:v>
                </c:pt>
                <c:pt idx="8">
                  <c:v>访问者</c:v>
                </c:pt>
              </c:strCache>
            </c:strRef>
          </c:cat>
          <c:val>
            <c:numRef>
              <c:f>Sheet1!$B$2:$B$10</c:f>
              <c:numCache>
                <c:formatCode>General</c:formatCode>
                <c:ptCount val="9"/>
                <c:pt idx="0">
                  <c:v>1</c:v>
                </c:pt>
                <c:pt idx="1">
                  <c:v>8</c:v>
                </c:pt>
                <c:pt idx="2">
                  <c:v>11</c:v>
                </c:pt>
                <c:pt idx="3">
                  <c:v>1</c:v>
                </c:pt>
                <c:pt idx="4">
                  <c:v>18</c:v>
                </c:pt>
                <c:pt idx="5">
                  <c:v>5</c:v>
                </c:pt>
                <c:pt idx="6">
                  <c:v>1</c:v>
                </c:pt>
                <c:pt idx="7">
                  <c:v>4</c:v>
                </c:pt>
                <c:pt idx="8">
                  <c:v>10</c:v>
                </c:pt>
              </c:numCache>
            </c:numRef>
          </c:val>
        </c:ser>
        <c:dLbls>
          <c:showLegendKey val="0"/>
          <c:showVal val="0"/>
          <c:showCatName val="0"/>
          <c:showSerName val="0"/>
          <c:showPercent val="0"/>
          <c:showBubbleSize val="0"/>
        </c:dLbls>
        <c:gapWidth val="219"/>
        <c:overlap val="-27"/>
        <c:axId val="94683120"/>
        <c:axId val="94661360"/>
      </c:barChart>
      <c:catAx>
        <c:axId val="946831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dirty="0" smtClean="0"/>
                  <a:t>设计模式</a:t>
                </a:r>
                <a:endParaRPr lang="zh-CN" altLang="en-US"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4661360"/>
        <c:crosses val="autoZero"/>
        <c:auto val="1"/>
        <c:lblAlgn val="ctr"/>
        <c:lblOffset val="100"/>
        <c:noMultiLvlLbl val="0"/>
      </c:catAx>
      <c:valAx>
        <c:axId val="946613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dirty="0" smtClean="0"/>
                  <a:t>数量</a:t>
                </a:r>
                <a:endParaRPr lang="zh-CN" alt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46831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7">
  <a:schemeClr val="accent4"/>
</cs:colorStyle>
</file>

<file path=ppt/charts/colors4.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8463" cy="493713"/>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41750" y="0"/>
            <a:ext cx="2938463" cy="493713"/>
          </a:xfrm>
          <a:prstGeom prst="rect">
            <a:avLst/>
          </a:prstGeom>
        </p:spPr>
        <p:txBody>
          <a:bodyPr vert="horz" lIns="91440" tIns="45720" rIns="91440" bIns="45720" rtlCol="0"/>
          <a:lstStyle>
            <a:lvl1pPr algn="r">
              <a:defRPr sz="1200"/>
            </a:lvl1pPr>
          </a:lstStyle>
          <a:p>
            <a:pPr>
              <a:defRPr/>
            </a:pPr>
            <a:fld id="{BE83251F-8C7A-4B36-983D-BD0F1011AAA3}" type="datetimeFigureOut">
              <a:rPr lang="zh-CN" altLang="en-US"/>
              <a:pPr>
                <a:defRPr/>
              </a:pPr>
              <a:t>2016/12/26</a:t>
            </a:fld>
            <a:endParaRPr lang="zh-CN" altLang="en-US"/>
          </a:p>
        </p:txBody>
      </p:sp>
      <p:sp>
        <p:nvSpPr>
          <p:cNvPr id="4" name="页脚占位符 3"/>
          <p:cNvSpPr>
            <a:spLocks noGrp="1"/>
          </p:cNvSpPr>
          <p:nvPr>
            <p:ph type="ftr" sz="quarter" idx="2"/>
          </p:nvPr>
        </p:nvSpPr>
        <p:spPr>
          <a:xfrm>
            <a:off x="0" y="9378950"/>
            <a:ext cx="2938463" cy="493713"/>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41750" y="9378950"/>
            <a:ext cx="2938463" cy="493713"/>
          </a:xfrm>
          <a:prstGeom prst="rect">
            <a:avLst/>
          </a:prstGeom>
        </p:spPr>
        <p:txBody>
          <a:bodyPr vert="horz" lIns="91440" tIns="45720" rIns="91440" bIns="45720" rtlCol="0" anchor="b"/>
          <a:lstStyle>
            <a:lvl1pPr algn="r">
              <a:defRPr sz="1200"/>
            </a:lvl1pPr>
          </a:lstStyle>
          <a:p>
            <a:pPr>
              <a:defRPr/>
            </a:pPr>
            <a:fld id="{AF486C72-2D28-4B25-8A79-D7DB6379E40E}" type="slidenum">
              <a:rPr lang="zh-CN" altLang="en-US"/>
              <a:pPr>
                <a:defRPr/>
              </a:pPr>
              <a:t>‹#›</a:t>
            </a:fld>
            <a:endParaRPr lang="zh-CN" altLang="en-US"/>
          </a:p>
        </p:txBody>
      </p:sp>
    </p:spTree>
    <p:extLst>
      <p:ext uri="{BB962C8B-B14F-4D97-AF65-F5344CB8AC3E}">
        <p14:creationId xmlns:p14="http://schemas.microsoft.com/office/powerpoint/2010/main" val="81403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8463" cy="493713"/>
          </a:xfrm>
          <a:prstGeom prst="rect">
            <a:avLst/>
          </a:prstGeom>
        </p:spPr>
        <p:txBody>
          <a:bodyPr vert="horz" lIns="91440" tIns="45720" rIns="91440" bIns="45720" rtlCol="0"/>
          <a:lstStyle>
            <a:lvl1pPr algn="l">
              <a:defRPr sz="1200">
                <a:latin typeface="Arial" pitchFamily="34" charset="0"/>
                <a:ea typeface="+mn-ea"/>
              </a:defRPr>
            </a:lvl1pPr>
          </a:lstStyle>
          <a:p>
            <a:pPr>
              <a:defRPr/>
            </a:pPr>
            <a:endParaRPr lang="zh-CN" altLang="en-US"/>
          </a:p>
        </p:txBody>
      </p:sp>
      <p:sp>
        <p:nvSpPr>
          <p:cNvPr id="3" name="日期占位符 2"/>
          <p:cNvSpPr>
            <a:spLocks noGrp="1"/>
          </p:cNvSpPr>
          <p:nvPr>
            <p:ph type="dt" idx="1"/>
          </p:nvPr>
        </p:nvSpPr>
        <p:spPr>
          <a:xfrm>
            <a:off x="3841750" y="0"/>
            <a:ext cx="2938463" cy="493713"/>
          </a:xfrm>
          <a:prstGeom prst="rect">
            <a:avLst/>
          </a:prstGeom>
        </p:spPr>
        <p:txBody>
          <a:bodyPr vert="horz" lIns="91440" tIns="45720" rIns="91440" bIns="45720" rtlCol="0"/>
          <a:lstStyle>
            <a:lvl1pPr algn="r">
              <a:defRPr sz="1200">
                <a:latin typeface="Arial" pitchFamily="34" charset="0"/>
                <a:ea typeface="+mn-ea"/>
              </a:defRPr>
            </a:lvl1pPr>
          </a:lstStyle>
          <a:p>
            <a:pPr>
              <a:defRPr/>
            </a:pPr>
            <a:fld id="{BD8994C9-8786-4756-B748-BB1CD71477EC}" type="datetimeFigureOut">
              <a:rPr lang="zh-CN" altLang="en-US"/>
              <a:pPr>
                <a:defRPr/>
              </a:pPr>
              <a:t>2016/12/26</a:t>
            </a:fld>
            <a:endParaRPr lang="zh-CN" altLang="en-US"/>
          </a:p>
        </p:txBody>
      </p:sp>
      <p:sp>
        <p:nvSpPr>
          <p:cNvPr id="4" name="幻灯片图像占位符 3"/>
          <p:cNvSpPr>
            <a:spLocks noGrp="1" noRot="1" noChangeAspect="1"/>
          </p:cNvSpPr>
          <p:nvPr>
            <p:ph type="sldImg" idx="2"/>
          </p:nvPr>
        </p:nvSpPr>
        <p:spPr>
          <a:xfrm>
            <a:off x="922338" y="741363"/>
            <a:ext cx="4935537" cy="37020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7863" y="4691063"/>
            <a:ext cx="5426075" cy="4443412"/>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378950"/>
            <a:ext cx="2938463" cy="493713"/>
          </a:xfrm>
          <a:prstGeom prst="rect">
            <a:avLst/>
          </a:prstGeom>
        </p:spPr>
        <p:txBody>
          <a:bodyPr vert="horz" lIns="91440" tIns="45720" rIns="91440" bIns="45720" rtlCol="0" anchor="b"/>
          <a:lstStyle>
            <a:lvl1pPr algn="l">
              <a:defRPr sz="1200">
                <a:latin typeface="Arial" pitchFamily="34" charset="0"/>
                <a:ea typeface="+mn-ea"/>
              </a:defRPr>
            </a:lvl1pPr>
          </a:lstStyle>
          <a:p>
            <a:pPr>
              <a:defRPr/>
            </a:pPr>
            <a:endParaRPr lang="zh-CN" altLang="en-US"/>
          </a:p>
        </p:txBody>
      </p:sp>
      <p:sp>
        <p:nvSpPr>
          <p:cNvPr id="7" name="灯片编号占位符 6"/>
          <p:cNvSpPr>
            <a:spLocks noGrp="1"/>
          </p:cNvSpPr>
          <p:nvPr>
            <p:ph type="sldNum" sz="quarter" idx="5"/>
          </p:nvPr>
        </p:nvSpPr>
        <p:spPr>
          <a:xfrm>
            <a:off x="3841750" y="9378950"/>
            <a:ext cx="2938463" cy="493713"/>
          </a:xfrm>
          <a:prstGeom prst="rect">
            <a:avLst/>
          </a:prstGeom>
        </p:spPr>
        <p:txBody>
          <a:bodyPr vert="horz" lIns="91440" tIns="45720" rIns="91440" bIns="45720" rtlCol="0" anchor="b"/>
          <a:lstStyle>
            <a:lvl1pPr algn="r">
              <a:defRPr sz="1200">
                <a:latin typeface="Arial" pitchFamily="34" charset="0"/>
                <a:ea typeface="+mn-ea"/>
              </a:defRPr>
            </a:lvl1pPr>
          </a:lstStyle>
          <a:p>
            <a:pPr>
              <a:defRPr/>
            </a:pPr>
            <a:fld id="{D4A06DE5-1201-4ABE-8D9D-9508C23AA589}" type="slidenum">
              <a:rPr lang="zh-CN" altLang="en-US"/>
              <a:pPr>
                <a:defRPr/>
              </a:pPr>
              <a:t>‹#›</a:t>
            </a:fld>
            <a:endParaRPr lang="zh-CN" altLang="en-US"/>
          </a:p>
        </p:txBody>
      </p:sp>
    </p:spTree>
    <p:extLst>
      <p:ext uri="{BB962C8B-B14F-4D97-AF65-F5344CB8AC3E}">
        <p14:creationId xmlns:p14="http://schemas.microsoft.com/office/powerpoint/2010/main" val="1268864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0</a:t>
            </a:fld>
            <a:endParaRPr lang="zh-CN" altLang="en-US"/>
          </a:p>
        </p:txBody>
      </p:sp>
    </p:spTree>
    <p:extLst>
      <p:ext uri="{BB962C8B-B14F-4D97-AF65-F5344CB8AC3E}">
        <p14:creationId xmlns:p14="http://schemas.microsoft.com/office/powerpoint/2010/main" val="1718442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4" name="灯片编号占位符 3"/>
          <p:cNvSpPr>
            <a:spLocks noGrp="1"/>
          </p:cNvSpPr>
          <p:nvPr>
            <p:ph type="sldNum" sz="quarter" idx="5"/>
          </p:nvPr>
        </p:nvSpPr>
        <p:spPr/>
        <p:txBody>
          <a:bodyPr/>
          <a:lstStyle/>
          <a:p>
            <a:pPr>
              <a:defRPr/>
            </a:pPr>
            <a:fld id="{C8D98E8D-15BC-43FF-A167-2CB85717DEF5}" type="slidenum">
              <a:rPr lang="zh-CN" altLang="en-US" smtClean="0"/>
              <a:pPr>
                <a:defRPr/>
              </a:pPr>
              <a:t>11</a:t>
            </a:fld>
            <a:endParaRPr lang="zh-CN" altLang="en-US"/>
          </a:p>
        </p:txBody>
      </p:sp>
    </p:spTree>
    <p:extLst>
      <p:ext uri="{BB962C8B-B14F-4D97-AF65-F5344CB8AC3E}">
        <p14:creationId xmlns:p14="http://schemas.microsoft.com/office/powerpoint/2010/main" val="1048254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4" name="灯片编号占位符 3"/>
          <p:cNvSpPr>
            <a:spLocks noGrp="1"/>
          </p:cNvSpPr>
          <p:nvPr>
            <p:ph type="sldNum" sz="quarter" idx="5"/>
          </p:nvPr>
        </p:nvSpPr>
        <p:spPr/>
        <p:txBody>
          <a:bodyPr/>
          <a:lstStyle/>
          <a:p>
            <a:pPr>
              <a:defRPr/>
            </a:pPr>
            <a:fld id="{C8D98E8D-15BC-43FF-A167-2CB85717DEF5}" type="slidenum">
              <a:rPr lang="zh-CN" altLang="en-US" smtClean="0"/>
              <a:pPr>
                <a:defRPr/>
              </a:pPr>
              <a:t>12</a:t>
            </a:fld>
            <a:endParaRPr lang="zh-CN" altLang="en-US"/>
          </a:p>
        </p:txBody>
      </p:sp>
    </p:spTree>
    <p:extLst>
      <p:ext uri="{BB962C8B-B14F-4D97-AF65-F5344CB8AC3E}">
        <p14:creationId xmlns:p14="http://schemas.microsoft.com/office/powerpoint/2010/main" val="60944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4" name="灯片编号占位符 3"/>
          <p:cNvSpPr>
            <a:spLocks noGrp="1"/>
          </p:cNvSpPr>
          <p:nvPr>
            <p:ph type="sldNum" sz="quarter" idx="5"/>
          </p:nvPr>
        </p:nvSpPr>
        <p:spPr/>
        <p:txBody>
          <a:bodyPr/>
          <a:lstStyle/>
          <a:p>
            <a:pPr>
              <a:defRPr/>
            </a:pPr>
            <a:fld id="{C8D98E8D-15BC-43FF-A167-2CB85717DEF5}" type="slidenum">
              <a:rPr lang="zh-CN" altLang="en-US" smtClean="0"/>
              <a:pPr>
                <a:defRPr/>
              </a:pPr>
              <a:t>13</a:t>
            </a:fld>
            <a:endParaRPr lang="zh-CN" altLang="en-US"/>
          </a:p>
        </p:txBody>
      </p:sp>
    </p:spTree>
    <p:extLst>
      <p:ext uri="{BB962C8B-B14F-4D97-AF65-F5344CB8AC3E}">
        <p14:creationId xmlns:p14="http://schemas.microsoft.com/office/powerpoint/2010/main" val="2523712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4" name="灯片编号占位符 3"/>
          <p:cNvSpPr>
            <a:spLocks noGrp="1"/>
          </p:cNvSpPr>
          <p:nvPr>
            <p:ph type="sldNum" sz="quarter" idx="5"/>
          </p:nvPr>
        </p:nvSpPr>
        <p:spPr/>
        <p:txBody>
          <a:bodyPr/>
          <a:lstStyle/>
          <a:p>
            <a:pPr>
              <a:defRPr/>
            </a:pPr>
            <a:fld id="{C8D98E8D-15BC-43FF-A167-2CB85717DEF5}" type="slidenum">
              <a:rPr lang="zh-CN" altLang="en-US" smtClean="0"/>
              <a:pPr>
                <a:defRPr/>
              </a:pPr>
              <a:t>14</a:t>
            </a:fld>
            <a:endParaRPr lang="zh-CN" altLang="en-US"/>
          </a:p>
        </p:txBody>
      </p:sp>
    </p:spTree>
    <p:extLst>
      <p:ext uri="{BB962C8B-B14F-4D97-AF65-F5344CB8AC3E}">
        <p14:creationId xmlns:p14="http://schemas.microsoft.com/office/powerpoint/2010/main" val="658961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4" name="灯片编号占位符 3"/>
          <p:cNvSpPr>
            <a:spLocks noGrp="1"/>
          </p:cNvSpPr>
          <p:nvPr>
            <p:ph type="sldNum" sz="quarter" idx="5"/>
          </p:nvPr>
        </p:nvSpPr>
        <p:spPr/>
        <p:txBody>
          <a:bodyPr/>
          <a:lstStyle/>
          <a:p>
            <a:pPr>
              <a:defRPr/>
            </a:pPr>
            <a:fld id="{C8D98E8D-15BC-43FF-A167-2CB85717DEF5}" type="slidenum">
              <a:rPr lang="zh-CN" altLang="en-US" smtClean="0"/>
              <a:pPr>
                <a:defRPr/>
              </a:pPr>
              <a:t>15</a:t>
            </a:fld>
            <a:endParaRPr lang="zh-CN" altLang="en-US"/>
          </a:p>
        </p:txBody>
      </p:sp>
    </p:spTree>
    <p:extLst>
      <p:ext uri="{BB962C8B-B14F-4D97-AF65-F5344CB8AC3E}">
        <p14:creationId xmlns:p14="http://schemas.microsoft.com/office/powerpoint/2010/main" val="3578460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4" name="灯片编号占位符 3"/>
          <p:cNvSpPr>
            <a:spLocks noGrp="1"/>
          </p:cNvSpPr>
          <p:nvPr>
            <p:ph type="sldNum" sz="quarter" idx="5"/>
          </p:nvPr>
        </p:nvSpPr>
        <p:spPr/>
        <p:txBody>
          <a:bodyPr/>
          <a:lstStyle/>
          <a:p>
            <a:pPr>
              <a:defRPr/>
            </a:pPr>
            <a:fld id="{C8D98E8D-15BC-43FF-A167-2CB85717DEF5}" type="slidenum">
              <a:rPr lang="zh-CN" altLang="en-US" smtClean="0"/>
              <a:pPr>
                <a:defRPr/>
              </a:pPr>
              <a:t>16</a:t>
            </a:fld>
            <a:endParaRPr lang="zh-CN" altLang="en-US"/>
          </a:p>
        </p:txBody>
      </p:sp>
    </p:spTree>
    <p:extLst>
      <p:ext uri="{BB962C8B-B14F-4D97-AF65-F5344CB8AC3E}">
        <p14:creationId xmlns:p14="http://schemas.microsoft.com/office/powerpoint/2010/main" val="3817240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4" name="灯片编号占位符 3"/>
          <p:cNvSpPr>
            <a:spLocks noGrp="1"/>
          </p:cNvSpPr>
          <p:nvPr>
            <p:ph type="sldNum" sz="quarter" idx="5"/>
          </p:nvPr>
        </p:nvSpPr>
        <p:spPr/>
        <p:txBody>
          <a:bodyPr/>
          <a:lstStyle/>
          <a:p>
            <a:pPr>
              <a:defRPr/>
            </a:pPr>
            <a:fld id="{C8D98E8D-15BC-43FF-A167-2CB85717DEF5}" type="slidenum">
              <a:rPr lang="zh-CN" altLang="en-US" smtClean="0"/>
              <a:pPr>
                <a:defRPr/>
              </a:pPr>
              <a:t>17</a:t>
            </a:fld>
            <a:endParaRPr lang="zh-CN" altLang="en-US"/>
          </a:p>
        </p:txBody>
      </p:sp>
    </p:spTree>
    <p:extLst>
      <p:ext uri="{BB962C8B-B14F-4D97-AF65-F5344CB8AC3E}">
        <p14:creationId xmlns:p14="http://schemas.microsoft.com/office/powerpoint/2010/main" val="2598080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4" name="灯片编号占位符 3"/>
          <p:cNvSpPr>
            <a:spLocks noGrp="1"/>
          </p:cNvSpPr>
          <p:nvPr>
            <p:ph type="sldNum" sz="quarter" idx="5"/>
          </p:nvPr>
        </p:nvSpPr>
        <p:spPr/>
        <p:txBody>
          <a:bodyPr/>
          <a:lstStyle/>
          <a:p>
            <a:pPr>
              <a:defRPr/>
            </a:pPr>
            <a:fld id="{C8D98E8D-15BC-43FF-A167-2CB85717DEF5}" type="slidenum">
              <a:rPr lang="zh-CN" altLang="en-US" smtClean="0"/>
              <a:pPr>
                <a:defRPr/>
              </a:pPr>
              <a:t>18</a:t>
            </a:fld>
            <a:endParaRPr lang="zh-CN" altLang="en-US"/>
          </a:p>
        </p:txBody>
      </p:sp>
    </p:spTree>
    <p:extLst>
      <p:ext uri="{BB962C8B-B14F-4D97-AF65-F5344CB8AC3E}">
        <p14:creationId xmlns:p14="http://schemas.microsoft.com/office/powerpoint/2010/main" val="3280818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这张图显示了</a:t>
            </a:r>
            <a:r>
              <a:rPr lang="en-US" altLang="zh-CN" dirty="0" smtClean="0"/>
              <a:t>node</a:t>
            </a:r>
            <a:r>
              <a:rPr lang="zh-CN" altLang="en-US" dirty="0" smtClean="0"/>
              <a:t>类层次的一部分，如果将这些类分散到各种节点类之中，就会导致整个系统难以理解、难以维护和修改。有些类需要某些方法，现在存在一些类不需要这些方法。如果对于子类中突然有了新的操作。。。。那么工作量将变得特别的巨大！所以我们就想可不可以让不同的节点独立用户自己的操作，独立增加新的功能，比如</a:t>
            </a:r>
            <a:r>
              <a:rPr lang="en-US" altLang="zh-CN" dirty="0" smtClean="0"/>
              <a:t>A</a:t>
            </a:r>
            <a:r>
              <a:rPr lang="zh-CN" altLang="en-US" dirty="0" smtClean="0"/>
              <a:t>要做增加一个功能，</a:t>
            </a:r>
            <a:r>
              <a:rPr lang="en-US" altLang="zh-CN" dirty="0" smtClean="0"/>
              <a:t>B</a:t>
            </a:r>
            <a:r>
              <a:rPr lang="zh-CN" altLang="en-US" dirty="0" smtClean="0"/>
              <a:t>不需要知道。事不关己高高挂起。</a:t>
            </a:r>
          </a:p>
          <a:p>
            <a:endParaRPr lang="en-US" altLang="zh-CN" dirty="0" smtClean="0"/>
          </a:p>
        </p:txBody>
      </p:sp>
      <p:sp>
        <p:nvSpPr>
          <p:cNvPr id="4" name="灯片编号占位符 3"/>
          <p:cNvSpPr>
            <a:spLocks noGrp="1"/>
          </p:cNvSpPr>
          <p:nvPr>
            <p:ph type="sldNum" sz="quarter" idx="5"/>
          </p:nvPr>
        </p:nvSpPr>
        <p:spPr/>
        <p:txBody>
          <a:bodyPr/>
          <a:lstStyle/>
          <a:p>
            <a:pPr>
              <a:defRPr/>
            </a:pPr>
            <a:fld id="{C8D98E8D-15BC-43FF-A167-2CB85717DEF5}" type="slidenum">
              <a:rPr lang="zh-CN" altLang="en-US" smtClean="0"/>
              <a:pPr>
                <a:defRPr/>
              </a:pPr>
              <a:t>19</a:t>
            </a:fld>
            <a:endParaRPr lang="zh-CN" altLang="en-US"/>
          </a:p>
        </p:txBody>
      </p:sp>
    </p:spTree>
    <p:extLst>
      <p:ext uri="{BB962C8B-B14F-4D97-AF65-F5344CB8AC3E}">
        <p14:creationId xmlns:p14="http://schemas.microsoft.com/office/powerpoint/2010/main" val="1701691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4" name="灯片编号占位符 3"/>
          <p:cNvSpPr>
            <a:spLocks noGrp="1"/>
          </p:cNvSpPr>
          <p:nvPr>
            <p:ph type="sldNum" sz="quarter" idx="5"/>
          </p:nvPr>
        </p:nvSpPr>
        <p:spPr/>
        <p:txBody>
          <a:bodyPr/>
          <a:lstStyle/>
          <a:p>
            <a:pPr>
              <a:defRPr/>
            </a:pPr>
            <a:fld id="{C8D98E8D-15BC-43FF-A167-2CB85717DEF5}" type="slidenum">
              <a:rPr lang="zh-CN" altLang="en-US" smtClean="0"/>
              <a:pPr>
                <a:defRPr/>
              </a:pPr>
              <a:t>20</a:t>
            </a:fld>
            <a:endParaRPr lang="zh-CN" altLang="en-US"/>
          </a:p>
        </p:txBody>
      </p:sp>
    </p:spTree>
    <p:extLst>
      <p:ext uri="{BB962C8B-B14F-4D97-AF65-F5344CB8AC3E}">
        <p14:creationId xmlns:p14="http://schemas.microsoft.com/office/powerpoint/2010/main" val="2329559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1</a:t>
            </a:fld>
            <a:endParaRPr lang="zh-CN" altLang="en-US"/>
          </a:p>
        </p:txBody>
      </p:sp>
    </p:spTree>
    <p:extLst>
      <p:ext uri="{BB962C8B-B14F-4D97-AF65-F5344CB8AC3E}">
        <p14:creationId xmlns:p14="http://schemas.microsoft.com/office/powerpoint/2010/main" val="3797576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4" name="灯片编号占位符 3"/>
          <p:cNvSpPr>
            <a:spLocks noGrp="1"/>
          </p:cNvSpPr>
          <p:nvPr>
            <p:ph type="sldNum" sz="quarter" idx="5"/>
          </p:nvPr>
        </p:nvSpPr>
        <p:spPr/>
        <p:txBody>
          <a:bodyPr/>
          <a:lstStyle/>
          <a:p>
            <a:pPr>
              <a:defRPr/>
            </a:pPr>
            <a:fld id="{C8D98E8D-15BC-43FF-A167-2CB85717DEF5}" type="slidenum">
              <a:rPr lang="zh-CN" altLang="en-US" smtClean="0"/>
              <a:pPr>
                <a:defRPr/>
              </a:pPr>
              <a:t>21</a:t>
            </a:fld>
            <a:endParaRPr lang="zh-CN" altLang="en-US"/>
          </a:p>
        </p:txBody>
      </p:sp>
    </p:spTree>
    <p:extLst>
      <p:ext uri="{BB962C8B-B14F-4D97-AF65-F5344CB8AC3E}">
        <p14:creationId xmlns:p14="http://schemas.microsoft.com/office/powerpoint/2010/main" val="1319853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4" name="灯片编号占位符 3"/>
          <p:cNvSpPr>
            <a:spLocks noGrp="1"/>
          </p:cNvSpPr>
          <p:nvPr>
            <p:ph type="sldNum" sz="quarter" idx="5"/>
          </p:nvPr>
        </p:nvSpPr>
        <p:spPr/>
        <p:txBody>
          <a:bodyPr/>
          <a:lstStyle/>
          <a:p>
            <a:pPr>
              <a:defRPr/>
            </a:pPr>
            <a:fld id="{C8D98E8D-15BC-43FF-A167-2CB85717DEF5}" type="slidenum">
              <a:rPr lang="zh-CN" altLang="en-US" smtClean="0"/>
              <a:pPr>
                <a:defRPr/>
              </a:pPr>
              <a:t>22</a:t>
            </a:fld>
            <a:endParaRPr lang="zh-CN" altLang="en-US"/>
          </a:p>
        </p:txBody>
      </p:sp>
    </p:spTree>
    <p:extLst>
      <p:ext uri="{BB962C8B-B14F-4D97-AF65-F5344CB8AC3E}">
        <p14:creationId xmlns:p14="http://schemas.microsoft.com/office/powerpoint/2010/main" val="3555691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23</a:t>
            </a:fld>
            <a:endParaRPr lang="zh-CN" altLang="en-US"/>
          </a:p>
        </p:txBody>
      </p:sp>
    </p:spTree>
    <p:extLst>
      <p:ext uri="{BB962C8B-B14F-4D97-AF65-F5344CB8AC3E}">
        <p14:creationId xmlns:p14="http://schemas.microsoft.com/office/powerpoint/2010/main" val="4066223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4" name="灯片编号占位符 3"/>
          <p:cNvSpPr>
            <a:spLocks noGrp="1"/>
          </p:cNvSpPr>
          <p:nvPr>
            <p:ph type="sldNum" sz="quarter" idx="5"/>
          </p:nvPr>
        </p:nvSpPr>
        <p:spPr/>
        <p:txBody>
          <a:bodyPr/>
          <a:lstStyle/>
          <a:p>
            <a:pPr>
              <a:defRPr/>
            </a:pPr>
            <a:fld id="{C8D98E8D-15BC-43FF-A167-2CB85717DEF5}" type="slidenum">
              <a:rPr lang="zh-CN" altLang="en-US" smtClean="0"/>
              <a:pPr>
                <a:defRPr/>
              </a:pPr>
              <a:t>24</a:t>
            </a:fld>
            <a:endParaRPr lang="zh-CN" altLang="en-US"/>
          </a:p>
        </p:txBody>
      </p:sp>
    </p:spTree>
    <p:extLst>
      <p:ext uri="{BB962C8B-B14F-4D97-AF65-F5344CB8AC3E}">
        <p14:creationId xmlns:p14="http://schemas.microsoft.com/office/powerpoint/2010/main" val="3208544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2</a:t>
            </a:fld>
            <a:endParaRPr lang="zh-CN" altLang="en-US"/>
          </a:p>
        </p:txBody>
      </p:sp>
    </p:spTree>
    <p:extLst>
      <p:ext uri="{BB962C8B-B14F-4D97-AF65-F5344CB8AC3E}">
        <p14:creationId xmlns:p14="http://schemas.microsoft.com/office/powerpoint/2010/main" val="3392046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4" name="灯片编号占位符 3"/>
          <p:cNvSpPr>
            <a:spLocks noGrp="1"/>
          </p:cNvSpPr>
          <p:nvPr>
            <p:ph type="sldNum" sz="quarter" idx="5"/>
          </p:nvPr>
        </p:nvSpPr>
        <p:spPr/>
        <p:txBody>
          <a:bodyPr/>
          <a:lstStyle/>
          <a:p>
            <a:pPr>
              <a:defRPr/>
            </a:pPr>
            <a:fld id="{C8D98E8D-15BC-43FF-A167-2CB85717DEF5}" type="slidenum">
              <a:rPr lang="zh-CN" altLang="en-US" smtClean="0"/>
              <a:pPr>
                <a:defRPr/>
              </a:pPr>
              <a:t>5</a:t>
            </a:fld>
            <a:endParaRPr lang="zh-CN" altLang="en-US"/>
          </a:p>
        </p:txBody>
      </p:sp>
    </p:spTree>
    <p:extLst>
      <p:ext uri="{BB962C8B-B14F-4D97-AF65-F5344CB8AC3E}">
        <p14:creationId xmlns:p14="http://schemas.microsoft.com/office/powerpoint/2010/main" val="363557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4" name="灯片编号占位符 3"/>
          <p:cNvSpPr>
            <a:spLocks noGrp="1"/>
          </p:cNvSpPr>
          <p:nvPr>
            <p:ph type="sldNum" sz="quarter" idx="5"/>
          </p:nvPr>
        </p:nvSpPr>
        <p:spPr/>
        <p:txBody>
          <a:bodyPr/>
          <a:lstStyle/>
          <a:p>
            <a:pPr>
              <a:defRPr/>
            </a:pPr>
            <a:fld id="{C8D98E8D-15BC-43FF-A167-2CB85717DEF5}" type="slidenum">
              <a:rPr lang="zh-CN" altLang="en-US" smtClean="0"/>
              <a:pPr>
                <a:defRPr/>
              </a:pPr>
              <a:t>6</a:t>
            </a:fld>
            <a:endParaRPr lang="zh-CN" altLang="en-US"/>
          </a:p>
        </p:txBody>
      </p:sp>
    </p:spTree>
    <p:extLst>
      <p:ext uri="{BB962C8B-B14F-4D97-AF65-F5344CB8AC3E}">
        <p14:creationId xmlns:p14="http://schemas.microsoft.com/office/powerpoint/2010/main" val="2234961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4" name="灯片编号占位符 3"/>
          <p:cNvSpPr>
            <a:spLocks noGrp="1"/>
          </p:cNvSpPr>
          <p:nvPr>
            <p:ph type="sldNum" sz="quarter" idx="5"/>
          </p:nvPr>
        </p:nvSpPr>
        <p:spPr/>
        <p:txBody>
          <a:bodyPr/>
          <a:lstStyle/>
          <a:p>
            <a:pPr>
              <a:defRPr/>
            </a:pPr>
            <a:fld id="{C8D98E8D-15BC-43FF-A167-2CB85717DEF5}" type="slidenum">
              <a:rPr lang="zh-CN" altLang="en-US" smtClean="0"/>
              <a:pPr>
                <a:defRPr/>
              </a:pPr>
              <a:t>7</a:t>
            </a:fld>
            <a:endParaRPr lang="zh-CN" altLang="en-US"/>
          </a:p>
        </p:txBody>
      </p:sp>
    </p:spTree>
    <p:extLst>
      <p:ext uri="{BB962C8B-B14F-4D97-AF65-F5344CB8AC3E}">
        <p14:creationId xmlns:p14="http://schemas.microsoft.com/office/powerpoint/2010/main" val="2899433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4" name="灯片编号占位符 3"/>
          <p:cNvSpPr>
            <a:spLocks noGrp="1"/>
          </p:cNvSpPr>
          <p:nvPr>
            <p:ph type="sldNum" sz="quarter" idx="5"/>
          </p:nvPr>
        </p:nvSpPr>
        <p:spPr/>
        <p:txBody>
          <a:bodyPr/>
          <a:lstStyle/>
          <a:p>
            <a:pPr>
              <a:defRPr/>
            </a:pPr>
            <a:fld id="{C8D98E8D-15BC-43FF-A167-2CB85717DEF5}" type="slidenum">
              <a:rPr lang="zh-CN" altLang="en-US" smtClean="0"/>
              <a:pPr>
                <a:defRPr/>
              </a:pPr>
              <a:t>8</a:t>
            </a:fld>
            <a:endParaRPr lang="zh-CN" altLang="en-US"/>
          </a:p>
        </p:txBody>
      </p:sp>
    </p:spTree>
    <p:extLst>
      <p:ext uri="{BB962C8B-B14F-4D97-AF65-F5344CB8AC3E}">
        <p14:creationId xmlns:p14="http://schemas.microsoft.com/office/powerpoint/2010/main" val="2740540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4" name="灯片编号占位符 3"/>
          <p:cNvSpPr>
            <a:spLocks noGrp="1"/>
          </p:cNvSpPr>
          <p:nvPr>
            <p:ph type="sldNum" sz="quarter" idx="5"/>
          </p:nvPr>
        </p:nvSpPr>
        <p:spPr/>
        <p:txBody>
          <a:bodyPr/>
          <a:lstStyle/>
          <a:p>
            <a:pPr>
              <a:defRPr/>
            </a:pPr>
            <a:fld id="{C8D98E8D-15BC-43FF-A167-2CB85717DEF5}" type="slidenum">
              <a:rPr lang="zh-CN" altLang="en-US" smtClean="0"/>
              <a:pPr>
                <a:defRPr/>
              </a:pPr>
              <a:t>9</a:t>
            </a:fld>
            <a:endParaRPr lang="zh-CN" altLang="en-US"/>
          </a:p>
        </p:txBody>
      </p:sp>
    </p:spTree>
    <p:extLst>
      <p:ext uri="{BB962C8B-B14F-4D97-AF65-F5344CB8AC3E}">
        <p14:creationId xmlns:p14="http://schemas.microsoft.com/office/powerpoint/2010/main" val="1331473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4" name="灯片编号占位符 3"/>
          <p:cNvSpPr>
            <a:spLocks noGrp="1"/>
          </p:cNvSpPr>
          <p:nvPr>
            <p:ph type="sldNum" sz="quarter" idx="5"/>
          </p:nvPr>
        </p:nvSpPr>
        <p:spPr/>
        <p:txBody>
          <a:bodyPr/>
          <a:lstStyle/>
          <a:p>
            <a:pPr>
              <a:defRPr/>
            </a:pPr>
            <a:fld id="{C8D98E8D-15BC-43FF-A167-2CB85717DEF5}" type="slidenum">
              <a:rPr lang="zh-CN" altLang="en-US" smtClean="0"/>
              <a:pPr>
                <a:defRPr/>
              </a:pPr>
              <a:t>10</a:t>
            </a:fld>
            <a:endParaRPr lang="zh-CN" altLang="en-US"/>
          </a:p>
        </p:txBody>
      </p:sp>
    </p:spTree>
    <p:extLst>
      <p:ext uri="{BB962C8B-B14F-4D97-AF65-F5344CB8AC3E}">
        <p14:creationId xmlns:p14="http://schemas.microsoft.com/office/powerpoint/2010/main" val="33995552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12"/>
          <p:cNvSpPr>
            <a:spLocks noChangeArrowheads="1"/>
          </p:cNvSpPr>
          <p:nvPr userDrawn="1"/>
        </p:nvSpPr>
        <p:spPr bwMode="auto">
          <a:xfrm>
            <a:off x="0" y="6308725"/>
            <a:ext cx="9144000" cy="576263"/>
          </a:xfrm>
          <a:prstGeom prst="rect">
            <a:avLst/>
          </a:prstGeom>
          <a:solidFill>
            <a:schemeClr val="bg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chemeClr val="tx2"/>
              </a:solidFill>
            </a:endParaRPr>
          </a:p>
        </p:txBody>
      </p:sp>
      <p:sp>
        <p:nvSpPr>
          <p:cNvPr id="5" name="Rectangle 44"/>
          <p:cNvSpPr>
            <a:spLocks noChangeArrowheads="1"/>
          </p:cNvSpPr>
          <p:nvPr/>
        </p:nvSpPr>
        <p:spPr bwMode="ltGray">
          <a:xfrm>
            <a:off x="0" y="0"/>
            <a:ext cx="9144000" cy="908050"/>
          </a:xfrm>
          <a:prstGeom prst="rect">
            <a:avLst/>
          </a:prstGeom>
          <a:solidFill>
            <a:schemeClr val="tx1">
              <a:lumMod val="50000"/>
            </a:schemeClr>
          </a:solidFill>
          <a:ln>
            <a:noFill/>
          </a:ln>
        </p:spPr>
        <p:txBody>
          <a:bodyPr wrap="none" anchor="ctr"/>
          <a:lstStyle/>
          <a:p>
            <a:pPr>
              <a:defRPr/>
            </a:pPr>
            <a:endParaRPr lang="zh-CN" altLang="en-US"/>
          </a:p>
        </p:txBody>
      </p:sp>
      <p:sp>
        <p:nvSpPr>
          <p:cNvPr id="6" name="Rectangle 46"/>
          <p:cNvSpPr>
            <a:spLocks noChangeArrowheads="1"/>
          </p:cNvSpPr>
          <p:nvPr userDrawn="1"/>
        </p:nvSpPr>
        <p:spPr bwMode="black">
          <a:xfrm>
            <a:off x="0" y="908050"/>
            <a:ext cx="9144000" cy="730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7" name="Picture 11" descr="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3988" y="6343650"/>
            <a:ext cx="26273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3"/>
          <p:cNvSpPr>
            <a:spLocks noChangeShapeType="1"/>
          </p:cNvSpPr>
          <p:nvPr userDrawn="1"/>
        </p:nvSpPr>
        <p:spPr bwMode="auto">
          <a:xfrm>
            <a:off x="0" y="6313488"/>
            <a:ext cx="914400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9" name="Picture 6" descr="http://ts4.cn.mm.bing.net/th?id=I.4697973446345403&amp;pid=1.9"/>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灯片编号占位符 5"/>
          <p:cNvSpPr>
            <a:spLocks noGrp="1"/>
          </p:cNvSpPr>
          <p:nvPr>
            <p:ph type="sldNum" sz="quarter" idx="10"/>
          </p:nvPr>
        </p:nvSpPr>
        <p:spPr/>
        <p:txBody>
          <a:bodyPr/>
          <a:lstStyle>
            <a:lvl1pPr>
              <a:defRPr/>
            </a:lvl1pPr>
          </a:lstStyle>
          <a:p>
            <a:pPr>
              <a:defRPr/>
            </a:pPr>
            <a:fld id="{6337C2ED-F8B8-42AF-AAE8-1A5EF27EF62C}" type="slidenum">
              <a:rPr lang="en-US" altLang="zh-CN"/>
              <a:pPr>
                <a:defRPr/>
              </a:pPr>
              <a:t>‹#›</a:t>
            </a:fld>
            <a:endParaRPr lang="en-US" altLang="zh-CN" dirty="0"/>
          </a:p>
        </p:txBody>
      </p:sp>
    </p:spTree>
    <p:extLst>
      <p:ext uri="{BB962C8B-B14F-4D97-AF65-F5344CB8AC3E}">
        <p14:creationId xmlns:p14="http://schemas.microsoft.com/office/powerpoint/2010/main" val="69278738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bg1"/>
            </a:gs>
            <a:gs pos="75000">
              <a:srgbClr val="F0EBD5"/>
            </a:gs>
            <a:gs pos="100000">
              <a:srgbClr val="D1C39F"/>
            </a:gs>
          </a:gsLst>
          <a:lin ang="2700000" scaled="1"/>
          <a:tileRect/>
        </a:gra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4925" y="981075"/>
            <a:ext cx="90360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7" name="Rectangle 2"/>
          <p:cNvSpPr>
            <a:spLocks noGrp="1" noChangeArrowheads="1"/>
          </p:cNvSpPr>
          <p:nvPr>
            <p:ph type="title"/>
          </p:nvPr>
        </p:nvSpPr>
        <p:spPr bwMode="white">
          <a:xfrm>
            <a:off x="2862263" y="152400"/>
            <a:ext cx="6096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1" name="灯片编号占位符 5"/>
          <p:cNvSpPr>
            <a:spLocks noGrp="1"/>
          </p:cNvSpPr>
          <p:nvPr>
            <p:ph type="sldNum" sz="quarter" idx="4"/>
          </p:nvPr>
        </p:nvSpPr>
        <p:spPr bwMode="auto">
          <a:xfrm>
            <a:off x="3276600" y="6480175"/>
            <a:ext cx="2133600" cy="2921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solidFill>
                  <a:schemeClr val="tx2"/>
                </a:solidFill>
                <a:latin typeface="+mn-lt"/>
              </a:defRPr>
            </a:lvl1pPr>
          </a:lstStyle>
          <a:p>
            <a:pPr>
              <a:defRPr/>
            </a:pPr>
            <a:fld id="{2414F427-4406-492A-BFBB-1497244CF9FF}"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884" r:id="rId1"/>
  </p:sldLayoutIdLst>
  <p:timing>
    <p:tnLst>
      <p:par>
        <p:cTn id="1" dur="indefinite" restart="never" nodeType="tmRoot"/>
      </p:par>
    </p:tnLst>
  </p:timing>
  <p:hf sldNum="0" hdr="0"/>
  <p:txStyles>
    <p:titleStyle>
      <a:lvl1pPr algn="r" rtl="0" eaLnBrk="0" fontAlgn="base" hangingPunct="0">
        <a:spcBef>
          <a:spcPct val="0"/>
        </a:spcBef>
        <a:spcAft>
          <a:spcPct val="0"/>
        </a:spcAft>
        <a:defRPr sz="3200">
          <a:solidFill>
            <a:schemeClr val="bg1"/>
          </a:solidFill>
          <a:latin typeface="Arial" charset="0"/>
          <a:ea typeface="+mj-ea"/>
          <a:cs typeface="+mj-cs"/>
        </a:defRPr>
      </a:lvl1pPr>
      <a:lvl2pPr algn="r" rtl="0" eaLnBrk="0" fontAlgn="base" hangingPunct="0">
        <a:spcBef>
          <a:spcPct val="0"/>
        </a:spcBef>
        <a:spcAft>
          <a:spcPct val="0"/>
        </a:spcAft>
        <a:defRPr sz="3200">
          <a:solidFill>
            <a:schemeClr val="bg1"/>
          </a:solidFill>
          <a:latin typeface="Arial" charset="0"/>
        </a:defRPr>
      </a:lvl2pPr>
      <a:lvl3pPr algn="r" rtl="0" eaLnBrk="0" fontAlgn="base" hangingPunct="0">
        <a:spcBef>
          <a:spcPct val="0"/>
        </a:spcBef>
        <a:spcAft>
          <a:spcPct val="0"/>
        </a:spcAft>
        <a:defRPr sz="3200">
          <a:solidFill>
            <a:schemeClr val="bg1"/>
          </a:solidFill>
          <a:latin typeface="Arial" charset="0"/>
        </a:defRPr>
      </a:lvl3pPr>
      <a:lvl4pPr algn="r" rtl="0" eaLnBrk="0" fontAlgn="base" hangingPunct="0">
        <a:spcBef>
          <a:spcPct val="0"/>
        </a:spcBef>
        <a:spcAft>
          <a:spcPct val="0"/>
        </a:spcAft>
        <a:defRPr sz="3200">
          <a:solidFill>
            <a:schemeClr val="bg1"/>
          </a:solidFill>
          <a:latin typeface="Arial" charset="0"/>
        </a:defRPr>
      </a:lvl4pPr>
      <a:lvl5pPr algn="r" rtl="0" eaLnBrk="0" fontAlgn="base" hangingPunct="0">
        <a:spcBef>
          <a:spcPct val="0"/>
        </a:spcBef>
        <a:spcAft>
          <a:spcPct val="0"/>
        </a:spcAft>
        <a:defRPr sz="3200">
          <a:solidFill>
            <a:schemeClr val="bg1"/>
          </a:solidFill>
          <a:latin typeface="Arial" charset="0"/>
        </a:defRPr>
      </a:lvl5pPr>
      <a:lvl6pPr marL="457200" algn="r" rtl="0" eaLnBrk="1" fontAlgn="base" hangingPunct="1">
        <a:spcBef>
          <a:spcPct val="0"/>
        </a:spcBef>
        <a:spcAft>
          <a:spcPct val="0"/>
        </a:spcAft>
        <a:defRPr sz="3200">
          <a:solidFill>
            <a:schemeClr val="bg1"/>
          </a:solidFill>
          <a:latin typeface="Verdana" pitchFamily="34" charset="0"/>
        </a:defRPr>
      </a:lvl6pPr>
      <a:lvl7pPr marL="914400" algn="r" rtl="0" eaLnBrk="1" fontAlgn="base" hangingPunct="1">
        <a:spcBef>
          <a:spcPct val="0"/>
        </a:spcBef>
        <a:spcAft>
          <a:spcPct val="0"/>
        </a:spcAft>
        <a:defRPr sz="3200">
          <a:solidFill>
            <a:schemeClr val="bg1"/>
          </a:solidFill>
          <a:latin typeface="Verdana" pitchFamily="34" charset="0"/>
        </a:defRPr>
      </a:lvl7pPr>
      <a:lvl8pPr marL="1371600" algn="r" rtl="0" eaLnBrk="1" fontAlgn="base" hangingPunct="1">
        <a:spcBef>
          <a:spcPct val="0"/>
        </a:spcBef>
        <a:spcAft>
          <a:spcPct val="0"/>
        </a:spcAft>
        <a:defRPr sz="3200">
          <a:solidFill>
            <a:schemeClr val="bg1"/>
          </a:solidFill>
          <a:latin typeface="Verdana" pitchFamily="34" charset="0"/>
        </a:defRPr>
      </a:lvl8pPr>
      <a:lvl9pPr marL="1828800" algn="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accent2"/>
          </a:solidFill>
          <a:latin typeface="Arial" charset="0"/>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Arial"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3.xml"/><Relationship Id="rId5" Type="http://schemas.openxmlformats.org/officeDocument/2006/relationships/image" Target="../media/image13.png"/><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6.xml"/><Relationship Id="rId5" Type="http://schemas.openxmlformats.org/officeDocument/2006/relationships/image" Target="../media/image3.jpe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18.xml"/><Relationship Id="rId5" Type="http://schemas.openxmlformats.org/officeDocument/2006/relationships/image" Target="../media/image3.jpeg"/><Relationship Id="rId4" Type="http://schemas.openxmlformats.org/officeDocument/2006/relationships/image" Target="../media/image15.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0.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11.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539750" y="1916113"/>
            <a:ext cx="8352730" cy="863600"/>
          </a:xfrm>
          <a:extLst>
            <a:ext uri="{91240B29-F687-4F45-9708-019B960494DF}">
              <a14:hiddenLine xmlns:a14="http://schemas.microsoft.com/office/drawing/2010/main" w="12700">
                <a:solidFill>
                  <a:srgbClr val="C6E2B2"/>
                </a:solidFill>
                <a:miter lim="800000"/>
                <a:headEnd/>
                <a:tailEnd/>
              </a14:hiddenLine>
            </a:ext>
          </a:extLst>
        </p:spPr>
        <p:txBody>
          <a:bodyPr/>
          <a:lstStyle/>
          <a:p>
            <a:pPr algn="ctr" eaLnBrk="1" hangingPunct="1">
              <a:lnSpc>
                <a:spcPct val="150000"/>
              </a:lnSpc>
            </a:pPr>
            <a:r>
              <a:rPr lang="en-US" altLang="zh-CN" b="1" dirty="0" smtClean="0">
                <a:solidFill>
                  <a:schemeClr val="tx1"/>
                </a:solidFill>
                <a:latin typeface="Times New Roman" panose="02020603050405020304" pitchFamily="18" charset="0"/>
                <a:ea typeface="宋体" pitchFamily="2" charset="-122"/>
                <a:cs typeface="Times New Roman" panose="02020603050405020304" pitchFamily="18" charset="0"/>
              </a:rPr>
              <a:t>dom4j</a:t>
            </a:r>
            <a:r>
              <a:rPr lang="zh-CN" altLang="en-US" b="1" dirty="0">
                <a:solidFill>
                  <a:schemeClr val="tx1"/>
                </a:solidFill>
                <a:latin typeface="Times New Roman" panose="02020603050405020304" pitchFamily="18" charset="0"/>
                <a:ea typeface="宋体" pitchFamily="2" charset="-122"/>
                <a:cs typeface="Times New Roman" panose="02020603050405020304" pitchFamily="18" charset="0"/>
              </a:rPr>
              <a:t>与</a:t>
            </a:r>
            <a:r>
              <a:rPr lang="en-US" altLang="zh-CN" b="1" dirty="0" err="1">
                <a:solidFill>
                  <a:schemeClr val="tx1"/>
                </a:solidFill>
                <a:latin typeface="Times New Roman" panose="02020603050405020304" pitchFamily="18" charset="0"/>
                <a:ea typeface="宋体" pitchFamily="2" charset="-122"/>
                <a:cs typeface="Times New Roman" panose="02020603050405020304" pitchFamily="18" charset="0"/>
              </a:rPr>
              <a:t>jdom</a:t>
            </a:r>
            <a:r>
              <a:rPr lang="zh-CN" altLang="en-US" b="1" dirty="0">
                <a:solidFill>
                  <a:schemeClr val="tx1"/>
                </a:solidFill>
                <a:latin typeface="Times New Roman" panose="02020603050405020304" pitchFamily="18" charset="0"/>
                <a:ea typeface="宋体" pitchFamily="2" charset="-122"/>
                <a:cs typeface="Times New Roman" panose="02020603050405020304" pitchFamily="18" charset="0"/>
              </a:rPr>
              <a:t>设计模式使用的</a:t>
            </a:r>
            <a:r>
              <a:rPr lang="zh-CN" altLang="en-US" b="1" dirty="0" smtClean="0">
                <a:solidFill>
                  <a:schemeClr val="tx1"/>
                </a:solidFill>
                <a:latin typeface="Times New Roman" panose="02020603050405020304" pitchFamily="18" charset="0"/>
                <a:ea typeface="宋体" pitchFamily="2" charset="-122"/>
                <a:cs typeface="Times New Roman" panose="02020603050405020304" pitchFamily="18" charset="0"/>
              </a:rPr>
              <a:t>异同研究</a:t>
            </a:r>
            <a:endParaRPr lang="en-US" altLang="zh-CN" b="1" i="1" dirty="0" smtClean="0">
              <a:solidFill>
                <a:schemeClr val="tx2"/>
              </a:solidFill>
              <a:latin typeface="Times New Roman" panose="02020603050405020304" pitchFamily="18" charset="0"/>
              <a:ea typeface="宋体" pitchFamily="2" charset="-122"/>
              <a:cs typeface="Times New Roman" panose="02020603050405020304" pitchFamily="18" charset="0"/>
            </a:endParaRPr>
          </a:p>
        </p:txBody>
      </p:sp>
      <p:sp>
        <p:nvSpPr>
          <p:cNvPr id="3075" name="TextBox 4"/>
          <p:cNvSpPr txBox="1">
            <a:spLocks noChangeArrowheads="1"/>
          </p:cNvSpPr>
          <p:nvPr/>
        </p:nvSpPr>
        <p:spPr bwMode="auto">
          <a:xfrm>
            <a:off x="2987824" y="4293096"/>
            <a:ext cx="28801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lnSpc>
                <a:spcPct val="150000"/>
              </a:lnSpc>
            </a:pPr>
            <a:r>
              <a:rPr lang="zh-CN" altLang="en-US" sz="2400" dirty="0" smtClean="0">
                <a:solidFill>
                  <a:schemeClr val="tx2"/>
                </a:solidFill>
                <a:latin typeface="Times New Roman" panose="02020603050405020304" pitchFamily="18" charset="0"/>
                <a:cs typeface="Times New Roman" panose="02020603050405020304" pitchFamily="18" charset="0"/>
              </a:rPr>
              <a:t>李盟  代贺鹏  付安</a:t>
            </a:r>
            <a:endParaRPr lang="en-US" altLang="zh-CN" sz="2400" dirty="0">
              <a:solidFill>
                <a:schemeClr val="tx2"/>
              </a:solidFill>
              <a:latin typeface="Times New Roman" panose="02020603050405020304" pitchFamily="18" charset="0"/>
              <a:cs typeface="Times New Roman" panose="02020603050405020304" pitchFamily="18" charset="0"/>
            </a:endParaRPr>
          </a:p>
        </p:txBody>
      </p:sp>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dirty="0" smtClean="0">
                <a:latin typeface="Verdana" pitchFamily="34" charset="0"/>
                <a:ea typeface="宋体" pitchFamily="2" charset="-122"/>
              </a:rPr>
              <a:t>状态模式</a:t>
            </a:r>
          </a:p>
        </p:txBody>
      </p:sp>
      <p:sp>
        <p:nvSpPr>
          <p:cNvPr id="7" name="灯片编号占位符 6"/>
          <p:cNvSpPr>
            <a:spLocks noGrp="1"/>
          </p:cNvSpPr>
          <p:nvPr>
            <p:ph type="sldNum" sz="quarter" idx="10"/>
          </p:nvPr>
        </p:nvSpPr>
        <p:spPr/>
        <p:txBody>
          <a:bodyPr/>
          <a:lstStyle/>
          <a:p>
            <a:pPr>
              <a:defRPr/>
            </a:pPr>
            <a:fld id="{43D45A23-8488-4EDC-AF13-219D17230341}" type="slidenum">
              <a:rPr lang="en-US" altLang="zh-CN" smtClean="0"/>
              <a:pPr>
                <a:defRPr/>
              </a:pPr>
              <a:t>9</a:t>
            </a:fld>
            <a:endParaRPr lang="en-US" altLang="zh-CN" dirty="0"/>
          </a:p>
        </p:txBody>
      </p:sp>
      <p:sp>
        <p:nvSpPr>
          <p:cNvPr id="6149"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smtClean="0">
                <a:latin typeface="Verdana" pitchFamily="34" charset="0"/>
              </a:rPr>
              <a:t> </a:t>
            </a:r>
            <a:r>
              <a:rPr lang="zh-CN" altLang="en-US" sz="2400" dirty="0">
                <a:latin typeface="Verdana" pitchFamily="34" charset="0"/>
              </a:rPr>
              <a:t> 环境（</a:t>
            </a:r>
            <a:r>
              <a:rPr lang="en-US" altLang="zh-CN" sz="2400" dirty="0">
                <a:latin typeface="Verdana" pitchFamily="34" charset="0"/>
              </a:rPr>
              <a:t>Context</a:t>
            </a:r>
            <a:r>
              <a:rPr lang="zh-CN" altLang="en-US" sz="2400" dirty="0">
                <a:latin typeface="Verdana" pitchFamily="34" charset="0"/>
              </a:rPr>
              <a:t>）</a:t>
            </a:r>
            <a:endParaRPr lang="en-US" altLang="zh-CN" sz="2400" dirty="0">
              <a:latin typeface="Verdana" pitchFamily="34" charset="0"/>
            </a:endParaRPr>
          </a:p>
        </p:txBody>
      </p:sp>
      <p:pic>
        <p:nvPicPr>
          <p:cNvPr id="40"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83568" y="1797274"/>
            <a:ext cx="8053238" cy="3539430"/>
          </a:xfrm>
          <a:prstGeom prst="rect">
            <a:avLst/>
          </a:prstGeom>
        </p:spPr>
        <p:txBody>
          <a:bodyPr wrap="square">
            <a:spAutoFit/>
          </a:bodyPr>
          <a:lstStyle/>
          <a:p>
            <a:pPr algn="just">
              <a:spcAft>
                <a:spcPts val="0"/>
              </a:spcAft>
            </a:pPr>
            <a:r>
              <a:rPr lang="en-US" altLang="zh-CN" sz="1400" kern="0" dirty="0">
                <a:solidFill>
                  <a:srgbClr val="7F0055"/>
                </a:solidFill>
                <a:latin typeface="Consolas" panose="020B0609020204030204" pitchFamily="49" charset="0"/>
                <a:cs typeface="Times New Roman" panose="02020603050405020304" pitchFamily="18" charset="0"/>
              </a:rPr>
              <a:t>public</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class</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BackedList</a:t>
            </a:r>
            <a:r>
              <a:rPr lang="en-US" altLang="zh-CN" sz="1400" kern="0" dirty="0">
                <a:solidFill>
                  <a:srgbClr val="000000"/>
                </a:solidFill>
                <a:latin typeface="Consolas" panose="020B0609020204030204" pitchFamily="49" charset="0"/>
                <a:cs typeface="Times New Roman" panose="02020603050405020304" pitchFamily="18" charset="0"/>
              </a:rPr>
              <a:t>&lt;T </a:t>
            </a:r>
            <a:r>
              <a:rPr lang="en-US" altLang="zh-CN" sz="1400" kern="0" dirty="0">
                <a:solidFill>
                  <a:srgbClr val="7F0055"/>
                </a:solidFill>
                <a:latin typeface="Consolas" panose="020B0609020204030204" pitchFamily="49" charset="0"/>
                <a:cs typeface="Times New Roman" panose="02020603050405020304" pitchFamily="18" charset="0"/>
              </a:rPr>
              <a:t>extends</a:t>
            </a:r>
            <a:r>
              <a:rPr lang="en-US" altLang="zh-CN" sz="1400" kern="0" dirty="0">
                <a:solidFill>
                  <a:srgbClr val="000000"/>
                </a:solidFill>
                <a:latin typeface="Consolas" panose="020B0609020204030204" pitchFamily="49" charset="0"/>
                <a:cs typeface="Times New Roman" panose="02020603050405020304" pitchFamily="18" charset="0"/>
              </a:rPr>
              <a:t> Node&gt; </a:t>
            </a:r>
            <a:r>
              <a:rPr lang="en-US" altLang="zh-CN" sz="1400" kern="0" dirty="0">
                <a:solidFill>
                  <a:srgbClr val="7F0055"/>
                </a:solidFill>
                <a:latin typeface="Consolas" panose="020B0609020204030204" pitchFamily="49" charset="0"/>
                <a:cs typeface="Times New Roman" panose="02020603050405020304" pitchFamily="18" charset="0"/>
              </a:rPr>
              <a:t>extends</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ArrayList</a:t>
            </a:r>
            <a:r>
              <a:rPr lang="en-US" altLang="zh-CN" sz="1400" kern="0" dirty="0">
                <a:solidFill>
                  <a:srgbClr val="000000"/>
                </a:solidFill>
                <a:latin typeface="Consolas" panose="020B0609020204030204" pitchFamily="49" charset="0"/>
                <a:cs typeface="Times New Roman" panose="02020603050405020304" pitchFamily="18" charset="0"/>
              </a:rPr>
              <a:t>&lt;T&gt; {</a:t>
            </a:r>
            <a:endParaRPr lang="zh-CN" altLang="zh-CN" sz="1600" kern="100" dirty="0">
              <a:latin typeface="Calibri" panose="020F0502020204030204" pitchFamily="34" charset="0"/>
              <a:cs typeface="Times New Roman" panose="02020603050405020304" pitchFamily="18" charset="0"/>
            </a:endParaRPr>
          </a:p>
          <a:p>
            <a:pPr algn="just">
              <a:spcAft>
                <a:spcPts val="0"/>
              </a:spcAft>
            </a:pPr>
            <a:r>
              <a:rPr lang="en-US" altLang="zh-CN" sz="1400" kern="0" dirty="0">
                <a:solidFill>
                  <a:srgbClr val="7F0055"/>
                </a:solidFill>
                <a:latin typeface="Consolas" panose="020B0609020204030204" pitchFamily="49" charset="0"/>
                <a:cs typeface="Times New Roman" panose="02020603050405020304" pitchFamily="18" charset="0"/>
              </a:rPr>
              <a:t>private</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AbstractBranch</a:t>
            </a:r>
            <a:r>
              <a:rPr lang="en-US" altLang="zh-CN" sz="1400" kern="0" dirty="0">
                <a:solidFill>
                  <a:srgbClr val="000000"/>
                </a:solidFill>
                <a:latin typeface="Consolas" panose="020B0609020204030204" pitchFamily="49" charset="0"/>
                <a:cs typeface="Times New Roman" panose="02020603050405020304" pitchFamily="18" charset="0"/>
              </a:rPr>
              <a:t> branch;</a:t>
            </a:r>
            <a:endParaRPr lang="zh-CN" altLang="zh-CN" sz="1600" kern="100" dirty="0">
              <a:latin typeface="Calibri" panose="020F0502020204030204" pitchFamily="34" charset="0"/>
              <a:cs typeface="Times New Roman" panose="02020603050405020304" pitchFamily="18" charset="0"/>
            </a:endParaRPr>
          </a:p>
          <a:p>
            <a:pPr>
              <a:spcAft>
                <a:spcPts val="0"/>
              </a:spcAft>
            </a:pPr>
            <a:r>
              <a:rPr lang="en-US" altLang="zh-CN" sz="1400" kern="0" dirty="0">
                <a:solidFill>
                  <a:srgbClr val="7F0055"/>
                </a:solidFill>
                <a:latin typeface="Consolas" panose="020B0609020204030204" pitchFamily="49" charset="0"/>
                <a:cs typeface="Times New Roman" panose="02020603050405020304" pitchFamily="18" charset="0"/>
              </a:rPr>
              <a:t>public</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BackedList</a:t>
            </a:r>
            <a:r>
              <a:rPr lang="en-US" altLang="zh-CN" sz="1400" kern="0" dirty="0">
                <a:solidFill>
                  <a:srgbClr val="000000"/>
                </a:solidFill>
                <a:latin typeface="Consolas" panose="020B0609020204030204" pitchFamily="49" charset="0"/>
                <a:cs typeface="Times New Roman" panose="02020603050405020304" pitchFamily="18" charset="0"/>
              </a:rPr>
              <a:t>(</a:t>
            </a:r>
            <a:r>
              <a:rPr lang="en-US" altLang="zh-CN" sz="1400" kern="0" dirty="0" err="1">
                <a:solidFill>
                  <a:srgbClr val="000000"/>
                </a:solidFill>
                <a:latin typeface="Consolas" panose="020B0609020204030204" pitchFamily="49" charset="0"/>
                <a:cs typeface="Times New Roman" panose="02020603050405020304" pitchFamily="18" charset="0"/>
              </a:rPr>
              <a:t>AbstractBranch</a:t>
            </a:r>
            <a:r>
              <a:rPr lang="en-US" altLang="zh-CN" sz="1400" kern="0" dirty="0">
                <a:solidFill>
                  <a:srgbClr val="000000"/>
                </a:solidFill>
                <a:latin typeface="Consolas" panose="020B0609020204030204" pitchFamily="49" charset="0"/>
                <a:cs typeface="Times New Roman" panose="02020603050405020304" pitchFamily="18" charset="0"/>
              </a:rPr>
              <a:t> branch, List&lt;Node&gt; </a:t>
            </a:r>
            <a:r>
              <a:rPr lang="en-US" altLang="zh-CN" sz="1400" kern="0" dirty="0" err="1">
                <a:solidFill>
                  <a:srgbClr val="000000"/>
                </a:solidFill>
                <a:latin typeface="Consolas" panose="020B0609020204030204" pitchFamily="49" charset="0"/>
                <a:cs typeface="Times New Roman" panose="02020603050405020304" pitchFamily="18" charset="0"/>
              </a:rPr>
              <a:t>branchContent</a:t>
            </a:r>
            <a:r>
              <a:rPr lang="en-US" altLang="zh-CN" sz="1400" kern="0" dirty="0">
                <a:solidFill>
                  <a:srgbClr val="000000"/>
                </a:solidFill>
                <a:latin typeface="Consolas" panose="020B0609020204030204" pitchFamily="49" charset="0"/>
                <a:cs typeface="Times New Roman" panose="02020603050405020304" pitchFamily="18" charset="0"/>
              </a:rPr>
              <a:t>) {</a:t>
            </a:r>
            <a:endParaRPr lang="zh-CN" altLang="zh-CN" sz="1600" kern="100" dirty="0">
              <a:latin typeface="Calibri" panose="020F0502020204030204" pitchFamily="34" charset="0"/>
              <a:cs typeface="Times New Roman" panose="02020603050405020304" pitchFamily="18" charset="0"/>
            </a:endParaRPr>
          </a:p>
          <a:p>
            <a:pPr>
              <a:spcAft>
                <a:spcPts val="0"/>
              </a:spcAft>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this</a:t>
            </a:r>
            <a:r>
              <a:rPr lang="en-US" altLang="zh-CN" sz="1400" kern="0" dirty="0">
                <a:solidFill>
                  <a:srgbClr val="000000"/>
                </a:solidFill>
                <a:latin typeface="Consolas" panose="020B0609020204030204" pitchFamily="49" charset="0"/>
                <a:cs typeface="Times New Roman" panose="02020603050405020304" pitchFamily="18" charset="0"/>
              </a:rPr>
              <a:t>(branch, </a:t>
            </a:r>
            <a:r>
              <a:rPr lang="en-US" altLang="zh-CN" sz="1400" kern="0" dirty="0" err="1">
                <a:solidFill>
                  <a:srgbClr val="000000"/>
                </a:solidFill>
                <a:latin typeface="Consolas" panose="020B0609020204030204" pitchFamily="49" charset="0"/>
                <a:cs typeface="Times New Roman" panose="02020603050405020304" pitchFamily="18" charset="0"/>
              </a:rPr>
              <a:t>branchContent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branchContent.size</a:t>
            </a:r>
            <a:r>
              <a:rPr lang="en-US" altLang="zh-CN" sz="1400" kern="0" dirty="0">
                <a:solidFill>
                  <a:srgbClr val="000000"/>
                </a:solidFill>
                <a:latin typeface="Consolas" panose="020B06090202040302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a:spcAft>
                <a:spcPts val="0"/>
              </a:spcAft>
            </a:pPr>
            <a:r>
              <a:rPr lang="en-US" altLang="zh-CN" sz="1400" kern="0" dirty="0">
                <a:solidFill>
                  <a:srgbClr val="000000"/>
                </a:solidFill>
                <a:latin typeface="Consolas" panose="020B0609020204030204" pitchFamily="49" charset="0"/>
                <a:cs typeface="Times New Roman" panose="02020603050405020304" pitchFamily="18" charset="0"/>
              </a:rPr>
              <a:t>    }</a:t>
            </a:r>
            <a:endParaRPr lang="zh-CN" altLang="zh-CN" sz="1600" kern="100" dirty="0">
              <a:latin typeface="Calibri" panose="020F0502020204030204" pitchFamily="34" charset="0"/>
              <a:cs typeface="Times New Roman" panose="02020603050405020304" pitchFamily="18" charset="0"/>
            </a:endParaRPr>
          </a:p>
          <a:p>
            <a:pPr>
              <a:spcAft>
                <a:spcPts val="0"/>
              </a:spcAft>
            </a:pPr>
            <a:r>
              <a:rPr lang="en-US" altLang="zh-CN" sz="1400" kern="0" dirty="0">
                <a:latin typeface="Consolas" panose="020B0609020204030204" pitchFamily="49" charset="0"/>
                <a:cs typeface="Times New Roman" panose="02020603050405020304" pitchFamily="18" charset="0"/>
              </a:rPr>
              <a:t> </a:t>
            </a:r>
            <a:endParaRPr lang="zh-CN" altLang="zh-CN" sz="1600" kern="100" dirty="0">
              <a:latin typeface="Calibri" panose="020F0502020204030204" pitchFamily="34" charset="0"/>
              <a:cs typeface="Times New Roman" panose="02020603050405020304" pitchFamily="18" charset="0"/>
            </a:endParaRPr>
          </a:p>
          <a:p>
            <a:pPr>
              <a:spcAft>
                <a:spcPts val="0"/>
              </a:spcAft>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public</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BackedList</a:t>
            </a:r>
            <a:r>
              <a:rPr lang="en-US" altLang="zh-CN" sz="1400" kern="0" dirty="0">
                <a:solidFill>
                  <a:srgbClr val="000000"/>
                </a:solidFill>
                <a:latin typeface="Consolas" panose="020B0609020204030204" pitchFamily="49" charset="0"/>
                <a:cs typeface="Times New Roman" panose="02020603050405020304" pitchFamily="18" charset="0"/>
              </a:rPr>
              <a:t>(</a:t>
            </a:r>
            <a:r>
              <a:rPr lang="en-US" altLang="zh-CN" sz="1400" kern="0" dirty="0" err="1">
                <a:solidFill>
                  <a:srgbClr val="000000"/>
                </a:solidFill>
                <a:latin typeface="Consolas" panose="020B0609020204030204" pitchFamily="49" charset="0"/>
                <a:cs typeface="Times New Roman" panose="02020603050405020304" pitchFamily="18" charset="0"/>
              </a:rPr>
              <a:t>AbstractBranch</a:t>
            </a:r>
            <a:r>
              <a:rPr lang="en-US" altLang="zh-CN" sz="1400" kern="0" dirty="0">
                <a:solidFill>
                  <a:srgbClr val="000000"/>
                </a:solidFill>
                <a:latin typeface="Consolas" panose="020B0609020204030204" pitchFamily="49" charset="0"/>
                <a:cs typeface="Times New Roman" panose="02020603050405020304" pitchFamily="18" charset="0"/>
              </a:rPr>
              <a:t> branch, List&lt;Node&gt; </a:t>
            </a:r>
            <a:r>
              <a:rPr lang="en-US" altLang="zh-CN" sz="1400" kern="0" dirty="0" err="1">
                <a:solidFill>
                  <a:srgbClr val="000000"/>
                </a:solidFill>
                <a:latin typeface="Consolas" panose="020B0609020204030204" pitchFamily="49" charset="0"/>
                <a:cs typeface="Times New Roman" panose="02020603050405020304" pitchFamily="18" charset="0"/>
              </a:rPr>
              <a:t>branchContent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7F0055"/>
                </a:solidFill>
                <a:latin typeface="Consolas" panose="020B0609020204030204" pitchFamily="49" charset="0"/>
                <a:cs typeface="Times New Roman" panose="02020603050405020304" pitchFamily="18" charset="0"/>
              </a:rPr>
              <a:t>int</a:t>
            </a:r>
            <a:r>
              <a:rPr lang="en-US" altLang="zh-CN" sz="1400" kern="0" dirty="0">
                <a:solidFill>
                  <a:srgbClr val="000000"/>
                </a:solidFill>
                <a:latin typeface="Consolas" panose="020B0609020204030204" pitchFamily="49" charset="0"/>
                <a:cs typeface="Times New Roman" panose="02020603050405020304" pitchFamily="18" charset="0"/>
              </a:rPr>
              <a:t> capacity) {</a:t>
            </a:r>
            <a:endParaRPr lang="zh-CN" altLang="zh-CN" sz="1600" kern="100" dirty="0">
              <a:latin typeface="Calibri" panose="020F0502020204030204" pitchFamily="34" charset="0"/>
              <a:cs typeface="Times New Roman" panose="02020603050405020304" pitchFamily="18" charset="0"/>
            </a:endParaRPr>
          </a:p>
          <a:p>
            <a:pPr>
              <a:spcAft>
                <a:spcPts val="0"/>
              </a:spcAft>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super</a:t>
            </a:r>
            <a:r>
              <a:rPr lang="en-US" altLang="zh-CN" sz="1400" kern="0" dirty="0">
                <a:solidFill>
                  <a:srgbClr val="000000"/>
                </a:solidFill>
                <a:latin typeface="Consolas" panose="020B0609020204030204" pitchFamily="49" charset="0"/>
                <a:cs typeface="Times New Roman" panose="02020603050405020304" pitchFamily="18" charset="0"/>
              </a:rPr>
              <a:t>(capacity);</a:t>
            </a:r>
            <a:endParaRPr lang="zh-CN" altLang="zh-CN" sz="1600" kern="100" dirty="0">
              <a:latin typeface="Calibri" panose="020F0502020204030204" pitchFamily="34" charset="0"/>
              <a:cs typeface="Times New Roman" panose="02020603050405020304" pitchFamily="18" charset="0"/>
            </a:endParaRPr>
          </a:p>
          <a:p>
            <a:pPr>
              <a:spcAft>
                <a:spcPts val="0"/>
              </a:spcAft>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7F0055"/>
                </a:solidFill>
                <a:latin typeface="Consolas" panose="020B0609020204030204" pitchFamily="49" charset="0"/>
                <a:cs typeface="Times New Roman" panose="02020603050405020304" pitchFamily="18" charset="0"/>
              </a:rPr>
              <a:t>this</a:t>
            </a:r>
            <a:r>
              <a:rPr lang="en-US" altLang="zh-CN" sz="1400" kern="0" dirty="0" err="1">
                <a:solidFill>
                  <a:srgbClr val="000000"/>
                </a:solidFill>
                <a:latin typeface="Consolas" panose="020B0609020204030204" pitchFamily="49" charset="0"/>
                <a:cs typeface="Times New Roman" panose="02020603050405020304" pitchFamily="18" charset="0"/>
              </a:rPr>
              <a:t>.branch</a:t>
            </a:r>
            <a:r>
              <a:rPr lang="en-US" altLang="zh-CN" sz="1400" kern="0" dirty="0">
                <a:solidFill>
                  <a:srgbClr val="000000"/>
                </a:solidFill>
                <a:latin typeface="Consolas" panose="020B0609020204030204" pitchFamily="49" charset="0"/>
                <a:cs typeface="Times New Roman" panose="02020603050405020304" pitchFamily="18" charset="0"/>
              </a:rPr>
              <a:t> = branch;</a:t>
            </a:r>
            <a:endParaRPr lang="zh-CN" altLang="zh-CN" sz="1600" kern="100" dirty="0">
              <a:latin typeface="Calibri" panose="020F0502020204030204" pitchFamily="34" charset="0"/>
              <a:cs typeface="Times New Roman" panose="02020603050405020304" pitchFamily="18" charset="0"/>
            </a:endParaRPr>
          </a:p>
          <a:p>
            <a:pPr>
              <a:spcAft>
                <a:spcPts val="0"/>
              </a:spcAft>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7F0055"/>
                </a:solidFill>
                <a:latin typeface="Consolas" panose="020B0609020204030204" pitchFamily="49" charset="0"/>
                <a:cs typeface="Times New Roman" panose="02020603050405020304" pitchFamily="18" charset="0"/>
              </a:rPr>
              <a:t>this</a:t>
            </a:r>
            <a:r>
              <a:rPr lang="en-US" altLang="zh-CN" sz="1400" kern="0" dirty="0" err="1">
                <a:solidFill>
                  <a:srgbClr val="000000"/>
                </a:solidFill>
                <a:latin typeface="Consolas" panose="020B0609020204030204" pitchFamily="49" charset="0"/>
                <a:cs typeface="Times New Roman" panose="02020603050405020304" pitchFamily="18" charset="0"/>
              </a:rPr>
              <a:t>.branchContent</a:t>
            </a:r>
            <a:r>
              <a:rPr lang="en-US" altLang="zh-CN" sz="1400" kern="0" dirty="0">
                <a:solidFill>
                  <a:srgbClr val="000000"/>
                </a:solidFill>
                <a:latin typeface="Consolas" panose="020B0609020204030204" pitchFamily="49" charset="0"/>
                <a:cs typeface="Times New Roman" panose="02020603050405020304" pitchFamily="18" charset="0"/>
              </a:rPr>
              <a:t> = </a:t>
            </a:r>
            <a:r>
              <a:rPr lang="en-US" altLang="zh-CN" sz="1400" kern="0" dirty="0" err="1">
                <a:solidFill>
                  <a:srgbClr val="000000"/>
                </a:solidFill>
                <a:latin typeface="Consolas" panose="020B0609020204030204" pitchFamily="49" charset="0"/>
                <a:cs typeface="Times New Roman" panose="02020603050405020304" pitchFamily="18" charset="0"/>
              </a:rPr>
              <a:t>branchContent</a:t>
            </a:r>
            <a:r>
              <a:rPr lang="en-US" altLang="zh-CN" sz="1400" kern="0" dirty="0">
                <a:solidFill>
                  <a:srgbClr val="000000"/>
                </a:solidFill>
                <a:latin typeface="Consolas" panose="020B06090202040302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indent="247650">
              <a:spcAft>
                <a:spcPts val="0"/>
              </a:spcAft>
            </a:pPr>
            <a:r>
              <a:rPr lang="en-US" altLang="zh-CN" sz="1400" kern="0" dirty="0">
                <a:solidFill>
                  <a:srgbClr val="000000"/>
                </a:solidFill>
                <a:latin typeface="Consolas" panose="020B06090202040302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indent="247650">
              <a:spcAft>
                <a:spcPts val="0"/>
              </a:spcAft>
            </a:pPr>
            <a:r>
              <a:rPr lang="en-US" altLang="zh-CN" sz="1400" kern="0" dirty="0">
                <a:solidFill>
                  <a:srgbClr val="7F0055"/>
                </a:solidFill>
                <a:latin typeface="Consolas" panose="020B0609020204030204" pitchFamily="49" charset="0"/>
                <a:cs typeface="Times New Roman" panose="02020603050405020304" pitchFamily="18" charset="0"/>
              </a:rPr>
              <a:t>public</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7F0055"/>
                </a:solidFill>
                <a:latin typeface="Consolas" panose="020B0609020204030204" pitchFamily="49" charset="0"/>
                <a:cs typeface="Times New Roman" panose="02020603050405020304" pitchFamily="18" charset="0"/>
              </a:rPr>
              <a:t>boolean</a:t>
            </a:r>
            <a:r>
              <a:rPr lang="en-US" altLang="zh-CN" sz="1400" kern="0" dirty="0">
                <a:solidFill>
                  <a:srgbClr val="000000"/>
                </a:solidFill>
                <a:latin typeface="Consolas" panose="020B0609020204030204" pitchFamily="49" charset="0"/>
                <a:cs typeface="Times New Roman" panose="02020603050405020304" pitchFamily="18" charset="0"/>
              </a:rPr>
              <a:t> add(T node) {</a:t>
            </a:r>
            <a:endParaRPr lang="zh-CN" altLang="zh-CN" sz="1600" kern="100" dirty="0">
              <a:latin typeface="Calibri" panose="020F0502020204030204" pitchFamily="34" charset="0"/>
              <a:cs typeface="Times New Roman" panose="02020603050405020304" pitchFamily="18" charset="0"/>
            </a:endParaRPr>
          </a:p>
          <a:p>
            <a:pPr indent="762000">
              <a:spcAft>
                <a:spcPts val="0"/>
              </a:spcAft>
            </a:pPr>
            <a:r>
              <a:rPr lang="en-US" altLang="zh-CN" sz="1400" kern="0" dirty="0" err="1">
                <a:solidFill>
                  <a:srgbClr val="000000"/>
                </a:solidFill>
                <a:latin typeface="Consolas" panose="020B0609020204030204" pitchFamily="49" charset="0"/>
                <a:cs typeface="Times New Roman" panose="02020603050405020304" pitchFamily="18" charset="0"/>
              </a:rPr>
              <a:t>branch.addNode</a:t>
            </a:r>
            <a:r>
              <a:rPr lang="en-US" altLang="zh-CN" sz="1400" kern="0" dirty="0">
                <a:solidFill>
                  <a:srgbClr val="000000"/>
                </a:solidFill>
                <a:latin typeface="Consolas" panose="020B0609020204030204" pitchFamily="49" charset="0"/>
                <a:cs typeface="Times New Roman" panose="02020603050405020304" pitchFamily="18" charset="0"/>
              </a:rPr>
              <a:t>(node);</a:t>
            </a:r>
            <a:endParaRPr lang="zh-CN" altLang="zh-CN" sz="1600" kern="100" dirty="0">
              <a:latin typeface="Calibri" panose="020F0502020204030204" pitchFamily="34" charset="0"/>
              <a:cs typeface="Times New Roman" panose="02020603050405020304" pitchFamily="18" charset="0"/>
            </a:endParaRPr>
          </a:p>
          <a:p>
            <a:pPr indent="247650">
              <a:spcAft>
                <a:spcPts val="0"/>
              </a:spcAft>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return</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7F0055"/>
                </a:solidFill>
                <a:latin typeface="Consolas" panose="020B0609020204030204" pitchFamily="49" charset="0"/>
                <a:cs typeface="Times New Roman" panose="02020603050405020304" pitchFamily="18" charset="0"/>
              </a:rPr>
              <a:t>super</a:t>
            </a:r>
            <a:r>
              <a:rPr lang="en-US" altLang="zh-CN" sz="1400" kern="0" dirty="0" err="1">
                <a:solidFill>
                  <a:srgbClr val="000000"/>
                </a:solidFill>
                <a:latin typeface="Consolas" panose="020B0609020204030204" pitchFamily="49" charset="0"/>
                <a:cs typeface="Times New Roman" panose="02020603050405020304" pitchFamily="18" charset="0"/>
              </a:rPr>
              <a:t>.add</a:t>
            </a:r>
            <a:r>
              <a:rPr lang="en-US" altLang="zh-CN" sz="1400" kern="0" dirty="0">
                <a:solidFill>
                  <a:srgbClr val="000000"/>
                </a:solidFill>
                <a:latin typeface="Consolas" panose="020B0609020204030204" pitchFamily="49" charset="0"/>
                <a:cs typeface="Times New Roman" panose="02020603050405020304" pitchFamily="18" charset="0"/>
              </a:rPr>
              <a:t>(node);</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nsolas" panose="020B0609020204030204" pitchFamily="49" charset="0"/>
              </a:rPr>
              <a:t>}</a:t>
            </a:r>
            <a:endParaRPr lang="zh-CN" altLang="en-US" sz="1400" dirty="0"/>
          </a:p>
        </p:txBody>
      </p:sp>
    </p:spTree>
    <p:custDataLst>
      <p:tags r:id="rId1"/>
    </p:custDataLst>
    <p:extLst>
      <p:ext uri="{BB962C8B-B14F-4D97-AF65-F5344CB8AC3E}">
        <p14:creationId xmlns:p14="http://schemas.microsoft.com/office/powerpoint/2010/main" val="1050934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50"/>
                                        <p:tgtEl>
                                          <p:spTgt spid="2"/>
                                        </p:tgtEl>
                                      </p:cBhvr>
                                    </p:animEffect>
                                    <p:anim calcmode="lin" valueType="num">
                                      <p:cBhvr>
                                        <p:cTn id="11" dur="250" fill="hold"/>
                                        <p:tgtEl>
                                          <p:spTgt spid="2"/>
                                        </p:tgtEl>
                                        <p:attrNameLst>
                                          <p:attrName>ppt_x</p:attrName>
                                        </p:attrNameLst>
                                      </p:cBhvr>
                                      <p:tavLst>
                                        <p:tav tm="0">
                                          <p:val>
                                            <p:strVal val="#ppt_x"/>
                                          </p:val>
                                        </p:tav>
                                        <p:tav tm="100000">
                                          <p:val>
                                            <p:strVal val="#ppt_x"/>
                                          </p:val>
                                        </p:tav>
                                      </p:tavLst>
                                    </p:anim>
                                    <p:anim calcmode="lin" valueType="num">
                                      <p:cBhvr>
                                        <p:cTn id="12"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dirty="0" smtClean="0">
                <a:latin typeface="Verdana" pitchFamily="34" charset="0"/>
                <a:ea typeface="宋体" pitchFamily="2" charset="-122"/>
              </a:rPr>
              <a:t>状态模式</a:t>
            </a:r>
          </a:p>
        </p:txBody>
      </p:sp>
      <p:sp>
        <p:nvSpPr>
          <p:cNvPr id="7" name="灯片编号占位符 6"/>
          <p:cNvSpPr>
            <a:spLocks noGrp="1"/>
          </p:cNvSpPr>
          <p:nvPr>
            <p:ph type="sldNum" sz="quarter" idx="10"/>
          </p:nvPr>
        </p:nvSpPr>
        <p:spPr/>
        <p:txBody>
          <a:bodyPr/>
          <a:lstStyle/>
          <a:p>
            <a:pPr>
              <a:defRPr/>
            </a:pPr>
            <a:fld id="{43D45A23-8488-4EDC-AF13-219D17230341}" type="slidenum">
              <a:rPr lang="en-US" altLang="zh-CN" smtClean="0"/>
              <a:pPr>
                <a:defRPr/>
              </a:pPr>
              <a:t>10</a:t>
            </a:fld>
            <a:endParaRPr lang="en-US" altLang="zh-CN" dirty="0"/>
          </a:p>
        </p:txBody>
      </p:sp>
      <p:sp>
        <p:nvSpPr>
          <p:cNvPr id="6149"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smtClean="0">
                <a:latin typeface="Verdana" pitchFamily="34" charset="0"/>
              </a:rPr>
              <a:t> 抽象状态（</a:t>
            </a:r>
            <a:r>
              <a:rPr lang="en-US" altLang="zh-CN" sz="2400" dirty="0" smtClean="0">
                <a:latin typeface="Verdana" pitchFamily="34" charset="0"/>
              </a:rPr>
              <a:t>State</a:t>
            </a:r>
            <a:r>
              <a:rPr lang="zh-CN" altLang="en-US" sz="2400" dirty="0" smtClean="0">
                <a:latin typeface="Verdana" pitchFamily="34" charset="0"/>
              </a:rPr>
              <a:t>）</a:t>
            </a:r>
            <a:endParaRPr lang="en-US" altLang="zh-CN" sz="2400" dirty="0">
              <a:latin typeface="Verdana" pitchFamily="34" charset="0"/>
            </a:endParaRPr>
          </a:p>
        </p:txBody>
      </p:sp>
      <p:pic>
        <p:nvPicPr>
          <p:cNvPr id="40"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95226" y="2041447"/>
            <a:ext cx="7333158" cy="2893100"/>
          </a:xfrm>
          <a:prstGeom prst="rect">
            <a:avLst/>
          </a:prstGeom>
        </p:spPr>
        <p:txBody>
          <a:bodyPr wrap="square">
            <a:spAutoFit/>
          </a:bodyPr>
          <a:lstStyle/>
          <a:p>
            <a:pPr indent="266700" algn="just">
              <a:spcAft>
                <a:spcPts val="0"/>
              </a:spcAft>
            </a:pPr>
            <a:r>
              <a:rPr lang="en-US" altLang="zh-CN" sz="1400" kern="0" dirty="0">
                <a:solidFill>
                  <a:srgbClr val="7F0055"/>
                </a:solidFill>
                <a:latin typeface="Consolas" panose="020B0609020204030204" pitchFamily="49" charset="0"/>
                <a:cs typeface="Times New Roman" panose="02020603050405020304" pitchFamily="18" charset="0"/>
              </a:rPr>
              <a:t>public</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abstract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class</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AbstractBranch</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extends</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AbstractNode</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implements</a:t>
            </a:r>
            <a:r>
              <a:rPr lang="en-US" altLang="zh-CN" sz="1400" kern="0" dirty="0">
                <a:solidFill>
                  <a:srgbClr val="000000"/>
                </a:solidFill>
                <a:latin typeface="Consolas" panose="020B0609020204030204" pitchFamily="49" charset="0"/>
                <a:cs typeface="Times New Roman" panose="02020603050405020304" pitchFamily="18" charset="0"/>
              </a:rPr>
              <a:t> Branch {</a:t>
            </a:r>
            <a:endParaRPr lang="zh-CN" altLang="zh-CN" sz="1600" kern="100" dirty="0">
              <a:latin typeface="Calibri" panose="020F0502020204030204" pitchFamily="34" charset="0"/>
              <a:cs typeface="Times New Roman" panose="02020603050405020304" pitchFamily="18" charset="0"/>
            </a:endParaRPr>
          </a:p>
          <a:p>
            <a:pPr indent="509905">
              <a:spcAft>
                <a:spcPts val="0"/>
              </a:spcAft>
            </a:pPr>
            <a:r>
              <a:rPr lang="en-US" altLang="zh-CN" sz="1400" kern="0" dirty="0">
                <a:solidFill>
                  <a:srgbClr val="7F0055"/>
                </a:solidFill>
                <a:latin typeface="Consolas" panose="020B0609020204030204" pitchFamily="49" charset="0"/>
                <a:cs typeface="Times New Roman" panose="02020603050405020304" pitchFamily="18" charset="0"/>
              </a:rPr>
              <a:t>protected</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abstract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void</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addNode</a:t>
            </a:r>
            <a:r>
              <a:rPr lang="en-US" altLang="zh-CN" sz="1400" kern="0" dirty="0">
                <a:solidFill>
                  <a:srgbClr val="000000"/>
                </a:solidFill>
                <a:latin typeface="Consolas" panose="020B0609020204030204" pitchFamily="49" charset="0"/>
                <a:cs typeface="Times New Roman" panose="02020603050405020304" pitchFamily="18" charset="0"/>
              </a:rPr>
              <a:t>(Node node);</a:t>
            </a:r>
            <a:endParaRPr lang="zh-CN" altLang="zh-CN" sz="1600" kern="100" dirty="0">
              <a:latin typeface="Calibri" panose="020F0502020204030204" pitchFamily="34" charset="0"/>
              <a:cs typeface="Times New Roman" panose="02020603050405020304" pitchFamily="18" charset="0"/>
            </a:endParaRPr>
          </a:p>
          <a:p>
            <a:pPr>
              <a:spcAft>
                <a:spcPts val="0"/>
              </a:spcAft>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protected</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abstract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void</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addNode</a:t>
            </a:r>
            <a:r>
              <a:rPr lang="en-US" altLang="zh-CN" sz="1400" kern="0" dirty="0">
                <a:solidFill>
                  <a:srgbClr val="000000"/>
                </a:solidFill>
                <a:latin typeface="Consolas" panose="020B0609020204030204" pitchFamily="49" charset="0"/>
                <a:cs typeface="Times New Roman" panose="02020603050405020304" pitchFamily="18" charset="0"/>
              </a:rPr>
              <a:t>(</a:t>
            </a:r>
            <a:r>
              <a:rPr lang="en-US" altLang="zh-CN" sz="1400" kern="0" dirty="0" err="1">
                <a:solidFill>
                  <a:srgbClr val="7F0055"/>
                </a:solidFill>
                <a:latin typeface="Consolas" panose="020B0609020204030204" pitchFamily="49" charset="0"/>
                <a:cs typeface="Times New Roman" panose="02020603050405020304" pitchFamily="18" charset="0"/>
              </a:rPr>
              <a:t>int</a:t>
            </a:r>
            <a:r>
              <a:rPr lang="en-US" altLang="zh-CN" sz="1400" kern="0" dirty="0">
                <a:solidFill>
                  <a:srgbClr val="000000"/>
                </a:solidFill>
                <a:latin typeface="Consolas" panose="020B0609020204030204" pitchFamily="49" charset="0"/>
                <a:cs typeface="Times New Roman" panose="02020603050405020304" pitchFamily="18" charset="0"/>
              </a:rPr>
              <a:t> index, Node node);</a:t>
            </a:r>
            <a:endParaRPr lang="zh-CN" altLang="zh-CN" sz="1600" kern="100" dirty="0">
              <a:latin typeface="Calibri" panose="020F0502020204030204" pitchFamily="34" charset="0"/>
              <a:cs typeface="Times New Roman" panose="02020603050405020304" pitchFamily="18" charset="0"/>
            </a:endParaRPr>
          </a:p>
          <a:p>
            <a:pPr indent="266700" algn="just">
              <a:spcAft>
                <a:spcPts val="0"/>
              </a:spcAft>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protected</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abstract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7F0055"/>
                </a:solidFill>
                <a:latin typeface="Consolas" panose="020B0609020204030204" pitchFamily="49" charset="0"/>
                <a:cs typeface="Times New Roman" panose="02020603050405020304" pitchFamily="18" charset="0"/>
              </a:rPr>
              <a:t>boolean</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removeNode</a:t>
            </a:r>
            <a:r>
              <a:rPr lang="en-US" altLang="zh-CN" sz="1400" kern="0" dirty="0">
                <a:solidFill>
                  <a:srgbClr val="000000"/>
                </a:solidFill>
                <a:latin typeface="Consolas" panose="020B0609020204030204" pitchFamily="49" charset="0"/>
                <a:cs typeface="Times New Roman" panose="02020603050405020304" pitchFamily="18" charset="0"/>
              </a:rPr>
              <a:t>(Node node);</a:t>
            </a:r>
            <a:endParaRPr lang="zh-CN" altLang="zh-CN" sz="1600" kern="100" dirty="0">
              <a:latin typeface="Calibri" panose="020F0502020204030204" pitchFamily="34" charset="0"/>
              <a:cs typeface="Times New Roman" panose="02020603050405020304" pitchFamily="18" charset="0"/>
            </a:endParaRPr>
          </a:p>
          <a:p>
            <a:pPr indent="266700" algn="just">
              <a:spcAft>
                <a:spcPts val="0"/>
              </a:spcAft>
              <a:tabLst>
                <a:tab pos="657225" algn="l"/>
              </a:tabLst>
            </a:pPr>
            <a:r>
              <a:rPr lang="en-US" altLang="zh-CN" sz="1400" kern="0" dirty="0" smtClean="0">
                <a:solidFill>
                  <a:srgbClr val="000000"/>
                </a:solidFill>
                <a:latin typeface="Consolas" panose="020B0609020204030204" pitchFamily="49" charset="0"/>
                <a:cs typeface="Times New Roman" panose="02020603050405020304" pitchFamily="18" charset="0"/>
              </a:rPr>
              <a:t>}</a:t>
            </a:r>
          </a:p>
          <a:p>
            <a:pPr indent="266700" algn="just">
              <a:spcAft>
                <a:spcPts val="0"/>
              </a:spcAft>
              <a:tabLst>
                <a:tab pos="657225" algn="l"/>
              </a:tabLst>
            </a:pPr>
            <a:endParaRPr lang="en-US" altLang="zh-CN" sz="1400" kern="0" dirty="0">
              <a:solidFill>
                <a:srgbClr val="000000"/>
              </a:solidFill>
              <a:latin typeface="Consolas" panose="020B0609020204030204" pitchFamily="49" charset="0"/>
              <a:cs typeface="Times New Roman" panose="02020603050405020304" pitchFamily="18" charset="0"/>
            </a:endParaRPr>
          </a:p>
          <a:p>
            <a:pPr indent="266700" algn="just">
              <a:spcAft>
                <a:spcPts val="0"/>
              </a:spcAft>
              <a:tabLst>
                <a:tab pos="657225" algn="l"/>
              </a:tabLst>
            </a:pPr>
            <a:endParaRPr lang="en-US" altLang="zh-CN" sz="1400" kern="0" dirty="0" smtClean="0">
              <a:solidFill>
                <a:srgbClr val="000000"/>
              </a:solidFill>
              <a:latin typeface="Consolas" panose="020B0609020204030204" pitchFamily="49" charset="0"/>
              <a:cs typeface="Times New Roman" panose="02020603050405020304" pitchFamily="18" charset="0"/>
            </a:endParaRPr>
          </a:p>
          <a:p>
            <a:pPr indent="266700" algn="just">
              <a:spcAft>
                <a:spcPts val="0"/>
              </a:spcAft>
              <a:tabLst>
                <a:tab pos="657225" algn="l"/>
              </a:tabLst>
            </a:pPr>
            <a:endParaRPr lang="en-US" altLang="zh-CN" sz="1400" kern="0" dirty="0">
              <a:solidFill>
                <a:srgbClr val="000000"/>
              </a:solidFill>
              <a:latin typeface="Consolas" panose="020B0609020204030204" pitchFamily="49" charset="0"/>
              <a:cs typeface="Times New Roman" panose="02020603050405020304" pitchFamily="18" charset="0"/>
            </a:endParaRPr>
          </a:p>
          <a:p>
            <a:pPr indent="266700" algn="just">
              <a:spcAft>
                <a:spcPts val="0"/>
              </a:spcAft>
              <a:tabLst>
                <a:tab pos="657225" algn="l"/>
              </a:tabLst>
            </a:pPr>
            <a:r>
              <a:rPr lang="en-US" altLang="zh-CN" sz="1400" kern="0" dirty="0">
                <a:solidFill>
                  <a:srgbClr val="000000"/>
                </a:solidFill>
                <a:latin typeface="Consolas" panose="020B0609020204030204" pitchFamily="49" charset="0"/>
                <a:cs typeface="Times New Roman" panose="02020603050405020304" pitchFamily="18" charset="0"/>
              </a:rPr>
              <a:t>	</a:t>
            </a:r>
            <a:endParaRPr lang="zh-CN" altLang="zh-CN" sz="1600" kern="100" dirty="0">
              <a:latin typeface="Calibri" panose="020F0502020204030204" pitchFamily="34" charset="0"/>
              <a:cs typeface="Times New Roman" panose="02020603050405020304" pitchFamily="18" charset="0"/>
            </a:endParaRPr>
          </a:p>
          <a:p>
            <a:pPr indent="266700">
              <a:spcAft>
                <a:spcPts val="0"/>
              </a:spcAft>
            </a:pPr>
            <a:r>
              <a:rPr lang="en-US" altLang="zh-CN" sz="1400" kern="0" dirty="0">
                <a:solidFill>
                  <a:srgbClr val="7F0055"/>
                </a:solidFill>
                <a:latin typeface="Consolas" panose="020B0609020204030204" pitchFamily="49" charset="0"/>
                <a:cs typeface="Times New Roman" panose="02020603050405020304" pitchFamily="18" charset="0"/>
              </a:rPr>
              <a:t>public</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abstract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class</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AbstractDocument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extends</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AbstractBranch</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implements</a:t>
            </a:r>
            <a:r>
              <a:rPr lang="en-US" altLang="zh-CN" sz="1400" kern="0" dirty="0">
                <a:latin typeface="Consolas" panose="020B0609020204030204" pitchFamily="49" charset="0"/>
                <a:cs typeface="Times New Roman" panose="02020603050405020304" pitchFamily="18" charset="0"/>
              </a:rPr>
              <a:t> </a:t>
            </a:r>
            <a:r>
              <a:rPr lang="en-US" altLang="zh-CN" sz="1400" kern="0" dirty="0">
                <a:solidFill>
                  <a:srgbClr val="000000"/>
                </a:solidFill>
                <a:latin typeface="Consolas" panose="020B0609020204030204" pitchFamily="49" charset="0"/>
                <a:cs typeface="Times New Roman" panose="02020603050405020304" pitchFamily="18" charset="0"/>
              </a:rPr>
              <a:t>Document {</a:t>
            </a:r>
            <a:endParaRPr lang="zh-CN" altLang="zh-CN" sz="1600" kern="100" dirty="0">
              <a:latin typeface="Calibri" panose="020F0502020204030204" pitchFamily="34" charset="0"/>
              <a:cs typeface="Times New Roman" panose="02020603050405020304" pitchFamily="18" charset="0"/>
            </a:endParaRPr>
          </a:p>
          <a:p>
            <a:pPr indent="266700">
              <a:spcAft>
                <a:spcPts val="0"/>
              </a:spcAft>
            </a:pPr>
            <a:r>
              <a:rPr lang="en-US" altLang="zh-CN" sz="1400" kern="0" dirty="0">
                <a:solidFill>
                  <a:srgbClr val="000000"/>
                </a:solidFill>
                <a:latin typeface="Consolas" panose="020B06090202040302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618387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50"/>
                                        <p:tgtEl>
                                          <p:spTgt spid="3"/>
                                        </p:tgtEl>
                                      </p:cBhvr>
                                    </p:animEffect>
                                    <p:anim calcmode="lin" valueType="num">
                                      <p:cBhvr>
                                        <p:cTn id="11" dur="250" fill="hold"/>
                                        <p:tgtEl>
                                          <p:spTgt spid="3"/>
                                        </p:tgtEl>
                                        <p:attrNameLst>
                                          <p:attrName>ppt_x</p:attrName>
                                        </p:attrNameLst>
                                      </p:cBhvr>
                                      <p:tavLst>
                                        <p:tav tm="0">
                                          <p:val>
                                            <p:strVal val="#ppt_x"/>
                                          </p:val>
                                        </p:tav>
                                        <p:tav tm="100000">
                                          <p:val>
                                            <p:strVal val="#ppt_x"/>
                                          </p:val>
                                        </p:tav>
                                      </p:tavLst>
                                    </p:anim>
                                    <p:anim calcmode="lin" valueType="num">
                                      <p:cBhvr>
                                        <p:cTn id="12"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dirty="0" smtClean="0">
                <a:latin typeface="Verdana" pitchFamily="34" charset="0"/>
                <a:ea typeface="宋体" pitchFamily="2" charset="-122"/>
              </a:rPr>
              <a:t>状态模式</a:t>
            </a:r>
          </a:p>
        </p:txBody>
      </p:sp>
      <p:sp>
        <p:nvSpPr>
          <p:cNvPr id="7" name="灯片编号占位符 6"/>
          <p:cNvSpPr>
            <a:spLocks noGrp="1"/>
          </p:cNvSpPr>
          <p:nvPr>
            <p:ph type="sldNum" sz="quarter" idx="10"/>
          </p:nvPr>
        </p:nvSpPr>
        <p:spPr/>
        <p:txBody>
          <a:bodyPr/>
          <a:lstStyle/>
          <a:p>
            <a:pPr>
              <a:defRPr/>
            </a:pPr>
            <a:fld id="{43D45A23-8488-4EDC-AF13-219D17230341}" type="slidenum">
              <a:rPr lang="en-US" altLang="zh-CN" smtClean="0"/>
              <a:pPr>
                <a:defRPr/>
              </a:pPr>
              <a:t>11</a:t>
            </a:fld>
            <a:endParaRPr lang="en-US" altLang="zh-CN" dirty="0"/>
          </a:p>
        </p:txBody>
      </p:sp>
      <p:sp>
        <p:nvSpPr>
          <p:cNvPr id="6149"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smtClean="0">
                <a:latin typeface="Verdana" pitchFamily="34" charset="0"/>
              </a:rPr>
              <a:t> 具体状态（</a:t>
            </a:r>
            <a:r>
              <a:rPr lang="en-US" altLang="zh-CN" sz="2400" dirty="0" smtClean="0">
                <a:latin typeface="Verdana" pitchFamily="34" charset="0"/>
              </a:rPr>
              <a:t>Concrete State</a:t>
            </a:r>
            <a:r>
              <a:rPr lang="zh-CN" altLang="en-US" sz="2400" dirty="0" smtClean="0">
                <a:latin typeface="Verdana" pitchFamily="34" charset="0"/>
              </a:rPr>
              <a:t>）</a:t>
            </a:r>
            <a:endParaRPr lang="en-US" altLang="zh-CN" sz="2400" dirty="0">
              <a:latin typeface="Verdana" pitchFamily="34" charset="0"/>
            </a:endParaRPr>
          </a:p>
        </p:txBody>
      </p:sp>
      <p:pic>
        <p:nvPicPr>
          <p:cNvPr id="40"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83568" y="1654324"/>
            <a:ext cx="7776864" cy="4308872"/>
          </a:xfrm>
          <a:prstGeom prst="rect">
            <a:avLst/>
          </a:prstGeom>
        </p:spPr>
        <p:txBody>
          <a:bodyPr wrap="square">
            <a:spAutoFit/>
          </a:bodyPr>
          <a:lstStyle/>
          <a:p>
            <a:pPr algn="just">
              <a:spcAft>
                <a:spcPts val="0"/>
              </a:spcAft>
            </a:pPr>
            <a:r>
              <a:rPr lang="en-US" altLang="zh-CN" sz="1400" kern="0" dirty="0">
                <a:solidFill>
                  <a:srgbClr val="7F0055"/>
                </a:solidFill>
                <a:latin typeface="Consolas" panose="020B0609020204030204" pitchFamily="49" charset="0"/>
                <a:cs typeface="Times New Roman" panose="02020603050405020304" pitchFamily="18" charset="0"/>
              </a:rPr>
              <a:t>public</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class</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DefaultDocument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extends</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AbstractDocument</a:t>
            </a:r>
            <a:r>
              <a:rPr lang="en-US" altLang="zh-CN" sz="1400" kern="0" dirty="0">
                <a:solidFill>
                  <a:srgbClr val="000000"/>
                </a:solidFill>
                <a:latin typeface="Consolas" panose="020B0609020204030204" pitchFamily="49" charset="0"/>
                <a:cs typeface="Times New Roman" panose="02020603050405020304" pitchFamily="18" charset="0"/>
              </a:rPr>
              <a:t> {</a:t>
            </a:r>
            <a:endParaRPr lang="zh-CN" altLang="zh-CN" sz="1600" kern="100" dirty="0">
              <a:latin typeface="Calibri" panose="020F0502020204030204" pitchFamily="34" charset="0"/>
              <a:cs typeface="Times New Roman" panose="02020603050405020304" pitchFamily="18" charset="0"/>
            </a:endParaRPr>
          </a:p>
          <a:p>
            <a:pPr algn="just">
              <a:spcAft>
                <a:spcPts val="0"/>
              </a:spcAft>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protected</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void</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addNode</a:t>
            </a:r>
            <a:r>
              <a:rPr lang="en-US" altLang="zh-CN" sz="1400" kern="0" dirty="0">
                <a:solidFill>
                  <a:srgbClr val="000000"/>
                </a:solidFill>
                <a:latin typeface="Consolas" panose="020B0609020204030204" pitchFamily="49" charset="0"/>
                <a:cs typeface="Times New Roman" panose="02020603050405020304" pitchFamily="18" charset="0"/>
              </a:rPr>
              <a:t>(Node node) {</a:t>
            </a:r>
            <a:endParaRPr lang="zh-CN" altLang="zh-CN" sz="1600" kern="100" dirty="0">
              <a:latin typeface="Calibri" panose="020F0502020204030204" pitchFamily="34" charset="0"/>
              <a:cs typeface="Times New Roman" panose="02020603050405020304" pitchFamily="18" charset="0"/>
            </a:endParaRPr>
          </a:p>
          <a:p>
            <a:pPr algn="just">
              <a:spcAft>
                <a:spcPts val="0"/>
              </a:spcAft>
            </a:pPr>
            <a:r>
              <a:rPr lang="en-US" altLang="zh-CN" sz="1400" kern="0" dirty="0">
                <a:solidFill>
                  <a:srgbClr val="000000"/>
                </a:solidFill>
                <a:latin typeface="Consolas" panose="020B0609020204030204" pitchFamily="49" charset="0"/>
                <a:cs typeface="Times New Roman" panose="02020603050405020304" pitchFamily="18" charset="0"/>
              </a:rPr>
              <a:t>		}</a:t>
            </a:r>
            <a:endParaRPr lang="zh-CN" altLang="zh-CN" sz="1600" kern="100" dirty="0">
              <a:latin typeface="Calibri" panose="020F0502020204030204" pitchFamily="34" charset="0"/>
              <a:cs typeface="Times New Roman" panose="02020603050405020304" pitchFamily="18" charset="0"/>
            </a:endParaRPr>
          </a:p>
          <a:p>
            <a:pPr algn="just">
              <a:spcAft>
                <a:spcPts val="0"/>
              </a:spcAft>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protected</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void</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addNode</a:t>
            </a:r>
            <a:r>
              <a:rPr lang="en-US" altLang="zh-CN" sz="1400" kern="0" dirty="0">
                <a:solidFill>
                  <a:srgbClr val="000000"/>
                </a:solidFill>
                <a:latin typeface="Consolas" panose="020B0609020204030204" pitchFamily="49" charset="0"/>
                <a:cs typeface="Times New Roman" panose="02020603050405020304" pitchFamily="18" charset="0"/>
              </a:rPr>
              <a:t>(</a:t>
            </a:r>
            <a:r>
              <a:rPr lang="en-US" altLang="zh-CN" sz="1400" kern="0" dirty="0" err="1">
                <a:solidFill>
                  <a:srgbClr val="7F0055"/>
                </a:solidFill>
                <a:latin typeface="Consolas" panose="020B0609020204030204" pitchFamily="49" charset="0"/>
                <a:cs typeface="Times New Roman" panose="02020603050405020304" pitchFamily="18" charset="0"/>
              </a:rPr>
              <a:t>int</a:t>
            </a:r>
            <a:r>
              <a:rPr lang="en-US" altLang="zh-CN" sz="1400" kern="0" dirty="0">
                <a:solidFill>
                  <a:srgbClr val="000000"/>
                </a:solidFill>
                <a:latin typeface="Consolas" panose="020B0609020204030204" pitchFamily="49" charset="0"/>
                <a:cs typeface="Times New Roman" panose="02020603050405020304" pitchFamily="18" charset="0"/>
              </a:rPr>
              <a:t> index, Node node) {</a:t>
            </a:r>
            <a:endParaRPr lang="zh-CN" altLang="zh-CN" sz="1600" kern="100" dirty="0">
              <a:latin typeface="Calibri" panose="020F0502020204030204" pitchFamily="34" charset="0"/>
              <a:cs typeface="Times New Roman" panose="02020603050405020304" pitchFamily="18" charset="0"/>
            </a:endParaRPr>
          </a:p>
          <a:p>
            <a:pPr marL="266700" indent="266700" algn="just">
              <a:spcAft>
                <a:spcPts val="0"/>
              </a:spcAft>
            </a:pPr>
            <a:r>
              <a:rPr lang="en-US" altLang="zh-CN" sz="1400" kern="0" dirty="0">
                <a:solidFill>
                  <a:srgbClr val="000000"/>
                </a:solidFill>
                <a:latin typeface="Consolas" panose="020B06090202040302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marL="266700" indent="266700" algn="just">
              <a:spcAft>
                <a:spcPts val="0"/>
              </a:spcAft>
            </a:pPr>
            <a:r>
              <a:rPr lang="en-US" altLang="zh-CN" sz="1400" kern="0" dirty="0">
                <a:solidFill>
                  <a:srgbClr val="7F0055"/>
                </a:solidFill>
                <a:latin typeface="Consolas" panose="020B0609020204030204" pitchFamily="49" charset="0"/>
                <a:cs typeface="Times New Roman" panose="02020603050405020304" pitchFamily="18" charset="0"/>
              </a:rPr>
              <a:t>protected</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7F0055"/>
                </a:solidFill>
                <a:latin typeface="Consolas" panose="020B0609020204030204" pitchFamily="49" charset="0"/>
                <a:cs typeface="Times New Roman" panose="02020603050405020304" pitchFamily="18" charset="0"/>
              </a:rPr>
              <a:t>boolean</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removeNode</a:t>
            </a:r>
            <a:r>
              <a:rPr lang="en-US" altLang="zh-CN" sz="1400" kern="0" dirty="0">
                <a:solidFill>
                  <a:srgbClr val="000000"/>
                </a:solidFill>
                <a:latin typeface="Consolas" panose="020B0609020204030204" pitchFamily="49" charset="0"/>
                <a:cs typeface="Times New Roman" panose="02020603050405020304" pitchFamily="18" charset="0"/>
              </a:rPr>
              <a:t>(Node node) {</a:t>
            </a:r>
            <a:endParaRPr lang="zh-CN" altLang="zh-CN" sz="1600" kern="100" dirty="0">
              <a:latin typeface="Calibri" panose="020F0502020204030204" pitchFamily="34" charset="0"/>
              <a:cs typeface="Times New Roman" panose="02020603050405020304" pitchFamily="18" charset="0"/>
            </a:endParaRPr>
          </a:p>
          <a:p>
            <a:pPr marL="266700" indent="266700" algn="just">
              <a:spcAft>
                <a:spcPts val="0"/>
              </a:spcAft>
            </a:pPr>
            <a:r>
              <a:rPr lang="en-US" altLang="zh-CN" sz="1400" kern="0" dirty="0">
                <a:solidFill>
                  <a:srgbClr val="7F0055"/>
                </a:solidFill>
                <a:latin typeface="Consolas" panose="020B06090202040302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indent="266700" algn="just">
              <a:spcAft>
                <a:spcPts val="0"/>
              </a:spcAft>
            </a:pPr>
            <a:r>
              <a:rPr lang="en-US" altLang="zh-CN" sz="1600" kern="100" dirty="0">
                <a:latin typeface="Calibri" panose="020F0502020204030204" pitchFamily="34"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indent="266700" algn="just">
              <a:spcAft>
                <a:spcPts val="0"/>
              </a:spcAft>
            </a:pPr>
            <a:r>
              <a:rPr lang="en-US" altLang="zh-CN" sz="1600" kern="100" dirty="0">
                <a:latin typeface="Calibri" panose="020F0502020204030204" pitchFamily="34" charset="0"/>
                <a:cs typeface="Times New Roman" panose="02020603050405020304" pitchFamily="18" charset="0"/>
              </a:rPr>
              <a:t> </a:t>
            </a:r>
            <a:endParaRPr lang="zh-CN" altLang="zh-CN" sz="1600" kern="100" dirty="0">
              <a:latin typeface="Calibri" panose="020F0502020204030204" pitchFamily="34" charset="0"/>
              <a:cs typeface="Times New Roman" panose="02020603050405020304" pitchFamily="18" charset="0"/>
            </a:endParaRPr>
          </a:p>
          <a:p>
            <a:pPr indent="266700" algn="just">
              <a:spcAft>
                <a:spcPts val="0"/>
              </a:spcAft>
            </a:pPr>
            <a:r>
              <a:rPr lang="en-US" altLang="zh-CN" sz="1600" kern="100" dirty="0">
                <a:latin typeface="Calibri" panose="020F0502020204030204" pitchFamily="34" charset="0"/>
                <a:cs typeface="Times New Roman" panose="02020603050405020304" pitchFamily="18" charset="0"/>
              </a:rPr>
              <a:t> </a:t>
            </a:r>
            <a:endParaRPr lang="zh-CN" altLang="zh-CN" sz="1600" kern="100" dirty="0">
              <a:latin typeface="Calibri" panose="020F0502020204030204" pitchFamily="34" charset="0"/>
              <a:cs typeface="Times New Roman" panose="02020603050405020304" pitchFamily="18" charset="0"/>
            </a:endParaRPr>
          </a:p>
          <a:p>
            <a:pPr>
              <a:spcAft>
                <a:spcPts val="0"/>
              </a:spcAft>
            </a:pPr>
            <a:r>
              <a:rPr lang="en-US" altLang="zh-CN" sz="1400" kern="0" dirty="0">
                <a:solidFill>
                  <a:srgbClr val="7F0055"/>
                </a:solidFill>
                <a:latin typeface="Consolas" panose="020B0609020204030204" pitchFamily="49" charset="0"/>
                <a:cs typeface="Times New Roman" panose="02020603050405020304" pitchFamily="18" charset="0"/>
              </a:rPr>
              <a:t>public</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abstract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class</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AbstractElement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extends</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AbstractBranch</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implements</a:t>
            </a:r>
            <a:endParaRPr lang="zh-CN" altLang="zh-CN" sz="1600" kern="100" dirty="0">
              <a:latin typeface="Calibri" panose="020F0502020204030204" pitchFamily="34" charset="0"/>
              <a:cs typeface="Times New Roman" panose="02020603050405020304" pitchFamily="18" charset="0"/>
            </a:endParaRPr>
          </a:p>
          <a:p>
            <a:pPr algn="just">
              <a:spcAft>
                <a:spcPts val="0"/>
              </a:spcAft>
            </a:pPr>
            <a:r>
              <a:rPr lang="en-US" altLang="zh-CN" sz="1400" kern="0" dirty="0">
                <a:solidFill>
                  <a:srgbClr val="000000"/>
                </a:solidFill>
                <a:latin typeface="Consolas" panose="020B0609020204030204" pitchFamily="49" charset="0"/>
                <a:cs typeface="Times New Roman" panose="02020603050405020304" pitchFamily="18" charset="0"/>
              </a:rPr>
              <a:t>org.dom4j.Element {</a:t>
            </a:r>
            <a:endParaRPr lang="zh-CN" altLang="zh-CN" sz="1600" kern="100" dirty="0">
              <a:latin typeface="Calibri" panose="020F0502020204030204" pitchFamily="34" charset="0"/>
              <a:cs typeface="Times New Roman" panose="02020603050405020304" pitchFamily="18" charset="0"/>
            </a:endParaRPr>
          </a:p>
          <a:p>
            <a:pPr algn="just">
              <a:spcAft>
                <a:spcPts val="0"/>
              </a:spcAft>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protected</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void</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addNode</a:t>
            </a:r>
            <a:r>
              <a:rPr lang="en-US" altLang="zh-CN" sz="1400" kern="0" dirty="0">
                <a:solidFill>
                  <a:srgbClr val="000000"/>
                </a:solidFill>
                <a:latin typeface="Consolas" panose="020B0609020204030204" pitchFamily="49" charset="0"/>
                <a:cs typeface="Times New Roman" panose="02020603050405020304" pitchFamily="18" charset="0"/>
              </a:rPr>
              <a:t>(Node node) {</a:t>
            </a:r>
            <a:endParaRPr lang="zh-CN" altLang="zh-CN" sz="1600" kern="100" dirty="0">
              <a:latin typeface="Calibri" panose="020F0502020204030204" pitchFamily="34" charset="0"/>
              <a:cs typeface="Times New Roman" panose="02020603050405020304" pitchFamily="18" charset="0"/>
            </a:endParaRPr>
          </a:p>
          <a:p>
            <a:pPr marL="266700" indent="266700" algn="just">
              <a:spcAft>
                <a:spcPts val="0"/>
              </a:spcAft>
            </a:pPr>
            <a:r>
              <a:rPr lang="en-US" altLang="zh-CN" sz="1400" kern="0" dirty="0">
                <a:solidFill>
                  <a:srgbClr val="000000"/>
                </a:solidFill>
                <a:latin typeface="Consolas" panose="020B06090202040302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marL="266700" indent="266700" algn="just">
              <a:spcAft>
                <a:spcPts val="0"/>
              </a:spcAft>
            </a:pPr>
            <a:r>
              <a:rPr lang="en-US" altLang="zh-CN" sz="1400" kern="0" dirty="0">
                <a:solidFill>
                  <a:srgbClr val="7F0055"/>
                </a:solidFill>
                <a:latin typeface="Consolas" panose="020B0609020204030204" pitchFamily="49" charset="0"/>
                <a:cs typeface="Times New Roman" panose="02020603050405020304" pitchFamily="18" charset="0"/>
              </a:rPr>
              <a:t>protected</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void</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addNode</a:t>
            </a:r>
            <a:r>
              <a:rPr lang="en-US" altLang="zh-CN" sz="1400" kern="0" dirty="0">
                <a:solidFill>
                  <a:srgbClr val="000000"/>
                </a:solidFill>
                <a:latin typeface="Consolas" panose="020B0609020204030204" pitchFamily="49" charset="0"/>
                <a:cs typeface="Times New Roman" panose="02020603050405020304" pitchFamily="18" charset="0"/>
              </a:rPr>
              <a:t>(</a:t>
            </a:r>
            <a:r>
              <a:rPr lang="en-US" altLang="zh-CN" sz="1400" kern="0" dirty="0" err="1">
                <a:solidFill>
                  <a:srgbClr val="7F0055"/>
                </a:solidFill>
                <a:latin typeface="Consolas" panose="020B0609020204030204" pitchFamily="49" charset="0"/>
                <a:cs typeface="Times New Roman" panose="02020603050405020304" pitchFamily="18" charset="0"/>
              </a:rPr>
              <a:t>int</a:t>
            </a:r>
            <a:r>
              <a:rPr lang="en-US" altLang="zh-CN" sz="1400" kern="0" dirty="0">
                <a:solidFill>
                  <a:srgbClr val="000000"/>
                </a:solidFill>
                <a:latin typeface="Consolas" panose="020B0609020204030204" pitchFamily="49" charset="0"/>
                <a:cs typeface="Times New Roman" panose="02020603050405020304" pitchFamily="18" charset="0"/>
              </a:rPr>
              <a:t> index, Node node) {</a:t>
            </a:r>
            <a:endParaRPr lang="zh-CN" altLang="zh-CN" sz="1600" kern="100" dirty="0">
              <a:latin typeface="Calibri" panose="020F0502020204030204" pitchFamily="34" charset="0"/>
              <a:cs typeface="Times New Roman" panose="02020603050405020304" pitchFamily="18" charset="0"/>
            </a:endParaRPr>
          </a:p>
          <a:p>
            <a:pPr marL="266700" indent="266700" algn="just">
              <a:spcAft>
                <a:spcPts val="0"/>
              </a:spcAft>
            </a:pPr>
            <a:r>
              <a:rPr lang="en-US" altLang="zh-CN" sz="1400" kern="0" dirty="0">
                <a:solidFill>
                  <a:srgbClr val="7F0055"/>
                </a:solidFill>
                <a:latin typeface="Consolas" panose="020B06090202040302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marL="266700" indent="266700" algn="just">
              <a:spcAft>
                <a:spcPts val="0"/>
              </a:spcAft>
            </a:pPr>
            <a:r>
              <a:rPr lang="en-US" altLang="zh-CN" sz="1400" kern="0" dirty="0">
                <a:solidFill>
                  <a:srgbClr val="7F0055"/>
                </a:solidFill>
                <a:latin typeface="Consolas" panose="020B0609020204030204" pitchFamily="49" charset="0"/>
                <a:cs typeface="Times New Roman" panose="02020603050405020304" pitchFamily="18" charset="0"/>
              </a:rPr>
              <a:t>protected</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7F0055"/>
                </a:solidFill>
                <a:latin typeface="Consolas" panose="020B0609020204030204" pitchFamily="49" charset="0"/>
                <a:cs typeface="Times New Roman" panose="02020603050405020304" pitchFamily="18" charset="0"/>
              </a:rPr>
              <a:t>boolean</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removeNode</a:t>
            </a:r>
            <a:r>
              <a:rPr lang="en-US" altLang="zh-CN" sz="1400" kern="0" dirty="0">
                <a:solidFill>
                  <a:srgbClr val="000000"/>
                </a:solidFill>
                <a:latin typeface="Consolas" panose="020B0609020204030204" pitchFamily="49" charset="0"/>
                <a:cs typeface="Times New Roman" panose="02020603050405020304" pitchFamily="18" charset="0"/>
              </a:rPr>
              <a:t>(Node node) {</a:t>
            </a:r>
            <a:endParaRPr lang="zh-CN" altLang="zh-CN" sz="1600" kern="100" dirty="0">
              <a:latin typeface="Calibri" panose="020F0502020204030204" pitchFamily="34" charset="0"/>
              <a:cs typeface="Times New Roman" panose="02020603050405020304" pitchFamily="18" charset="0"/>
            </a:endParaRPr>
          </a:p>
          <a:p>
            <a:pPr marL="266700" indent="266700" algn="just">
              <a:spcAft>
                <a:spcPts val="0"/>
              </a:spcAft>
            </a:pPr>
            <a:r>
              <a:rPr lang="en-US" altLang="zh-CN" sz="1400" kern="0" dirty="0">
                <a:solidFill>
                  <a:srgbClr val="7F0055"/>
                </a:solidFill>
                <a:latin typeface="Consolas" panose="020B06090202040302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algn="just">
              <a:spcAft>
                <a:spcPts val="0"/>
              </a:spcAft>
            </a:pPr>
            <a:r>
              <a:rPr lang="en-US" altLang="zh-CN" sz="1600" kern="100" dirty="0">
                <a:latin typeface="Calibri" panose="020F0502020204030204" pitchFamily="34"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616642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50"/>
                                        <p:tgtEl>
                                          <p:spTgt spid="2"/>
                                        </p:tgtEl>
                                      </p:cBhvr>
                                    </p:animEffect>
                                    <p:anim calcmode="lin" valueType="num">
                                      <p:cBhvr>
                                        <p:cTn id="11" dur="250" fill="hold"/>
                                        <p:tgtEl>
                                          <p:spTgt spid="2"/>
                                        </p:tgtEl>
                                        <p:attrNameLst>
                                          <p:attrName>ppt_x</p:attrName>
                                        </p:attrNameLst>
                                      </p:cBhvr>
                                      <p:tavLst>
                                        <p:tav tm="0">
                                          <p:val>
                                            <p:strVal val="#ppt_x"/>
                                          </p:val>
                                        </p:tav>
                                        <p:tav tm="100000">
                                          <p:val>
                                            <p:strVal val="#ppt_x"/>
                                          </p:val>
                                        </p:tav>
                                      </p:tavLst>
                                    </p:anim>
                                    <p:anim calcmode="lin" valueType="num">
                                      <p:cBhvr>
                                        <p:cTn id="12"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结果分析</a:t>
            </a:r>
            <a:endParaRPr lang="zh-CN" altLang="en-US" dirty="0" smtClean="0">
              <a:latin typeface="Verdana" pitchFamily="34" charset="0"/>
              <a:ea typeface="宋体" pitchFamily="2" charset="-122"/>
            </a:endParaRPr>
          </a:p>
        </p:txBody>
      </p:sp>
      <p:sp>
        <p:nvSpPr>
          <p:cNvPr id="7" name="灯片编号占位符 6"/>
          <p:cNvSpPr>
            <a:spLocks noGrp="1"/>
          </p:cNvSpPr>
          <p:nvPr>
            <p:ph type="sldNum" sz="quarter" idx="10"/>
          </p:nvPr>
        </p:nvSpPr>
        <p:spPr/>
        <p:txBody>
          <a:bodyPr/>
          <a:lstStyle/>
          <a:p>
            <a:pPr>
              <a:defRPr/>
            </a:pPr>
            <a:fld id="{43D45A23-8488-4EDC-AF13-219D17230341}" type="slidenum">
              <a:rPr lang="en-US" altLang="zh-CN" smtClean="0"/>
              <a:pPr>
                <a:defRPr/>
              </a:pPr>
              <a:t>12</a:t>
            </a:fld>
            <a:endParaRPr lang="en-US" altLang="zh-CN" dirty="0"/>
          </a:p>
        </p:txBody>
      </p:sp>
      <p:sp>
        <p:nvSpPr>
          <p:cNvPr id="6149"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smtClean="0">
                <a:latin typeface="Verdana" pitchFamily="34" charset="0"/>
              </a:rPr>
              <a:t> 适配器模式</a:t>
            </a:r>
            <a:endParaRPr lang="en-US" altLang="zh-CN" sz="2400" dirty="0">
              <a:latin typeface="Verdana" pitchFamily="34" charset="0"/>
            </a:endParaRPr>
          </a:p>
        </p:txBody>
      </p:sp>
      <p:pic>
        <p:nvPicPr>
          <p:cNvPr id="40"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9"/>
          <p:cNvSpPr>
            <a:spLocks noChangeArrowheads="1"/>
          </p:cNvSpPr>
          <p:nvPr/>
        </p:nvSpPr>
        <p:spPr bwMode="auto">
          <a:xfrm>
            <a:off x="820404" y="1713408"/>
            <a:ext cx="720798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1200"/>
              </a:spcAft>
              <a:buFont typeface="Wingdings" panose="05000000000000000000" pitchFamily="2" charset="2"/>
              <a:buChar char="l"/>
            </a:pPr>
            <a:r>
              <a:rPr lang="en-US" altLang="zh-CN" sz="2000" dirty="0" smtClean="0">
                <a:solidFill>
                  <a:schemeClr val="tx2"/>
                </a:solidFill>
                <a:latin typeface="Times New Roman" pitchFamily="18" charset="0"/>
                <a:cs typeface="Times New Roman" pitchFamily="18" charset="0"/>
              </a:rPr>
              <a:t>Convert the interface of a class into another interface clients </a:t>
            </a:r>
            <a:r>
              <a:rPr lang="en-US" altLang="zh-CN" sz="2000" dirty="0" err="1" smtClean="0">
                <a:solidFill>
                  <a:schemeClr val="tx2"/>
                </a:solidFill>
                <a:latin typeface="Times New Roman" pitchFamily="18" charset="0"/>
                <a:cs typeface="Times New Roman" pitchFamily="18" charset="0"/>
              </a:rPr>
              <a:t>expected.Adapter</a:t>
            </a:r>
            <a:r>
              <a:rPr lang="en-US" altLang="zh-CN" sz="2000" dirty="0" smtClean="0">
                <a:solidFill>
                  <a:schemeClr val="tx2"/>
                </a:solidFill>
                <a:latin typeface="Times New Roman" pitchFamily="18" charset="0"/>
                <a:cs typeface="Times New Roman" pitchFamily="18" charset="0"/>
              </a:rPr>
              <a:t> let classes work together that couldn’t otherwise because of incompatible interfaces.</a:t>
            </a:r>
          </a:p>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将一个类的接口变换成客户端所期待的另一种接口，从而使原本因接口不匹配而无法在一起工作的两个类能够在一起工作。</a:t>
            </a:r>
            <a:endParaRPr lang="en-US" altLang="zh-CN" sz="2000" dirty="0" smtClean="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实例：</a:t>
            </a:r>
            <a:endParaRPr lang="en-US" altLang="zh-CN" sz="2000" dirty="0" smtClean="0">
              <a:solidFill>
                <a:schemeClr val="tx2"/>
              </a:solidFill>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1285954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anim calcmode="lin" valueType="num">
                                      <p:cBhvr>
                                        <p:cTn id="11" dur="500" fill="hold"/>
                                        <p:tgtEl>
                                          <p:spTgt spid="15"/>
                                        </p:tgtEl>
                                        <p:attrNameLst>
                                          <p:attrName>ppt_x</p:attrName>
                                        </p:attrNameLst>
                                      </p:cBhvr>
                                      <p:tavLst>
                                        <p:tav tm="0">
                                          <p:val>
                                            <p:strVal val="#ppt_x"/>
                                          </p:val>
                                        </p:tav>
                                        <p:tav tm="100000">
                                          <p:val>
                                            <p:strVal val="#ppt_x"/>
                                          </p:val>
                                        </p:tav>
                                      </p:tavLst>
                                    </p:anim>
                                    <p:anim calcmode="lin" valueType="num">
                                      <p:cBhvr>
                                        <p:cTn id="1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dirty="0" smtClean="0">
                <a:latin typeface="Verdana" pitchFamily="34" charset="0"/>
                <a:ea typeface="宋体" pitchFamily="2" charset="-122"/>
              </a:rPr>
              <a:t>类适配器</a:t>
            </a:r>
          </a:p>
        </p:txBody>
      </p:sp>
      <p:sp>
        <p:nvSpPr>
          <p:cNvPr id="7" name="灯片编号占位符 6"/>
          <p:cNvSpPr>
            <a:spLocks noGrp="1"/>
          </p:cNvSpPr>
          <p:nvPr>
            <p:ph type="sldNum" sz="quarter" idx="10"/>
          </p:nvPr>
        </p:nvSpPr>
        <p:spPr/>
        <p:txBody>
          <a:bodyPr/>
          <a:lstStyle/>
          <a:p>
            <a:pPr>
              <a:defRPr/>
            </a:pPr>
            <a:fld id="{43D45A23-8488-4EDC-AF13-219D17230341}" type="slidenum">
              <a:rPr lang="en-US" altLang="zh-CN" smtClean="0"/>
              <a:pPr>
                <a:defRPr/>
              </a:pPr>
              <a:t>13</a:t>
            </a:fld>
            <a:endParaRPr lang="en-US" altLang="zh-CN" dirty="0"/>
          </a:p>
        </p:txBody>
      </p:sp>
      <p:sp>
        <p:nvSpPr>
          <p:cNvPr id="6149"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smtClean="0">
                <a:latin typeface="Verdana" pitchFamily="34" charset="0"/>
              </a:rPr>
              <a:t> </a:t>
            </a:r>
            <a:r>
              <a:rPr lang="en-US" altLang="zh-CN" sz="2400" dirty="0" smtClean="0">
                <a:latin typeface="Verdana" pitchFamily="34" charset="0"/>
              </a:rPr>
              <a:t>JDOM</a:t>
            </a:r>
            <a:r>
              <a:rPr lang="zh-CN" altLang="en-US" sz="2400" dirty="0" smtClean="0">
                <a:latin typeface="Verdana" pitchFamily="34" charset="0"/>
              </a:rPr>
              <a:t>中的类适配器</a:t>
            </a:r>
            <a:endParaRPr lang="en-US" altLang="zh-CN" sz="2400" dirty="0">
              <a:latin typeface="Verdana" pitchFamily="34" charset="0"/>
            </a:endParaRPr>
          </a:p>
        </p:txBody>
      </p:sp>
      <p:pic>
        <p:nvPicPr>
          <p:cNvPr id="40"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608" y="1681096"/>
            <a:ext cx="6503849" cy="3908143"/>
          </a:xfrm>
          <a:prstGeom prst="rect">
            <a:avLst/>
          </a:prstGeom>
        </p:spPr>
      </p:pic>
    </p:spTree>
    <p:custDataLst>
      <p:tags r:id="rId1"/>
    </p:custDataLst>
    <p:extLst>
      <p:ext uri="{BB962C8B-B14F-4D97-AF65-F5344CB8AC3E}">
        <p14:creationId xmlns:p14="http://schemas.microsoft.com/office/powerpoint/2010/main" val="2355696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50"/>
                                        <p:tgtEl>
                                          <p:spTgt spid="3"/>
                                        </p:tgtEl>
                                      </p:cBhvr>
                                    </p:animEffect>
                                    <p:anim calcmode="lin" valueType="num">
                                      <p:cBhvr>
                                        <p:cTn id="11" dur="250" fill="hold"/>
                                        <p:tgtEl>
                                          <p:spTgt spid="3"/>
                                        </p:tgtEl>
                                        <p:attrNameLst>
                                          <p:attrName>ppt_x</p:attrName>
                                        </p:attrNameLst>
                                      </p:cBhvr>
                                      <p:tavLst>
                                        <p:tav tm="0">
                                          <p:val>
                                            <p:strVal val="#ppt_x"/>
                                          </p:val>
                                        </p:tav>
                                        <p:tav tm="100000">
                                          <p:val>
                                            <p:strVal val="#ppt_x"/>
                                          </p:val>
                                        </p:tav>
                                      </p:tavLst>
                                    </p:anim>
                                    <p:anim calcmode="lin" valueType="num">
                                      <p:cBhvr>
                                        <p:cTn id="12"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dirty="0">
                <a:latin typeface="Verdana" pitchFamily="34" charset="0"/>
                <a:ea typeface="宋体" pitchFamily="2" charset="-122"/>
              </a:rPr>
              <a:t>类适配器</a:t>
            </a:r>
            <a:endParaRPr lang="zh-CN" altLang="en-US" dirty="0" smtClean="0">
              <a:latin typeface="Verdana" pitchFamily="34" charset="0"/>
              <a:ea typeface="宋体" pitchFamily="2" charset="-122"/>
            </a:endParaRPr>
          </a:p>
        </p:txBody>
      </p:sp>
      <p:sp>
        <p:nvSpPr>
          <p:cNvPr id="7" name="灯片编号占位符 6"/>
          <p:cNvSpPr>
            <a:spLocks noGrp="1"/>
          </p:cNvSpPr>
          <p:nvPr>
            <p:ph type="sldNum" sz="quarter" idx="10"/>
          </p:nvPr>
        </p:nvSpPr>
        <p:spPr/>
        <p:txBody>
          <a:bodyPr/>
          <a:lstStyle/>
          <a:p>
            <a:pPr>
              <a:defRPr/>
            </a:pPr>
            <a:fld id="{43D45A23-8488-4EDC-AF13-219D17230341}" type="slidenum">
              <a:rPr lang="en-US" altLang="zh-CN" smtClean="0"/>
              <a:pPr>
                <a:defRPr/>
              </a:pPr>
              <a:t>14</a:t>
            </a:fld>
            <a:endParaRPr lang="en-US" altLang="zh-CN" dirty="0"/>
          </a:p>
        </p:txBody>
      </p:sp>
      <p:sp>
        <p:nvSpPr>
          <p:cNvPr id="6149"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smtClean="0">
                <a:latin typeface="Verdana" pitchFamily="34" charset="0"/>
              </a:rPr>
              <a:t>Interface</a:t>
            </a:r>
            <a:endParaRPr lang="en-US" altLang="zh-CN" sz="2400" dirty="0">
              <a:latin typeface="Verdana" pitchFamily="34" charset="0"/>
            </a:endParaRPr>
          </a:p>
        </p:txBody>
      </p:sp>
      <p:pic>
        <p:nvPicPr>
          <p:cNvPr id="40"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39552" y="1654324"/>
            <a:ext cx="7560840" cy="1200329"/>
          </a:xfrm>
          <a:prstGeom prst="rect">
            <a:avLst/>
          </a:prstGeom>
        </p:spPr>
        <p:txBody>
          <a:bodyPr wrap="square">
            <a:spAutoFit/>
          </a:bodyPr>
          <a:lstStyle/>
          <a:p>
            <a:pPr algn="just">
              <a:spcAft>
                <a:spcPts val="0"/>
              </a:spcAft>
            </a:pPr>
            <a:r>
              <a:rPr lang="en-US" altLang="zh-CN" sz="1400" kern="0" dirty="0">
                <a:solidFill>
                  <a:srgbClr val="7F0055"/>
                </a:solidFill>
                <a:latin typeface="Consolas" panose="020B0609020204030204" pitchFamily="49" charset="0"/>
                <a:cs typeface="Times New Roman" panose="02020603050405020304" pitchFamily="18" charset="0"/>
              </a:rPr>
              <a:t>public</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7F0055"/>
                </a:solidFill>
                <a:latin typeface="Consolas" panose="020B0609020204030204" pitchFamily="49" charset="0"/>
                <a:cs typeface="Times New Roman" panose="02020603050405020304" pitchFamily="18" charset="0"/>
              </a:rPr>
              <a:t>interface</a:t>
            </a:r>
            <a:r>
              <a:rPr lang="en-US" altLang="zh-CN" sz="1400" kern="0" dirty="0">
                <a:solidFill>
                  <a:srgbClr val="000000"/>
                </a:solidFill>
                <a:latin typeface="Consolas" panose="020B0609020204030204" pitchFamily="49" charset="0"/>
                <a:cs typeface="Times New Roman" panose="02020603050405020304" pitchFamily="18" charset="0"/>
              </a:rPr>
              <a:t> Parent </a:t>
            </a:r>
            <a:r>
              <a:rPr lang="en-US" altLang="zh-CN" sz="1400" kern="0" dirty="0">
                <a:solidFill>
                  <a:srgbClr val="7F0055"/>
                </a:solidFill>
                <a:latin typeface="Consolas" panose="020B0609020204030204" pitchFamily="49" charset="0"/>
                <a:cs typeface="Times New Roman" panose="02020603050405020304" pitchFamily="18" charset="0"/>
              </a:rPr>
              <a:t>extends</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Cloneable</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NamespaceAware</a:t>
            </a:r>
            <a:r>
              <a:rPr lang="en-US" altLang="zh-CN" sz="1400" kern="0" dirty="0">
                <a:solidFill>
                  <a:srgbClr val="000000"/>
                </a:solidFill>
                <a:latin typeface="Consolas" panose="020B0609020204030204" pitchFamily="49" charset="0"/>
                <a:cs typeface="Times New Roman" panose="02020603050405020304" pitchFamily="18" charset="0"/>
              </a:rPr>
              <a:t>, Serializable {</a:t>
            </a:r>
            <a:endParaRPr lang="zh-CN" altLang="zh-CN" sz="1600" kern="100" dirty="0">
              <a:latin typeface="Calibri" panose="020F0502020204030204" pitchFamily="34" charset="0"/>
              <a:cs typeface="Times New Roman" panose="02020603050405020304" pitchFamily="18" charset="0"/>
            </a:endParaRPr>
          </a:p>
          <a:p>
            <a:pPr algn="just">
              <a:spcAft>
                <a:spcPts val="0"/>
              </a:spcAft>
            </a:pPr>
            <a:r>
              <a:rPr lang="en-US" altLang="zh-CN" sz="1400" kern="0" dirty="0">
                <a:solidFill>
                  <a:srgbClr val="000000"/>
                </a:solidFill>
                <a:latin typeface="Consolas" panose="020B0609020204030204" pitchFamily="49" charset="0"/>
                <a:cs typeface="Times New Roman" panose="02020603050405020304" pitchFamily="18" charset="0"/>
              </a:rPr>
              <a:t> </a:t>
            </a:r>
            <a:endParaRPr lang="zh-CN" altLang="zh-CN" sz="1600" kern="100" dirty="0">
              <a:latin typeface="Calibri" panose="020F0502020204030204" pitchFamily="34" charset="0"/>
              <a:cs typeface="Times New Roman" panose="02020603050405020304" pitchFamily="18" charset="0"/>
            </a:endParaRPr>
          </a:p>
          <a:p>
            <a:pPr algn="just">
              <a:spcAft>
                <a:spcPts val="0"/>
              </a:spcAft>
            </a:pPr>
            <a:r>
              <a:rPr lang="en-US" altLang="zh-CN" sz="1400" kern="0" dirty="0" smtClean="0">
                <a:solidFill>
                  <a:srgbClr val="7F0055"/>
                </a:solidFill>
                <a:latin typeface="Consolas" panose="020B0609020204030204" pitchFamily="49" charset="0"/>
                <a:cs typeface="Times New Roman" panose="02020603050405020304" pitchFamily="18" charset="0"/>
              </a:rPr>
              <a:t>	</a:t>
            </a:r>
            <a:r>
              <a:rPr lang="en-US" altLang="zh-CN" sz="1400" kern="0" dirty="0" err="1" smtClean="0">
                <a:solidFill>
                  <a:srgbClr val="7F0055"/>
                </a:solidFill>
                <a:latin typeface="Consolas" panose="020B0609020204030204" pitchFamily="49" charset="0"/>
                <a:cs typeface="Times New Roman" panose="02020603050405020304" pitchFamily="18" charset="0"/>
              </a:rPr>
              <a:t>int</a:t>
            </a:r>
            <a:r>
              <a:rPr lang="en-US" altLang="zh-CN" sz="1400" kern="0" dirty="0" smtClean="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getContentSize</a:t>
            </a:r>
            <a:r>
              <a:rPr lang="en-US" altLang="zh-CN" sz="1400" kern="0" dirty="0">
                <a:solidFill>
                  <a:srgbClr val="000000"/>
                </a:solidFill>
                <a:latin typeface="Consolas" panose="020B06090202040302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algn="just">
              <a:spcAft>
                <a:spcPts val="0"/>
              </a:spcAft>
            </a:pPr>
            <a:r>
              <a:rPr lang="en-US" altLang="zh-CN" sz="1400" kern="0" dirty="0" smtClean="0">
                <a:solidFill>
                  <a:srgbClr val="000000"/>
                </a:solidFill>
                <a:latin typeface="Consolas" panose="020B0609020204030204" pitchFamily="49" charset="0"/>
                <a:cs typeface="Times New Roman" panose="02020603050405020304" pitchFamily="18" charset="0"/>
              </a:rPr>
              <a:t>	List&lt;Content</a:t>
            </a:r>
            <a:r>
              <a:rPr lang="en-US" altLang="zh-CN" sz="1400" kern="0" dirty="0">
                <a:solidFill>
                  <a:srgbClr val="000000"/>
                </a:solidFill>
                <a:latin typeface="Consolas" panose="020B0609020204030204" pitchFamily="49" charset="0"/>
                <a:cs typeface="Times New Roman" panose="02020603050405020304" pitchFamily="18" charset="0"/>
              </a:rPr>
              <a:t>&gt; </a:t>
            </a:r>
            <a:r>
              <a:rPr lang="en-US" altLang="zh-CN" sz="1400" kern="0" dirty="0" err="1">
                <a:solidFill>
                  <a:srgbClr val="000000"/>
                </a:solidFill>
                <a:latin typeface="Consolas" panose="020B0609020204030204" pitchFamily="49" charset="0"/>
                <a:cs typeface="Times New Roman" panose="02020603050405020304" pitchFamily="18" charset="0"/>
              </a:rPr>
              <a:t>removeContent</a:t>
            </a:r>
            <a:r>
              <a:rPr lang="en-US" altLang="zh-CN" sz="1400" kern="0" dirty="0">
                <a:solidFill>
                  <a:srgbClr val="000000"/>
                </a:solidFill>
                <a:latin typeface="Consolas" panose="020B06090202040302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en-US" altLang="zh-CN" sz="1600" dirty="0">
                <a:latin typeface="Calibri" panose="020F0502020204030204" pitchFamily="34" charset="0"/>
                <a:cs typeface="Times New Roman" panose="02020603050405020304" pitchFamily="18" charset="0"/>
              </a:rPr>
              <a:t>}</a:t>
            </a:r>
            <a:endParaRPr lang="zh-CN" altLang="en-US" sz="1400" dirty="0"/>
          </a:p>
        </p:txBody>
      </p:sp>
      <p:sp>
        <p:nvSpPr>
          <p:cNvPr id="9" name="TextBox 9"/>
          <p:cNvSpPr txBox="1">
            <a:spLocks noChangeArrowheads="1"/>
          </p:cNvSpPr>
          <p:nvPr/>
        </p:nvSpPr>
        <p:spPr bwMode="auto">
          <a:xfrm>
            <a:off x="251520" y="299457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err="1" smtClean="0">
                <a:latin typeface="Verdana" pitchFamily="34" charset="0"/>
              </a:rPr>
              <a:t>Adaptee</a:t>
            </a:r>
            <a:endParaRPr lang="en-US" altLang="zh-CN" sz="2400" dirty="0">
              <a:latin typeface="Verdana" pitchFamily="34" charset="0"/>
            </a:endParaRPr>
          </a:p>
        </p:txBody>
      </p:sp>
      <p:sp>
        <p:nvSpPr>
          <p:cNvPr id="3" name="矩形 2"/>
          <p:cNvSpPr/>
          <p:nvPr/>
        </p:nvSpPr>
        <p:spPr>
          <a:xfrm>
            <a:off x="539552" y="3456241"/>
            <a:ext cx="8280920" cy="3139321"/>
          </a:xfrm>
          <a:prstGeom prst="rect">
            <a:avLst/>
          </a:prstGeom>
        </p:spPr>
        <p:txBody>
          <a:bodyPr wrap="square">
            <a:spAutoFit/>
          </a:bodyPr>
          <a:lstStyle/>
          <a:p>
            <a:pPr>
              <a:spcAft>
                <a:spcPts val="0"/>
              </a:spcAft>
            </a:pPr>
            <a:r>
              <a:rPr lang="en-US" altLang="zh-CN" sz="1200" kern="0" dirty="0">
                <a:solidFill>
                  <a:srgbClr val="7F0055"/>
                </a:solidFill>
                <a:latin typeface="Consolas" panose="020B0609020204030204" pitchFamily="49" charset="0"/>
                <a:cs typeface="Times New Roman" panose="02020603050405020304" pitchFamily="18" charset="0"/>
              </a:rPr>
              <a:t>final</a:t>
            </a: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a:solidFill>
                  <a:srgbClr val="7F0055"/>
                </a:solidFill>
                <a:latin typeface="Consolas" panose="020B0609020204030204" pitchFamily="49" charset="0"/>
                <a:cs typeface="Times New Roman" panose="02020603050405020304" pitchFamily="18" charset="0"/>
              </a:rPr>
              <a:t>class</a:t>
            </a: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err="1">
                <a:solidFill>
                  <a:srgbClr val="000000"/>
                </a:solidFill>
                <a:latin typeface="Consolas" panose="020B0609020204030204" pitchFamily="49" charset="0"/>
                <a:cs typeface="Times New Roman" panose="02020603050405020304" pitchFamily="18" charset="0"/>
              </a:rPr>
              <a:t>ContentList</a:t>
            </a: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a:solidFill>
                  <a:srgbClr val="7F0055"/>
                </a:solidFill>
                <a:latin typeface="Consolas" panose="020B0609020204030204" pitchFamily="49" charset="0"/>
                <a:cs typeface="Times New Roman" panose="02020603050405020304" pitchFamily="18" charset="0"/>
              </a:rPr>
              <a:t>extends</a:t>
            </a: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err="1" smtClean="0">
                <a:solidFill>
                  <a:srgbClr val="000000"/>
                </a:solidFill>
                <a:latin typeface="Consolas" panose="020B0609020204030204" pitchFamily="49" charset="0"/>
                <a:cs typeface="Times New Roman" panose="02020603050405020304" pitchFamily="18" charset="0"/>
              </a:rPr>
              <a:t>AbstractList</a:t>
            </a:r>
            <a:r>
              <a:rPr lang="en-US" altLang="zh-CN" sz="1200" kern="0" dirty="0" smtClean="0">
                <a:solidFill>
                  <a:srgbClr val="000000"/>
                </a:solidFill>
                <a:latin typeface="Consolas" panose="020B0609020204030204" pitchFamily="49" charset="0"/>
                <a:cs typeface="Times New Roman" panose="02020603050405020304" pitchFamily="18" charset="0"/>
              </a:rPr>
              <a:t>&lt;Content&gt;</a:t>
            </a:r>
            <a:r>
              <a:rPr lang="en-US" altLang="zh-CN" sz="1400" kern="100" dirty="0" smtClean="0">
                <a:latin typeface="Calibri" panose="020F0502020204030204" pitchFamily="34" charset="0"/>
                <a:cs typeface="Times New Roman" panose="02020603050405020304" pitchFamily="18" charset="0"/>
              </a:rPr>
              <a:t>  </a:t>
            </a:r>
            <a:r>
              <a:rPr lang="en-US" altLang="zh-CN" sz="1200" kern="0" dirty="0" smtClean="0">
                <a:solidFill>
                  <a:srgbClr val="7F0055"/>
                </a:solidFill>
                <a:latin typeface="Consolas" panose="020B0609020204030204" pitchFamily="49" charset="0"/>
                <a:cs typeface="Times New Roman" panose="02020603050405020304" pitchFamily="18" charset="0"/>
              </a:rPr>
              <a:t>implements</a:t>
            </a:r>
            <a:r>
              <a:rPr lang="en-US" altLang="zh-CN" sz="1200" kern="0" dirty="0" smtClean="0">
                <a:solidFill>
                  <a:srgbClr val="000000"/>
                </a:solidFill>
                <a:latin typeface="Consolas" panose="020B0609020204030204" pitchFamily="49" charset="0"/>
                <a:cs typeface="Times New Roman" panose="02020603050405020304" pitchFamily="18" charset="0"/>
              </a:rPr>
              <a:t> </a:t>
            </a:r>
            <a:r>
              <a:rPr lang="en-US" altLang="zh-CN" sz="1200" kern="0" dirty="0" err="1">
                <a:solidFill>
                  <a:srgbClr val="000000"/>
                </a:solidFill>
                <a:latin typeface="Consolas" panose="020B0609020204030204" pitchFamily="49" charset="0"/>
                <a:cs typeface="Times New Roman" panose="02020603050405020304" pitchFamily="18" charset="0"/>
              </a:rPr>
              <a:t>RandomAccess</a:t>
            </a: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smtClean="0">
                <a:solidFill>
                  <a:srgbClr val="000000"/>
                </a:solidFill>
                <a:latin typeface="Consolas" panose="020B0609020204030204" pitchFamily="49"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smtClean="0">
                <a:solidFill>
                  <a:srgbClr val="7F0055"/>
                </a:solidFill>
                <a:latin typeface="Consolas" panose="020B0609020204030204" pitchFamily="49" charset="0"/>
                <a:cs typeface="Times New Roman" panose="02020603050405020304" pitchFamily="18" charset="0"/>
              </a:rPr>
              <a:t>	public</a:t>
            </a:r>
            <a:r>
              <a:rPr lang="en-US" altLang="zh-CN" sz="1200" kern="0" dirty="0" smtClean="0">
                <a:solidFill>
                  <a:srgbClr val="000000"/>
                </a:solidFill>
                <a:latin typeface="Consolas" panose="020B0609020204030204" pitchFamily="49" charset="0"/>
                <a:cs typeface="Times New Roman" panose="02020603050405020304" pitchFamily="18" charset="0"/>
              </a:rPr>
              <a:t> </a:t>
            </a:r>
            <a:r>
              <a:rPr lang="en-US" altLang="zh-CN" sz="1200" kern="0" dirty="0" err="1">
                <a:solidFill>
                  <a:srgbClr val="7F0055"/>
                </a:solidFill>
                <a:latin typeface="Consolas" panose="020B0609020204030204" pitchFamily="49" charset="0"/>
                <a:cs typeface="Times New Roman" panose="02020603050405020304" pitchFamily="18" charset="0"/>
              </a:rPr>
              <a:t>int</a:t>
            </a:r>
            <a:r>
              <a:rPr lang="en-US" altLang="zh-CN" sz="1200" kern="0" dirty="0">
                <a:solidFill>
                  <a:srgbClr val="000000"/>
                </a:solidFill>
                <a:latin typeface="Consolas" panose="020B0609020204030204" pitchFamily="49" charset="0"/>
                <a:cs typeface="Times New Roman" panose="02020603050405020304" pitchFamily="18" charset="0"/>
              </a:rPr>
              <a:t> size() {</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smtClean="0">
                <a:solidFill>
                  <a:srgbClr val="000000"/>
                </a:solidFill>
                <a:latin typeface="Consolas" panose="020B0609020204030204" pitchFamily="49" charset="0"/>
                <a:cs typeface="Times New Roman" panose="02020603050405020304" pitchFamily="18" charset="0"/>
              </a:rPr>
              <a:t>	</a:t>
            </a:r>
            <a:r>
              <a:rPr lang="en-US" altLang="zh-CN" sz="1200" kern="0" dirty="0" smtClean="0">
                <a:solidFill>
                  <a:srgbClr val="7F0055"/>
                </a:solidFill>
                <a:latin typeface="Consolas" panose="020B0609020204030204" pitchFamily="49" charset="0"/>
                <a:cs typeface="Times New Roman" panose="02020603050405020304" pitchFamily="18" charset="0"/>
              </a:rPr>
              <a:t>return</a:t>
            </a:r>
            <a:r>
              <a:rPr lang="en-US" altLang="zh-CN" sz="1200" kern="0" dirty="0" smtClean="0">
                <a:solidFill>
                  <a:srgbClr val="000000"/>
                </a:solidFill>
                <a:latin typeface="Consolas" panose="020B0609020204030204" pitchFamily="49" charset="0"/>
                <a:cs typeface="Times New Roman" panose="02020603050405020304" pitchFamily="18" charset="0"/>
              </a:rPr>
              <a:t> </a:t>
            </a:r>
            <a:r>
              <a:rPr lang="en-US" altLang="zh-CN" sz="1200" kern="0" dirty="0">
                <a:solidFill>
                  <a:srgbClr val="000000"/>
                </a:solidFill>
                <a:latin typeface="Consolas" panose="020B0609020204030204" pitchFamily="49" charset="0"/>
                <a:cs typeface="Times New Roman" panose="02020603050405020304" pitchFamily="18" charset="0"/>
              </a:rPr>
              <a:t>size;</a:t>
            </a:r>
            <a:endParaRPr lang="zh-CN" altLang="zh-CN" sz="1400" kern="100" dirty="0">
              <a:latin typeface="Calibri" panose="020F0502020204030204" pitchFamily="34" charset="0"/>
              <a:cs typeface="Times New Roman" panose="02020603050405020304" pitchFamily="18" charset="0"/>
            </a:endParaRPr>
          </a:p>
          <a:p>
            <a:pPr algn="just">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smtClean="0">
                <a:solidFill>
                  <a:srgbClr val="7F0055"/>
                </a:solidFill>
                <a:latin typeface="Consolas" panose="020B0609020204030204" pitchFamily="49" charset="0"/>
                <a:cs typeface="Times New Roman" panose="02020603050405020304" pitchFamily="18" charset="0"/>
              </a:rPr>
              <a:t>	public</a:t>
            </a:r>
            <a:r>
              <a:rPr lang="en-US" altLang="zh-CN" sz="1200" kern="0" dirty="0" smtClean="0">
                <a:solidFill>
                  <a:srgbClr val="000000"/>
                </a:solidFill>
                <a:latin typeface="Consolas" panose="020B0609020204030204" pitchFamily="49" charset="0"/>
                <a:cs typeface="Times New Roman" panose="02020603050405020304" pitchFamily="18" charset="0"/>
              </a:rPr>
              <a:t> </a:t>
            </a:r>
            <a:r>
              <a:rPr lang="en-US" altLang="zh-CN" sz="1200" kern="0" dirty="0">
                <a:solidFill>
                  <a:srgbClr val="7F0055"/>
                </a:solidFill>
                <a:latin typeface="Consolas" panose="020B0609020204030204" pitchFamily="49" charset="0"/>
                <a:cs typeface="Times New Roman" panose="02020603050405020304" pitchFamily="18" charset="0"/>
              </a:rPr>
              <a:t>void</a:t>
            </a:r>
            <a:r>
              <a:rPr lang="en-US" altLang="zh-CN" sz="1200" kern="0" dirty="0">
                <a:solidFill>
                  <a:srgbClr val="000000"/>
                </a:solidFill>
                <a:latin typeface="Consolas" panose="020B0609020204030204" pitchFamily="49" charset="0"/>
                <a:cs typeface="Times New Roman" panose="02020603050405020304" pitchFamily="18" charset="0"/>
              </a:rPr>
              <a:t> clear() {</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smtClean="0">
                <a:solidFill>
                  <a:srgbClr val="7F0055"/>
                </a:solidFill>
                <a:latin typeface="Consolas" panose="020B0609020204030204" pitchFamily="49" charset="0"/>
                <a:cs typeface="Times New Roman" panose="02020603050405020304" pitchFamily="18" charset="0"/>
              </a:rPr>
              <a:t>if</a:t>
            </a:r>
            <a:r>
              <a:rPr lang="en-US" altLang="zh-CN" sz="1200" kern="0" dirty="0" smtClean="0">
                <a:solidFill>
                  <a:srgbClr val="000000"/>
                </a:solidFill>
                <a:latin typeface="Consolas" panose="020B0609020204030204" pitchFamily="49" charset="0"/>
                <a:cs typeface="Times New Roman" panose="02020603050405020304" pitchFamily="18" charset="0"/>
              </a:rPr>
              <a:t> </a:t>
            </a:r>
            <a:r>
              <a:rPr lang="en-US" altLang="zh-CN" sz="1200" kern="0" dirty="0">
                <a:solidFill>
                  <a:srgbClr val="000000"/>
                </a:solidFill>
                <a:latin typeface="Consolas" panose="020B0609020204030204" pitchFamily="49" charset="0"/>
                <a:cs typeface="Times New Roman" panose="02020603050405020304" pitchFamily="18" charset="0"/>
              </a:rPr>
              <a:t>(</a:t>
            </a:r>
            <a:r>
              <a:rPr lang="en-US" altLang="zh-CN" sz="1200" kern="0" dirty="0" err="1">
                <a:solidFill>
                  <a:srgbClr val="000000"/>
                </a:solidFill>
                <a:latin typeface="Consolas" panose="020B0609020204030204" pitchFamily="49" charset="0"/>
                <a:cs typeface="Times New Roman" panose="02020603050405020304" pitchFamily="18" charset="0"/>
              </a:rPr>
              <a:t>elementData</a:t>
            </a:r>
            <a:r>
              <a:rPr lang="en-US" altLang="zh-CN" sz="1200" kern="0" dirty="0">
                <a:solidFill>
                  <a:srgbClr val="000000"/>
                </a:solidFill>
                <a:latin typeface="Consolas" panose="020B0609020204030204" pitchFamily="49" charset="0"/>
                <a:cs typeface="Times New Roman" panose="02020603050405020304" pitchFamily="18" charset="0"/>
              </a:rPr>
              <a:t> != </a:t>
            </a:r>
            <a:r>
              <a:rPr lang="en-US" altLang="zh-CN" sz="1200" kern="0" dirty="0">
                <a:solidFill>
                  <a:srgbClr val="7F0055"/>
                </a:solidFill>
                <a:latin typeface="Consolas" panose="020B0609020204030204" pitchFamily="49" charset="0"/>
                <a:cs typeface="Times New Roman" panose="02020603050405020304" pitchFamily="18" charset="0"/>
              </a:rPr>
              <a:t>null</a:t>
            </a:r>
            <a:r>
              <a:rPr lang="en-US" altLang="zh-CN" sz="1200" kern="0" dirty="0">
                <a:solidFill>
                  <a:srgbClr val="000000"/>
                </a:solidFill>
                <a:latin typeface="Consolas" panose="020B0609020204030204" pitchFamily="49" charset="0"/>
                <a:cs typeface="Times New Roman" panose="02020603050405020304" pitchFamily="18" charset="0"/>
              </a:rPr>
              <a:t>) {</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smtClean="0">
                <a:solidFill>
                  <a:srgbClr val="7F0055"/>
                </a:solidFill>
                <a:latin typeface="Consolas" panose="020B0609020204030204" pitchFamily="49" charset="0"/>
                <a:cs typeface="Times New Roman" panose="02020603050405020304" pitchFamily="18" charset="0"/>
              </a:rPr>
              <a:t>for</a:t>
            </a:r>
            <a:r>
              <a:rPr lang="en-US" altLang="zh-CN" sz="1200" kern="0" dirty="0" smtClean="0">
                <a:solidFill>
                  <a:srgbClr val="000000"/>
                </a:solidFill>
                <a:latin typeface="Consolas" panose="020B0609020204030204" pitchFamily="49" charset="0"/>
                <a:cs typeface="Times New Roman" panose="02020603050405020304" pitchFamily="18" charset="0"/>
              </a:rPr>
              <a:t> </a:t>
            </a:r>
            <a:r>
              <a:rPr lang="en-US" altLang="zh-CN" sz="1200" kern="0" dirty="0">
                <a:solidFill>
                  <a:srgbClr val="000000"/>
                </a:solidFill>
                <a:latin typeface="Consolas" panose="020B0609020204030204" pitchFamily="49" charset="0"/>
                <a:cs typeface="Times New Roman" panose="02020603050405020304" pitchFamily="18" charset="0"/>
              </a:rPr>
              <a:t>(</a:t>
            </a:r>
            <a:r>
              <a:rPr lang="en-US" altLang="zh-CN" sz="1200" kern="0" dirty="0" err="1">
                <a:solidFill>
                  <a:srgbClr val="7F0055"/>
                </a:solidFill>
                <a:latin typeface="Consolas" panose="020B0609020204030204" pitchFamily="49" charset="0"/>
                <a:cs typeface="Times New Roman" panose="02020603050405020304" pitchFamily="18" charset="0"/>
              </a:rPr>
              <a:t>int</a:t>
            </a: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err="1">
                <a:solidFill>
                  <a:srgbClr val="000000"/>
                </a:solidFill>
                <a:latin typeface="Consolas" panose="020B0609020204030204" pitchFamily="49" charset="0"/>
                <a:cs typeface="Times New Roman" panose="02020603050405020304" pitchFamily="18" charset="0"/>
              </a:rPr>
              <a:t>i</a:t>
            </a:r>
            <a:r>
              <a:rPr lang="en-US" altLang="zh-CN" sz="1200" kern="0" dirty="0">
                <a:solidFill>
                  <a:srgbClr val="000000"/>
                </a:solidFill>
                <a:latin typeface="Consolas" panose="020B0609020204030204" pitchFamily="49" charset="0"/>
                <a:cs typeface="Times New Roman" panose="02020603050405020304" pitchFamily="18" charset="0"/>
              </a:rPr>
              <a:t> = 0; </a:t>
            </a:r>
            <a:r>
              <a:rPr lang="en-US" altLang="zh-CN" sz="1200" kern="0" dirty="0" err="1">
                <a:solidFill>
                  <a:srgbClr val="000000"/>
                </a:solidFill>
                <a:latin typeface="Consolas" panose="020B0609020204030204" pitchFamily="49" charset="0"/>
                <a:cs typeface="Times New Roman" panose="02020603050405020304" pitchFamily="18" charset="0"/>
              </a:rPr>
              <a:t>i</a:t>
            </a:r>
            <a:r>
              <a:rPr lang="en-US" altLang="zh-CN" sz="1200" kern="0" dirty="0">
                <a:solidFill>
                  <a:srgbClr val="000000"/>
                </a:solidFill>
                <a:latin typeface="Consolas" panose="020B0609020204030204" pitchFamily="49" charset="0"/>
                <a:cs typeface="Times New Roman" panose="02020603050405020304" pitchFamily="18" charset="0"/>
              </a:rPr>
              <a:t> &lt; size; </a:t>
            </a:r>
            <a:r>
              <a:rPr lang="en-US" altLang="zh-CN" sz="1200" kern="0" dirty="0" err="1">
                <a:solidFill>
                  <a:srgbClr val="000000"/>
                </a:solidFill>
                <a:latin typeface="Consolas" panose="020B0609020204030204" pitchFamily="49" charset="0"/>
                <a:cs typeface="Times New Roman" panose="02020603050405020304" pitchFamily="18" charset="0"/>
              </a:rPr>
              <a:t>i</a:t>
            </a:r>
            <a:r>
              <a:rPr lang="en-US" altLang="zh-CN" sz="1200" kern="0" dirty="0">
                <a:solidFill>
                  <a:srgbClr val="000000"/>
                </a:solidFill>
                <a:latin typeface="Consolas" panose="020B0609020204030204" pitchFamily="49" charset="0"/>
                <a:cs typeface="Times New Roman" panose="02020603050405020304" pitchFamily="18" charset="0"/>
              </a:rPr>
              <a:t>++) {</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smtClean="0">
                <a:solidFill>
                  <a:srgbClr val="000000"/>
                </a:solidFill>
                <a:latin typeface="Consolas" panose="020B0609020204030204" pitchFamily="49" charset="0"/>
                <a:cs typeface="Times New Roman" panose="02020603050405020304" pitchFamily="18" charset="0"/>
              </a:rPr>
              <a:t>Content </a:t>
            </a:r>
            <a:r>
              <a:rPr lang="en-US" altLang="zh-CN" sz="1200" kern="0" dirty="0" err="1">
                <a:solidFill>
                  <a:srgbClr val="000000"/>
                </a:solidFill>
                <a:latin typeface="Consolas" panose="020B0609020204030204" pitchFamily="49" charset="0"/>
                <a:cs typeface="Times New Roman" panose="02020603050405020304" pitchFamily="18" charset="0"/>
              </a:rPr>
              <a:t>obj</a:t>
            </a:r>
            <a:r>
              <a:rPr lang="en-US" altLang="zh-CN" sz="1200" kern="0" dirty="0">
                <a:solidFill>
                  <a:srgbClr val="000000"/>
                </a:solidFill>
                <a:latin typeface="Consolas" panose="020B0609020204030204" pitchFamily="49" charset="0"/>
                <a:cs typeface="Times New Roman" panose="02020603050405020304" pitchFamily="18" charset="0"/>
              </a:rPr>
              <a:t> = </a:t>
            </a:r>
            <a:r>
              <a:rPr lang="en-US" altLang="zh-CN" sz="1200" kern="0" dirty="0" err="1">
                <a:solidFill>
                  <a:srgbClr val="000000"/>
                </a:solidFill>
                <a:latin typeface="Consolas" panose="020B0609020204030204" pitchFamily="49" charset="0"/>
                <a:cs typeface="Times New Roman" panose="02020603050405020304" pitchFamily="18" charset="0"/>
              </a:rPr>
              <a:t>elementData</a:t>
            </a:r>
            <a:r>
              <a:rPr lang="en-US" altLang="zh-CN" sz="1200" kern="0" dirty="0">
                <a:solidFill>
                  <a:srgbClr val="000000"/>
                </a:solidFill>
                <a:latin typeface="Consolas" panose="020B0609020204030204" pitchFamily="49" charset="0"/>
                <a:cs typeface="Times New Roman" panose="02020603050405020304" pitchFamily="18" charset="0"/>
              </a:rPr>
              <a:t>[</a:t>
            </a:r>
            <a:r>
              <a:rPr lang="en-US" altLang="zh-CN" sz="1200" kern="0" dirty="0" err="1">
                <a:solidFill>
                  <a:srgbClr val="000000"/>
                </a:solidFill>
                <a:latin typeface="Consolas" panose="020B0609020204030204" pitchFamily="49" charset="0"/>
                <a:cs typeface="Times New Roman" panose="02020603050405020304" pitchFamily="18" charset="0"/>
              </a:rPr>
              <a:t>i</a:t>
            </a:r>
            <a:r>
              <a:rPr lang="en-US" altLang="zh-CN" sz="1200" kern="0" dirty="0">
                <a:solidFill>
                  <a:srgbClr val="000000"/>
                </a:solidFill>
                <a:latin typeface="Consolas" panose="020B0609020204030204" pitchFamily="49"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err="1" smtClean="0">
                <a:solidFill>
                  <a:srgbClr val="000000"/>
                </a:solidFill>
                <a:latin typeface="Consolas" panose="020B0609020204030204" pitchFamily="49" charset="0"/>
                <a:cs typeface="Times New Roman" panose="02020603050405020304" pitchFamily="18" charset="0"/>
              </a:rPr>
              <a:t>removeParent</a:t>
            </a:r>
            <a:r>
              <a:rPr lang="en-US" altLang="zh-CN" sz="1200" kern="0" dirty="0" smtClean="0">
                <a:solidFill>
                  <a:srgbClr val="000000"/>
                </a:solidFill>
                <a:latin typeface="Consolas" panose="020B0609020204030204" pitchFamily="49" charset="0"/>
                <a:cs typeface="Times New Roman" panose="02020603050405020304" pitchFamily="18" charset="0"/>
              </a:rPr>
              <a:t>(</a:t>
            </a:r>
            <a:r>
              <a:rPr lang="en-US" altLang="zh-CN" sz="1200" kern="0" dirty="0" err="1" smtClean="0">
                <a:solidFill>
                  <a:srgbClr val="000000"/>
                </a:solidFill>
                <a:latin typeface="Consolas" panose="020B0609020204030204" pitchFamily="49" charset="0"/>
                <a:cs typeface="Times New Roman" panose="02020603050405020304" pitchFamily="18" charset="0"/>
              </a:rPr>
              <a:t>obj</a:t>
            </a:r>
            <a:r>
              <a:rPr lang="en-US" altLang="zh-CN" sz="1200" kern="0" dirty="0">
                <a:solidFill>
                  <a:srgbClr val="000000"/>
                </a:solidFill>
                <a:latin typeface="Consolas" panose="020B0609020204030204" pitchFamily="49"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smtClean="0">
                <a:solidFill>
                  <a:srgbClr val="000000"/>
                </a:solidFill>
                <a:latin typeface="Consolas" panose="020B0609020204030204" pitchFamily="49"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err="1" smtClean="0">
                <a:solidFill>
                  <a:srgbClr val="000000"/>
                </a:solidFill>
                <a:latin typeface="Consolas" panose="020B0609020204030204" pitchFamily="49" charset="0"/>
                <a:cs typeface="Times New Roman" panose="02020603050405020304" pitchFamily="18" charset="0"/>
              </a:rPr>
              <a:t>elementData</a:t>
            </a:r>
            <a:r>
              <a:rPr lang="en-US" altLang="zh-CN" sz="1200" kern="0" dirty="0" smtClean="0">
                <a:solidFill>
                  <a:srgbClr val="000000"/>
                </a:solidFill>
                <a:latin typeface="Consolas" panose="020B0609020204030204" pitchFamily="49" charset="0"/>
                <a:cs typeface="Times New Roman" panose="02020603050405020304" pitchFamily="18" charset="0"/>
              </a:rPr>
              <a:t> </a:t>
            </a: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a:solidFill>
                  <a:srgbClr val="7F0055"/>
                </a:solidFill>
                <a:latin typeface="Consolas" panose="020B0609020204030204" pitchFamily="49" charset="0"/>
                <a:cs typeface="Times New Roman" panose="02020603050405020304" pitchFamily="18" charset="0"/>
              </a:rPr>
              <a:t>null</a:t>
            </a:r>
            <a:r>
              <a:rPr lang="en-US" altLang="zh-CN" sz="1200" kern="0" dirty="0">
                <a:solidFill>
                  <a:srgbClr val="000000"/>
                </a:solidFill>
                <a:latin typeface="Consolas" panose="020B0609020204030204" pitchFamily="49"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smtClean="0">
                <a:solidFill>
                  <a:srgbClr val="000000"/>
                </a:solidFill>
                <a:latin typeface="Consolas" panose="020B0609020204030204" pitchFamily="49" charset="0"/>
                <a:cs typeface="Times New Roman" panose="02020603050405020304" pitchFamily="18" charset="0"/>
              </a:rPr>
              <a:t>size </a:t>
            </a:r>
            <a:r>
              <a:rPr lang="en-US" altLang="zh-CN" sz="1200" kern="0" dirty="0">
                <a:solidFill>
                  <a:srgbClr val="000000"/>
                </a:solidFill>
                <a:latin typeface="Consolas" panose="020B0609020204030204" pitchFamily="49" charset="0"/>
                <a:cs typeface="Times New Roman" panose="02020603050405020304" pitchFamily="18" charset="0"/>
              </a:rPr>
              <a:t>= 0;</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smtClean="0">
                <a:solidFill>
                  <a:srgbClr val="000000"/>
                </a:solidFill>
                <a:latin typeface="Consolas" panose="020B0609020204030204" pitchFamily="49"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err="1" smtClean="0">
                <a:solidFill>
                  <a:srgbClr val="000000"/>
                </a:solidFill>
                <a:latin typeface="Consolas" panose="020B0609020204030204" pitchFamily="49" charset="0"/>
                <a:cs typeface="Times New Roman" panose="02020603050405020304" pitchFamily="18" charset="0"/>
              </a:rPr>
              <a:t>incModCount</a:t>
            </a:r>
            <a:r>
              <a:rPr lang="en-US" altLang="zh-CN" sz="1200" kern="0" dirty="0">
                <a:solidFill>
                  <a:srgbClr val="000000"/>
                </a:solidFill>
                <a:latin typeface="Consolas" panose="020B0609020204030204" pitchFamily="49"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a:p>
            <a:pPr algn="just">
              <a:spcAft>
                <a:spcPts val="0"/>
              </a:spcAft>
            </a:pPr>
            <a:r>
              <a:rPr lang="en-US" altLang="zh-CN" sz="1200" kern="0" dirty="0" smtClean="0">
                <a:solidFill>
                  <a:srgbClr val="000000"/>
                </a:solidFill>
                <a:latin typeface="Consolas" panose="020B0609020204030204" pitchFamily="49" charset="0"/>
                <a:cs typeface="Times New Roman" panose="02020603050405020304" pitchFamily="18" charset="0"/>
              </a:rPr>
              <a:t>}</a:t>
            </a:r>
            <a:r>
              <a:rPr lang="en-US" altLang="zh-CN" sz="1400" kern="100" dirty="0">
                <a:latin typeface="Calibri" panose="020F0502020204030204" pitchFamily="34" charset="0"/>
                <a:cs typeface="Times New Roman" panose="02020603050405020304" pitchFamily="18" charset="0"/>
              </a:rPr>
              <a:t> </a:t>
            </a:r>
            <a:endParaRPr lang="zh-CN" altLang="zh-CN" sz="1400" kern="100" dirty="0">
              <a:latin typeface="Calibri" panose="020F0502020204030204" pitchFamily="34" charset="0"/>
              <a:cs typeface="Times New Roman" panose="02020603050405020304" pitchFamily="18" charset="0"/>
            </a:endParaRPr>
          </a:p>
          <a:p>
            <a:pPr algn="just">
              <a:spcAft>
                <a:spcPts val="0"/>
              </a:spcAft>
            </a:pPr>
            <a:endParaRPr lang="zh-CN" altLang="zh-CN" sz="1400" kern="100" dirty="0">
              <a:latin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32718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50"/>
                                        <p:tgtEl>
                                          <p:spTgt spid="2"/>
                                        </p:tgtEl>
                                      </p:cBhvr>
                                    </p:animEffect>
                                    <p:anim calcmode="lin" valueType="num">
                                      <p:cBhvr>
                                        <p:cTn id="11" dur="250" fill="hold"/>
                                        <p:tgtEl>
                                          <p:spTgt spid="2"/>
                                        </p:tgtEl>
                                        <p:attrNameLst>
                                          <p:attrName>ppt_x</p:attrName>
                                        </p:attrNameLst>
                                      </p:cBhvr>
                                      <p:tavLst>
                                        <p:tav tm="0">
                                          <p:val>
                                            <p:strVal val="#ppt_x"/>
                                          </p:val>
                                        </p:tav>
                                        <p:tav tm="100000">
                                          <p:val>
                                            <p:strVal val="#ppt_x"/>
                                          </p:val>
                                        </p:tav>
                                      </p:tavLst>
                                    </p:anim>
                                    <p:anim calcmode="lin" valueType="num">
                                      <p:cBhvr>
                                        <p:cTn id="12"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0"/>
                            </p:stCondLst>
                            <p:childTnLst>
                              <p:par>
                                <p:cTn id="18" presetID="42"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250"/>
                                        <p:tgtEl>
                                          <p:spTgt spid="3"/>
                                        </p:tgtEl>
                                      </p:cBhvr>
                                    </p:animEffect>
                                    <p:anim calcmode="lin" valueType="num">
                                      <p:cBhvr>
                                        <p:cTn id="21" dur="250" fill="hold"/>
                                        <p:tgtEl>
                                          <p:spTgt spid="3"/>
                                        </p:tgtEl>
                                        <p:attrNameLst>
                                          <p:attrName>ppt_x</p:attrName>
                                        </p:attrNameLst>
                                      </p:cBhvr>
                                      <p:tavLst>
                                        <p:tav tm="0">
                                          <p:val>
                                            <p:strVal val="#ppt_x"/>
                                          </p:val>
                                        </p:tav>
                                        <p:tav tm="100000">
                                          <p:val>
                                            <p:strVal val="#ppt_x"/>
                                          </p:val>
                                        </p:tav>
                                      </p:tavLst>
                                    </p:anim>
                                    <p:anim calcmode="lin" valueType="num">
                                      <p:cBhvr>
                                        <p:cTn id="22"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9"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dirty="0" smtClean="0">
                <a:latin typeface="Verdana" pitchFamily="34" charset="0"/>
                <a:ea typeface="宋体" pitchFamily="2" charset="-122"/>
              </a:rPr>
              <a:t>类适配器</a:t>
            </a:r>
          </a:p>
        </p:txBody>
      </p:sp>
      <p:sp>
        <p:nvSpPr>
          <p:cNvPr id="7" name="灯片编号占位符 6"/>
          <p:cNvSpPr>
            <a:spLocks noGrp="1"/>
          </p:cNvSpPr>
          <p:nvPr>
            <p:ph type="sldNum" sz="quarter" idx="10"/>
          </p:nvPr>
        </p:nvSpPr>
        <p:spPr/>
        <p:txBody>
          <a:bodyPr/>
          <a:lstStyle/>
          <a:p>
            <a:pPr>
              <a:defRPr/>
            </a:pPr>
            <a:fld id="{43D45A23-8488-4EDC-AF13-219D17230341}" type="slidenum">
              <a:rPr lang="en-US" altLang="zh-CN" smtClean="0"/>
              <a:pPr>
                <a:defRPr/>
              </a:pPr>
              <a:t>15</a:t>
            </a:fld>
            <a:endParaRPr lang="en-US" altLang="zh-CN" dirty="0"/>
          </a:p>
        </p:txBody>
      </p:sp>
      <p:sp>
        <p:nvSpPr>
          <p:cNvPr id="6149"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smtClean="0">
                <a:latin typeface="Verdana" pitchFamily="34" charset="0"/>
              </a:rPr>
              <a:t> Adapter</a:t>
            </a:r>
            <a:endParaRPr lang="en-US" altLang="zh-CN" sz="2400" dirty="0">
              <a:latin typeface="Verdana" pitchFamily="34" charset="0"/>
            </a:endParaRPr>
          </a:p>
        </p:txBody>
      </p:sp>
      <p:pic>
        <p:nvPicPr>
          <p:cNvPr id="40"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11560" y="1722661"/>
            <a:ext cx="8136904" cy="3323987"/>
          </a:xfrm>
          <a:prstGeom prst="rect">
            <a:avLst/>
          </a:prstGeom>
        </p:spPr>
        <p:txBody>
          <a:bodyPr wrap="square">
            <a:spAutoFit/>
          </a:bodyPr>
          <a:lstStyle/>
          <a:p>
            <a:pPr algn="just">
              <a:spcAft>
                <a:spcPts val="0"/>
              </a:spcAft>
            </a:pPr>
            <a:r>
              <a:rPr lang="en-US" altLang="zh-CN" sz="1600" kern="0" dirty="0">
                <a:solidFill>
                  <a:srgbClr val="7F0055"/>
                </a:solidFill>
                <a:latin typeface="Consolas" panose="020B0609020204030204" pitchFamily="49" charset="0"/>
                <a:cs typeface="Times New Roman" panose="02020603050405020304" pitchFamily="18" charset="0"/>
              </a:rPr>
              <a:t>public</a:t>
            </a:r>
            <a:r>
              <a:rPr lang="en-US" altLang="zh-CN" sz="1600" kern="0" dirty="0">
                <a:solidFill>
                  <a:srgbClr val="000000"/>
                </a:solidFill>
                <a:latin typeface="Consolas" panose="020B0609020204030204" pitchFamily="49" charset="0"/>
                <a:cs typeface="Times New Roman" panose="02020603050405020304" pitchFamily="18" charset="0"/>
              </a:rPr>
              <a:t> </a:t>
            </a:r>
            <a:r>
              <a:rPr lang="en-US" altLang="zh-CN" sz="1600" kern="0" dirty="0">
                <a:solidFill>
                  <a:srgbClr val="7F0055"/>
                </a:solidFill>
                <a:latin typeface="Consolas" panose="020B0609020204030204" pitchFamily="49" charset="0"/>
                <a:cs typeface="Times New Roman" panose="02020603050405020304" pitchFamily="18" charset="0"/>
              </a:rPr>
              <a:t>class</a:t>
            </a:r>
            <a:r>
              <a:rPr lang="en-US" altLang="zh-CN" sz="1600" kern="0" dirty="0">
                <a:solidFill>
                  <a:srgbClr val="000000"/>
                </a:solidFill>
                <a:latin typeface="Consolas" panose="020B0609020204030204" pitchFamily="49" charset="0"/>
                <a:cs typeface="Times New Roman" panose="02020603050405020304" pitchFamily="18" charset="0"/>
              </a:rPr>
              <a:t> Element </a:t>
            </a:r>
            <a:r>
              <a:rPr lang="en-US" altLang="zh-CN" sz="1600" kern="0" dirty="0">
                <a:solidFill>
                  <a:srgbClr val="7F0055"/>
                </a:solidFill>
                <a:latin typeface="Consolas" panose="020B0609020204030204" pitchFamily="49" charset="0"/>
                <a:cs typeface="Times New Roman" panose="02020603050405020304" pitchFamily="18" charset="0"/>
              </a:rPr>
              <a:t>extends</a:t>
            </a:r>
            <a:r>
              <a:rPr lang="en-US" altLang="zh-CN" sz="1600" kern="0" dirty="0">
                <a:solidFill>
                  <a:srgbClr val="000000"/>
                </a:solidFill>
                <a:latin typeface="Consolas" panose="020B0609020204030204" pitchFamily="49" charset="0"/>
                <a:cs typeface="Times New Roman" panose="02020603050405020304" pitchFamily="18" charset="0"/>
              </a:rPr>
              <a:t> Content </a:t>
            </a:r>
            <a:r>
              <a:rPr lang="en-US" altLang="zh-CN" sz="1600" kern="0" dirty="0">
                <a:solidFill>
                  <a:srgbClr val="7F0055"/>
                </a:solidFill>
                <a:latin typeface="Consolas" panose="020B0609020204030204" pitchFamily="49" charset="0"/>
                <a:cs typeface="Times New Roman" panose="02020603050405020304" pitchFamily="18" charset="0"/>
              </a:rPr>
              <a:t>implements</a:t>
            </a:r>
            <a:r>
              <a:rPr lang="en-US" altLang="zh-CN" sz="1600" kern="0" dirty="0">
                <a:solidFill>
                  <a:srgbClr val="000000"/>
                </a:solidFill>
                <a:latin typeface="Consolas" panose="020B0609020204030204" pitchFamily="49" charset="0"/>
                <a:cs typeface="Times New Roman" panose="02020603050405020304" pitchFamily="18" charset="0"/>
              </a:rPr>
              <a:t> Parent {</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sz="1600" kern="0" dirty="0">
                <a:solidFill>
                  <a:srgbClr val="000000"/>
                </a:solidFill>
                <a:latin typeface="Consolas" panose="020B0609020204030204" pitchFamily="49"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sz="1600" kern="0" dirty="0" smtClean="0">
                <a:solidFill>
                  <a:srgbClr val="7F0055"/>
                </a:solidFill>
                <a:latin typeface="Consolas" panose="020B0609020204030204" pitchFamily="49" charset="0"/>
                <a:cs typeface="Times New Roman" panose="02020603050405020304" pitchFamily="18" charset="0"/>
              </a:rPr>
              <a:t>	public</a:t>
            </a:r>
            <a:r>
              <a:rPr lang="en-US" altLang="zh-CN" sz="1600" kern="0" dirty="0" smtClean="0">
                <a:solidFill>
                  <a:srgbClr val="000000"/>
                </a:solidFill>
                <a:latin typeface="Consolas" panose="020B0609020204030204" pitchFamily="49" charset="0"/>
                <a:cs typeface="Times New Roman" panose="02020603050405020304" pitchFamily="18" charset="0"/>
              </a:rPr>
              <a:t> </a:t>
            </a:r>
            <a:r>
              <a:rPr lang="en-US" altLang="zh-CN" sz="1600" kern="0" dirty="0" err="1">
                <a:solidFill>
                  <a:srgbClr val="7F0055"/>
                </a:solidFill>
                <a:latin typeface="Consolas" panose="020B0609020204030204" pitchFamily="49" charset="0"/>
                <a:cs typeface="Times New Roman" panose="02020603050405020304" pitchFamily="18" charset="0"/>
              </a:rPr>
              <a:t>int</a:t>
            </a:r>
            <a:r>
              <a:rPr lang="en-US" altLang="zh-CN" sz="1600" kern="0" dirty="0">
                <a:solidFill>
                  <a:srgbClr val="000000"/>
                </a:solidFill>
                <a:latin typeface="Consolas" panose="020B0609020204030204" pitchFamily="49" charset="0"/>
                <a:cs typeface="Times New Roman" panose="02020603050405020304" pitchFamily="18" charset="0"/>
              </a:rPr>
              <a:t> </a:t>
            </a:r>
            <a:r>
              <a:rPr lang="en-US" altLang="zh-CN" sz="1600" kern="0" dirty="0" err="1">
                <a:solidFill>
                  <a:srgbClr val="000000"/>
                </a:solidFill>
                <a:latin typeface="Consolas" panose="020B0609020204030204" pitchFamily="49" charset="0"/>
                <a:cs typeface="Times New Roman" panose="02020603050405020304" pitchFamily="18" charset="0"/>
              </a:rPr>
              <a:t>getContentSize</a:t>
            </a:r>
            <a:r>
              <a:rPr lang="en-US" altLang="zh-CN" sz="1600" kern="0" dirty="0">
                <a:solidFill>
                  <a:srgbClr val="000000"/>
                </a:solidFill>
                <a:latin typeface="Consolas" panose="020B0609020204030204" pitchFamily="49"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sz="1600" kern="0" dirty="0">
                <a:solidFill>
                  <a:srgbClr val="000000"/>
                </a:solidFill>
                <a:latin typeface="Consolas" panose="020B0609020204030204" pitchFamily="49" charset="0"/>
                <a:cs typeface="Times New Roman" panose="02020603050405020304" pitchFamily="18" charset="0"/>
              </a:rPr>
              <a:t>		</a:t>
            </a:r>
            <a:r>
              <a:rPr lang="en-US" altLang="zh-CN" sz="1600" kern="0" dirty="0">
                <a:solidFill>
                  <a:srgbClr val="7F0055"/>
                </a:solidFill>
                <a:latin typeface="Consolas" panose="020B0609020204030204" pitchFamily="49" charset="0"/>
                <a:cs typeface="Times New Roman" panose="02020603050405020304" pitchFamily="18" charset="0"/>
              </a:rPr>
              <a:t>return</a:t>
            </a:r>
            <a:r>
              <a:rPr lang="en-US" altLang="zh-CN" sz="1600" kern="0" dirty="0">
                <a:solidFill>
                  <a:srgbClr val="000000"/>
                </a:solidFill>
                <a:latin typeface="Consolas" panose="020B0609020204030204" pitchFamily="49" charset="0"/>
                <a:cs typeface="Times New Roman" panose="02020603050405020304" pitchFamily="18" charset="0"/>
              </a:rPr>
              <a:t> </a:t>
            </a:r>
            <a:r>
              <a:rPr lang="en-US" altLang="zh-CN" sz="1600" kern="0" dirty="0" err="1">
                <a:solidFill>
                  <a:srgbClr val="000000"/>
                </a:solidFill>
                <a:latin typeface="Consolas" panose="020B0609020204030204" pitchFamily="49" charset="0"/>
                <a:cs typeface="Times New Roman" panose="02020603050405020304" pitchFamily="18" charset="0"/>
              </a:rPr>
              <a:t>content.size</a:t>
            </a:r>
            <a:r>
              <a:rPr lang="en-US" altLang="zh-CN" sz="1600" kern="0" dirty="0">
                <a:solidFill>
                  <a:srgbClr val="000000"/>
                </a:solidFill>
                <a:latin typeface="Consolas" panose="020B0609020204030204" pitchFamily="49"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sz="1600" kern="0" dirty="0">
                <a:solidFill>
                  <a:srgbClr val="000000"/>
                </a:solidFill>
                <a:latin typeface="Consolas" panose="020B0609020204030204" pitchFamily="49"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sz="1600" kern="0" dirty="0">
                <a:solidFill>
                  <a:srgbClr val="000000"/>
                </a:solidFill>
                <a:latin typeface="Consolas" panose="020B0609020204030204" pitchFamily="49"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sz="1600" kern="0" dirty="0" smtClean="0">
                <a:solidFill>
                  <a:srgbClr val="7F0055"/>
                </a:solidFill>
                <a:latin typeface="Consolas" panose="020B0609020204030204" pitchFamily="49" charset="0"/>
                <a:cs typeface="Times New Roman" panose="02020603050405020304" pitchFamily="18" charset="0"/>
              </a:rPr>
              <a:t>	public</a:t>
            </a:r>
            <a:r>
              <a:rPr lang="en-US" altLang="zh-CN" sz="1600" kern="0" dirty="0" smtClean="0">
                <a:solidFill>
                  <a:srgbClr val="000000"/>
                </a:solidFill>
                <a:latin typeface="Consolas" panose="020B0609020204030204" pitchFamily="49" charset="0"/>
                <a:cs typeface="Times New Roman" panose="02020603050405020304" pitchFamily="18" charset="0"/>
              </a:rPr>
              <a:t> </a:t>
            </a:r>
            <a:r>
              <a:rPr lang="en-US" altLang="zh-CN" sz="1600" kern="0" dirty="0">
                <a:solidFill>
                  <a:srgbClr val="000000"/>
                </a:solidFill>
                <a:latin typeface="Consolas" panose="020B0609020204030204" pitchFamily="49" charset="0"/>
                <a:cs typeface="Times New Roman" panose="02020603050405020304" pitchFamily="18" charset="0"/>
              </a:rPr>
              <a:t>List&lt;Content&gt; </a:t>
            </a:r>
            <a:r>
              <a:rPr lang="en-US" altLang="zh-CN" sz="1600" kern="0" dirty="0" err="1">
                <a:solidFill>
                  <a:srgbClr val="000000"/>
                </a:solidFill>
                <a:latin typeface="Consolas" panose="020B0609020204030204" pitchFamily="49" charset="0"/>
                <a:cs typeface="Times New Roman" panose="02020603050405020304" pitchFamily="18" charset="0"/>
              </a:rPr>
              <a:t>removeContent</a:t>
            </a:r>
            <a:r>
              <a:rPr lang="en-US" altLang="zh-CN" sz="1600" kern="0" dirty="0">
                <a:solidFill>
                  <a:srgbClr val="000000"/>
                </a:solidFill>
                <a:latin typeface="Consolas" panose="020B0609020204030204" pitchFamily="49"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sz="1600" kern="0" dirty="0">
                <a:solidFill>
                  <a:srgbClr val="000000"/>
                </a:solidFill>
                <a:latin typeface="Consolas" panose="020B0609020204030204" pitchFamily="49" charset="0"/>
                <a:cs typeface="Times New Roman" panose="02020603050405020304" pitchFamily="18" charset="0"/>
              </a:rPr>
              <a:t>		</a:t>
            </a:r>
            <a:r>
              <a:rPr lang="en-US" altLang="zh-CN" sz="1600" kern="0" dirty="0">
                <a:solidFill>
                  <a:srgbClr val="7F0055"/>
                </a:solidFill>
                <a:latin typeface="Consolas" panose="020B0609020204030204" pitchFamily="49" charset="0"/>
                <a:cs typeface="Times New Roman" panose="02020603050405020304" pitchFamily="18" charset="0"/>
              </a:rPr>
              <a:t>final</a:t>
            </a:r>
            <a:r>
              <a:rPr lang="en-US" altLang="zh-CN" sz="1600" kern="0" dirty="0">
                <a:solidFill>
                  <a:srgbClr val="000000"/>
                </a:solidFill>
                <a:latin typeface="Consolas" panose="020B0609020204030204" pitchFamily="49" charset="0"/>
                <a:cs typeface="Times New Roman" panose="02020603050405020304" pitchFamily="18" charset="0"/>
              </a:rPr>
              <a:t> List&lt;Content&gt; old = </a:t>
            </a:r>
            <a:r>
              <a:rPr lang="en-US" altLang="zh-CN" sz="1600" kern="0" dirty="0">
                <a:solidFill>
                  <a:srgbClr val="7F0055"/>
                </a:solidFill>
                <a:latin typeface="Consolas" panose="020B0609020204030204" pitchFamily="49" charset="0"/>
                <a:cs typeface="Times New Roman" panose="02020603050405020304" pitchFamily="18" charset="0"/>
              </a:rPr>
              <a:t>new</a:t>
            </a:r>
            <a:r>
              <a:rPr lang="en-US" altLang="zh-CN" sz="1600" kern="0" dirty="0">
                <a:solidFill>
                  <a:srgbClr val="000000"/>
                </a:solidFill>
                <a:latin typeface="Consolas" panose="020B0609020204030204" pitchFamily="49" charset="0"/>
                <a:cs typeface="Times New Roman" panose="02020603050405020304" pitchFamily="18" charset="0"/>
              </a:rPr>
              <a:t> </a:t>
            </a:r>
            <a:r>
              <a:rPr lang="en-US" altLang="zh-CN" sz="1600" kern="0" dirty="0" smtClean="0">
                <a:solidFill>
                  <a:srgbClr val="000000"/>
                </a:solidFill>
                <a:latin typeface="Consolas" panose="020B0609020204030204" pitchFamily="49" charset="0"/>
                <a:cs typeface="Times New Roman" panose="02020603050405020304" pitchFamily="18" charset="0"/>
              </a:rPr>
              <a:t>					</a:t>
            </a:r>
            <a:r>
              <a:rPr lang="en-US" altLang="zh-CN" sz="1600" kern="0" dirty="0" err="1" smtClean="0">
                <a:solidFill>
                  <a:srgbClr val="000000"/>
                </a:solidFill>
                <a:latin typeface="Consolas" panose="020B0609020204030204" pitchFamily="49" charset="0"/>
                <a:cs typeface="Times New Roman" panose="02020603050405020304" pitchFamily="18" charset="0"/>
              </a:rPr>
              <a:t>ArrayList</a:t>
            </a:r>
            <a:r>
              <a:rPr lang="en-US" altLang="zh-CN" sz="1600" kern="0" dirty="0" smtClean="0">
                <a:solidFill>
                  <a:srgbClr val="000000"/>
                </a:solidFill>
                <a:latin typeface="Consolas" panose="020B0609020204030204" pitchFamily="49" charset="0"/>
                <a:cs typeface="Times New Roman" panose="02020603050405020304" pitchFamily="18" charset="0"/>
              </a:rPr>
              <a:t>&lt;Content</a:t>
            </a:r>
            <a:r>
              <a:rPr lang="en-US" altLang="zh-CN" sz="1600" kern="0" dirty="0">
                <a:solidFill>
                  <a:srgbClr val="000000"/>
                </a:solidFill>
                <a:latin typeface="Consolas" panose="020B0609020204030204" pitchFamily="49" charset="0"/>
                <a:cs typeface="Times New Roman" panose="02020603050405020304" pitchFamily="18" charset="0"/>
              </a:rPr>
              <a:t>&gt;(content);</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sz="1600" kern="0" dirty="0">
                <a:solidFill>
                  <a:srgbClr val="000000"/>
                </a:solidFill>
                <a:latin typeface="Consolas" panose="020B0609020204030204" pitchFamily="49" charset="0"/>
                <a:cs typeface="Times New Roman" panose="02020603050405020304" pitchFamily="18" charset="0"/>
              </a:rPr>
              <a:t>		</a:t>
            </a:r>
            <a:r>
              <a:rPr lang="en-US" altLang="zh-CN" sz="1600" kern="0" dirty="0" err="1">
                <a:solidFill>
                  <a:srgbClr val="000000"/>
                </a:solidFill>
                <a:latin typeface="Consolas" panose="020B0609020204030204" pitchFamily="49" charset="0"/>
                <a:cs typeface="Times New Roman" panose="02020603050405020304" pitchFamily="18" charset="0"/>
              </a:rPr>
              <a:t>content.clear</a:t>
            </a:r>
            <a:r>
              <a:rPr lang="en-US" altLang="zh-CN" sz="1600" kern="0" dirty="0">
                <a:solidFill>
                  <a:srgbClr val="000000"/>
                </a:solidFill>
                <a:latin typeface="Consolas" panose="020B0609020204030204" pitchFamily="49"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sz="1600" kern="0" dirty="0">
                <a:solidFill>
                  <a:srgbClr val="000000"/>
                </a:solidFill>
                <a:latin typeface="Consolas" panose="020B0609020204030204" pitchFamily="49" charset="0"/>
                <a:cs typeface="Times New Roman" panose="02020603050405020304" pitchFamily="18" charset="0"/>
              </a:rPr>
              <a:t>		</a:t>
            </a:r>
            <a:r>
              <a:rPr lang="en-US" altLang="zh-CN" sz="1600" kern="0" dirty="0">
                <a:solidFill>
                  <a:srgbClr val="7F0055"/>
                </a:solidFill>
                <a:latin typeface="Consolas" panose="020B0609020204030204" pitchFamily="49" charset="0"/>
                <a:cs typeface="Times New Roman" panose="02020603050405020304" pitchFamily="18" charset="0"/>
              </a:rPr>
              <a:t>return</a:t>
            </a:r>
            <a:r>
              <a:rPr lang="en-US" altLang="zh-CN" sz="1600" kern="0" dirty="0">
                <a:solidFill>
                  <a:srgbClr val="000000"/>
                </a:solidFill>
                <a:latin typeface="Consolas" panose="020B0609020204030204" pitchFamily="49" charset="0"/>
                <a:cs typeface="Times New Roman" panose="02020603050405020304" pitchFamily="18" charset="0"/>
              </a:rPr>
              <a:t> old;</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sz="1600" kern="0" dirty="0">
                <a:solidFill>
                  <a:srgbClr val="000000"/>
                </a:solidFill>
                <a:latin typeface="Consolas" panose="020B0609020204030204" pitchFamily="49" charset="0"/>
                <a:cs typeface="Times New Roman" panose="02020603050405020304" pitchFamily="18" charset="0"/>
              </a:rPr>
              <a:t>	</a:t>
            </a:r>
            <a:r>
              <a:rPr lang="en-US" altLang="zh-CN" sz="1600" kern="0" dirty="0" smtClean="0">
                <a:solidFill>
                  <a:srgbClr val="000000"/>
                </a:solidFill>
                <a:latin typeface="Consolas" panose="020B0609020204030204" pitchFamily="49" charset="0"/>
                <a:cs typeface="Times New Roman" panose="02020603050405020304" pitchFamily="18" charset="0"/>
              </a:rPr>
              <a:t>}</a:t>
            </a:r>
          </a:p>
          <a:p>
            <a:pPr algn="just">
              <a:spcAft>
                <a:spcPts val="0"/>
              </a:spcAft>
            </a:pPr>
            <a:r>
              <a:rPr lang="en-US" altLang="zh-CN" sz="1600" kern="0" dirty="0">
                <a:solidFill>
                  <a:srgbClr val="000000"/>
                </a:solidFill>
                <a:latin typeface="Consolas" panose="020B0609020204030204" pitchFamily="49"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p:txBody>
      </p:sp>
      <p:sp>
        <p:nvSpPr>
          <p:cNvPr id="3" name="矩形 2"/>
          <p:cNvSpPr/>
          <p:nvPr/>
        </p:nvSpPr>
        <p:spPr bwMode="auto">
          <a:xfrm>
            <a:off x="2987824" y="1772816"/>
            <a:ext cx="1800200" cy="288032"/>
          </a:xfrm>
          <a:prstGeom prst="rect">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spTree>
    <p:custDataLst>
      <p:tags r:id="rId1"/>
    </p:custDataLst>
    <p:extLst>
      <p:ext uri="{BB962C8B-B14F-4D97-AF65-F5344CB8AC3E}">
        <p14:creationId xmlns:p14="http://schemas.microsoft.com/office/powerpoint/2010/main" val="408940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50"/>
                                        <p:tgtEl>
                                          <p:spTgt spid="2"/>
                                        </p:tgtEl>
                                      </p:cBhvr>
                                    </p:animEffect>
                                    <p:anim calcmode="lin" valueType="num">
                                      <p:cBhvr>
                                        <p:cTn id="11" dur="250" fill="hold"/>
                                        <p:tgtEl>
                                          <p:spTgt spid="2"/>
                                        </p:tgtEl>
                                        <p:attrNameLst>
                                          <p:attrName>ppt_x</p:attrName>
                                        </p:attrNameLst>
                                      </p:cBhvr>
                                      <p:tavLst>
                                        <p:tav tm="0">
                                          <p:val>
                                            <p:strVal val="#ppt_x"/>
                                          </p:val>
                                        </p:tav>
                                        <p:tav tm="100000">
                                          <p:val>
                                            <p:strVal val="#ppt_x"/>
                                          </p:val>
                                        </p:tav>
                                      </p:tavLst>
                                    </p:anim>
                                    <p:anim calcmode="lin" valueType="num">
                                      <p:cBhvr>
                                        <p:cTn id="12"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250"/>
                                        <p:tgtEl>
                                          <p:spTgt spid="3"/>
                                        </p:tgtEl>
                                      </p:cBhvr>
                                    </p:animEffect>
                                    <p:anim calcmode="lin" valueType="num">
                                      <p:cBhvr>
                                        <p:cTn id="18" dur="250" fill="hold"/>
                                        <p:tgtEl>
                                          <p:spTgt spid="3"/>
                                        </p:tgtEl>
                                        <p:attrNameLst>
                                          <p:attrName>ppt_x</p:attrName>
                                        </p:attrNameLst>
                                      </p:cBhvr>
                                      <p:tavLst>
                                        <p:tav tm="0">
                                          <p:val>
                                            <p:strVal val="#ppt_x"/>
                                          </p:val>
                                        </p:tav>
                                        <p:tav tm="100000">
                                          <p:val>
                                            <p:strVal val="#ppt_x"/>
                                          </p:val>
                                        </p:tav>
                                      </p:tavLst>
                                    </p:anim>
                                    <p:anim calcmode="lin" valueType="num">
                                      <p:cBhvr>
                                        <p:cTn id="1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dirty="0" smtClean="0">
                <a:latin typeface="Verdana" pitchFamily="34" charset="0"/>
                <a:ea typeface="宋体" pitchFamily="2" charset="-122"/>
              </a:rPr>
              <a:t>对象适配器</a:t>
            </a:r>
          </a:p>
        </p:txBody>
      </p:sp>
      <p:sp>
        <p:nvSpPr>
          <p:cNvPr id="7" name="灯片编号占位符 6"/>
          <p:cNvSpPr>
            <a:spLocks noGrp="1"/>
          </p:cNvSpPr>
          <p:nvPr>
            <p:ph type="sldNum" sz="quarter" idx="10"/>
          </p:nvPr>
        </p:nvSpPr>
        <p:spPr/>
        <p:txBody>
          <a:bodyPr/>
          <a:lstStyle/>
          <a:p>
            <a:pPr>
              <a:defRPr/>
            </a:pPr>
            <a:fld id="{43D45A23-8488-4EDC-AF13-219D17230341}" type="slidenum">
              <a:rPr lang="en-US" altLang="zh-CN" smtClean="0"/>
              <a:pPr>
                <a:defRPr/>
              </a:pPr>
              <a:t>16</a:t>
            </a:fld>
            <a:endParaRPr lang="en-US" altLang="zh-CN" dirty="0"/>
          </a:p>
        </p:txBody>
      </p:sp>
      <p:sp>
        <p:nvSpPr>
          <p:cNvPr id="6149"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smtClean="0">
                <a:latin typeface="Verdana" pitchFamily="34" charset="0"/>
              </a:rPr>
              <a:t> </a:t>
            </a:r>
            <a:r>
              <a:rPr lang="en-US" altLang="zh-CN" sz="2400" dirty="0" smtClean="0">
                <a:latin typeface="Verdana" pitchFamily="34" charset="0"/>
              </a:rPr>
              <a:t>DOM4J</a:t>
            </a:r>
            <a:r>
              <a:rPr lang="zh-CN" altLang="en-US" sz="2400" dirty="0" smtClean="0">
                <a:latin typeface="Verdana" pitchFamily="34" charset="0"/>
              </a:rPr>
              <a:t>中的对象适配器</a:t>
            </a:r>
            <a:endParaRPr lang="en-US" altLang="zh-CN" sz="2400" dirty="0">
              <a:latin typeface="Verdana" pitchFamily="34" charset="0"/>
            </a:endParaRPr>
          </a:p>
        </p:txBody>
      </p:sp>
      <p:pic>
        <p:nvPicPr>
          <p:cNvPr id="40"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813" y="1483494"/>
            <a:ext cx="6701153" cy="4320480"/>
          </a:xfrm>
          <a:prstGeom prst="rect">
            <a:avLst/>
          </a:prstGeom>
        </p:spPr>
      </p:pic>
    </p:spTree>
    <p:custDataLst>
      <p:tags r:id="rId1"/>
    </p:custDataLst>
    <p:extLst>
      <p:ext uri="{BB962C8B-B14F-4D97-AF65-F5344CB8AC3E}">
        <p14:creationId xmlns:p14="http://schemas.microsoft.com/office/powerpoint/2010/main" val="4213637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50"/>
                                        <p:tgtEl>
                                          <p:spTgt spid="2"/>
                                        </p:tgtEl>
                                      </p:cBhvr>
                                    </p:animEffect>
                                    <p:anim calcmode="lin" valueType="num">
                                      <p:cBhvr>
                                        <p:cTn id="11" dur="250" fill="hold"/>
                                        <p:tgtEl>
                                          <p:spTgt spid="2"/>
                                        </p:tgtEl>
                                        <p:attrNameLst>
                                          <p:attrName>ppt_x</p:attrName>
                                        </p:attrNameLst>
                                      </p:cBhvr>
                                      <p:tavLst>
                                        <p:tav tm="0">
                                          <p:val>
                                            <p:strVal val="#ppt_x"/>
                                          </p:val>
                                        </p:tav>
                                        <p:tav tm="100000">
                                          <p:val>
                                            <p:strVal val="#ppt_x"/>
                                          </p:val>
                                        </p:tav>
                                      </p:tavLst>
                                    </p:anim>
                                    <p:anim calcmode="lin" valueType="num">
                                      <p:cBhvr>
                                        <p:cTn id="12"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dirty="0" smtClean="0">
                <a:latin typeface="Verdana" pitchFamily="34" charset="0"/>
                <a:ea typeface="宋体" pitchFamily="2" charset="-122"/>
              </a:rPr>
              <a:t>对象适配器</a:t>
            </a:r>
          </a:p>
        </p:txBody>
      </p:sp>
      <p:sp>
        <p:nvSpPr>
          <p:cNvPr id="7" name="灯片编号占位符 6"/>
          <p:cNvSpPr>
            <a:spLocks noGrp="1"/>
          </p:cNvSpPr>
          <p:nvPr>
            <p:ph type="sldNum" sz="quarter" idx="10"/>
          </p:nvPr>
        </p:nvSpPr>
        <p:spPr/>
        <p:txBody>
          <a:bodyPr/>
          <a:lstStyle/>
          <a:p>
            <a:pPr>
              <a:defRPr/>
            </a:pPr>
            <a:fld id="{43D45A23-8488-4EDC-AF13-219D17230341}" type="slidenum">
              <a:rPr lang="en-US" altLang="zh-CN" smtClean="0"/>
              <a:pPr>
                <a:defRPr/>
              </a:pPr>
              <a:t>17</a:t>
            </a:fld>
            <a:endParaRPr lang="en-US" altLang="zh-CN" dirty="0"/>
          </a:p>
        </p:txBody>
      </p:sp>
      <p:sp>
        <p:nvSpPr>
          <p:cNvPr id="6149"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smtClean="0">
                <a:latin typeface="Verdana" pitchFamily="34" charset="0"/>
              </a:rPr>
              <a:t>Interface</a:t>
            </a:r>
            <a:endParaRPr lang="en-US" altLang="zh-CN" sz="2400" dirty="0">
              <a:latin typeface="Verdana" pitchFamily="34" charset="0"/>
            </a:endParaRPr>
          </a:p>
        </p:txBody>
      </p:sp>
      <p:pic>
        <p:nvPicPr>
          <p:cNvPr id="40"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9"/>
          <p:cNvSpPr txBox="1">
            <a:spLocks noChangeArrowheads="1"/>
          </p:cNvSpPr>
          <p:nvPr/>
        </p:nvSpPr>
        <p:spPr bwMode="auto">
          <a:xfrm>
            <a:off x="251519" y="2636912"/>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err="1" smtClean="0">
                <a:latin typeface="Verdana" pitchFamily="34" charset="0"/>
              </a:rPr>
              <a:t>Adaptee</a:t>
            </a:r>
            <a:endParaRPr lang="en-US" altLang="zh-CN" sz="2400" dirty="0">
              <a:latin typeface="Verdana" pitchFamily="34" charset="0"/>
            </a:endParaRPr>
          </a:p>
        </p:txBody>
      </p:sp>
      <p:sp>
        <p:nvSpPr>
          <p:cNvPr id="4" name="矩形 3"/>
          <p:cNvSpPr/>
          <p:nvPr/>
        </p:nvSpPr>
        <p:spPr>
          <a:xfrm>
            <a:off x="539552" y="1514401"/>
            <a:ext cx="6984776" cy="1015663"/>
          </a:xfrm>
          <a:prstGeom prst="rect">
            <a:avLst/>
          </a:prstGeom>
        </p:spPr>
        <p:txBody>
          <a:bodyPr wrap="square">
            <a:spAutoFit/>
          </a:bodyPr>
          <a:lstStyle/>
          <a:p>
            <a:pPr algn="just">
              <a:spcAft>
                <a:spcPts val="0"/>
              </a:spcAft>
            </a:pPr>
            <a:r>
              <a:rPr lang="en-US" altLang="zh-CN" kern="0" dirty="0">
                <a:solidFill>
                  <a:srgbClr val="7F0055"/>
                </a:solidFill>
                <a:latin typeface="Consolas" panose="020B0609020204030204" pitchFamily="49" charset="0"/>
                <a:cs typeface="Times New Roman" panose="02020603050405020304" pitchFamily="18" charset="0"/>
              </a:rPr>
              <a:t>public</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a:solidFill>
                  <a:srgbClr val="7F0055"/>
                </a:solidFill>
                <a:latin typeface="Consolas" panose="020B0609020204030204" pitchFamily="49" charset="0"/>
                <a:cs typeface="Times New Roman" panose="02020603050405020304" pitchFamily="18" charset="0"/>
              </a:rPr>
              <a:t>interface</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err="1">
                <a:solidFill>
                  <a:srgbClr val="000000"/>
                </a:solidFill>
                <a:latin typeface="Consolas" panose="020B0609020204030204" pitchFamily="49" charset="0"/>
                <a:cs typeface="Times New Roman" panose="02020603050405020304" pitchFamily="18" charset="0"/>
              </a:rPr>
              <a:t>ElementHandler</a:t>
            </a:r>
            <a:r>
              <a:rPr lang="en-US" altLang="zh-CN" kern="0" dirty="0">
                <a:solidFill>
                  <a:srgbClr val="000000"/>
                </a:solidFill>
                <a:latin typeface="Consolas" panose="020B06090202040302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en-US" altLang="zh-CN" kern="0" dirty="0" smtClean="0">
                <a:solidFill>
                  <a:srgbClr val="7F0055"/>
                </a:solidFill>
                <a:latin typeface="Consolas" panose="020B0609020204030204" pitchFamily="49" charset="0"/>
                <a:cs typeface="Times New Roman" panose="02020603050405020304" pitchFamily="18" charset="0"/>
              </a:rPr>
              <a:t>	void</a:t>
            </a:r>
            <a:r>
              <a:rPr lang="en-US" altLang="zh-CN" kern="0" dirty="0" smtClean="0">
                <a:solidFill>
                  <a:srgbClr val="000000"/>
                </a:solidFill>
                <a:latin typeface="Consolas" panose="020B0609020204030204" pitchFamily="49" charset="0"/>
                <a:cs typeface="Times New Roman" panose="02020603050405020304" pitchFamily="18" charset="0"/>
              </a:rPr>
              <a:t> </a:t>
            </a:r>
            <a:r>
              <a:rPr lang="en-US" altLang="zh-CN" kern="0" dirty="0" err="1">
                <a:solidFill>
                  <a:srgbClr val="000000"/>
                </a:solidFill>
                <a:latin typeface="Consolas" panose="020B0609020204030204" pitchFamily="49" charset="0"/>
                <a:cs typeface="Times New Roman" panose="02020603050405020304" pitchFamily="18" charset="0"/>
              </a:rPr>
              <a:t>onEnd</a:t>
            </a:r>
            <a:r>
              <a:rPr lang="en-US" altLang="zh-CN" kern="0" dirty="0">
                <a:solidFill>
                  <a:srgbClr val="000000"/>
                </a:solidFill>
                <a:latin typeface="Consolas" panose="020B0609020204030204" pitchFamily="49" charset="0"/>
                <a:cs typeface="Times New Roman" panose="02020603050405020304" pitchFamily="18" charset="0"/>
              </a:rPr>
              <a:t>(</a:t>
            </a:r>
            <a:r>
              <a:rPr lang="en-US" altLang="zh-CN" kern="0" dirty="0" err="1">
                <a:solidFill>
                  <a:srgbClr val="000000"/>
                </a:solidFill>
                <a:latin typeface="Consolas" panose="020B0609020204030204" pitchFamily="49" charset="0"/>
                <a:cs typeface="Times New Roman" panose="02020603050405020304" pitchFamily="18" charset="0"/>
              </a:rPr>
              <a:t>ElementPath</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err="1">
                <a:solidFill>
                  <a:srgbClr val="000000"/>
                </a:solidFill>
                <a:latin typeface="Consolas" panose="020B0609020204030204" pitchFamily="49" charset="0"/>
                <a:cs typeface="Times New Roman" panose="02020603050405020304" pitchFamily="18" charset="0"/>
              </a:rPr>
              <a:t>elementPath</a:t>
            </a:r>
            <a:r>
              <a:rPr lang="en-US" altLang="zh-CN" kern="0" dirty="0">
                <a:solidFill>
                  <a:srgbClr val="000000"/>
                </a:solidFill>
                <a:latin typeface="Consolas" panose="020B06090202040302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en-US" altLang="zh-CN" kern="0" dirty="0">
                <a:solidFill>
                  <a:srgbClr val="000000"/>
                </a:solidFill>
                <a:latin typeface="Consolas" panose="020B06090202040302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5" name="矩形 4"/>
          <p:cNvSpPr/>
          <p:nvPr/>
        </p:nvSpPr>
        <p:spPr>
          <a:xfrm>
            <a:off x="539552" y="3205425"/>
            <a:ext cx="7992888" cy="1323439"/>
          </a:xfrm>
          <a:prstGeom prst="rect">
            <a:avLst/>
          </a:prstGeom>
        </p:spPr>
        <p:txBody>
          <a:bodyPr wrap="square">
            <a:spAutoFit/>
          </a:bodyPr>
          <a:lstStyle/>
          <a:p>
            <a:pPr>
              <a:spcAft>
                <a:spcPts val="0"/>
              </a:spcAft>
            </a:pPr>
            <a:r>
              <a:rPr lang="en-US" altLang="zh-CN" kern="0" dirty="0">
                <a:solidFill>
                  <a:srgbClr val="7F0055"/>
                </a:solidFill>
                <a:latin typeface="Consolas" panose="020B0609020204030204" pitchFamily="49" charset="0"/>
                <a:cs typeface="Times New Roman" panose="02020603050405020304" pitchFamily="18" charset="0"/>
              </a:rPr>
              <a:t>public</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a:solidFill>
                  <a:srgbClr val="7F0055"/>
                </a:solidFill>
                <a:latin typeface="Consolas" panose="020B0609020204030204" pitchFamily="49" charset="0"/>
                <a:cs typeface="Times New Roman" panose="02020603050405020304" pitchFamily="18" charset="0"/>
              </a:rPr>
              <a:t>interface</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err="1">
                <a:solidFill>
                  <a:srgbClr val="000000"/>
                </a:solidFill>
                <a:latin typeface="Consolas" panose="020B0609020204030204" pitchFamily="49" charset="0"/>
                <a:cs typeface="Times New Roman" panose="02020603050405020304" pitchFamily="18" charset="0"/>
              </a:rPr>
              <a:t>JAXBObjectHandler</a:t>
            </a:r>
            <a:r>
              <a:rPr lang="en-US" altLang="zh-CN" kern="0" dirty="0">
                <a:solidFill>
                  <a:srgbClr val="000000"/>
                </a:solidFill>
                <a:latin typeface="Consolas" panose="020B06090202040302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spcAft>
                <a:spcPts val="0"/>
              </a:spcAft>
            </a:pPr>
            <a:r>
              <a:rPr lang="en-US" altLang="zh-CN" kern="0" dirty="0">
                <a:solidFill>
                  <a:srgbClr val="000000"/>
                </a:solidFill>
                <a:latin typeface="Consolas" panose="020B06090202040302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spcAft>
                <a:spcPts val="0"/>
              </a:spcAft>
            </a:pP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a:solidFill>
                  <a:srgbClr val="7F0055"/>
                </a:solidFill>
                <a:latin typeface="Consolas" panose="020B0609020204030204" pitchFamily="49" charset="0"/>
                <a:cs typeface="Times New Roman" panose="02020603050405020304" pitchFamily="18" charset="0"/>
              </a:rPr>
              <a:t>void</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err="1">
                <a:solidFill>
                  <a:srgbClr val="000000"/>
                </a:solidFill>
                <a:latin typeface="Consolas" panose="020B0609020204030204" pitchFamily="49" charset="0"/>
                <a:cs typeface="Times New Roman" panose="02020603050405020304" pitchFamily="18" charset="0"/>
              </a:rPr>
              <a:t>handleObject</a:t>
            </a:r>
            <a:r>
              <a:rPr lang="en-US" altLang="zh-CN" kern="0" dirty="0">
                <a:solidFill>
                  <a:srgbClr val="000000"/>
                </a:solidFill>
                <a:latin typeface="Consolas" panose="020B0609020204030204" pitchFamily="49" charset="0"/>
                <a:cs typeface="Times New Roman" panose="02020603050405020304" pitchFamily="18" charset="0"/>
              </a:rPr>
              <a:t>(Element </a:t>
            </a:r>
            <a:r>
              <a:rPr lang="en-US" altLang="zh-CN" kern="0" dirty="0" err="1">
                <a:solidFill>
                  <a:srgbClr val="000000"/>
                </a:solidFill>
                <a:latin typeface="Consolas" panose="020B0609020204030204" pitchFamily="49" charset="0"/>
                <a:cs typeface="Times New Roman" panose="02020603050405020304" pitchFamily="18" charset="0"/>
              </a:rPr>
              <a:t>jaxbElement</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smtClean="0">
                <a:solidFill>
                  <a:srgbClr val="7F0055"/>
                </a:solidFill>
                <a:latin typeface="Consolas" panose="020B0609020204030204" pitchFamily="49" charset="0"/>
                <a:cs typeface="Times New Roman" panose="02020603050405020304" pitchFamily="18" charset="0"/>
              </a:rPr>
              <a:t>throws</a:t>
            </a:r>
            <a:r>
              <a:rPr lang="en-US" altLang="zh-CN" kern="0" dirty="0" smtClean="0">
                <a:solidFill>
                  <a:srgbClr val="000000"/>
                </a:solidFill>
                <a:latin typeface="Consolas" panose="020B0609020204030204" pitchFamily="49" charset="0"/>
                <a:cs typeface="Times New Roman" panose="02020603050405020304" pitchFamily="18" charset="0"/>
              </a:rPr>
              <a:t> Exception</a:t>
            </a:r>
            <a:r>
              <a:rPr lang="en-US" altLang="zh-CN" kern="0" dirty="0">
                <a:solidFill>
                  <a:srgbClr val="000000"/>
                </a:solidFill>
                <a:latin typeface="Consolas" panose="020B06090202040302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en-US" altLang="zh-CN" kern="0" dirty="0">
                <a:solidFill>
                  <a:srgbClr val="000000"/>
                </a:solidFill>
                <a:latin typeface="Consolas" panose="020B06090202040302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799261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50"/>
                                        <p:tgtEl>
                                          <p:spTgt spid="4"/>
                                        </p:tgtEl>
                                      </p:cBhvr>
                                    </p:animEffect>
                                    <p:anim calcmode="lin" valueType="num">
                                      <p:cBhvr>
                                        <p:cTn id="11" dur="250" fill="hold"/>
                                        <p:tgtEl>
                                          <p:spTgt spid="4"/>
                                        </p:tgtEl>
                                        <p:attrNameLst>
                                          <p:attrName>ppt_x</p:attrName>
                                        </p:attrNameLst>
                                      </p:cBhvr>
                                      <p:tavLst>
                                        <p:tav tm="0">
                                          <p:val>
                                            <p:strVal val="#ppt_x"/>
                                          </p:val>
                                        </p:tav>
                                        <p:tav tm="100000">
                                          <p:val>
                                            <p:strVal val="#ppt_x"/>
                                          </p:val>
                                        </p:tav>
                                      </p:tavLst>
                                    </p:anim>
                                    <p:anim calcmode="lin" valueType="num">
                                      <p:cBhvr>
                                        <p:cTn id="12" dur="2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0"/>
                            </p:stCondLst>
                            <p:childTnLst>
                              <p:par>
                                <p:cTn id="18" presetID="42"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250"/>
                                        <p:tgtEl>
                                          <p:spTgt spid="5"/>
                                        </p:tgtEl>
                                      </p:cBhvr>
                                    </p:animEffect>
                                    <p:anim calcmode="lin" valueType="num">
                                      <p:cBhvr>
                                        <p:cTn id="21" dur="250" fill="hold"/>
                                        <p:tgtEl>
                                          <p:spTgt spid="5"/>
                                        </p:tgtEl>
                                        <p:attrNameLst>
                                          <p:attrName>ppt_x</p:attrName>
                                        </p:attrNameLst>
                                      </p:cBhvr>
                                      <p:tavLst>
                                        <p:tav tm="0">
                                          <p:val>
                                            <p:strVal val="#ppt_x"/>
                                          </p:val>
                                        </p:tav>
                                        <p:tav tm="100000">
                                          <p:val>
                                            <p:strVal val="#ppt_x"/>
                                          </p:val>
                                        </p:tav>
                                      </p:tavLst>
                                    </p:anim>
                                    <p:anim calcmode="lin" valueType="num">
                                      <p:cBhvr>
                                        <p:cTn id="22"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dirty="0" smtClean="0">
                <a:latin typeface="Verdana" pitchFamily="34" charset="0"/>
                <a:ea typeface="宋体" pitchFamily="2" charset="-122"/>
              </a:rPr>
              <a:t>对象适配器</a:t>
            </a:r>
          </a:p>
        </p:txBody>
      </p:sp>
      <p:sp>
        <p:nvSpPr>
          <p:cNvPr id="7" name="灯片编号占位符 6"/>
          <p:cNvSpPr>
            <a:spLocks noGrp="1"/>
          </p:cNvSpPr>
          <p:nvPr>
            <p:ph type="sldNum" sz="quarter" idx="10"/>
          </p:nvPr>
        </p:nvSpPr>
        <p:spPr/>
        <p:txBody>
          <a:bodyPr/>
          <a:lstStyle/>
          <a:p>
            <a:pPr>
              <a:defRPr/>
            </a:pPr>
            <a:fld id="{43D45A23-8488-4EDC-AF13-219D17230341}" type="slidenum">
              <a:rPr lang="en-US" altLang="zh-CN" smtClean="0"/>
              <a:pPr>
                <a:defRPr/>
              </a:pPr>
              <a:t>18</a:t>
            </a:fld>
            <a:endParaRPr lang="en-US" altLang="zh-CN" dirty="0"/>
          </a:p>
        </p:txBody>
      </p:sp>
      <p:sp>
        <p:nvSpPr>
          <p:cNvPr id="6149"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smtClean="0">
                <a:latin typeface="Verdana" pitchFamily="34" charset="0"/>
              </a:rPr>
              <a:t> Adapter</a:t>
            </a:r>
            <a:endParaRPr lang="en-US" altLang="zh-CN" sz="2400" dirty="0">
              <a:latin typeface="Verdana" pitchFamily="34" charset="0"/>
            </a:endParaRPr>
          </a:p>
        </p:txBody>
      </p:sp>
      <p:pic>
        <p:nvPicPr>
          <p:cNvPr id="40"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67544" y="1412776"/>
            <a:ext cx="7632848" cy="4924425"/>
          </a:xfrm>
          <a:prstGeom prst="rect">
            <a:avLst/>
          </a:prstGeom>
        </p:spPr>
        <p:txBody>
          <a:bodyPr wrap="square">
            <a:spAutoFit/>
          </a:bodyPr>
          <a:lstStyle/>
          <a:p>
            <a:pPr>
              <a:spcAft>
                <a:spcPts val="0"/>
              </a:spcAft>
            </a:pPr>
            <a:r>
              <a:rPr lang="en-US" altLang="zh-CN" sz="1200" kern="0" dirty="0">
                <a:solidFill>
                  <a:srgbClr val="7F0055"/>
                </a:solidFill>
                <a:latin typeface="Consolas" panose="020B0609020204030204" pitchFamily="49" charset="0"/>
                <a:cs typeface="Times New Roman" panose="02020603050405020304" pitchFamily="18" charset="0"/>
              </a:rPr>
              <a:t>private</a:t>
            </a: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a:solidFill>
                  <a:srgbClr val="7F0055"/>
                </a:solidFill>
                <a:latin typeface="Consolas" panose="020B0609020204030204" pitchFamily="49" charset="0"/>
                <a:cs typeface="Times New Roman" panose="02020603050405020304" pitchFamily="18" charset="0"/>
              </a:rPr>
              <a:t>class</a:t>
            </a: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err="1">
                <a:solidFill>
                  <a:srgbClr val="000000"/>
                </a:solidFill>
                <a:latin typeface="Consolas" panose="020B0609020204030204" pitchFamily="49" charset="0"/>
                <a:cs typeface="Times New Roman" panose="02020603050405020304" pitchFamily="18" charset="0"/>
              </a:rPr>
              <a:t>UnmarshalElementHandler</a:t>
            </a: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a:solidFill>
                  <a:srgbClr val="7F0055"/>
                </a:solidFill>
                <a:latin typeface="Consolas" panose="020B0609020204030204" pitchFamily="49" charset="0"/>
                <a:cs typeface="Times New Roman" panose="02020603050405020304" pitchFamily="18" charset="0"/>
              </a:rPr>
              <a:t>implements</a:t>
            </a: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err="1">
                <a:solidFill>
                  <a:srgbClr val="000000"/>
                </a:solidFill>
                <a:latin typeface="Consolas" panose="020B0609020204030204" pitchFamily="49" charset="0"/>
                <a:cs typeface="Times New Roman" panose="02020603050405020304" pitchFamily="18" charset="0"/>
              </a:rPr>
              <a:t>ElementHandler</a:t>
            </a:r>
            <a:r>
              <a:rPr lang="en-US" altLang="zh-CN" sz="1200" kern="0" dirty="0">
                <a:solidFill>
                  <a:srgbClr val="000000"/>
                </a:solidFill>
                <a:latin typeface="Consolas" panose="020B0609020204030204" pitchFamily="49" charset="0"/>
                <a:cs typeface="Times New Roman" panose="02020603050405020304" pitchFamily="18" charset="0"/>
              </a:rPr>
              <a:t> {</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a:solidFill>
                  <a:srgbClr val="7F0055"/>
                </a:solidFill>
                <a:latin typeface="Consolas" panose="020B0609020204030204" pitchFamily="49" charset="0"/>
                <a:cs typeface="Times New Roman" panose="02020603050405020304" pitchFamily="18" charset="0"/>
              </a:rPr>
              <a:t>private</a:t>
            </a: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err="1">
                <a:solidFill>
                  <a:srgbClr val="000000"/>
                </a:solidFill>
                <a:latin typeface="Consolas" panose="020B0609020204030204" pitchFamily="49" charset="0"/>
                <a:cs typeface="Times New Roman" panose="02020603050405020304" pitchFamily="18" charset="0"/>
              </a:rPr>
              <a:t>JAXBObjectHandler</a:t>
            </a:r>
            <a:r>
              <a:rPr lang="en-US" altLang="zh-CN" sz="1200" kern="0" dirty="0">
                <a:solidFill>
                  <a:srgbClr val="000000"/>
                </a:solidFill>
                <a:latin typeface="Consolas" panose="020B0609020204030204" pitchFamily="49" charset="0"/>
                <a:cs typeface="Times New Roman" panose="02020603050405020304" pitchFamily="18" charset="0"/>
              </a:rPr>
              <a:t> handler;</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latin typeface="Consolas" panose="020B0609020204030204" pitchFamily="49" charset="0"/>
                <a:cs typeface="Times New Roman" panose="02020603050405020304" pitchFamily="18" charset="0"/>
              </a:rPr>
              <a:t> </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a:solidFill>
                  <a:srgbClr val="7F0055"/>
                </a:solidFill>
                <a:latin typeface="Consolas" panose="020B0609020204030204" pitchFamily="49" charset="0"/>
                <a:cs typeface="Times New Roman" panose="02020603050405020304" pitchFamily="18" charset="0"/>
              </a:rPr>
              <a:t>public</a:t>
            </a: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err="1">
                <a:solidFill>
                  <a:srgbClr val="000000"/>
                </a:solidFill>
                <a:latin typeface="Consolas" panose="020B0609020204030204" pitchFamily="49" charset="0"/>
                <a:cs typeface="Times New Roman" panose="02020603050405020304" pitchFamily="18" charset="0"/>
              </a:rPr>
              <a:t>UnmarshalElementHandler</a:t>
            </a:r>
            <a:r>
              <a:rPr lang="en-US" altLang="zh-CN" sz="1200" kern="0" dirty="0">
                <a:solidFill>
                  <a:srgbClr val="000000"/>
                </a:solidFill>
                <a:latin typeface="Consolas" panose="020B0609020204030204" pitchFamily="49" charset="0"/>
                <a:cs typeface="Times New Roman" panose="02020603050405020304" pitchFamily="18" charset="0"/>
              </a:rPr>
              <a:t>(</a:t>
            </a:r>
            <a:r>
              <a:rPr lang="en-US" altLang="zh-CN" sz="1200" kern="0" dirty="0" err="1">
                <a:solidFill>
                  <a:srgbClr val="000000"/>
                </a:solidFill>
                <a:latin typeface="Consolas" panose="020B0609020204030204" pitchFamily="49" charset="0"/>
                <a:cs typeface="Times New Roman" panose="02020603050405020304" pitchFamily="18" charset="0"/>
              </a:rPr>
              <a:t>JAXBReader</a:t>
            </a: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err="1">
                <a:solidFill>
                  <a:srgbClr val="000000"/>
                </a:solidFill>
                <a:latin typeface="Consolas" panose="020B0609020204030204" pitchFamily="49" charset="0"/>
                <a:cs typeface="Times New Roman" panose="02020603050405020304" pitchFamily="18" charset="0"/>
              </a:rPr>
              <a:t>documentReader</a:t>
            </a:r>
            <a:r>
              <a:rPr lang="en-US" altLang="zh-CN" sz="1200" kern="0" dirty="0">
                <a:solidFill>
                  <a:srgbClr val="000000"/>
                </a:solidFill>
                <a:latin typeface="Consolas" panose="020B0609020204030204" pitchFamily="49"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err="1">
                <a:solidFill>
                  <a:srgbClr val="000000"/>
                </a:solidFill>
                <a:latin typeface="Consolas" panose="020B0609020204030204" pitchFamily="49" charset="0"/>
                <a:cs typeface="Times New Roman" panose="02020603050405020304" pitchFamily="18" charset="0"/>
              </a:rPr>
              <a:t>JAXBObjectHandler</a:t>
            </a:r>
            <a:r>
              <a:rPr lang="en-US" altLang="zh-CN" sz="1200" kern="0" dirty="0">
                <a:solidFill>
                  <a:srgbClr val="000000"/>
                </a:solidFill>
                <a:latin typeface="Consolas" panose="020B0609020204030204" pitchFamily="49" charset="0"/>
                <a:cs typeface="Times New Roman" panose="02020603050405020304" pitchFamily="18" charset="0"/>
              </a:rPr>
              <a:t> handler) {</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err="1">
                <a:solidFill>
                  <a:srgbClr val="7F0055"/>
                </a:solidFill>
                <a:latin typeface="Consolas" panose="020B0609020204030204" pitchFamily="49" charset="0"/>
                <a:cs typeface="Times New Roman" panose="02020603050405020304" pitchFamily="18" charset="0"/>
              </a:rPr>
              <a:t>this</a:t>
            </a:r>
            <a:r>
              <a:rPr lang="en-US" altLang="zh-CN" sz="1200" kern="0" dirty="0" err="1">
                <a:solidFill>
                  <a:srgbClr val="000000"/>
                </a:solidFill>
                <a:latin typeface="Consolas" panose="020B0609020204030204" pitchFamily="49" charset="0"/>
                <a:cs typeface="Times New Roman" panose="02020603050405020304" pitchFamily="18" charset="0"/>
              </a:rPr>
              <a:t>.jaxbReader</a:t>
            </a:r>
            <a:r>
              <a:rPr lang="en-US" altLang="zh-CN" sz="1200" kern="0" dirty="0">
                <a:solidFill>
                  <a:srgbClr val="000000"/>
                </a:solidFill>
                <a:latin typeface="Consolas" panose="020B0609020204030204" pitchFamily="49" charset="0"/>
                <a:cs typeface="Times New Roman" panose="02020603050405020304" pitchFamily="18" charset="0"/>
              </a:rPr>
              <a:t> = </a:t>
            </a:r>
            <a:r>
              <a:rPr lang="en-US" altLang="zh-CN" sz="1200" kern="0" dirty="0" err="1">
                <a:solidFill>
                  <a:srgbClr val="000000"/>
                </a:solidFill>
                <a:latin typeface="Consolas" panose="020B0609020204030204" pitchFamily="49" charset="0"/>
                <a:cs typeface="Times New Roman" panose="02020603050405020304" pitchFamily="18" charset="0"/>
              </a:rPr>
              <a:t>documentReader</a:t>
            </a:r>
            <a:r>
              <a:rPr lang="en-US" altLang="zh-CN" sz="1200" kern="0" dirty="0">
                <a:solidFill>
                  <a:srgbClr val="000000"/>
                </a:solidFill>
                <a:latin typeface="Consolas" panose="020B0609020204030204" pitchFamily="49"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err="1">
                <a:solidFill>
                  <a:srgbClr val="7F0055"/>
                </a:solidFill>
                <a:latin typeface="Consolas" panose="020B0609020204030204" pitchFamily="49" charset="0"/>
                <a:cs typeface="Times New Roman" panose="02020603050405020304" pitchFamily="18" charset="0"/>
              </a:rPr>
              <a:t>this</a:t>
            </a:r>
            <a:r>
              <a:rPr lang="en-US" altLang="zh-CN" sz="1200" kern="0" dirty="0" err="1">
                <a:solidFill>
                  <a:srgbClr val="000000"/>
                </a:solidFill>
                <a:latin typeface="Consolas" panose="020B0609020204030204" pitchFamily="49" charset="0"/>
                <a:cs typeface="Times New Roman" panose="02020603050405020304" pitchFamily="18" charset="0"/>
              </a:rPr>
              <a:t>.handler</a:t>
            </a:r>
            <a:r>
              <a:rPr lang="en-US" altLang="zh-CN" sz="1200" kern="0" dirty="0">
                <a:solidFill>
                  <a:srgbClr val="000000"/>
                </a:solidFill>
                <a:latin typeface="Consolas" panose="020B0609020204030204" pitchFamily="49" charset="0"/>
                <a:cs typeface="Times New Roman" panose="02020603050405020304" pitchFamily="18" charset="0"/>
              </a:rPr>
              <a:t> = handler;</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smtClean="0">
                <a:solidFill>
                  <a:srgbClr val="000000"/>
                </a:solidFill>
                <a:latin typeface="Consolas" panose="020B0609020204030204" pitchFamily="49" charset="0"/>
                <a:cs typeface="Times New Roman" panose="02020603050405020304" pitchFamily="18" charset="0"/>
              </a:rPr>
              <a:t>}</a:t>
            </a:r>
          </a:p>
          <a:p>
            <a:pPr>
              <a:spcAft>
                <a:spcPts val="0"/>
              </a:spcAft>
            </a:pP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a:solidFill>
                  <a:srgbClr val="7F0055"/>
                </a:solidFill>
                <a:latin typeface="Consolas" panose="020B0609020204030204" pitchFamily="49" charset="0"/>
                <a:cs typeface="Times New Roman" panose="02020603050405020304" pitchFamily="18" charset="0"/>
              </a:rPr>
              <a:t>public</a:t>
            </a: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a:solidFill>
                  <a:srgbClr val="7F0055"/>
                </a:solidFill>
                <a:latin typeface="Consolas" panose="020B0609020204030204" pitchFamily="49" charset="0"/>
                <a:cs typeface="Times New Roman" panose="02020603050405020304" pitchFamily="18" charset="0"/>
              </a:rPr>
              <a:t>void</a:t>
            </a: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err="1">
                <a:solidFill>
                  <a:srgbClr val="000000"/>
                </a:solidFill>
                <a:latin typeface="Consolas" panose="020B0609020204030204" pitchFamily="49" charset="0"/>
                <a:cs typeface="Times New Roman" panose="02020603050405020304" pitchFamily="18" charset="0"/>
              </a:rPr>
              <a:t>onEnd</a:t>
            </a:r>
            <a:r>
              <a:rPr lang="en-US" altLang="zh-CN" sz="1200" kern="0" dirty="0">
                <a:solidFill>
                  <a:srgbClr val="000000"/>
                </a:solidFill>
                <a:latin typeface="Consolas" panose="020B0609020204030204" pitchFamily="49" charset="0"/>
                <a:cs typeface="Times New Roman" panose="02020603050405020304" pitchFamily="18" charset="0"/>
              </a:rPr>
              <a:t>(</a:t>
            </a:r>
            <a:r>
              <a:rPr lang="en-US" altLang="zh-CN" sz="1200" kern="0" dirty="0" err="1">
                <a:solidFill>
                  <a:srgbClr val="000000"/>
                </a:solidFill>
                <a:latin typeface="Consolas" panose="020B0609020204030204" pitchFamily="49" charset="0"/>
                <a:cs typeface="Times New Roman" panose="02020603050405020304" pitchFamily="18" charset="0"/>
              </a:rPr>
              <a:t>ElementPath</a:t>
            </a: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err="1">
                <a:solidFill>
                  <a:srgbClr val="000000"/>
                </a:solidFill>
                <a:latin typeface="Consolas" panose="020B0609020204030204" pitchFamily="49" charset="0"/>
                <a:cs typeface="Times New Roman" panose="02020603050405020304" pitchFamily="18" charset="0"/>
              </a:rPr>
              <a:t>elementPath</a:t>
            </a:r>
            <a:r>
              <a:rPr lang="en-US" altLang="zh-CN" sz="1200" kern="0" dirty="0">
                <a:solidFill>
                  <a:srgbClr val="000000"/>
                </a:solidFill>
                <a:latin typeface="Consolas" panose="020B0609020204030204" pitchFamily="49" charset="0"/>
                <a:cs typeface="Times New Roman" panose="02020603050405020304" pitchFamily="18" charset="0"/>
              </a:rPr>
              <a:t>) {</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a:solidFill>
                  <a:srgbClr val="7F0055"/>
                </a:solidFill>
                <a:latin typeface="Consolas" panose="020B0609020204030204" pitchFamily="49" charset="0"/>
                <a:cs typeface="Times New Roman" panose="02020603050405020304" pitchFamily="18" charset="0"/>
              </a:rPr>
              <a:t>try</a:t>
            </a:r>
            <a:r>
              <a:rPr lang="en-US" altLang="zh-CN" sz="1200" kern="0" dirty="0">
                <a:solidFill>
                  <a:srgbClr val="000000"/>
                </a:solidFill>
                <a:latin typeface="Consolas" panose="020B0609020204030204" pitchFamily="49" charset="0"/>
                <a:cs typeface="Times New Roman" panose="02020603050405020304" pitchFamily="18" charset="0"/>
              </a:rPr>
              <a:t> {</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org.dom4j.Element </a:t>
            </a:r>
            <a:r>
              <a:rPr lang="en-US" altLang="zh-CN" sz="1200" kern="0" dirty="0" err="1">
                <a:solidFill>
                  <a:srgbClr val="000000"/>
                </a:solidFill>
                <a:latin typeface="Consolas" panose="020B0609020204030204" pitchFamily="49" charset="0"/>
                <a:cs typeface="Times New Roman" panose="02020603050405020304" pitchFamily="18" charset="0"/>
              </a:rPr>
              <a:t>elem</a:t>
            </a:r>
            <a:r>
              <a:rPr lang="en-US" altLang="zh-CN" sz="1200" kern="0" dirty="0">
                <a:solidFill>
                  <a:srgbClr val="000000"/>
                </a:solidFill>
                <a:latin typeface="Consolas" panose="020B0609020204030204" pitchFamily="49" charset="0"/>
                <a:cs typeface="Times New Roman" panose="02020603050405020304" pitchFamily="18" charset="0"/>
              </a:rPr>
              <a:t> = </a:t>
            </a:r>
            <a:r>
              <a:rPr lang="en-US" altLang="zh-CN" sz="1200" kern="0" dirty="0" err="1">
                <a:solidFill>
                  <a:srgbClr val="000000"/>
                </a:solidFill>
                <a:latin typeface="Consolas" panose="020B0609020204030204" pitchFamily="49" charset="0"/>
                <a:cs typeface="Times New Roman" panose="02020603050405020304" pitchFamily="18" charset="0"/>
              </a:rPr>
              <a:t>elementPath.getCurrent</a:t>
            </a:r>
            <a:r>
              <a:rPr lang="en-US" altLang="zh-CN" sz="1200" kern="0" dirty="0">
                <a:solidFill>
                  <a:srgbClr val="000000"/>
                </a:solidFill>
                <a:latin typeface="Consolas" panose="020B0609020204030204" pitchFamily="49"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latin typeface="Consolas" panose="020B0609020204030204" pitchFamily="49" charset="0"/>
                <a:cs typeface="Times New Roman" panose="02020603050405020304" pitchFamily="18" charset="0"/>
              </a:rPr>
              <a:t> </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err="1">
                <a:solidFill>
                  <a:srgbClr val="000000"/>
                </a:solidFill>
                <a:latin typeface="Consolas" panose="020B0609020204030204" pitchFamily="49" charset="0"/>
                <a:cs typeface="Times New Roman" panose="02020603050405020304" pitchFamily="18" charset="0"/>
              </a:rPr>
              <a:t>javax.xml.bind.Element</a:t>
            </a: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err="1">
                <a:solidFill>
                  <a:srgbClr val="000000"/>
                </a:solidFill>
                <a:latin typeface="Consolas" panose="020B0609020204030204" pitchFamily="49" charset="0"/>
                <a:cs typeface="Times New Roman" panose="02020603050405020304" pitchFamily="18" charset="0"/>
              </a:rPr>
              <a:t>jaxbObject</a:t>
            </a:r>
            <a:r>
              <a:rPr lang="en-US" altLang="zh-CN" sz="1200" kern="0" dirty="0">
                <a:solidFill>
                  <a:srgbClr val="000000"/>
                </a:solidFill>
                <a:latin typeface="Consolas" panose="020B0609020204030204" pitchFamily="49" charset="0"/>
                <a:cs typeface="Times New Roman" panose="02020603050405020304" pitchFamily="18" charset="0"/>
              </a:rPr>
              <a:t> </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 (</a:t>
            </a:r>
            <a:r>
              <a:rPr lang="en-US" altLang="zh-CN" sz="1200" kern="0" dirty="0" err="1">
                <a:solidFill>
                  <a:srgbClr val="000000"/>
                </a:solidFill>
                <a:latin typeface="Consolas" panose="020B0609020204030204" pitchFamily="49" charset="0"/>
                <a:cs typeface="Times New Roman" panose="02020603050405020304" pitchFamily="18" charset="0"/>
              </a:rPr>
              <a:t>javax.xml.bind.Element</a:t>
            </a: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err="1">
                <a:solidFill>
                  <a:srgbClr val="000000"/>
                </a:solidFill>
                <a:latin typeface="Consolas" panose="020B0609020204030204" pitchFamily="49" charset="0"/>
                <a:cs typeface="Times New Roman" panose="02020603050405020304" pitchFamily="18" charset="0"/>
              </a:rPr>
              <a:t>jaxbReader.unmarshal</a:t>
            </a:r>
            <a:r>
              <a:rPr lang="en-US" altLang="zh-CN" sz="1200" kern="0" dirty="0">
                <a:solidFill>
                  <a:srgbClr val="000000"/>
                </a:solidFill>
                <a:latin typeface="Consolas" panose="020B0609020204030204" pitchFamily="49" charset="0"/>
                <a:cs typeface="Times New Roman" panose="02020603050405020304" pitchFamily="18" charset="0"/>
              </a:rPr>
              <a:t>(</a:t>
            </a:r>
            <a:r>
              <a:rPr lang="en-US" altLang="zh-CN" sz="1200" kern="0" dirty="0" err="1">
                <a:solidFill>
                  <a:srgbClr val="000000"/>
                </a:solidFill>
                <a:latin typeface="Consolas" panose="020B0609020204030204" pitchFamily="49" charset="0"/>
                <a:cs typeface="Times New Roman" panose="02020603050405020304" pitchFamily="18" charset="0"/>
              </a:rPr>
              <a:t>elem</a:t>
            </a:r>
            <a:r>
              <a:rPr lang="en-US" altLang="zh-CN" sz="1200" kern="0" dirty="0">
                <a:solidFill>
                  <a:srgbClr val="000000"/>
                </a:solidFill>
                <a:latin typeface="Consolas" panose="020B0609020204030204" pitchFamily="49"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latin typeface="Consolas" panose="020B0609020204030204" pitchFamily="49" charset="0"/>
                <a:cs typeface="Times New Roman" panose="02020603050405020304" pitchFamily="18" charset="0"/>
              </a:rPr>
              <a:t> </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a:solidFill>
                  <a:srgbClr val="7F0055"/>
                </a:solidFill>
                <a:latin typeface="Consolas" panose="020B0609020204030204" pitchFamily="49" charset="0"/>
                <a:cs typeface="Times New Roman" panose="02020603050405020304" pitchFamily="18" charset="0"/>
              </a:rPr>
              <a:t>if</a:t>
            </a: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err="1">
                <a:solidFill>
                  <a:srgbClr val="000000"/>
                </a:solidFill>
                <a:latin typeface="Consolas" panose="020B0609020204030204" pitchFamily="49" charset="0"/>
                <a:cs typeface="Times New Roman" panose="02020603050405020304" pitchFamily="18" charset="0"/>
              </a:rPr>
              <a:t>jaxbReader.isPruneElements</a:t>
            </a:r>
            <a:r>
              <a:rPr lang="en-US" altLang="zh-CN" sz="1200" kern="0" dirty="0">
                <a:solidFill>
                  <a:srgbClr val="000000"/>
                </a:solidFill>
                <a:latin typeface="Consolas" panose="020B0609020204030204" pitchFamily="49" charset="0"/>
                <a:cs typeface="Times New Roman" panose="02020603050405020304" pitchFamily="18" charset="0"/>
              </a:rPr>
              <a:t>()) {</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err="1">
                <a:solidFill>
                  <a:srgbClr val="000000"/>
                </a:solidFill>
                <a:latin typeface="Consolas" panose="020B0609020204030204" pitchFamily="49" charset="0"/>
                <a:cs typeface="Times New Roman" panose="02020603050405020304" pitchFamily="18" charset="0"/>
              </a:rPr>
              <a:t>elem.detach</a:t>
            </a:r>
            <a:r>
              <a:rPr lang="en-US" altLang="zh-CN" sz="1200" kern="0" dirty="0">
                <a:solidFill>
                  <a:srgbClr val="000000"/>
                </a:solidFill>
                <a:latin typeface="Consolas" panose="020B0609020204030204" pitchFamily="49"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latin typeface="Consolas" panose="020B0609020204030204" pitchFamily="49" charset="0"/>
                <a:cs typeface="Times New Roman" panose="02020603050405020304" pitchFamily="18" charset="0"/>
              </a:rPr>
              <a:t> </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err="1">
                <a:solidFill>
                  <a:srgbClr val="000000"/>
                </a:solidFill>
                <a:latin typeface="Consolas" panose="020B0609020204030204" pitchFamily="49" charset="0"/>
                <a:cs typeface="Times New Roman" panose="02020603050405020304" pitchFamily="18" charset="0"/>
              </a:rPr>
              <a:t>handler.handleObject</a:t>
            </a:r>
            <a:r>
              <a:rPr lang="en-US" altLang="zh-CN" sz="1200" kern="0" dirty="0">
                <a:solidFill>
                  <a:srgbClr val="000000"/>
                </a:solidFill>
                <a:latin typeface="Consolas" panose="020B0609020204030204" pitchFamily="49" charset="0"/>
                <a:cs typeface="Times New Roman" panose="02020603050405020304" pitchFamily="18" charset="0"/>
              </a:rPr>
              <a:t>(</a:t>
            </a:r>
            <a:r>
              <a:rPr lang="en-US" altLang="zh-CN" sz="1200" kern="0" dirty="0" err="1">
                <a:solidFill>
                  <a:srgbClr val="000000"/>
                </a:solidFill>
                <a:latin typeface="Consolas" panose="020B0609020204030204" pitchFamily="49" charset="0"/>
                <a:cs typeface="Times New Roman" panose="02020603050405020304" pitchFamily="18" charset="0"/>
              </a:rPr>
              <a:t>jaxbObject</a:t>
            </a:r>
            <a:r>
              <a:rPr lang="en-US" altLang="zh-CN" sz="1200" kern="0" dirty="0">
                <a:solidFill>
                  <a:srgbClr val="000000"/>
                </a:solidFill>
                <a:latin typeface="Consolas" panose="020B0609020204030204" pitchFamily="49"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 </a:t>
            </a:r>
            <a:r>
              <a:rPr lang="en-US" altLang="zh-CN" sz="1200" kern="0" dirty="0">
                <a:solidFill>
                  <a:srgbClr val="7F0055"/>
                </a:solidFill>
                <a:latin typeface="Consolas" panose="020B0609020204030204" pitchFamily="49" charset="0"/>
                <a:cs typeface="Times New Roman" panose="02020603050405020304" pitchFamily="18" charset="0"/>
              </a:rPr>
              <a:t>catch</a:t>
            </a:r>
            <a:r>
              <a:rPr lang="en-US" altLang="zh-CN" sz="1200" kern="0" dirty="0">
                <a:solidFill>
                  <a:srgbClr val="000000"/>
                </a:solidFill>
                <a:latin typeface="Consolas" panose="020B0609020204030204" pitchFamily="49" charset="0"/>
                <a:cs typeface="Times New Roman" panose="02020603050405020304" pitchFamily="18" charset="0"/>
              </a:rPr>
              <a:t> (Exception ex) {</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a:solidFill>
                  <a:srgbClr val="7F0055"/>
                </a:solidFill>
                <a:latin typeface="Consolas" panose="020B0609020204030204" pitchFamily="49" charset="0"/>
                <a:cs typeface="Times New Roman" panose="02020603050405020304" pitchFamily="18" charset="0"/>
              </a:rPr>
              <a:t>throw</a:t>
            </a: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a:solidFill>
                  <a:srgbClr val="7F0055"/>
                </a:solidFill>
                <a:latin typeface="Consolas" panose="020B0609020204030204" pitchFamily="49" charset="0"/>
                <a:cs typeface="Times New Roman" panose="02020603050405020304" pitchFamily="18" charset="0"/>
              </a:rPr>
              <a:t>new</a:t>
            </a:r>
            <a:r>
              <a:rPr lang="en-US" altLang="zh-CN" sz="1200" kern="0" dirty="0">
                <a:solidFill>
                  <a:srgbClr val="000000"/>
                </a:solidFill>
                <a:latin typeface="Consolas" panose="020B0609020204030204" pitchFamily="49" charset="0"/>
                <a:cs typeface="Times New Roman" panose="02020603050405020304" pitchFamily="18" charset="0"/>
              </a:rPr>
              <a:t> </a:t>
            </a:r>
            <a:r>
              <a:rPr lang="en-US" altLang="zh-CN" sz="1200" kern="0" dirty="0" err="1">
                <a:solidFill>
                  <a:srgbClr val="000000"/>
                </a:solidFill>
                <a:latin typeface="Consolas" panose="020B0609020204030204" pitchFamily="49" charset="0"/>
                <a:cs typeface="Times New Roman" panose="02020603050405020304" pitchFamily="18" charset="0"/>
              </a:rPr>
              <a:t>JAXBRuntimeException</a:t>
            </a:r>
            <a:r>
              <a:rPr lang="en-US" altLang="zh-CN" sz="1200" kern="0" dirty="0">
                <a:solidFill>
                  <a:srgbClr val="000000"/>
                </a:solidFill>
                <a:latin typeface="Consolas" panose="020B0609020204030204" pitchFamily="49" charset="0"/>
                <a:cs typeface="Times New Roman" panose="02020603050405020304" pitchFamily="18" charset="0"/>
              </a:rPr>
              <a:t>(ex);</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endParaRPr lang="zh-CN" altLang="zh-CN" sz="1400" kern="100" dirty="0">
              <a:latin typeface="Calibri" panose="020F0502020204030204" pitchFamily="34" charset="0"/>
              <a:cs typeface="Times New Roman" panose="02020603050405020304" pitchFamily="18" charset="0"/>
            </a:endParaRPr>
          </a:p>
          <a:p>
            <a:pPr>
              <a:spcAft>
                <a:spcPts val="0"/>
              </a:spcAft>
            </a:pPr>
            <a:r>
              <a:rPr lang="en-US" altLang="zh-CN" sz="1200" kern="0" dirty="0">
                <a:solidFill>
                  <a:srgbClr val="000000"/>
                </a:solidFill>
                <a:latin typeface="Consolas" panose="020B0609020204030204" pitchFamily="49" charset="0"/>
                <a:cs typeface="Times New Roman" panose="02020603050405020304" pitchFamily="18" charset="0"/>
              </a:rPr>
              <a:t>        }</a:t>
            </a:r>
            <a:endParaRPr lang="zh-CN" altLang="zh-CN" sz="1400" kern="100" dirty="0">
              <a:latin typeface="Calibri" panose="020F0502020204030204" pitchFamily="34" charset="0"/>
              <a:cs typeface="Times New Roman" panose="02020603050405020304" pitchFamily="18" charset="0"/>
            </a:endParaRPr>
          </a:p>
          <a:p>
            <a:r>
              <a:rPr lang="en-US" altLang="zh-CN" sz="1200" kern="0" dirty="0">
                <a:solidFill>
                  <a:srgbClr val="000000"/>
                </a:solidFill>
                <a:latin typeface="Consolas" panose="020B0609020204030204" pitchFamily="49" charset="0"/>
              </a:rPr>
              <a:t>    }</a:t>
            </a:r>
            <a:endParaRPr lang="zh-CN" altLang="en-US" sz="1200" dirty="0"/>
          </a:p>
        </p:txBody>
      </p:sp>
      <p:sp>
        <p:nvSpPr>
          <p:cNvPr id="4" name="矩形 3"/>
          <p:cNvSpPr/>
          <p:nvPr/>
        </p:nvSpPr>
        <p:spPr bwMode="auto">
          <a:xfrm>
            <a:off x="1043608" y="1628800"/>
            <a:ext cx="3168352" cy="216024"/>
          </a:xfrm>
          <a:prstGeom prst="rect">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sp>
        <p:nvSpPr>
          <p:cNvPr id="10" name="矩形 9"/>
          <p:cNvSpPr/>
          <p:nvPr/>
        </p:nvSpPr>
        <p:spPr bwMode="auto">
          <a:xfrm>
            <a:off x="1763688" y="5157192"/>
            <a:ext cx="3168352" cy="216024"/>
          </a:xfrm>
          <a:prstGeom prst="rect">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spTree>
    <p:custDataLst>
      <p:tags r:id="rId1"/>
    </p:custDataLst>
    <p:extLst>
      <p:ext uri="{BB962C8B-B14F-4D97-AF65-F5344CB8AC3E}">
        <p14:creationId xmlns:p14="http://schemas.microsoft.com/office/powerpoint/2010/main" val="3307425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50"/>
                                        <p:tgtEl>
                                          <p:spTgt spid="3"/>
                                        </p:tgtEl>
                                      </p:cBhvr>
                                    </p:animEffect>
                                    <p:anim calcmode="lin" valueType="num">
                                      <p:cBhvr>
                                        <p:cTn id="11" dur="250" fill="hold"/>
                                        <p:tgtEl>
                                          <p:spTgt spid="3"/>
                                        </p:tgtEl>
                                        <p:attrNameLst>
                                          <p:attrName>ppt_x</p:attrName>
                                        </p:attrNameLst>
                                      </p:cBhvr>
                                      <p:tavLst>
                                        <p:tav tm="0">
                                          <p:val>
                                            <p:strVal val="#ppt_x"/>
                                          </p:val>
                                        </p:tav>
                                        <p:tav tm="100000">
                                          <p:val>
                                            <p:strVal val="#ppt_x"/>
                                          </p:val>
                                        </p:tav>
                                      </p:tavLst>
                                    </p:anim>
                                    <p:anim calcmode="lin" valueType="num">
                                      <p:cBhvr>
                                        <p:cTn id="12" dur="2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50"/>
                                        <p:tgtEl>
                                          <p:spTgt spid="4"/>
                                        </p:tgtEl>
                                      </p:cBhvr>
                                    </p:animEffect>
                                    <p:anim calcmode="lin" valueType="num">
                                      <p:cBhvr>
                                        <p:cTn id="18" dur="250" fill="hold"/>
                                        <p:tgtEl>
                                          <p:spTgt spid="4"/>
                                        </p:tgtEl>
                                        <p:attrNameLst>
                                          <p:attrName>ppt_x</p:attrName>
                                        </p:attrNameLst>
                                      </p:cBhvr>
                                      <p:tavLst>
                                        <p:tav tm="0">
                                          <p:val>
                                            <p:strVal val="#ppt_x"/>
                                          </p:val>
                                        </p:tav>
                                        <p:tav tm="100000">
                                          <p:val>
                                            <p:strVal val="#ppt_x"/>
                                          </p:val>
                                        </p:tav>
                                      </p:tavLst>
                                    </p:anim>
                                    <p:anim calcmode="lin" valueType="num">
                                      <p:cBhvr>
                                        <p:cTn id="19" dur="25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50"/>
                                        <p:tgtEl>
                                          <p:spTgt spid="10"/>
                                        </p:tgtEl>
                                      </p:cBhvr>
                                    </p:animEffect>
                                    <p:anim calcmode="lin" valueType="num">
                                      <p:cBhvr>
                                        <p:cTn id="23" dur="250" fill="hold"/>
                                        <p:tgtEl>
                                          <p:spTgt spid="10"/>
                                        </p:tgtEl>
                                        <p:attrNameLst>
                                          <p:attrName>ppt_x</p:attrName>
                                        </p:attrNameLst>
                                      </p:cBhvr>
                                      <p:tavLst>
                                        <p:tav tm="0">
                                          <p:val>
                                            <p:strVal val="#ppt_x"/>
                                          </p:val>
                                        </p:tav>
                                        <p:tav tm="100000">
                                          <p:val>
                                            <p:strVal val="#ppt_x"/>
                                          </p:val>
                                        </p:tav>
                                      </p:tavLst>
                                    </p:anim>
                                    <p:anim calcmode="lin" valueType="num">
                                      <p:cBhvr>
                                        <p:cTn id="24" dur="2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4"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smtClean="0">
                <a:latin typeface="Verdana" pitchFamily="34" charset="0"/>
                <a:ea typeface="宋体" pitchFamily="2" charset="-122"/>
              </a:rPr>
              <a:t>1.</a:t>
            </a:r>
            <a:r>
              <a:rPr lang="zh-CN" altLang="en-US" dirty="0" smtClean="0">
                <a:latin typeface="Verdana" pitchFamily="34" charset="0"/>
                <a:ea typeface="宋体" pitchFamily="2" charset="-122"/>
              </a:rPr>
              <a:t> 背景</a:t>
            </a:r>
          </a:p>
        </p:txBody>
      </p:sp>
      <p:sp>
        <p:nvSpPr>
          <p:cNvPr id="5123" name="TextBox 9"/>
          <p:cNvSpPr txBox="1">
            <a:spLocks noChangeArrowheads="1"/>
          </p:cNvSpPr>
          <p:nvPr/>
        </p:nvSpPr>
        <p:spPr bwMode="auto">
          <a:xfrm>
            <a:off x="250825" y="981075"/>
            <a:ext cx="545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smtClean="0">
                <a:latin typeface="Verdana" pitchFamily="34" charset="0"/>
              </a:rPr>
              <a:t>dom4j</a:t>
            </a:r>
            <a:endParaRPr lang="en-US" altLang="zh-CN" sz="2400" dirty="0">
              <a:latin typeface="Verdana" pitchFamily="34"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1</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395288" y="1660525"/>
            <a:ext cx="781526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开</a:t>
            </a:r>
            <a:r>
              <a:rPr lang="zh-CN" altLang="en-US" sz="2000" dirty="0">
                <a:solidFill>
                  <a:schemeClr val="tx2"/>
                </a:solidFill>
                <a:latin typeface="Times New Roman" pitchFamily="18" charset="0"/>
                <a:cs typeface="Times New Roman" pitchFamily="18" charset="0"/>
              </a:rPr>
              <a:t>源</a:t>
            </a:r>
            <a:r>
              <a:rPr lang="en-US" altLang="zh-CN" sz="2000" dirty="0">
                <a:solidFill>
                  <a:schemeClr val="tx2"/>
                </a:solidFill>
                <a:latin typeface="Times New Roman" pitchFamily="18" charset="0"/>
                <a:cs typeface="Times New Roman" pitchFamily="18" charset="0"/>
              </a:rPr>
              <a:t>XML</a:t>
            </a:r>
            <a:r>
              <a:rPr lang="zh-CN" altLang="en-US" sz="2000" dirty="0" smtClean="0">
                <a:solidFill>
                  <a:schemeClr val="tx2"/>
                </a:solidFill>
                <a:latin typeface="Times New Roman" pitchFamily="18" charset="0"/>
                <a:cs typeface="Times New Roman" pitchFamily="18" charset="0"/>
              </a:rPr>
              <a:t>解析库</a:t>
            </a:r>
            <a:endParaRPr lang="en-US" altLang="zh-CN" sz="2000" dirty="0" smtClean="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用于</a:t>
            </a:r>
            <a:r>
              <a:rPr lang="zh-CN" altLang="en-US" sz="2000" dirty="0">
                <a:solidFill>
                  <a:schemeClr val="tx2"/>
                </a:solidFill>
                <a:latin typeface="Times New Roman" pitchFamily="18" charset="0"/>
                <a:cs typeface="Times New Roman" pitchFamily="18" charset="0"/>
              </a:rPr>
              <a:t>在</a:t>
            </a:r>
            <a:r>
              <a:rPr lang="en-US" altLang="zh-CN" sz="2000" dirty="0">
                <a:solidFill>
                  <a:schemeClr val="tx2"/>
                </a:solidFill>
                <a:latin typeface="Times New Roman" pitchFamily="18" charset="0"/>
                <a:cs typeface="Times New Roman" pitchFamily="18" charset="0"/>
              </a:rPr>
              <a:t>Java</a:t>
            </a:r>
            <a:r>
              <a:rPr lang="zh-CN" altLang="en-US" sz="2000" dirty="0">
                <a:solidFill>
                  <a:schemeClr val="tx2"/>
                </a:solidFill>
                <a:latin typeface="Times New Roman" pitchFamily="18" charset="0"/>
                <a:cs typeface="Times New Roman" pitchFamily="18" charset="0"/>
              </a:rPr>
              <a:t>平台</a:t>
            </a:r>
            <a:r>
              <a:rPr lang="zh-CN" altLang="en-US" sz="2000" dirty="0" smtClean="0">
                <a:solidFill>
                  <a:schemeClr val="tx2"/>
                </a:solidFill>
                <a:latin typeface="Times New Roman" pitchFamily="18" charset="0"/>
                <a:cs typeface="Times New Roman" pitchFamily="18" charset="0"/>
              </a:rPr>
              <a:t>上对</a:t>
            </a:r>
            <a:r>
              <a:rPr lang="en-US" altLang="zh-CN" sz="2000" dirty="0" smtClean="0">
                <a:solidFill>
                  <a:schemeClr val="tx2"/>
                </a:solidFill>
                <a:latin typeface="Times New Roman" pitchFamily="18" charset="0"/>
                <a:cs typeface="Times New Roman" pitchFamily="18" charset="0"/>
              </a:rPr>
              <a:t>XML</a:t>
            </a:r>
            <a:r>
              <a:rPr lang="zh-CN" altLang="en-US" sz="2000" dirty="0" smtClean="0">
                <a:solidFill>
                  <a:schemeClr val="tx2"/>
                </a:solidFill>
                <a:latin typeface="Times New Roman" pitchFamily="18" charset="0"/>
                <a:cs typeface="Times New Roman" pitchFamily="18" charset="0"/>
              </a:rPr>
              <a:t>、</a:t>
            </a:r>
            <a:r>
              <a:rPr lang="en-US" altLang="zh-CN" sz="2000" dirty="0" smtClean="0">
                <a:solidFill>
                  <a:schemeClr val="tx2"/>
                </a:solidFill>
                <a:latin typeface="Times New Roman" pitchFamily="18" charset="0"/>
                <a:cs typeface="Times New Roman" pitchFamily="18" charset="0"/>
              </a:rPr>
              <a:t>XPath</a:t>
            </a:r>
            <a:r>
              <a:rPr lang="zh-CN" altLang="en-US" sz="2000" dirty="0">
                <a:solidFill>
                  <a:schemeClr val="tx2"/>
                </a:solidFill>
                <a:latin typeface="Times New Roman" pitchFamily="18" charset="0"/>
                <a:cs typeface="Times New Roman" pitchFamily="18" charset="0"/>
              </a:rPr>
              <a:t>和</a:t>
            </a:r>
            <a:r>
              <a:rPr lang="en-US" altLang="zh-CN" sz="2000" dirty="0" smtClean="0">
                <a:solidFill>
                  <a:schemeClr val="tx2"/>
                </a:solidFill>
                <a:latin typeface="Times New Roman" pitchFamily="18" charset="0"/>
                <a:cs typeface="Times New Roman" pitchFamily="18" charset="0"/>
              </a:rPr>
              <a:t>XSLT</a:t>
            </a:r>
            <a:r>
              <a:rPr lang="zh-CN" altLang="en-US" sz="2000" dirty="0" smtClean="0">
                <a:solidFill>
                  <a:schemeClr val="tx2"/>
                </a:solidFill>
                <a:latin typeface="Times New Roman" pitchFamily="18" charset="0"/>
                <a:cs typeface="Times New Roman" pitchFamily="18" charset="0"/>
              </a:rPr>
              <a:t>进行操作</a:t>
            </a:r>
            <a:endParaRPr lang="en-US" altLang="zh-CN" sz="2000" dirty="0" smtClean="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支持</a:t>
            </a:r>
            <a:r>
              <a:rPr lang="en-US" altLang="zh-CN" sz="2000" dirty="0">
                <a:solidFill>
                  <a:schemeClr val="tx2"/>
                </a:solidFill>
                <a:latin typeface="Times New Roman" pitchFamily="18" charset="0"/>
                <a:cs typeface="Times New Roman" pitchFamily="18" charset="0"/>
              </a:rPr>
              <a:t>DOM</a:t>
            </a:r>
            <a:r>
              <a:rPr lang="zh-CN" altLang="en-US" sz="2000" dirty="0">
                <a:solidFill>
                  <a:schemeClr val="tx2"/>
                </a:solidFill>
                <a:latin typeface="Times New Roman" pitchFamily="18" charset="0"/>
                <a:cs typeface="Times New Roman" pitchFamily="18" charset="0"/>
              </a:rPr>
              <a:t>，</a:t>
            </a:r>
            <a:r>
              <a:rPr lang="en-US" altLang="zh-CN" sz="2000" dirty="0">
                <a:solidFill>
                  <a:schemeClr val="tx2"/>
                </a:solidFill>
                <a:latin typeface="Times New Roman" pitchFamily="18" charset="0"/>
                <a:cs typeface="Times New Roman" pitchFamily="18" charset="0"/>
              </a:rPr>
              <a:t>SAX</a:t>
            </a:r>
            <a:r>
              <a:rPr lang="zh-CN" altLang="en-US" sz="2000" dirty="0">
                <a:solidFill>
                  <a:schemeClr val="tx2"/>
                </a:solidFill>
                <a:latin typeface="Times New Roman" pitchFamily="18" charset="0"/>
                <a:cs typeface="Times New Roman" pitchFamily="18" charset="0"/>
              </a:rPr>
              <a:t>和</a:t>
            </a:r>
            <a:r>
              <a:rPr lang="en-US" altLang="zh-CN" sz="2000" dirty="0" smtClean="0">
                <a:solidFill>
                  <a:schemeClr val="tx2"/>
                </a:solidFill>
                <a:latin typeface="Times New Roman" pitchFamily="18" charset="0"/>
                <a:cs typeface="Times New Roman" pitchFamily="18" charset="0"/>
              </a:rPr>
              <a:t>JAXP</a:t>
            </a: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9"/>
          <p:cNvSpPr txBox="1">
            <a:spLocks noChangeArrowheads="1"/>
          </p:cNvSpPr>
          <p:nvPr/>
        </p:nvSpPr>
        <p:spPr bwMode="auto">
          <a:xfrm>
            <a:off x="250825" y="3509228"/>
            <a:ext cx="545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err="1" smtClean="0">
                <a:latin typeface="Verdana" pitchFamily="34" charset="0"/>
              </a:rPr>
              <a:t>jdom</a:t>
            </a:r>
            <a:endParaRPr lang="en-US" altLang="zh-CN" sz="2400" dirty="0">
              <a:latin typeface="Verdana" pitchFamily="34" charset="0"/>
            </a:endParaRPr>
          </a:p>
        </p:txBody>
      </p:sp>
      <p:sp>
        <p:nvSpPr>
          <p:cNvPr id="30" name="矩形 9"/>
          <p:cNvSpPr>
            <a:spLocks noChangeArrowheads="1"/>
          </p:cNvSpPr>
          <p:nvPr/>
        </p:nvSpPr>
        <p:spPr bwMode="auto">
          <a:xfrm>
            <a:off x="395288" y="4188678"/>
            <a:ext cx="781526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解析</a:t>
            </a:r>
            <a:r>
              <a:rPr lang="en-US" altLang="zh-CN" sz="2000" dirty="0" smtClean="0">
                <a:solidFill>
                  <a:schemeClr val="tx2"/>
                </a:solidFill>
                <a:latin typeface="Times New Roman" pitchFamily="18" charset="0"/>
                <a:cs typeface="Times New Roman" pitchFamily="18" charset="0"/>
              </a:rPr>
              <a:t>XML</a:t>
            </a:r>
            <a:r>
              <a:rPr lang="zh-CN" altLang="en-US" sz="2000" dirty="0" smtClean="0">
                <a:solidFill>
                  <a:schemeClr val="tx2"/>
                </a:solidFill>
                <a:latin typeface="Times New Roman" pitchFamily="18" charset="0"/>
                <a:cs typeface="Times New Roman" pitchFamily="18" charset="0"/>
              </a:rPr>
              <a:t>的</a:t>
            </a:r>
            <a:r>
              <a:rPr lang="en-US" altLang="zh-CN" sz="2000" dirty="0" smtClean="0">
                <a:solidFill>
                  <a:schemeClr val="tx2"/>
                </a:solidFill>
                <a:latin typeface="Times New Roman" pitchFamily="18" charset="0"/>
                <a:cs typeface="Times New Roman" pitchFamily="18" charset="0"/>
              </a:rPr>
              <a:t>Java</a:t>
            </a:r>
            <a:r>
              <a:rPr lang="zh-CN" altLang="en-US" sz="2000" dirty="0" smtClean="0">
                <a:solidFill>
                  <a:schemeClr val="tx2"/>
                </a:solidFill>
                <a:latin typeface="Times New Roman" pitchFamily="18" charset="0"/>
                <a:cs typeface="Times New Roman" pitchFamily="18" charset="0"/>
              </a:rPr>
              <a:t>库</a:t>
            </a:r>
            <a:endParaRPr lang="en-US" altLang="zh-CN" sz="2000" dirty="0" smtClean="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提供</a:t>
            </a:r>
            <a:r>
              <a:rPr lang="zh-CN" altLang="en-US" sz="2000" dirty="0">
                <a:solidFill>
                  <a:schemeClr val="tx2"/>
                </a:solidFill>
                <a:latin typeface="Times New Roman" pitchFamily="18" charset="0"/>
                <a:cs typeface="Times New Roman" pitchFamily="18" charset="0"/>
              </a:rPr>
              <a:t>了一种</a:t>
            </a:r>
            <a:r>
              <a:rPr lang="zh-CN" altLang="en-US" sz="2000" dirty="0" smtClean="0">
                <a:solidFill>
                  <a:schemeClr val="tx2"/>
                </a:solidFill>
                <a:latin typeface="Times New Roman" pitchFamily="18" charset="0"/>
                <a:cs typeface="Times New Roman" pitchFamily="18" charset="0"/>
              </a:rPr>
              <a:t>健壮、轻量级</a:t>
            </a:r>
            <a:r>
              <a:rPr lang="zh-CN" altLang="en-US" sz="2000" dirty="0">
                <a:solidFill>
                  <a:schemeClr val="tx2"/>
                </a:solidFill>
                <a:latin typeface="Times New Roman" pitchFamily="18" charset="0"/>
                <a:cs typeface="Times New Roman" pitchFamily="18" charset="0"/>
              </a:rPr>
              <a:t>的读取和写入</a:t>
            </a:r>
            <a:r>
              <a:rPr lang="en-US" altLang="zh-CN" sz="2000" dirty="0">
                <a:solidFill>
                  <a:schemeClr val="tx2"/>
                </a:solidFill>
                <a:latin typeface="Times New Roman" pitchFamily="18" charset="0"/>
                <a:cs typeface="Times New Roman" pitchFamily="18" charset="0"/>
              </a:rPr>
              <a:t>XML</a:t>
            </a:r>
            <a:r>
              <a:rPr lang="zh-CN" altLang="en-US" sz="2000" dirty="0">
                <a:solidFill>
                  <a:schemeClr val="tx2"/>
                </a:solidFill>
                <a:latin typeface="Times New Roman" pitchFamily="18" charset="0"/>
                <a:cs typeface="Times New Roman" pitchFamily="18" charset="0"/>
              </a:rPr>
              <a:t>数据的</a:t>
            </a:r>
            <a:r>
              <a:rPr lang="zh-CN" altLang="en-US" sz="2000" dirty="0" smtClean="0">
                <a:solidFill>
                  <a:schemeClr val="tx2"/>
                </a:solidFill>
                <a:latin typeface="Times New Roman" pitchFamily="18" charset="0"/>
                <a:cs typeface="Times New Roman" pitchFamily="18" charset="0"/>
              </a:rPr>
              <a:t>方法</a:t>
            </a:r>
            <a:endParaRPr lang="en-US" altLang="zh-CN" sz="2000" dirty="0" smtClean="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en-US" altLang="zh-CN" sz="2000" dirty="0" smtClean="0">
                <a:solidFill>
                  <a:schemeClr val="tx2"/>
                </a:solidFill>
                <a:latin typeface="Times New Roman" pitchFamily="18" charset="0"/>
                <a:cs typeface="Times New Roman" pitchFamily="18" charset="0"/>
              </a:rPr>
              <a:t>Java</a:t>
            </a:r>
            <a:r>
              <a:rPr lang="zh-CN" altLang="en-US" sz="2000" dirty="0" smtClean="0">
                <a:solidFill>
                  <a:schemeClr val="tx2"/>
                </a:solidFill>
                <a:latin typeface="Times New Roman" pitchFamily="18" charset="0"/>
                <a:cs typeface="Times New Roman" pitchFamily="18" charset="0"/>
              </a:rPr>
              <a:t>特定文档对象模型（</a:t>
            </a:r>
            <a:r>
              <a:rPr lang="en-US" altLang="zh-CN" sz="2000" dirty="0" smtClean="0">
                <a:solidFill>
                  <a:schemeClr val="tx2"/>
                </a:solidFill>
                <a:latin typeface="Times New Roman" pitchFamily="18" charset="0"/>
                <a:cs typeface="Times New Roman" pitchFamily="18" charset="0"/>
              </a:rPr>
              <a:t>Document Object Model</a:t>
            </a:r>
            <a:r>
              <a:rPr lang="zh-CN" altLang="en-US" sz="2000" dirty="0" smtClean="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5126"/>
                                        </p:tgtEl>
                                        <p:attrNameLst>
                                          <p:attrName>style.visibility</p:attrName>
                                        </p:attrNameLst>
                                      </p:cBhvr>
                                      <p:to>
                                        <p:strVal val="visible"/>
                                      </p:to>
                                    </p:set>
                                    <p:animEffect transition="in" filter="fade">
                                      <p:cBhvr>
                                        <p:cTn id="10" dur="500"/>
                                        <p:tgtEl>
                                          <p:spTgt spid="5126"/>
                                        </p:tgtEl>
                                      </p:cBhvr>
                                    </p:animEffect>
                                    <p:anim calcmode="lin" valueType="num">
                                      <p:cBhvr>
                                        <p:cTn id="11" dur="500" fill="hold"/>
                                        <p:tgtEl>
                                          <p:spTgt spid="5126"/>
                                        </p:tgtEl>
                                        <p:attrNameLst>
                                          <p:attrName>ppt_x</p:attrName>
                                        </p:attrNameLst>
                                      </p:cBhvr>
                                      <p:tavLst>
                                        <p:tav tm="0">
                                          <p:val>
                                            <p:strVal val="#ppt_x"/>
                                          </p:val>
                                        </p:tav>
                                        <p:tav tm="100000">
                                          <p:val>
                                            <p:strVal val="#ppt_x"/>
                                          </p:val>
                                        </p:tav>
                                      </p:tavLst>
                                    </p:anim>
                                    <p:anim calcmode="lin" valueType="num">
                                      <p:cBhvr>
                                        <p:cTn id="12" dur="500" fill="hold"/>
                                        <p:tgtEl>
                                          <p:spTgt spid="512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par>
                          <p:cTn id="17" fill="hold">
                            <p:stCondLst>
                              <p:cond delay="0"/>
                            </p:stCondLst>
                            <p:childTnLst>
                              <p:par>
                                <p:cTn id="18" presetID="42"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anim calcmode="lin" valueType="num">
                                      <p:cBhvr>
                                        <p:cTn id="21" dur="500" fill="hold"/>
                                        <p:tgtEl>
                                          <p:spTgt spid="30"/>
                                        </p:tgtEl>
                                        <p:attrNameLst>
                                          <p:attrName>ppt_x</p:attrName>
                                        </p:attrNameLst>
                                      </p:cBhvr>
                                      <p:tavLst>
                                        <p:tav tm="0">
                                          <p:val>
                                            <p:strVal val="#ppt_x"/>
                                          </p:val>
                                        </p:tav>
                                        <p:tav tm="100000">
                                          <p:val>
                                            <p:strVal val="#ppt_x"/>
                                          </p:val>
                                        </p:tav>
                                      </p:tavLst>
                                    </p:anim>
                                    <p:anim calcmode="lin" valueType="num">
                                      <p:cBhvr>
                                        <p:cTn id="22"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6" grpId="0"/>
      <p:bldP spid="29"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0539" y="3418138"/>
            <a:ext cx="5688632" cy="3107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46" name="标题 1"/>
          <p:cNvSpPr>
            <a:spLocks noGrp="1"/>
          </p:cNvSpPr>
          <p:nvPr>
            <p:ph type="title"/>
          </p:nvPr>
        </p:nvSpPr>
        <p:spPr/>
        <p:txBody>
          <a:bodyPr/>
          <a:lstStyle/>
          <a:p>
            <a:pPr eaLnBrk="1" hangingPunct="1"/>
            <a:r>
              <a:rPr lang="zh-CN" altLang="en-US" dirty="0">
                <a:latin typeface="Verdana" pitchFamily="34" charset="0"/>
                <a:ea typeface="宋体" pitchFamily="2" charset="-122"/>
              </a:rPr>
              <a:t>访问</a:t>
            </a:r>
            <a:r>
              <a:rPr lang="zh-CN" altLang="en-US" dirty="0" smtClean="0">
                <a:latin typeface="Verdana" pitchFamily="34" charset="0"/>
                <a:ea typeface="宋体" pitchFamily="2" charset="-122"/>
              </a:rPr>
              <a:t>者模式</a:t>
            </a:r>
            <a:endParaRPr lang="zh-CN" altLang="en-US" dirty="0" smtClean="0">
              <a:latin typeface="Verdana" pitchFamily="34" charset="0"/>
              <a:ea typeface="宋体" pitchFamily="2" charset="-122"/>
            </a:endParaRPr>
          </a:p>
        </p:txBody>
      </p:sp>
      <p:sp>
        <p:nvSpPr>
          <p:cNvPr id="7" name="灯片编号占位符 6"/>
          <p:cNvSpPr>
            <a:spLocks noGrp="1"/>
          </p:cNvSpPr>
          <p:nvPr>
            <p:ph type="sldNum" sz="quarter" idx="10"/>
          </p:nvPr>
        </p:nvSpPr>
        <p:spPr/>
        <p:txBody>
          <a:bodyPr/>
          <a:lstStyle/>
          <a:p>
            <a:pPr>
              <a:defRPr/>
            </a:pPr>
            <a:fld id="{43D45A23-8488-4EDC-AF13-219D17230341}" type="slidenum">
              <a:rPr lang="en-US" altLang="zh-CN" smtClean="0"/>
              <a:pPr>
                <a:defRPr/>
              </a:pPr>
              <a:t>19</a:t>
            </a:fld>
            <a:endParaRPr lang="en-US" altLang="zh-CN" dirty="0"/>
          </a:p>
        </p:txBody>
      </p:sp>
      <p:sp>
        <p:nvSpPr>
          <p:cNvPr id="6149"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smtClean="0">
                <a:latin typeface="Verdana" pitchFamily="34" charset="0"/>
              </a:rPr>
              <a:t> Namespace</a:t>
            </a:r>
            <a:endParaRPr lang="en-US" altLang="zh-CN" sz="2400" dirty="0">
              <a:latin typeface="Verdana" pitchFamily="34" charset="0"/>
            </a:endParaRPr>
          </a:p>
        </p:txBody>
      </p:sp>
      <p:pic>
        <p:nvPicPr>
          <p:cNvPr id="40" name="Picture 8" descr="http://scce.ustb.edu.cn/news/img/20111025-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4"/>
          <p:cNvSpPr txBox="1"/>
          <p:nvPr/>
        </p:nvSpPr>
        <p:spPr>
          <a:xfrm>
            <a:off x="815008" y="1654324"/>
            <a:ext cx="7056784"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chemeClr val="tx2"/>
                </a:solidFill>
              </a:rPr>
              <a:t>问题</a:t>
            </a:r>
          </a:p>
        </p:txBody>
      </p:sp>
      <p:sp>
        <p:nvSpPr>
          <p:cNvPr id="12" name="TextBox 5"/>
          <p:cNvSpPr txBox="1"/>
          <p:nvPr/>
        </p:nvSpPr>
        <p:spPr>
          <a:xfrm>
            <a:off x="1283060" y="2163579"/>
            <a:ext cx="6120680" cy="1569660"/>
          </a:xfrm>
          <a:prstGeom prst="rect">
            <a:avLst/>
          </a:prstGeom>
          <a:noFill/>
        </p:spPr>
        <p:txBody>
          <a:bodyPr wrap="square" rtlCol="0">
            <a:spAutoFit/>
          </a:bodyPr>
          <a:lstStyle/>
          <a:p>
            <a:r>
              <a:rPr lang="zh-CN" altLang="en-US" sz="1600" dirty="0" smtClean="0">
                <a:solidFill>
                  <a:schemeClr val="tx2"/>
                </a:solidFill>
              </a:rPr>
              <a:t>在</a:t>
            </a:r>
            <a:r>
              <a:rPr lang="en-US" altLang="zh-CN" sz="1600" dirty="0" smtClean="0">
                <a:solidFill>
                  <a:schemeClr val="tx2"/>
                </a:solidFill>
              </a:rPr>
              <a:t>XML</a:t>
            </a:r>
            <a:r>
              <a:rPr lang="zh-CN" altLang="en-US" sz="1600" dirty="0" smtClean="0">
                <a:solidFill>
                  <a:schemeClr val="tx2"/>
                </a:solidFill>
              </a:rPr>
              <a:t>文档里面，我们可以抽象成语法树的形式， 对于不同的节点，实现的功能可能是不一样的，如果节点不多或者节点没有新功能出现，可以分别实现各个节点。然而实际情况往往是很复杂的，在</a:t>
            </a:r>
            <a:r>
              <a:rPr lang="en-US" altLang="zh-CN" sz="1600" dirty="0" smtClean="0">
                <a:solidFill>
                  <a:schemeClr val="tx2"/>
                </a:solidFill>
              </a:rPr>
              <a:t>XML</a:t>
            </a:r>
            <a:r>
              <a:rPr lang="zh-CN" altLang="en-US" sz="1600" dirty="0" smtClean="0">
                <a:solidFill>
                  <a:schemeClr val="tx2"/>
                </a:solidFill>
              </a:rPr>
              <a:t>文档中相当于节点的：</a:t>
            </a:r>
            <a:r>
              <a:rPr lang="en-US" altLang="zh-CN" sz="1600" dirty="0" smtClean="0">
                <a:solidFill>
                  <a:schemeClr val="tx2"/>
                </a:solidFill>
              </a:rPr>
              <a:t>Document</a:t>
            </a:r>
            <a:r>
              <a:rPr lang="zh-CN" altLang="en-US" sz="1600" dirty="0" smtClean="0">
                <a:solidFill>
                  <a:schemeClr val="tx2"/>
                </a:solidFill>
              </a:rPr>
              <a:t>、</a:t>
            </a:r>
            <a:r>
              <a:rPr lang="en-US" altLang="zh-CN" sz="1600" dirty="0" err="1" smtClean="0">
                <a:solidFill>
                  <a:schemeClr val="tx2"/>
                </a:solidFill>
              </a:rPr>
              <a:t>DocumentType</a:t>
            </a:r>
            <a:r>
              <a:rPr lang="zh-CN" altLang="en-US" sz="1600" dirty="0" smtClean="0">
                <a:solidFill>
                  <a:schemeClr val="tx2"/>
                </a:solidFill>
              </a:rPr>
              <a:t>、</a:t>
            </a:r>
            <a:r>
              <a:rPr lang="en-US" altLang="zh-CN" sz="1600" dirty="0" smtClean="0">
                <a:solidFill>
                  <a:schemeClr val="tx2"/>
                </a:solidFill>
              </a:rPr>
              <a:t>Element</a:t>
            </a:r>
            <a:r>
              <a:rPr lang="zh-CN" altLang="en-US" sz="1600" dirty="0" smtClean="0">
                <a:solidFill>
                  <a:schemeClr val="tx2"/>
                </a:solidFill>
              </a:rPr>
              <a:t>、</a:t>
            </a:r>
            <a:r>
              <a:rPr lang="en-US" altLang="zh-CN" sz="1600" dirty="0" smtClean="0">
                <a:solidFill>
                  <a:schemeClr val="tx2"/>
                </a:solidFill>
              </a:rPr>
              <a:t>Attribute</a:t>
            </a:r>
            <a:r>
              <a:rPr lang="zh-CN" altLang="en-US" sz="1600" dirty="0" smtClean="0">
                <a:solidFill>
                  <a:schemeClr val="tx2"/>
                </a:solidFill>
              </a:rPr>
              <a:t>等</a:t>
            </a:r>
            <a:r>
              <a:rPr lang="en-US" altLang="zh-CN" sz="1600" dirty="0" smtClean="0">
                <a:solidFill>
                  <a:schemeClr val="tx2"/>
                </a:solidFill>
              </a:rPr>
              <a:t>10</a:t>
            </a:r>
            <a:r>
              <a:rPr lang="zh-CN" altLang="en-US" sz="1600" dirty="0" smtClean="0">
                <a:solidFill>
                  <a:schemeClr val="tx2"/>
                </a:solidFill>
              </a:rPr>
              <a:t>种。如果分别对这些一一实现不同的操作工作量太大、修改起来太麻烦。</a:t>
            </a:r>
            <a:endParaRPr lang="zh-CN" altLang="en-US" sz="1600" dirty="0">
              <a:solidFill>
                <a:schemeClr val="tx2"/>
              </a:solidFill>
            </a:endParaRPr>
          </a:p>
        </p:txBody>
      </p:sp>
      <p:sp>
        <p:nvSpPr>
          <p:cNvPr id="13" name="TextBox 9"/>
          <p:cNvSpPr txBox="1"/>
          <p:nvPr/>
        </p:nvSpPr>
        <p:spPr>
          <a:xfrm>
            <a:off x="829294" y="3873162"/>
            <a:ext cx="7056784"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chemeClr val="tx2"/>
                </a:solidFill>
              </a:rPr>
              <a:t>目标</a:t>
            </a:r>
          </a:p>
        </p:txBody>
      </p:sp>
      <p:sp>
        <p:nvSpPr>
          <p:cNvPr id="14" name="TextBox 10"/>
          <p:cNvSpPr txBox="1"/>
          <p:nvPr/>
        </p:nvSpPr>
        <p:spPr>
          <a:xfrm>
            <a:off x="1582974" y="4429888"/>
            <a:ext cx="6120680" cy="338554"/>
          </a:xfrm>
          <a:prstGeom prst="rect">
            <a:avLst/>
          </a:prstGeom>
          <a:noFill/>
        </p:spPr>
        <p:txBody>
          <a:bodyPr wrap="square" rtlCol="0">
            <a:spAutoFit/>
          </a:bodyPr>
          <a:lstStyle/>
          <a:p>
            <a:pPr marL="285750" indent="-285750">
              <a:buFont typeface="Wingdings" panose="05000000000000000000" pitchFamily="2" charset="2"/>
              <a:buChar char="u"/>
            </a:pPr>
            <a:r>
              <a:rPr lang="zh-CN" altLang="en-US" sz="1600" dirty="0" smtClean="0">
                <a:solidFill>
                  <a:schemeClr val="tx2"/>
                </a:solidFill>
              </a:rPr>
              <a:t>独立增加新的操作</a:t>
            </a:r>
            <a:endParaRPr lang="zh-CN" altLang="en-US" sz="1600" dirty="0">
              <a:solidFill>
                <a:schemeClr val="tx2"/>
              </a:solidFill>
            </a:endParaRPr>
          </a:p>
        </p:txBody>
      </p:sp>
      <p:sp>
        <p:nvSpPr>
          <p:cNvPr id="15" name="TextBox 11"/>
          <p:cNvSpPr txBox="1"/>
          <p:nvPr/>
        </p:nvSpPr>
        <p:spPr>
          <a:xfrm>
            <a:off x="1582974" y="4986615"/>
            <a:ext cx="6120680" cy="338554"/>
          </a:xfrm>
          <a:prstGeom prst="rect">
            <a:avLst/>
          </a:prstGeom>
          <a:noFill/>
        </p:spPr>
        <p:txBody>
          <a:bodyPr wrap="square" rtlCol="0">
            <a:spAutoFit/>
          </a:bodyPr>
          <a:lstStyle/>
          <a:p>
            <a:pPr marL="285750" indent="-285750">
              <a:buFont typeface="Wingdings" panose="05000000000000000000" pitchFamily="2" charset="2"/>
              <a:buChar char="u"/>
            </a:pPr>
            <a:r>
              <a:rPr lang="zh-CN" altLang="en-US" sz="1600" dirty="0" smtClean="0">
                <a:solidFill>
                  <a:schemeClr val="tx2"/>
                </a:solidFill>
              </a:rPr>
              <a:t>由节点本身定义其上的操作</a:t>
            </a:r>
            <a:endParaRPr lang="zh-CN" altLang="en-US" sz="1600" dirty="0">
              <a:solidFill>
                <a:schemeClr val="tx2"/>
              </a:solidFill>
            </a:endParaRPr>
          </a:p>
        </p:txBody>
      </p:sp>
    </p:spTree>
    <p:custDataLst>
      <p:tags r:id="rId1"/>
    </p:custDataLst>
    <p:extLst>
      <p:ext uri="{BB962C8B-B14F-4D97-AF65-F5344CB8AC3E}">
        <p14:creationId xmlns:p14="http://schemas.microsoft.com/office/powerpoint/2010/main" val="1085842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50"/>
                                        <p:tgtEl>
                                          <p:spTgt spid="11"/>
                                        </p:tgtEl>
                                      </p:cBhvr>
                                    </p:animEffect>
                                    <p:anim calcmode="lin" valueType="num">
                                      <p:cBhvr>
                                        <p:cTn id="12" dur="250" fill="hold"/>
                                        <p:tgtEl>
                                          <p:spTgt spid="11"/>
                                        </p:tgtEl>
                                        <p:attrNameLst>
                                          <p:attrName>ppt_x</p:attrName>
                                        </p:attrNameLst>
                                      </p:cBhvr>
                                      <p:tavLst>
                                        <p:tav tm="0">
                                          <p:val>
                                            <p:strVal val="#ppt_x"/>
                                          </p:val>
                                        </p:tav>
                                        <p:tav tm="100000">
                                          <p:val>
                                            <p:strVal val="#ppt_x"/>
                                          </p:val>
                                        </p:tav>
                                      </p:tavLst>
                                    </p:anim>
                                    <p:anim calcmode="lin" valueType="num">
                                      <p:cBhvr>
                                        <p:cTn id="13" dur="250" fill="hold"/>
                                        <p:tgtEl>
                                          <p:spTgt spid="11"/>
                                        </p:tgtEl>
                                        <p:attrNameLst>
                                          <p:attrName>ppt_y</p:attrName>
                                        </p:attrNameLst>
                                      </p:cBhvr>
                                      <p:tavLst>
                                        <p:tav tm="0">
                                          <p:val>
                                            <p:strVal val="#ppt_y+.1"/>
                                          </p:val>
                                        </p:tav>
                                        <p:tav tm="100000">
                                          <p:val>
                                            <p:strVal val="#ppt_y"/>
                                          </p:val>
                                        </p:tav>
                                      </p:tavLst>
                                    </p:anim>
                                  </p:childTnLst>
                                </p:cTn>
                              </p:par>
                            </p:childTnLst>
                          </p:cTn>
                        </p:par>
                        <p:par>
                          <p:cTn id="14" fill="hold">
                            <p:stCondLst>
                              <p:cond delay="25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250"/>
                                        <p:tgtEl>
                                          <p:spTgt spid="12"/>
                                        </p:tgtEl>
                                      </p:cBhvr>
                                    </p:animEffect>
                                    <p:anim calcmode="lin" valueType="num">
                                      <p:cBhvr>
                                        <p:cTn id="18" dur="250" fill="hold"/>
                                        <p:tgtEl>
                                          <p:spTgt spid="12"/>
                                        </p:tgtEl>
                                        <p:attrNameLst>
                                          <p:attrName>ppt_x</p:attrName>
                                        </p:attrNameLst>
                                      </p:cBhvr>
                                      <p:tavLst>
                                        <p:tav tm="0">
                                          <p:val>
                                            <p:strVal val="#ppt_x"/>
                                          </p:val>
                                        </p:tav>
                                        <p:tav tm="100000">
                                          <p:val>
                                            <p:strVal val="#ppt_x"/>
                                          </p:val>
                                        </p:tav>
                                      </p:tavLst>
                                    </p:anim>
                                    <p:anim calcmode="lin" valueType="num">
                                      <p:cBhvr>
                                        <p:cTn id="19" dur="2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250"/>
                                        <p:tgtEl>
                                          <p:spTgt spid="16"/>
                                        </p:tgtEl>
                                      </p:cBhvr>
                                    </p:animEffect>
                                    <p:anim calcmode="lin" valueType="num">
                                      <p:cBhvr>
                                        <p:cTn id="25" dur="250" fill="hold"/>
                                        <p:tgtEl>
                                          <p:spTgt spid="16"/>
                                        </p:tgtEl>
                                        <p:attrNameLst>
                                          <p:attrName>ppt_x</p:attrName>
                                        </p:attrNameLst>
                                      </p:cBhvr>
                                      <p:tavLst>
                                        <p:tav tm="0">
                                          <p:val>
                                            <p:strVal val="#ppt_x"/>
                                          </p:val>
                                        </p:tav>
                                        <p:tav tm="100000">
                                          <p:val>
                                            <p:strVal val="#ppt_x"/>
                                          </p:val>
                                        </p:tav>
                                      </p:tavLst>
                                    </p:anim>
                                    <p:anim calcmode="lin" valueType="num">
                                      <p:cBhvr>
                                        <p:cTn id="26" dur="2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xit" presetSubtype="0" fill="hold" nodeType="clickEffect">
                                  <p:stCondLst>
                                    <p:cond delay="0"/>
                                  </p:stCondLst>
                                  <p:childTnLst>
                                    <p:animEffect transition="out" filter="fade">
                                      <p:cBhvr>
                                        <p:cTn id="30" dur="250"/>
                                        <p:tgtEl>
                                          <p:spTgt spid="16"/>
                                        </p:tgtEl>
                                      </p:cBhvr>
                                    </p:animEffect>
                                    <p:anim calcmode="lin" valueType="num">
                                      <p:cBhvr>
                                        <p:cTn id="31" dur="250"/>
                                        <p:tgtEl>
                                          <p:spTgt spid="16"/>
                                        </p:tgtEl>
                                        <p:attrNameLst>
                                          <p:attrName>ppt_x</p:attrName>
                                        </p:attrNameLst>
                                      </p:cBhvr>
                                      <p:tavLst>
                                        <p:tav tm="0">
                                          <p:val>
                                            <p:strVal val="ppt_x"/>
                                          </p:val>
                                        </p:tav>
                                        <p:tav tm="100000">
                                          <p:val>
                                            <p:strVal val="ppt_x"/>
                                          </p:val>
                                        </p:tav>
                                      </p:tavLst>
                                    </p:anim>
                                    <p:anim calcmode="lin" valueType="num">
                                      <p:cBhvr>
                                        <p:cTn id="32" dur="250"/>
                                        <p:tgtEl>
                                          <p:spTgt spid="16"/>
                                        </p:tgtEl>
                                        <p:attrNameLst>
                                          <p:attrName>ppt_y</p:attrName>
                                        </p:attrNameLst>
                                      </p:cBhvr>
                                      <p:tavLst>
                                        <p:tav tm="0">
                                          <p:val>
                                            <p:strVal val="ppt_y"/>
                                          </p:val>
                                        </p:tav>
                                        <p:tav tm="100000">
                                          <p:val>
                                            <p:strVal val="ppt_y+.1"/>
                                          </p:val>
                                        </p:tav>
                                      </p:tavLst>
                                    </p:anim>
                                    <p:set>
                                      <p:cBhvr>
                                        <p:cTn id="33" dur="1" fill="hold">
                                          <p:stCondLst>
                                            <p:cond delay="249"/>
                                          </p:stCondLst>
                                        </p:cTn>
                                        <p:tgtEl>
                                          <p:spTgt spid="1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250"/>
                                        <p:tgtEl>
                                          <p:spTgt spid="13"/>
                                        </p:tgtEl>
                                      </p:cBhvr>
                                    </p:animEffect>
                                    <p:anim calcmode="lin" valueType="num">
                                      <p:cBhvr>
                                        <p:cTn id="39" dur="250" fill="hold"/>
                                        <p:tgtEl>
                                          <p:spTgt spid="13"/>
                                        </p:tgtEl>
                                        <p:attrNameLst>
                                          <p:attrName>ppt_x</p:attrName>
                                        </p:attrNameLst>
                                      </p:cBhvr>
                                      <p:tavLst>
                                        <p:tav tm="0">
                                          <p:val>
                                            <p:strVal val="#ppt_x"/>
                                          </p:val>
                                        </p:tav>
                                        <p:tav tm="100000">
                                          <p:val>
                                            <p:strVal val="#ppt_x"/>
                                          </p:val>
                                        </p:tav>
                                      </p:tavLst>
                                    </p:anim>
                                    <p:anim calcmode="lin" valueType="num">
                                      <p:cBhvr>
                                        <p:cTn id="40" dur="250" fill="hold"/>
                                        <p:tgtEl>
                                          <p:spTgt spid="13"/>
                                        </p:tgtEl>
                                        <p:attrNameLst>
                                          <p:attrName>ppt_y</p:attrName>
                                        </p:attrNameLst>
                                      </p:cBhvr>
                                      <p:tavLst>
                                        <p:tav tm="0">
                                          <p:val>
                                            <p:strVal val="#ppt_y+.1"/>
                                          </p:val>
                                        </p:tav>
                                        <p:tav tm="100000">
                                          <p:val>
                                            <p:strVal val="#ppt_y"/>
                                          </p:val>
                                        </p:tav>
                                      </p:tavLst>
                                    </p:anim>
                                  </p:childTnLst>
                                </p:cTn>
                              </p:par>
                            </p:childTnLst>
                          </p:cTn>
                        </p:par>
                        <p:par>
                          <p:cTn id="41" fill="hold">
                            <p:stCondLst>
                              <p:cond delay="250"/>
                            </p:stCondLst>
                            <p:childTnLst>
                              <p:par>
                                <p:cTn id="42" presetID="42"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250"/>
                                        <p:tgtEl>
                                          <p:spTgt spid="14"/>
                                        </p:tgtEl>
                                      </p:cBhvr>
                                    </p:animEffect>
                                    <p:anim calcmode="lin" valueType="num">
                                      <p:cBhvr>
                                        <p:cTn id="45" dur="250" fill="hold"/>
                                        <p:tgtEl>
                                          <p:spTgt spid="14"/>
                                        </p:tgtEl>
                                        <p:attrNameLst>
                                          <p:attrName>ppt_x</p:attrName>
                                        </p:attrNameLst>
                                      </p:cBhvr>
                                      <p:tavLst>
                                        <p:tav tm="0">
                                          <p:val>
                                            <p:strVal val="#ppt_x"/>
                                          </p:val>
                                        </p:tav>
                                        <p:tav tm="100000">
                                          <p:val>
                                            <p:strVal val="#ppt_x"/>
                                          </p:val>
                                        </p:tav>
                                      </p:tavLst>
                                    </p:anim>
                                    <p:anim calcmode="lin" valueType="num">
                                      <p:cBhvr>
                                        <p:cTn id="46" dur="250" fill="hold"/>
                                        <p:tgtEl>
                                          <p:spTgt spid="14"/>
                                        </p:tgtEl>
                                        <p:attrNameLst>
                                          <p:attrName>ppt_y</p:attrName>
                                        </p:attrNameLst>
                                      </p:cBhvr>
                                      <p:tavLst>
                                        <p:tav tm="0">
                                          <p:val>
                                            <p:strVal val="#ppt_y+.1"/>
                                          </p:val>
                                        </p:tav>
                                        <p:tav tm="100000">
                                          <p:val>
                                            <p:strVal val="#ppt_y"/>
                                          </p:val>
                                        </p:tav>
                                      </p:tavLst>
                                    </p:anim>
                                  </p:childTnLst>
                                </p:cTn>
                              </p:par>
                            </p:childTnLst>
                          </p:cTn>
                        </p:par>
                        <p:par>
                          <p:cTn id="47" fill="hold">
                            <p:stCondLst>
                              <p:cond delay="500"/>
                            </p:stCondLst>
                            <p:childTnLst>
                              <p:par>
                                <p:cTn id="48" presetID="42" presetClass="entr" presetSubtype="0"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250"/>
                                        <p:tgtEl>
                                          <p:spTgt spid="15"/>
                                        </p:tgtEl>
                                      </p:cBhvr>
                                    </p:animEffect>
                                    <p:anim calcmode="lin" valueType="num">
                                      <p:cBhvr>
                                        <p:cTn id="51" dur="250" fill="hold"/>
                                        <p:tgtEl>
                                          <p:spTgt spid="15"/>
                                        </p:tgtEl>
                                        <p:attrNameLst>
                                          <p:attrName>ppt_x</p:attrName>
                                        </p:attrNameLst>
                                      </p:cBhvr>
                                      <p:tavLst>
                                        <p:tav tm="0">
                                          <p:val>
                                            <p:strVal val="#ppt_x"/>
                                          </p:val>
                                        </p:tav>
                                        <p:tav tm="100000">
                                          <p:val>
                                            <p:strVal val="#ppt_x"/>
                                          </p:val>
                                        </p:tav>
                                      </p:tavLst>
                                    </p:anim>
                                    <p:anim calcmode="lin" valueType="num">
                                      <p:cBhvr>
                                        <p:cTn id="52" dur="2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dirty="0">
                <a:latin typeface="Verdana" pitchFamily="34" charset="0"/>
                <a:ea typeface="宋体" pitchFamily="2" charset="-122"/>
              </a:rPr>
              <a:t>访问者模式</a:t>
            </a:r>
            <a:endParaRPr lang="zh-CN" altLang="en-US" dirty="0" smtClean="0">
              <a:latin typeface="Verdana" pitchFamily="34" charset="0"/>
              <a:ea typeface="宋体" pitchFamily="2" charset="-122"/>
            </a:endParaRPr>
          </a:p>
        </p:txBody>
      </p:sp>
      <p:sp>
        <p:nvSpPr>
          <p:cNvPr id="7" name="灯片编号占位符 6"/>
          <p:cNvSpPr>
            <a:spLocks noGrp="1"/>
          </p:cNvSpPr>
          <p:nvPr>
            <p:ph type="sldNum" sz="quarter" idx="10"/>
          </p:nvPr>
        </p:nvSpPr>
        <p:spPr/>
        <p:txBody>
          <a:bodyPr/>
          <a:lstStyle/>
          <a:p>
            <a:pPr>
              <a:defRPr/>
            </a:pPr>
            <a:fld id="{43D45A23-8488-4EDC-AF13-219D17230341}" type="slidenum">
              <a:rPr lang="en-US" altLang="zh-CN" smtClean="0"/>
              <a:pPr>
                <a:defRPr/>
              </a:pPr>
              <a:t>20</a:t>
            </a:fld>
            <a:endParaRPr lang="en-US" altLang="zh-CN" dirty="0"/>
          </a:p>
        </p:txBody>
      </p:sp>
      <p:sp>
        <p:nvSpPr>
          <p:cNvPr id="6149"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smtClean="0">
                <a:latin typeface="Verdana" pitchFamily="34" charset="0"/>
              </a:rPr>
              <a:t> Namespace</a:t>
            </a:r>
            <a:endParaRPr lang="en-US" altLang="zh-CN" sz="2400" dirty="0">
              <a:latin typeface="Verdana" pitchFamily="34" charset="0"/>
            </a:endParaRPr>
          </a:p>
        </p:txBody>
      </p:sp>
      <p:pic>
        <p:nvPicPr>
          <p:cNvPr id="40"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4"/>
          <p:cNvSpPr txBox="1"/>
          <p:nvPr/>
        </p:nvSpPr>
        <p:spPr>
          <a:xfrm>
            <a:off x="683568" y="1722661"/>
            <a:ext cx="7056784"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smtClean="0">
                <a:solidFill>
                  <a:schemeClr val="tx2"/>
                </a:solidFill>
              </a:rPr>
              <a:t>Visitor</a:t>
            </a:r>
            <a:r>
              <a:rPr lang="zh-CN" altLang="en-US" dirty="0" smtClean="0">
                <a:solidFill>
                  <a:schemeClr val="tx2"/>
                </a:solidFill>
              </a:rPr>
              <a:t>模式</a:t>
            </a:r>
            <a:endParaRPr lang="zh-CN" altLang="en-US" dirty="0">
              <a:solidFill>
                <a:schemeClr val="tx2"/>
              </a:solidFill>
            </a:endParaRPr>
          </a:p>
        </p:txBody>
      </p:sp>
      <p:sp>
        <p:nvSpPr>
          <p:cNvPr id="18" name="TextBox 5"/>
          <p:cNvSpPr txBox="1"/>
          <p:nvPr/>
        </p:nvSpPr>
        <p:spPr>
          <a:xfrm>
            <a:off x="1240969" y="2300253"/>
            <a:ext cx="4752528" cy="369332"/>
          </a:xfrm>
          <a:prstGeom prst="rect">
            <a:avLst/>
          </a:prstGeom>
          <a:noFill/>
        </p:spPr>
        <p:txBody>
          <a:bodyPr wrap="square" rtlCol="0">
            <a:spAutoFit/>
          </a:bodyPr>
          <a:lstStyle/>
          <a:p>
            <a:pPr marL="285750" indent="-285750">
              <a:buFont typeface="Wingdings" panose="05000000000000000000" pitchFamily="2" charset="2"/>
              <a:buChar char="u"/>
            </a:pPr>
            <a:r>
              <a:rPr lang="en-US" altLang="zh-CN" dirty="0" smtClean="0">
                <a:solidFill>
                  <a:schemeClr val="tx2"/>
                </a:solidFill>
              </a:rPr>
              <a:t>Visitor</a:t>
            </a:r>
            <a:r>
              <a:rPr lang="zh-CN" altLang="en-US" dirty="0" smtClean="0">
                <a:solidFill>
                  <a:schemeClr val="tx2"/>
                </a:solidFill>
              </a:rPr>
              <a:t>定义</a:t>
            </a:r>
            <a:endParaRPr lang="zh-CN" altLang="en-US" dirty="0">
              <a:solidFill>
                <a:schemeClr val="tx2"/>
              </a:solidFill>
            </a:endParaRPr>
          </a:p>
        </p:txBody>
      </p:sp>
      <p:sp>
        <p:nvSpPr>
          <p:cNvPr id="19" name="TextBox 6"/>
          <p:cNvSpPr txBox="1"/>
          <p:nvPr/>
        </p:nvSpPr>
        <p:spPr>
          <a:xfrm>
            <a:off x="1786825" y="2877845"/>
            <a:ext cx="5184576" cy="923330"/>
          </a:xfrm>
          <a:prstGeom prst="rect">
            <a:avLst/>
          </a:prstGeom>
          <a:noFill/>
        </p:spPr>
        <p:txBody>
          <a:bodyPr wrap="square" rtlCol="0">
            <a:spAutoFit/>
          </a:bodyPr>
          <a:lstStyle/>
          <a:p>
            <a:r>
              <a:rPr lang="zh-CN" altLang="en-US" dirty="0" smtClean="0">
                <a:solidFill>
                  <a:schemeClr val="tx2"/>
                </a:solidFill>
              </a:rPr>
              <a:t>在</a:t>
            </a:r>
            <a:r>
              <a:rPr lang="en-US" altLang="zh-CN" dirty="0" smtClean="0">
                <a:solidFill>
                  <a:schemeClr val="tx2"/>
                </a:solidFill>
              </a:rPr>
              <a:t>Erich Gamma</a:t>
            </a:r>
            <a:r>
              <a:rPr lang="zh-CN" altLang="en-US" dirty="0" smtClean="0">
                <a:solidFill>
                  <a:schemeClr val="tx2"/>
                </a:solidFill>
              </a:rPr>
              <a:t>著的设计模式书中这样定义：泛指在遍历过程中“访问”被遍历对象并做适当操作的一类对象。</a:t>
            </a:r>
            <a:endParaRPr lang="zh-CN" altLang="en-US" dirty="0">
              <a:solidFill>
                <a:schemeClr val="tx2"/>
              </a:solidFill>
            </a:endParaRPr>
          </a:p>
        </p:txBody>
      </p:sp>
      <p:sp>
        <p:nvSpPr>
          <p:cNvPr id="20" name="TextBox 7"/>
          <p:cNvSpPr txBox="1"/>
          <p:nvPr/>
        </p:nvSpPr>
        <p:spPr>
          <a:xfrm>
            <a:off x="1240969" y="4009435"/>
            <a:ext cx="4752528" cy="369332"/>
          </a:xfrm>
          <a:prstGeom prst="rect">
            <a:avLst/>
          </a:prstGeom>
          <a:noFill/>
        </p:spPr>
        <p:txBody>
          <a:bodyPr wrap="square" rtlCol="0">
            <a:spAutoFit/>
          </a:bodyPr>
          <a:lstStyle/>
          <a:p>
            <a:pPr marL="285750" indent="-285750">
              <a:buFont typeface="Wingdings" panose="05000000000000000000" pitchFamily="2" charset="2"/>
              <a:buChar char="u"/>
            </a:pPr>
            <a:r>
              <a:rPr lang="en-US" altLang="zh-CN" dirty="0" smtClean="0">
                <a:solidFill>
                  <a:schemeClr val="tx2"/>
                </a:solidFill>
              </a:rPr>
              <a:t>Visitor</a:t>
            </a:r>
            <a:r>
              <a:rPr lang="zh-CN" altLang="en-US" dirty="0" smtClean="0">
                <a:solidFill>
                  <a:schemeClr val="tx2"/>
                </a:solidFill>
              </a:rPr>
              <a:t>模式意图</a:t>
            </a:r>
            <a:endParaRPr lang="zh-CN" altLang="en-US" dirty="0">
              <a:solidFill>
                <a:schemeClr val="tx2"/>
              </a:solidFill>
            </a:endParaRPr>
          </a:p>
        </p:txBody>
      </p:sp>
      <p:sp>
        <p:nvSpPr>
          <p:cNvPr id="21" name="TextBox 8"/>
          <p:cNvSpPr txBox="1"/>
          <p:nvPr/>
        </p:nvSpPr>
        <p:spPr>
          <a:xfrm>
            <a:off x="1786825" y="4587027"/>
            <a:ext cx="4896544" cy="923330"/>
          </a:xfrm>
          <a:prstGeom prst="rect">
            <a:avLst/>
          </a:prstGeom>
          <a:noFill/>
        </p:spPr>
        <p:txBody>
          <a:bodyPr wrap="square" rtlCol="0">
            <a:spAutoFit/>
          </a:bodyPr>
          <a:lstStyle/>
          <a:p>
            <a:r>
              <a:rPr lang="zh-CN" altLang="en-US" dirty="0" smtClean="0">
                <a:solidFill>
                  <a:schemeClr val="tx2"/>
                </a:solidFill>
              </a:rPr>
              <a:t>表示一个作用于某对象结构中各个元素的操作。</a:t>
            </a:r>
            <a:r>
              <a:rPr lang="en-US" altLang="zh-CN" dirty="0" smtClean="0">
                <a:solidFill>
                  <a:schemeClr val="tx2"/>
                </a:solidFill>
              </a:rPr>
              <a:t>Visitor</a:t>
            </a:r>
            <a:r>
              <a:rPr lang="zh-CN" altLang="en-US" dirty="0" smtClean="0">
                <a:solidFill>
                  <a:schemeClr val="tx2"/>
                </a:solidFill>
              </a:rPr>
              <a:t>模式可以在不改变各元素的类前提下定义作用于这些元素的新操作。</a:t>
            </a:r>
            <a:endParaRPr lang="zh-CN" altLang="en-US" dirty="0">
              <a:solidFill>
                <a:schemeClr val="tx2"/>
              </a:solidFill>
            </a:endParaRPr>
          </a:p>
        </p:txBody>
      </p:sp>
    </p:spTree>
    <p:custDataLst>
      <p:tags r:id="rId1"/>
    </p:custDataLst>
    <p:extLst>
      <p:ext uri="{BB962C8B-B14F-4D97-AF65-F5344CB8AC3E}">
        <p14:creationId xmlns:p14="http://schemas.microsoft.com/office/powerpoint/2010/main" val="208680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50"/>
                                        <p:tgtEl>
                                          <p:spTgt spid="17"/>
                                        </p:tgtEl>
                                      </p:cBhvr>
                                    </p:animEffect>
                                    <p:anim calcmode="lin" valueType="num">
                                      <p:cBhvr>
                                        <p:cTn id="11" dur="250" fill="hold"/>
                                        <p:tgtEl>
                                          <p:spTgt spid="17"/>
                                        </p:tgtEl>
                                        <p:attrNameLst>
                                          <p:attrName>ppt_x</p:attrName>
                                        </p:attrNameLst>
                                      </p:cBhvr>
                                      <p:tavLst>
                                        <p:tav tm="0">
                                          <p:val>
                                            <p:strVal val="#ppt_x"/>
                                          </p:val>
                                        </p:tav>
                                        <p:tav tm="100000">
                                          <p:val>
                                            <p:strVal val="#ppt_x"/>
                                          </p:val>
                                        </p:tav>
                                      </p:tavLst>
                                    </p:anim>
                                    <p:anim calcmode="lin" valueType="num">
                                      <p:cBhvr>
                                        <p:cTn id="12" dur="250" fill="hold"/>
                                        <p:tgtEl>
                                          <p:spTgt spid="17"/>
                                        </p:tgtEl>
                                        <p:attrNameLst>
                                          <p:attrName>ppt_y</p:attrName>
                                        </p:attrNameLst>
                                      </p:cBhvr>
                                      <p:tavLst>
                                        <p:tav tm="0">
                                          <p:val>
                                            <p:strVal val="#ppt_y+.1"/>
                                          </p:val>
                                        </p:tav>
                                        <p:tav tm="100000">
                                          <p:val>
                                            <p:strVal val="#ppt_y"/>
                                          </p:val>
                                        </p:tav>
                                      </p:tavLst>
                                    </p:anim>
                                  </p:childTnLst>
                                </p:cTn>
                              </p:par>
                            </p:childTnLst>
                          </p:cTn>
                        </p:par>
                        <p:par>
                          <p:cTn id="13" fill="hold">
                            <p:stCondLst>
                              <p:cond delay="250"/>
                            </p:stCondLst>
                            <p:childTnLst>
                              <p:par>
                                <p:cTn id="14" presetID="42"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250"/>
                                        <p:tgtEl>
                                          <p:spTgt spid="18"/>
                                        </p:tgtEl>
                                      </p:cBhvr>
                                    </p:animEffect>
                                    <p:anim calcmode="lin" valueType="num">
                                      <p:cBhvr>
                                        <p:cTn id="17" dur="250" fill="hold"/>
                                        <p:tgtEl>
                                          <p:spTgt spid="18"/>
                                        </p:tgtEl>
                                        <p:attrNameLst>
                                          <p:attrName>ppt_x</p:attrName>
                                        </p:attrNameLst>
                                      </p:cBhvr>
                                      <p:tavLst>
                                        <p:tav tm="0">
                                          <p:val>
                                            <p:strVal val="#ppt_x"/>
                                          </p:val>
                                        </p:tav>
                                        <p:tav tm="100000">
                                          <p:val>
                                            <p:strVal val="#ppt_x"/>
                                          </p:val>
                                        </p:tav>
                                      </p:tavLst>
                                    </p:anim>
                                    <p:anim calcmode="lin" valueType="num">
                                      <p:cBhvr>
                                        <p:cTn id="18" dur="25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250"/>
                                        <p:tgtEl>
                                          <p:spTgt spid="19"/>
                                        </p:tgtEl>
                                      </p:cBhvr>
                                    </p:animEffect>
                                    <p:anim calcmode="lin" valueType="num">
                                      <p:cBhvr>
                                        <p:cTn id="24" dur="250" fill="hold"/>
                                        <p:tgtEl>
                                          <p:spTgt spid="19"/>
                                        </p:tgtEl>
                                        <p:attrNameLst>
                                          <p:attrName>ppt_x</p:attrName>
                                        </p:attrNameLst>
                                      </p:cBhvr>
                                      <p:tavLst>
                                        <p:tav tm="0">
                                          <p:val>
                                            <p:strVal val="#ppt_x"/>
                                          </p:val>
                                        </p:tav>
                                        <p:tav tm="100000">
                                          <p:val>
                                            <p:strVal val="#ppt_x"/>
                                          </p:val>
                                        </p:tav>
                                      </p:tavLst>
                                    </p:anim>
                                    <p:anim calcmode="lin" valueType="num">
                                      <p:cBhvr>
                                        <p:cTn id="25" dur="250" fill="hold"/>
                                        <p:tgtEl>
                                          <p:spTgt spid="19"/>
                                        </p:tgtEl>
                                        <p:attrNameLst>
                                          <p:attrName>ppt_y</p:attrName>
                                        </p:attrNameLst>
                                      </p:cBhvr>
                                      <p:tavLst>
                                        <p:tav tm="0">
                                          <p:val>
                                            <p:strVal val="#ppt_y+.1"/>
                                          </p:val>
                                        </p:tav>
                                        <p:tav tm="100000">
                                          <p:val>
                                            <p:strVal val="#ppt_y"/>
                                          </p:val>
                                        </p:tav>
                                      </p:tavLst>
                                    </p:anim>
                                  </p:childTnLst>
                                </p:cTn>
                              </p:par>
                            </p:childTnLst>
                          </p:cTn>
                        </p:par>
                        <p:par>
                          <p:cTn id="26" fill="hold">
                            <p:stCondLst>
                              <p:cond delay="250"/>
                            </p:stCondLst>
                            <p:childTnLst>
                              <p:par>
                                <p:cTn id="27" presetID="42"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250"/>
                                        <p:tgtEl>
                                          <p:spTgt spid="20"/>
                                        </p:tgtEl>
                                      </p:cBhvr>
                                    </p:animEffect>
                                    <p:anim calcmode="lin" valueType="num">
                                      <p:cBhvr>
                                        <p:cTn id="30" dur="250" fill="hold"/>
                                        <p:tgtEl>
                                          <p:spTgt spid="20"/>
                                        </p:tgtEl>
                                        <p:attrNameLst>
                                          <p:attrName>ppt_x</p:attrName>
                                        </p:attrNameLst>
                                      </p:cBhvr>
                                      <p:tavLst>
                                        <p:tav tm="0">
                                          <p:val>
                                            <p:strVal val="#ppt_x"/>
                                          </p:val>
                                        </p:tav>
                                        <p:tav tm="100000">
                                          <p:val>
                                            <p:strVal val="#ppt_x"/>
                                          </p:val>
                                        </p:tav>
                                      </p:tavLst>
                                    </p:anim>
                                    <p:anim calcmode="lin" valueType="num">
                                      <p:cBhvr>
                                        <p:cTn id="31" dur="250" fill="hold"/>
                                        <p:tgtEl>
                                          <p:spTgt spid="20"/>
                                        </p:tgtEl>
                                        <p:attrNameLst>
                                          <p:attrName>ppt_y</p:attrName>
                                        </p:attrNameLst>
                                      </p:cBhvr>
                                      <p:tavLst>
                                        <p:tav tm="0">
                                          <p:val>
                                            <p:strVal val="#ppt_y+.1"/>
                                          </p:val>
                                        </p:tav>
                                        <p:tav tm="100000">
                                          <p:val>
                                            <p:strVal val="#ppt_y"/>
                                          </p:val>
                                        </p:tav>
                                      </p:tavLst>
                                    </p:anim>
                                  </p:childTnLst>
                                </p:cTn>
                              </p:par>
                            </p:childTnLst>
                          </p:cTn>
                        </p:par>
                        <p:par>
                          <p:cTn id="32" fill="hold">
                            <p:stCondLst>
                              <p:cond delay="500"/>
                            </p:stCondLst>
                            <p:childTnLst>
                              <p:par>
                                <p:cTn id="33" presetID="42" presetClass="entr" presetSubtype="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250"/>
                                        <p:tgtEl>
                                          <p:spTgt spid="21"/>
                                        </p:tgtEl>
                                      </p:cBhvr>
                                    </p:animEffect>
                                    <p:anim calcmode="lin" valueType="num">
                                      <p:cBhvr>
                                        <p:cTn id="36" dur="250" fill="hold"/>
                                        <p:tgtEl>
                                          <p:spTgt spid="21"/>
                                        </p:tgtEl>
                                        <p:attrNameLst>
                                          <p:attrName>ppt_x</p:attrName>
                                        </p:attrNameLst>
                                      </p:cBhvr>
                                      <p:tavLst>
                                        <p:tav tm="0">
                                          <p:val>
                                            <p:strVal val="#ppt_x"/>
                                          </p:val>
                                        </p:tav>
                                        <p:tav tm="100000">
                                          <p:val>
                                            <p:strVal val="#ppt_x"/>
                                          </p:val>
                                        </p:tav>
                                      </p:tavLst>
                                    </p:anim>
                                    <p:anim calcmode="lin" valueType="num">
                                      <p:cBhvr>
                                        <p:cTn id="37" dur="2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P spid="18" grpId="0"/>
      <p:bldP spid="19" grpId="0"/>
      <p:bldP spid="20"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939" y="1797274"/>
            <a:ext cx="6666521" cy="4208241"/>
          </a:xfrm>
          <a:prstGeom prst="rect">
            <a:avLst/>
          </a:prstGeom>
        </p:spPr>
      </p:pic>
      <p:sp>
        <p:nvSpPr>
          <p:cNvPr id="6146" name="标题 1"/>
          <p:cNvSpPr>
            <a:spLocks noGrp="1"/>
          </p:cNvSpPr>
          <p:nvPr>
            <p:ph type="title"/>
          </p:nvPr>
        </p:nvSpPr>
        <p:spPr/>
        <p:txBody>
          <a:bodyPr/>
          <a:lstStyle/>
          <a:p>
            <a:pPr eaLnBrk="1" hangingPunct="1"/>
            <a:r>
              <a:rPr lang="zh-CN" altLang="en-US" dirty="0">
                <a:latin typeface="Verdana" pitchFamily="34" charset="0"/>
                <a:ea typeface="宋体" pitchFamily="2" charset="-122"/>
              </a:rPr>
              <a:t>访问者模式</a:t>
            </a:r>
            <a:endParaRPr lang="zh-CN" altLang="en-US" dirty="0" smtClean="0">
              <a:latin typeface="Verdana" pitchFamily="34" charset="0"/>
              <a:ea typeface="宋体" pitchFamily="2" charset="-122"/>
            </a:endParaRPr>
          </a:p>
        </p:txBody>
      </p:sp>
      <p:sp>
        <p:nvSpPr>
          <p:cNvPr id="7" name="灯片编号占位符 6"/>
          <p:cNvSpPr>
            <a:spLocks noGrp="1"/>
          </p:cNvSpPr>
          <p:nvPr>
            <p:ph type="sldNum" sz="quarter" idx="10"/>
          </p:nvPr>
        </p:nvSpPr>
        <p:spPr/>
        <p:txBody>
          <a:bodyPr/>
          <a:lstStyle/>
          <a:p>
            <a:pPr>
              <a:defRPr/>
            </a:pPr>
            <a:fld id="{43D45A23-8488-4EDC-AF13-219D17230341}" type="slidenum">
              <a:rPr lang="en-US" altLang="zh-CN" smtClean="0"/>
              <a:pPr>
                <a:defRPr/>
              </a:pPr>
              <a:t>21</a:t>
            </a:fld>
            <a:endParaRPr lang="en-US" altLang="zh-CN" dirty="0"/>
          </a:p>
        </p:txBody>
      </p:sp>
      <p:sp>
        <p:nvSpPr>
          <p:cNvPr id="6149"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smtClean="0">
                <a:latin typeface="Verdana" pitchFamily="34" charset="0"/>
              </a:rPr>
              <a:t> Namespace</a:t>
            </a:r>
            <a:endParaRPr lang="en-US" altLang="zh-CN" sz="2400" dirty="0">
              <a:latin typeface="Verdana" pitchFamily="34" charset="0"/>
            </a:endParaRPr>
          </a:p>
        </p:txBody>
      </p:sp>
      <p:pic>
        <p:nvPicPr>
          <p:cNvPr id="40" name="Picture 8" descr="http://scce.ustb.edu.cn/news/img/20111025-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4"/>
          <p:cNvSpPr txBox="1"/>
          <p:nvPr/>
        </p:nvSpPr>
        <p:spPr>
          <a:xfrm>
            <a:off x="683568" y="1722661"/>
            <a:ext cx="7056784"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smtClean="0">
                <a:solidFill>
                  <a:schemeClr val="tx2"/>
                </a:solidFill>
              </a:rPr>
              <a:t>Visitor</a:t>
            </a:r>
            <a:r>
              <a:rPr lang="zh-CN" altLang="en-US" dirty="0" smtClean="0">
                <a:solidFill>
                  <a:schemeClr val="tx2"/>
                </a:solidFill>
              </a:rPr>
              <a:t>模式</a:t>
            </a:r>
            <a:endParaRPr lang="zh-CN" altLang="en-US" dirty="0">
              <a:solidFill>
                <a:schemeClr val="tx2"/>
              </a:solidFill>
            </a:endParaRPr>
          </a:p>
        </p:txBody>
      </p:sp>
      <p:sp>
        <p:nvSpPr>
          <p:cNvPr id="12" name="TextBox 5"/>
          <p:cNvSpPr txBox="1"/>
          <p:nvPr/>
        </p:nvSpPr>
        <p:spPr>
          <a:xfrm>
            <a:off x="1090836" y="2300253"/>
            <a:ext cx="4752528" cy="369332"/>
          </a:xfrm>
          <a:prstGeom prst="rect">
            <a:avLst/>
          </a:prstGeom>
          <a:noFill/>
        </p:spPr>
        <p:txBody>
          <a:bodyPr wrap="square" rtlCol="0">
            <a:spAutoFit/>
          </a:bodyPr>
          <a:lstStyle/>
          <a:p>
            <a:pPr marL="285750" indent="-285750">
              <a:buFont typeface="Wingdings" panose="05000000000000000000" pitchFamily="2" charset="2"/>
              <a:buChar char="u"/>
            </a:pPr>
            <a:r>
              <a:rPr lang="en-US" altLang="zh-CN" dirty="0" smtClean="0">
                <a:solidFill>
                  <a:schemeClr val="tx2"/>
                </a:solidFill>
              </a:rPr>
              <a:t>Visitor</a:t>
            </a:r>
            <a:r>
              <a:rPr lang="zh-CN" altLang="en-US" dirty="0" smtClean="0">
                <a:solidFill>
                  <a:schemeClr val="tx2"/>
                </a:solidFill>
              </a:rPr>
              <a:t>模式类图</a:t>
            </a:r>
            <a:endParaRPr lang="zh-CN" altLang="en-US" dirty="0">
              <a:solidFill>
                <a:schemeClr val="tx2"/>
              </a:solidFill>
            </a:endParaRPr>
          </a:p>
        </p:txBody>
      </p:sp>
      <p:sp>
        <p:nvSpPr>
          <p:cNvPr id="14" name="TextBox 6"/>
          <p:cNvSpPr txBox="1"/>
          <p:nvPr/>
        </p:nvSpPr>
        <p:spPr>
          <a:xfrm>
            <a:off x="90680" y="3735045"/>
            <a:ext cx="3096344" cy="369332"/>
          </a:xfrm>
          <a:prstGeom prst="rect">
            <a:avLst/>
          </a:prstGeom>
          <a:noFill/>
        </p:spPr>
        <p:txBody>
          <a:bodyPr wrap="square" rtlCol="0">
            <a:spAutoFit/>
          </a:bodyPr>
          <a:lstStyle/>
          <a:p>
            <a:r>
              <a:rPr lang="zh-CN" altLang="en-US" dirty="0" smtClean="0">
                <a:solidFill>
                  <a:srgbClr val="FF0000"/>
                </a:solidFill>
              </a:rPr>
              <a:t>独立增加新的操作</a:t>
            </a:r>
            <a:endParaRPr lang="zh-CN" altLang="en-US" dirty="0">
              <a:solidFill>
                <a:srgbClr val="FF0000"/>
              </a:solidFill>
            </a:endParaRPr>
          </a:p>
        </p:txBody>
      </p:sp>
      <p:sp>
        <p:nvSpPr>
          <p:cNvPr id="15" name="TextBox 9"/>
          <p:cNvSpPr txBox="1"/>
          <p:nvPr/>
        </p:nvSpPr>
        <p:spPr>
          <a:xfrm>
            <a:off x="95891" y="4821529"/>
            <a:ext cx="3096344" cy="369332"/>
          </a:xfrm>
          <a:prstGeom prst="rect">
            <a:avLst/>
          </a:prstGeom>
          <a:noFill/>
        </p:spPr>
        <p:txBody>
          <a:bodyPr wrap="square" rtlCol="0">
            <a:spAutoFit/>
          </a:bodyPr>
          <a:lstStyle/>
          <a:p>
            <a:r>
              <a:rPr lang="zh-CN" altLang="en-US" dirty="0">
                <a:solidFill>
                  <a:srgbClr val="FF0000"/>
                </a:solidFill>
              </a:rPr>
              <a:t>由节点本身定义其上的操作</a:t>
            </a:r>
          </a:p>
        </p:txBody>
      </p:sp>
    </p:spTree>
    <p:custDataLst>
      <p:tags r:id="rId1"/>
    </p:custDataLst>
    <p:extLst>
      <p:ext uri="{BB962C8B-B14F-4D97-AF65-F5344CB8AC3E}">
        <p14:creationId xmlns:p14="http://schemas.microsoft.com/office/powerpoint/2010/main" val="3261792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50"/>
                                        <p:tgtEl>
                                          <p:spTgt spid="17"/>
                                        </p:tgtEl>
                                      </p:cBhvr>
                                    </p:animEffect>
                                    <p:anim calcmode="lin" valueType="num">
                                      <p:cBhvr>
                                        <p:cTn id="11" dur="250" fill="hold"/>
                                        <p:tgtEl>
                                          <p:spTgt spid="17"/>
                                        </p:tgtEl>
                                        <p:attrNameLst>
                                          <p:attrName>ppt_x</p:attrName>
                                        </p:attrNameLst>
                                      </p:cBhvr>
                                      <p:tavLst>
                                        <p:tav tm="0">
                                          <p:val>
                                            <p:strVal val="#ppt_x"/>
                                          </p:val>
                                        </p:tav>
                                        <p:tav tm="100000">
                                          <p:val>
                                            <p:strVal val="#ppt_x"/>
                                          </p:val>
                                        </p:tav>
                                      </p:tavLst>
                                    </p:anim>
                                    <p:anim calcmode="lin" valueType="num">
                                      <p:cBhvr>
                                        <p:cTn id="12" dur="2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50"/>
                                        <p:tgtEl>
                                          <p:spTgt spid="4"/>
                                        </p:tgtEl>
                                      </p:cBhvr>
                                    </p:animEffect>
                                    <p:anim calcmode="lin" valueType="num">
                                      <p:cBhvr>
                                        <p:cTn id="18" dur="250" fill="hold"/>
                                        <p:tgtEl>
                                          <p:spTgt spid="4"/>
                                        </p:tgtEl>
                                        <p:attrNameLst>
                                          <p:attrName>ppt_x</p:attrName>
                                        </p:attrNameLst>
                                      </p:cBhvr>
                                      <p:tavLst>
                                        <p:tav tm="0">
                                          <p:val>
                                            <p:strVal val="#ppt_x"/>
                                          </p:val>
                                        </p:tav>
                                        <p:tav tm="100000">
                                          <p:val>
                                            <p:strVal val="#ppt_x"/>
                                          </p:val>
                                        </p:tav>
                                      </p:tavLst>
                                    </p:anim>
                                    <p:anim calcmode="lin" valueType="num">
                                      <p:cBhvr>
                                        <p:cTn id="19" dur="2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250"/>
                                        <p:tgtEl>
                                          <p:spTgt spid="14"/>
                                        </p:tgtEl>
                                      </p:cBhvr>
                                    </p:animEffect>
                                    <p:anim calcmode="lin" valueType="num">
                                      <p:cBhvr>
                                        <p:cTn id="25" dur="250" fill="hold"/>
                                        <p:tgtEl>
                                          <p:spTgt spid="14"/>
                                        </p:tgtEl>
                                        <p:attrNameLst>
                                          <p:attrName>ppt_x</p:attrName>
                                        </p:attrNameLst>
                                      </p:cBhvr>
                                      <p:tavLst>
                                        <p:tav tm="0">
                                          <p:val>
                                            <p:strVal val="#ppt_x"/>
                                          </p:val>
                                        </p:tav>
                                        <p:tav tm="100000">
                                          <p:val>
                                            <p:strVal val="#ppt_x"/>
                                          </p:val>
                                        </p:tav>
                                      </p:tavLst>
                                    </p:anim>
                                    <p:anim calcmode="lin" valueType="num">
                                      <p:cBhvr>
                                        <p:cTn id="26" dur="250" fill="hold"/>
                                        <p:tgtEl>
                                          <p:spTgt spid="14"/>
                                        </p:tgtEl>
                                        <p:attrNameLst>
                                          <p:attrName>ppt_y</p:attrName>
                                        </p:attrNameLst>
                                      </p:cBhvr>
                                      <p:tavLst>
                                        <p:tav tm="0">
                                          <p:val>
                                            <p:strVal val="#ppt_y+.1"/>
                                          </p:val>
                                        </p:tav>
                                        <p:tav tm="100000">
                                          <p:val>
                                            <p:strVal val="#ppt_y"/>
                                          </p:val>
                                        </p:tav>
                                      </p:tavLst>
                                    </p:anim>
                                  </p:childTnLst>
                                </p:cTn>
                              </p:par>
                            </p:childTnLst>
                          </p:cTn>
                        </p:par>
                        <p:par>
                          <p:cTn id="27" fill="hold">
                            <p:stCondLst>
                              <p:cond delay="250"/>
                            </p:stCondLst>
                            <p:childTnLst>
                              <p:par>
                                <p:cTn id="28" presetID="42"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250"/>
                                        <p:tgtEl>
                                          <p:spTgt spid="15"/>
                                        </p:tgtEl>
                                      </p:cBhvr>
                                    </p:animEffect>
                                    <p:anim calcmode="lin" valueType="num">
                                      <p:cBhvr>
                                        <p:cTn id="31" dur="250" fill="hold"/>
                                        <p:tgtEl>
                                          <p:spTgt spid="15"/>
                                        </p:tgtEl>
                                        <p:attrNameLst>
                                          <p:attrName>ppt_x</p:attrName>
                                        </p:attrNameLst>
                                      </p:cBhvr>
                                      <p:tavLst>
                                        <p:tav tm="0">
                                          <p:val>
                                            <p:strVal val="#ppt_x"/>
                                          </p:val>
                                        </p:tav>
                                        <p:tav tm="100000">
                                          <p:val>
                                            <p:strVal val="#ppt_x"/>
                                          </p:val>
                                        </p:tav>
                                      </p:tavLst>
                                    </p:anim>
                                    <p:anim calcmode="lin" valueType="num">
                                      <p:cBhvr>
                                        <p:cTn id="32" dur="2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P spid="14"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dirty="0">
                <a:latin typeface="Verdana" pitchFamily="34" charset="0"/>
                <a:ea typeface="宋体" pitchFamily="2" charset="-122"/>
              </a:rPr>
              <a:t>访问者模式</a:t>
            </a:r>
            <a:endParaRPr lang="zh-CN" altLang="en-US" dirty="0" smtClean="0">
              <a:latin typeface="Verdana" pitchFamily="34" charset="0"/>
              <a:ea typeface="宋体" pitchFamily="2" charset="-122"/>
            </a:endParaRPr>
          </a:p>
        </p:txBody>
      </p:sp>
      <p:sp>
        <p:nvSpPr>
          <p:cNvPr id="7" name="灯片编号占位符 6"/>
          <p:cNvSpPr>
            <a:spLocks noGrp="1"/>
          </p:cNvSpPr>
          <p:nvPr>
            <p:ph type="sldNum" sz="quarter" idx="10"/>
          </p:nvPr>
        </p:nvSpPr>
        <p:spPr/>
        <p:txBody>
          <a:bodyPr/>
          <a:lstStyle/>
          <a:p>
            <a:pPr>
              <a:defRPr/>
            </a:pPr>
            <a:fld id="{43D45A23-8488-4EDC-AF13-219D17230341}" type="slidenum">
              <a:rPr lang="en-US" altLang="zh-CN" smtClean="0"/>
              <a:pPr>
                <a:defRPr/>
              </a:pPr>
              <a:t>22</a:t>
            </a:fld>
            <a:endParaRPr lang="en-US" altLang="zh-CN" dirty="0"/>
          </a:p>
        </p:txBody>
      </p:sp>
      <p:sp>
        <p:nvSpPr>
          <p:cNvPr id="6149"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smtClean="0">
                <a:latin typeface="Verdana" pitchFamily="34" charset="0"/>
              </a:rPr>
              <a:t> Namespace</a:t>
            </a:r>
            <a:endParaRPr lang="en-US" altLang="zh-CN" sz="2400" dirty="0">
              <a:latin typeface="Verdana" pitchFamily="34" charset="0"/>
            </a:endParaRPr>
          </a:p>
        </p:txBody>
      </p:sp>
      <p:pic>
        <p:nvPicPr>
          <p:cNvPr id="40"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4"/>
          <p:cNvSpPr txBox="1"/>
          <p:nvPr/>
        </p:nvSpPr>
        <p:spPr>
          <a:xfrm>
            <a:off x="683568" y="1722661"/>
            <a:ext cx="7056784"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smtClean="0">
                <a:solidFill>
                  <a:schemeClr val="tx2"/>
                </a:solidFill>
              </a:rPr>
              <a:t>Visitor</a:t>
            </a:r>
            <a:r>
              <a:rPr lang="zh-CN" altLang="en-US" dirty="0" smtClean="0">
                <a:solidFill>
                  <a:schemeClr val="tx2"/>
                </a:solidFill>
              </a:rPr>
              <a:t>模式</a:t>
            </a:r>
            <a:endParaRPr lang="zh-CN" altLang="en-US" dirty="0">
              <a:solidFill>
                <a:schemeClr val="tx2"/>
              </a:solidFill>
            </a:endParaRPr>
          </a:p>
        </p:txBody>
      </p:sp>
      <p:sp>
        <p:nvSpPr>
          <p:cNvPr id="22" name="TextBox 6"/>
          <p:cNvSpPr txBox="1"/>
          <p:nvPr/>
        </p:nvSpPr>
        <p:spPr>
          <a:xfrm>
            <a:off x="1220453" y="2300253"/>
            <a:ext cx="4752528" cy="369332"/>
          </a:xfrm>
          <a:prstGeom prst="rect">
            <a:avLst/>
          </a:prstGeom>
          <a:noFill/>
        </p:spPr>
        <p:txBody>
          <a:bodyPr wrap="square" rtlCol="0">
            <a:spAutoFit/>
          </a:bodyPr>
          <a:lstStyle/>
          <a:p>
            <a:pPr marL="285750" indent="-285750">
              <a:buFont typeface="Wingdings" panose="05000000000000000000" pitchFamily="2" charset="2"/>
              <a:buChar char="u"/>
            </a:pPr>
            <a:r>
              <a:rPr lang="en-US" altLang="zh-CN" dirty="0" smtClean="0">
                <a:solidFill>
                  <a:schemeClr val="tx2"/>
                </a:solidFill>
              </a:rPr>
              <a:t>DOM4J</a:t>
            </a:r>
            <a:r>
              <a:rPr lang="zh-CN" altLang="en-US" dirty="0" smtClean="0">
                <a:solidFill>
                  <a:schemeClr val="tx2"/>
                </a:solidFill>
              </a:rPr>
              <a:t>中</a:t>
            </a:r>
            <a:r>
              <a:rPr lang="en-US" altLang="zh-CN" dirty="0" smtClean="0">
                <a:solidFill>
                  <a:schemeClr val="tx2"/>
                </a:solidFill>
              </a:rPr>
              <a:t>Visitor</a:t>
            </a:r>
            <a:r>
              <a:rPr lang="zh-CN" altLang="en-US" dirty="0" smtClean="0">
                <a:solidFill>
                  <a:schemeClr val="tx2"/>
                </a:solidFill>
              </a:rPr>
              <a:t>模式运用</a:t>
            </a:r>
            <a:endParaRPr lang="zh-CN" altLang="en-US" dirty="0">
              <a:solidFill>
                <a:schemeClr val="tx2"/>
              </a:solidFill>
            </a:endParaRPr>
          </a:p>
        </p:txBody>
      </p:sp>
      <p:sp>
        <p:nvSpPr>
          <p:cNvPr id="23" name="TextBox 7"/>
          <p:cNvSpPr txBox="1"/>
          <p:nvPr/>
        </p:nvSpPr>
        <p:spPr>
          <a:xfrm>
            <a:off x="712974" y="2877845"/>
            <a:ext cx="4536504" cy="2893100"/>
          </a:xfrm>
          <a:prstGeom prst="rect">
            <a:avLst/>
          </a:prstGeom>
          <a:noFill/>
        </p:spPr>
        <p:txBody>
          <a:bodyPr wrap="square" rtlCol="0">
            <a:spAutoFit/>
          </a:bodyPr>
          <a:lstStyle/>
          <a:p>
            <a:r>
              <a:rPr lang="en-US" altLang="zh-CN" sz="1400" dirty="0">
                <a:latin typeface="+mn-ea"/>
              </a:rPr>
              <a:t>package org.dom4</a:t>
            </a:r>
          </a:p>
          <a:p>
            <a:r>
              <a:rPr lang="en-US" altLang="zh-CN" sz="1400" dirty="0">
                <a:latin typeface="+mn-ea"/>
              </a:rPr>
              <a:t>public interface Visitor {</a:t>
            </a:r>
          </a:p>
          <a:p>
            <a:r>
              <a:rPr lang="en-US" altLang="zh-CN" sz="1400" dirty="0">
                <a:latin typeface="+mn-ea"/>
              </a:rPr>
              <a:t>    void visit(Document document);</a:t>
            </a:r>
          </a:p>
          <a:p>
            <a:r>
              <a:rPr lang="en-US" altLang="zh-CN" sz="1400" dirty="0">
                <a:latin typeface="+mn-ea"/>
              </a:rPr>
              <a:t>    void visit(</a:t>
            </a:r>
            <a:r>
              <a:rPr lang="en-US" altLang="zh-CN" sz="1400" dirty="0" err="1">
                <a:latin typeface="+mn-ea"/>
              </a:rPr>
              <a:t>DocumentType</a:t>
            </a:r>
            <a:r>
              <a:rPr lang="en-US" altLang="zh-CN" sz="1400" dirty="0">
                <a:latin typeface="+mn-ea"/>
              </a:rPr>
              <a:t> </a:t>
            </a:r>
            <a:r>
              <a:rPr lang="en-US" altLang="zh-CN" sz="1400" dirty="0" err="1">
                <a:latin typeface="+mn-ea"/>
              </a:rPr>
              <a:t>documentType</a:t>
            </a:r>
            <a:r>
              <a:rPr lang="en-US" altLang="zh-CN" sz="1400" dirty="0">
                <a:latin typeface="+mn-ea"/>
              </a:rPr>
              <a:t>);</a:t>
            </a:r>
          </a:p>
          <a:p>
            <a:r>
              <a:rPr lang="en-US" altLang="zh-CN" sz="1400" dirty="0">
                <a:latin typeface="+mn-ea"/>
              </a:rPr>
              <a:t>    void visit(Element node);</a:t>
            </a:r>
          </a:p>
          <a:p>
            <a:r>
              <a:rPr lang="en-US" altLang="zh-CN" sz="1400" dirty="0">
                <a:latin typeface="+mn-ea"/>
              </a:rPr>
              <a:t>    void visit(Attribute node);</a:t>
            </a:r>
          </a:p>
          <a:p>
            <a:r>
              <a:rPr lang="en-US" altLang="zh-CN" sz="1400" dirty="0">
                <a:latin typeface="+mn-ea"/>
              </a:rPr>
              <a:t>    void visit(CDATA node);</a:t>
            </a:r>
          </a:p>
          <a:p>
            <a:r>
              <a:rPr lang="en-US" altLang="zh-CN" sz="1400" dirty="0">
                <a:latin typeface="+mn-ea"/>
              </a:rPr>
              <a:t>    void visit(Comment node);</a:t>
            </a:r>
          </a:p>
          <a:p>
            <a:r>
              <a:rPr lang="en-US" altLang="zh-CN" sz="1400" dirty="0">
                <a:latin typeface="+mn-ea"/>
              </a:rPr>
              <a:t>    void visit(Entity node);</a:t>
            </a:r>
          </a:p>
          <a:p>
            <a:r>
              <a:rPr lang="en-US" altLang="zh-CN" sz="1400" dirty="0">
                <a:latin typeface="+mn-ea"/>
              </a:rPr>
              <a:t>    void visit(Namespace namespace);</a:t>
            </a:r>
          </a:p>
          <a:p>
            <a:r>
              <a:rPr lang="en-US" altLang="zh-CN" sz="1400" dirty="0">
                <a:latin typeface="+mn-ea"/>
              </a:rPr>
              <a:t>    void visit(</a:t>
            </a:r>
            <a:r>
              <a:rPr lang="en-US" altLang="zh-CN" sz="1400" dirty="0" err="1">
                <a:latin typeface="+mn-ea"/>
              </a:rPr>
              <a:t>ProcessingInstruction</a:t>
            </a:r>
            <a:r>
              <a:rPr lang="en-US" altLang="zh-CN" sz="1400" dirty="0">
                <a:latin typeface="+mn-ea"/>
              </a:rPr>
              <a:t> node);</a:t>
            </a:r>
          </a:p>
          <a:p>
            <a:r>
              <a:rPr lang="en-US" altLang="zh-CN" sz="1400" dirty="0">
                <a:latin typeface="+mn-ea"/>
              </a:rPr>
              <a:t>    void visit(Text node);</a:t>
            </a:r>
          </a:p>
          <a:p>
            <a:r>
              <a:rPr lang="en-US" altLang="zh-CN" sz="1400" dirty="0">
                <a:latin typeface="+mn-ea"/>
              </a:rPr>
              <a:t>}</a:t>
            </a:r>
            <a:endParaRPr lang="zh-CN" altLang="en-US" sz="1400" dirty="0">
              <a:latin typeface="+mn-ea"/>
            </a:endParaRPr>
          </a:p>
        </p:txBody>
      </p:sp>
      <p:sp>
        <p:nvSpPr>
          <p:cNvPr id="24" name="TextBox 8"/>
          <p:cNvSpPr txBox="1"/>
          <p:nvPr/>
        </p:nvSpPr>
        <p:spPr>
          <a:xfrm>
            <a:off x="5249478" y="2877845"/>
            <a:ext cx="3816424" cy="1384995"/>
          </a:xfrm>
          <a:prstGeom prst="rect">
            <a:avLst/>
          </a:prstGeom>
          <a:noFill/>
        </p:spPr>
        <p:txBody>
          <a:bodyPr wrap="square" rtlCol="0">
            <a:spAutoFit/>
          </a:bodyPr>
          <a:lstStyle/>
          <a:p>
            <a:r>
              <a:rPr lang="en-US" altLang="zh-CN" sz="1400" b="1" dirty="0">
                <a:latin typeface="+mn-ea"/>
              </a:rPr>
              <a:t>public class Namespace extends </a:t>
            </a:r>
            <a:r>
              <a:rPr lang="en-US" altLang="zh-CN" sz="1400" b="1" dirty="0" err="1">
                <a:latin typeface="+mn-ea"/>
              </a:rPr>
              <a:t>AbstractNode</a:t>
            </a:r>
            <a:r>
              <a:rPr lang="en-US" altLang="zh-CN" sz="1400" b="1" dirty="0">
                <a:latin typeface="+mn-ea"/>
              </a:rPr>
              <a:t> </a:t>
            </a:r>
            <a:r>
              <a:rPr lang="en-US" altLang="zh-CN" sz="1400" b="1" dirty="0" smtClean="0">
                <a:latin typeface="+mn-ea"/>
              </a:rPr>
              <a:t>{</a:t>
            </a:r>
          </a:p>
          <a:p>
            <a:r>
              <a:rPr lang="en-US" altLang="zh-CN" sz="1400" b="1" dirty="0" smtClean="0">
                <a:latin typeface="+mn-ea"/>
              </a:rPr>
              <a:t>public </a:t>
            </a:r>
            <a:r>
              <a:rPr lang="en-US" altLang="zh-CN" sz="1400" b="1" dirty="0">
                <a:latin typeface="+mn-ea"/>
              </a:rPr>
              <a:t>void accept(Visitor visitor) {</a:t>
            </a:r>
          </a:p>
          <a:p>
            <a:r>
              <a:rPr lang="en-US" altLang="zh-CN" sz="1400" dirty="0">
                <a:latin typeface="+mn-ea"/>
              </a:rPr>
              <a:t>        </a:t>
            </a:r>
            <a:r>
              <a:rPr lang="en-US" altLang="zh-CN" sz="1400" dirty="0" err="1">
                <a:latin typeface="+mn-ea"/>
              </a:rPr>
              <a:t>visitor.visit</a:t>
            </a:r>
            <a:r>
              <a:rPr lang="en-US" altLang="zh-CN" sz="1400" dirty="0">
                <a:latin typeface="+mn-ea"/>
              </a:rPr>
              <a:t>(</a:t>
            </a:r>
            <a:r>
              <a:rPr lang="en-US" altLang="zh-CN" sz="1400" b="1" dirty="0">
                <a:latin typeface="+mn-ea"/>
              </a:rPr>
              <a:t>this);</a:t>
            </a:r>
          </a:p>
          <a:p>
            <a:r>
              <a:rPr lang="zh-CN" altLang="en-US" sz="1400" dirty="0">
                <a:latin typeface="+mn-ea"/>
              </a:rPr>
              <a:t>    </a:t>
            </a:r>
            <a:r>
              <a:rPr lang="en-US" altLang="zh-CN" sz="1400" dirty="0" smtClean="0">
                <a:latin typeface="+mn-ea"/>
              </a:rPr>
              <a:t>}</a:t>
            </a:r>
          </a:p>
          <a:p>
            <a:r>
              <a:rPr lang="en-US" altLang="zh-CN" sz="1400" dirty="0">
                <a:latin typeface="+mn-ea"/>
              </a:rPr>
              <a:t>}</a:t>
            </a:r>
            <a:endParaRPr lang="zh-CN" altLang="en-US" sz="1400" dirty="0">
              <a:latin typeface="+mn-ea"/>
            </a:endParaRPr>
          </a:p>
        </p:txBody>
      </p:sp>
    </p:spTree>
    <p:custDataLst>
      <p:tags r:id="rId1"/>
    </p:custDataLst>
    <p:extLst>
      <p:ext uri="{BB962C8B-B14F-4D97-AF65-F5344CB8AC3E}">
        <p14:creationId xmlns:p14="http://schemas.microsoft.com/office/powerpoint/2010/main" val="1764295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50"/>
                                        <p:tgtEl>
                                          <p:spTgt spid="17"/>
                                        </p:tgtEl>
                                      </p:cBhvr>
                                    </p:animEffect>
                                    <p:anim calcmode="lin" valueType="num">
                                      <p:cBhvr>
                                        <p:cTn id="11" dur="250" fill="hold"/>
                                        <p:tgtEl>
                                          <p:spTgt spid="17"/>
                                        </p:tgtEl>
                                        <p:attrNameLst>
                                          <p:attrName>ppt_x</p:attrName>
                                        </p:attrNameLst>
                                      </p:cBhvr>
                                      <p:tavLst>
                                        <p:tav tm="0">
                                          <p:val>
                                            <p:strVal val="#ppt_x"/>
                                          </p:val>
                                        </p:tav>
                                        <p:tav tm="100000">
                                          <p:val>
                                            <p:strVal val="#ppt_x"/>
                                          </p:val>
                                        </p:tav>
                                      </p:tavLst>
                                    </p:anim>
                                    <p:anim calcmode="lin" valueType="num">
                                      <p:cBhvr>
                                        <p:cTn id="12" dur="25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Verdana" pitchFamily="34" charset="0"/>
                <a:ea typeface="宋体" pitchFamily="2" charset="-122"/>
              </a:rPr>
              <a:t>3.</a:t>
            </a:r>
            <a:r>
              <a:rPr lang="zh-CN" altLang="en-US" dirty="0" smtClean="0">
                <a:latin typeface="Verdana" pitchFamily="34" charset="0"/>
                <a:ea typeface="宋体" pitchFamily="2" charset="-122"/>
              </a:rPr>
              <a:t>结论</a:t>
            </a:r>
            <a:endParaRPr lang="zh-CN" altLang="en-US" dirty="0"/>
          </a:p>
        </p:txBody>
      </p:sp>
      <p:sp>
        <p:nvSpPr>
          <p:cNvPr id="4" name="TextBox 9"/>
          <p:cNvSpPr txBox="1">
            <a:spLocks noChangeArrowheads="1"/>
          </p:cNvSpPr>
          <p:nvPr/>
        </p:nvSpPr>
        <p:spPr bwMode="auto">
          <a:xfrm>
            <a:off x="250825" y="981075"/>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smtClean="0">
                <a:latin typeface="Verdana" pitchFamily="34" charset="0"/>
              </a:rPr>
              <a:t>研究目标</a:t>
            </a:r>
            <a:endParaRPr lang="en-US" altLang="zh-CN" sz="2400" dirty="0" smtClean="0">
              <a:latin typeface="Verdana" pitchFamily="34" charset="0"/>
            </a:endParaRPr>
          </a:p>
        </p:txBody>
      </p:sp>
      <p:sp>
        <p:nvSpPr>
          <p:cNvPr id="5" name="矩形 9"/>
          <p:cNvSpPr>
            <a:spLocks noChangeArrowheads="1"/>
          </p:cNvSpPr>
          <p:nvPr/>
        </p:nvSpPr>
        <p:spPr bwMode="auto">
          <a:xfrm>
            <a:off x="820404" y="1713408"/>
            <a:ext cx="72079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1200"/>
              </a:spcAft>
            </a:pPr>
            <a:r>
              <a:rPr lang="en-US" altLang="zh-CN" sz="2000" dirty="0" smtClean="0">
                <a:solidFill>
                  <a:schemeClr val="tx2"/>
                </a:solidFill>
                <a:latin typeface="Times New Roman" pitchFamily="18" charset="0"/>
                <a:cs typeface="Times New Roman" pitchFamily="18" charset="0"/>
              </a:rPr>
              <a:t>dom4j</a:t>
            </a:r>
            <a:r>
              <a:rPr lang="zh-CN" altLang="en-US" sz="2000" dirty="0">
                <a:solidFill>
                  <a:schemeClr val="tx2"/>
                </a:solidFill>
                <a:latin typeface="Times New Roman" pitchFamily="18" charset="0"/>
                <a:cs typeface="Times New Roman" pitchFamily="18" charset="0"/>
              </a:rPr>
              <a:t>与</a:t>
            </a:r>
            <a:r>
              <a:rPr lang="en-US" altLang="zh-CN" sz="2000" dirty="0" err="1">
                <a:solidFill>
                  <a:schemeClr val="tx2"/>
                </a:solidFill>
                <a:latin typeface="Times New Roman" pitchFamily="18" charset="0"/>
                <a:cs typeface="Times New Roman" pitchFamily="18" charset="0"/>
              </a:rPr>
              <a:t>jdom</a:t>
            </a:r>
            <a:r>
              <a:rPr lang="zh-CN" altLang="en-US" sz="2000" dirty="0">
                <a:solidFill>
                  <a:schemeClr val="tx2"/>
                </a:solidFill>
                <a:latin typeface="Times New Roman" pitchFamily="18" charset="0"/>
                <a:cs typeface="Times New Roman" pitchFamily="18" charset="0"/>
              </a:rPr>
              <a:t>中设计模式使用的异同</a:t>
            </a:r>
            <a:endParaRPr lang="en-US" altLang="zh-CN" sz="2000" dirty="0">
              <a:solidFill>
                <a:schemeClr val="tx2"/>
              </a:solidFill>
              <a:latin typeface="Times New Roman" pitchFamily="18" charset="0"/>
              <a:cs typeface="Times New Roman" pitchFamily="18"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smtClean="0"/>
              <a:t>2</a:t>
            </a:r>
            <a:endParaRPr lang="en-US" altLang="zh-CN" dirty="0"/>
          </a:p>
        </p:txBody>
      </p:sp>
      <p:pic>
        <p:nvPicPr>
          <p:cNvPr id="41" name="Picture 8" descr="http://scce.ustb.edu.cn/news/img/2011102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9"/>
          <p:cNvSpPr txBox="1">
            <a:spLocks noChangeArrowheads="1"/>
          </p:cNvSpPr>
          <p:nvPr/>
        </p:nvSpPr>
        <p:spPr bwMode="auto">
          <a:xfrm>
            <a:off x="250824" y="2320462"/>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smtClean="0">
                <a:latin typeface="Verdana" pitchFamily="34" charset="0"/>
              </a:rPr>
              <a:t>研究问题</a:t>
            </a:r>
            <a:endParaRPr lang="en-US" altLang="zh-CN" sz="2400" dirty="0" smtClean="0">
              <a:latin typeface="Verdana" pitchFamily="34" charset="0"/>
            </a:endParaRPr>
          </a:p>
        </p:txBody>
      </p:sp>
      <p:sp>
        <p:nvSpPr>
          <p:cNvPr id="43" name="矩形 9"/>
          <p:cNvSpPr>
            <a:spLocks noChangeArrowheads="1"/>
          </p:cNvSpPr>
          <p:nvPr/>
        </p:nvSpPr>
        <p:spPr bwMode="auto">
          <a:xfrm>
            <a:off x="849207" y="2988726"/>
            <a:ext cx="720798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1200"/>
              </a:spcAft>
              <a:buFont typeface="Wingdings" panose="05000000000000000000" pitchFamily="2" charset="2"/>
              <a:buChar char="l"/>
            </a:pPr>
            <a:r>
              <a:rPr lang="en-US" altLang="zh-CN" sz="2000" dirty="0" smtClean="0">
                <a:solidFill>
                  <a:schemeClr val="tx2"/>
                </a:solidFill>
                <a:latin typeface="Times New Roman" pitchFamily="18" charset="0"/>
                <a:cs typeface="Times New Roman" pitchFamily="18" charset="0"/>
              </a:rPr>
              <a:t>dom4j</a:t>
            </a:r>
            <a:r>
              <a:rPr lang="zh-CN" altLang="en-US" sz="2000" dirty="0">
                <a:solidFill>
                  <a:schemeClr val="tx2"/>
                </a:solidFill>
                <a:latin typeface="Times New Roman" pitchFamily="18" charset="0"/>
                <a:cs typeface="Times New Roman" pitchFamily="18" charset="0"/>
              </a:rPr>
              <a:t>与</a:t>
            </a:r>
            <a:r>
              <a:rPr lang="en-US" altLang="zh-CN" sz="2000" dirty="0" err="1">
                <a:solidFill>
                  <a:schemeClr val="tx2"/>
                </a:solidFill>
                <a:latin typeface="Times New Roman" pitchFamily="18" charset="0"/>
                <a:cs typeface="Times New Roman" pitchFamily="18" charset="0"/>
              </a:rPr>
              <a:t>jdom</a:t>
            </a:r>
            <a:r>
              <a:rPr lang="zh-CN" altLang="en-US" sz="2000" dirty="0">
                <a:solidFill>
                  <a:schemeClr val="tx2"/>
                </a:solidFill>
                <a:latin typeface="Times New Roman" pitchFamily="18" charset="0"/>
                <a:cs typeface="Times New Roman" pitchFamily="18" charset="0"/>
              </a:rPr>
              <a:t>中是否使用了设计模式及分别使用了何种设计模式</a:t>
            </a:r>
            <a:r>
              <a:rPr lang="zh-CN" altLang="en-US" sz="2000" dirty="0" smtClean="0">
                <a:solidFill>
                  <a:schemeClr val="tx2"/>
                </a:solidFill>
                <a:latin typeface="Times New Roman" pitchFamily="18" charset="0"/>
                <a:cs typeface="Times New Roman" pitchFamily="18" charset="0"/>
              </a:rPr>
              <a:t>？</a:t>
            </a:r>
            <a:endParaRPr lang="en-US" altLang="zh-CN" sz="2000" dirty="0" smtClean="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en-US" altLang="zh-CN" sz="2000" dirty="0">
                <a:solidFill>
                  <a:schemeClr val="tx2"/>
                </a:solidFill>
                <a:latin typeface="Times New Roman" pitchFamily="18" charset="0"/>
                <a:cs typeface="Times New Roman" pitchFamily="18" charset="0"/>
              </a:rPr>
              <a:t>dom4j</a:t>
            </a:r>
            <a:r>
              <a:rPr lang="zh-CN" altLang="en-US" sz="2000" dirty="0">
                <a:solidFill>
                  <a:schemeClr val="tx2"/>
                </a:solidFill>
                <a:latin typeface="Times New Roman" pitchFamily="18" charset="0"/>
                <a:cs typeface="Times New Roman" pitchFamily="18" charset="0"/>
              </a:rPr>
              <a:t>与</a:t>
            </a:r>
            <a:r>
              <a:rPr lang="en-US" altLang="zh-CN" sz="2000" dirty="0" err="1">
                <a:solidFill>
                  <a:schemeClr val="tx2"/>
                </a:solidFill>
                <a:latin typeface="Times New Roman" pitchFamily="18" charset="0"/>
                <a:cs typeface="Times New Roman" pitchFamily="18" charset="0"/>
              </a:rPr>
              <a:t>jdom</a:t>
            </a:r>
            <a:r>
              <a:rPr lang="zh-CN" altLang="en-US" sz="2000" dirty="0">
                <a:solidFill>
                  <a:schemeClr val="tx2"/>
                </a:solidFill>
                <a:latin typeface="Times New Roman" pitchFamily="18" charset="0"/>
                <a:cs typeface="Times New Roman" pitchFamily="18" charset="0"/>
              </a:rPr>
              <a:t>中分别是在什么情景下使用了设计模式</a:t>
            </a:r>
            <a:r>
              <a:rPr lang="zh-CN" altLang="en-US" sz="2000" dirty="0" smtClean="0">
                <a:solidFill>
                  <a:schemeClr val="tx2"/>
                </a:solidFill>
                <a:latin typeface="Times New Roman" pitchFamily="18" charset="0"/>
                <a:cs typeface="Times New Roman" pitchFamily="18" charset="0"/>
              </a:rPr>
              <a:t>？</a:t>
            </a:r>
            <a:endParaRPr lang="en-US" altLang="zh-CN" sz="2000" dirty="0" smtClean="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对于</a:t>
            </a:r>
            <a:r>
              <a:rPr lang="en-US" altLang="zh-CN" sz="2000" dirty="0" smtClean="0">
                <a:solidFill>
                  <a:schemeClr val="tx2"/>
                </a:solidFill>
                <a:latin typeface="Times New Roman" pitchFamily="18" charset="0"/>
                <a:cs typeface="Times New Roman" pitchFamily="18" charset="0"/>
              </a:rPr>
              <a:t>dom4j</a:t>
            </a:r>
            <a:r>
              <a:rPr lang="zh-CN" altLang="en-US" sz="2000" dirty="0">
                <a:solidFill>
                  <a:schemeClr val="tx2"/>
                </a:solidFill>
                <a:latin typeface="Times New Roman" pitchFamily="18" charset="0"/>
                <a:cs typeface="Times New Roman" pitchFamily="18" charset="0"/>
              </a:rPr>
              <a:t>与</a:t>
            </a:r>
            <a:r>
              <a:rPr lang="en-US" altLang="zh-CN" sz="2000" dirty="0" err="1" smtClean="0">
                <a:solidFill>
                  <a:schemeClr val="tx2"/>
                </a:solidFill>
                <a:latin typeface="Times New Roman" pitchFamily="18" charset="0"/>
                <a:cs typeface="Times New Roman" pitchFamily="18" charset="0"/>
              </a:rPr>
              <a:t>jdom</a:t>
            </a:r>
            <a:r>
              <a:rPr lang="zh-CN" altLang="en-US" sz="2000" dirty="0" smtClean="0">
                <a:solidFill>
                  <a:schemeClr val="tx2"/>
                </a:solidFill>
                <a:latin typeface="Times New Roman" pitchFamily="18" charset="0"/>
                <a:cs typeface="Times New Roman" pitchFamily="18" charset="0"/>
              </a:rPr>
              <a:t>，是否存在相同情景使用不同设计模式的情况，若存在，则分别</a:t>
            </a:r>
            <a:r>
              <a:rPr lang="zh-CN" altLang="en-US" sz="2000" dirty="0">
                <a:solidFill>
                  <a:schemeClr val="tx2"/>
                </a:solidFill>
                <a:latin typeface="Times New Roman" pitchFamily="18" charset="0"/>
                <a:cs typeface="Times New Roman" pitchFamily="18" charset="0"/>
              </a:rPr>
              <a:t>使用了什么样的设计</a:t>
            </a:r>
            <a:r>
              <a:rPr lang="zh-CN" altLang="en-US" sz="2000" dirty="0" smtClean="0">
                <a:solidFill>
                  <a:schemeClr val="tx2"/>
                </a:solidFill>
                <a:latin typeface="Times New Roman" pitchFamily="18" charset="0"/>
                <a:cs typeface="Times New Roman" pitchFamily="18" charset="0"/>
              </a:rPr>
              <a:t>模式，</a:t>
            </a:r>
            <a:r>
              <a:rPr lang="zh-CN" altLang="en-US" sz="2000" dirty="0">
                <a:solidFill>
                  <a:schemeClr val="tx2"/>
                </a:solidFill>
                <a:latin typeface="Times New Roman" pitchFamily="18" charset="0"/>
                <a:cs typeface="Times New Roman" pitchFamily="18" charset="0"/>
              </a:rPr>
              <a:t>有什么样的差别，孰优孰劣？</a:t>
            </a:r>
            <a:endParaRPr lang="en-US" altLang="zh-CN" sz="20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96219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par>
                          <p:cTn id="17" fill="hold">
                            <p:stCondLst>
                              <p:cond delay="0"/>
                            </p:stCondLst>
                            <p:childTnLst>
                              <p:par>
                                <p:cTn id="18" presetID="42" presetClass="entr" presetSubtype="0"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anim calcmode="lin" valueType="num">
                                      <p:cBhvr>
                                        <p:cTn id="21" dur="500" fill="hold"/>
                                        <p:tgtEl>
                                          <p:spTgt spid="43"/>
                                        </p:tgtEl>
                                        <p:attrNameLst>
                                          <p:attrName>ppt_x</p:attrName>
                                        </p:attrNameLst>
                                      </p:cBhvr>
                                      <p:tavLst>
                                        <p:tav tm="0">
                                          <p:val>
                                            <p:strVal val="#ppt_x"/>
                                          </p:val>
                                        </p:tav>
                                        <p:tav tm="100000">
                                          <p:val>
                                            <p:strVal val="#ppt_x"/>
                                          </p:val>
                                        </p:tav>
                                      </p:tavLst>
                                    </p:anim>
                                    <p:anim calcmode="lin" valueType="num">
                                      <p:cBhvr>
                                        <p:cTn id="22"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42" grpId="0"/>
      <p:bldP spid="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结果分析</a:t>
            </a:r>
            <a:endParaRPr lang="zh-CN" altLang="en-US" dirty="0" smtClean="0">
              <a:latin typeface="Verdana" pitchFamily="34" charset="0"/>
              <a:ea typeface="宋体" pitchFamily="2" charset="-122"/>
            </a:endParaRPr>
          </a:p>
        </p:txBody>
      </p:sp>
      <p:sp>
        <p:nvSpPr>
          <p:cNvPr id="7" name="灯片编号占位符 6"/>
          <p:cNvSpPr>
            <a:spLocks noGrp="1"/>
          </p:cNvSpPr>
          <p:nvPr>
            <p:ph type="sldNum" sz="quarter" idx="10"/>
          </p:nvPr>
        </p:nvSpPr>
        <p:spPr/>
        <p:txBody>
          <a:bodyPr/>
          <a:lstStyle/>
          <a:p>
            <a:pPr>
              <a:defRPr/>
            </a:pPr>
            <a:fld id="{43D45A23-8488-4EDC-AF13-219D17230341}" type="slidenum">
              <a:rPr lang="en-US" altLang="zh-CN" smtClean="0"/>
              <a:pPr>
                <a:defRPr/>
              </a:pPr>
              <a:t>24</a:t>
            </a:fld>
            <a:endParaRPr lang="en-US" altLang="zh-CN" dirty="0"/>
          </a:p>
        </p:txBody>
      </p:sp>
      <p:sp>
        <p:nvSpPr>
          <p:cNvPr id="6149"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smtClean="0">
                <a:latin typeface="Verdana" pitchFamily="34" charset="0"/>
              </a:rPr>
              <a:t> </a:t>
            </a:r>
            <a:r>
              <a:rPr lang="zh-CN" altLang="en-US" sz="2400" dirty="0">
                <a:latin typeface="Verdana" pitchFamily="34" charset="0"/>
              </a:rPr>
              <a:t>对比</a:t>
            </a:r>
            <a:endParaRPr lang="en-US" altLang="zh-CN" sz="2400" dirty="0">
              <a:latin typeface="Verdana" pitchFamily="34" charset="0"/>
            </a:endParaRPr>
          </a:p>
        </p:txBody>
      </p:sp>
      <p:pic>
        <p:nvPicPr>
          <p:cNvPr id="40"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图表 9"/>
          <p:cNvGraphicFramePr>
            <a:graphicFrameLocks/>
          </p:cNvGraphicFramePr>
          <p:nvPr>
            <p:extLst/>
          </p:nvPr>
        </p:nvGraphicFramePr>
        <p:xfrm>
          <a:off x="4572000" y="1722660"/>
          <a:ext cx="4086200" cy="451465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图表 10"/>
          <p:cNvGraphicFramePr>
            <a:graphicFrameLocks/>
          </p:cNvGraphicFramePr>
          <p:nvPr>
            <p:extLst/>
          </p:nvPr>
        </p:nvGraphicFramePr>
        <p:xfrm>
          <a:off x="368300" y="1700808"/>
          <a:ext cx="3780036" cy="4514652"/>
        </p:xfrm>
        <a:graphic>
          <a:graphicData uri="http://schemas.openxmlformats.org/drawingml/2006/chart">
            <c:chart xmlns:c="http://schemas.openxmlformats.org/drawingml/2006/chart" xmlns:r="http://schemas.openxmlformats.org/officeDocument/2006/relationships" r:id="rId6"/>
          </a:graphicData>
        </a:graphic>
      </p:graphicFrame>
      <p:sp>
        <p:nvSpPr>
          <p:cNvPr id="2" name="矩形 1"/>
          <p:cNvSpPr/>
          <p:nvPr/>
        </p:nvSpPr>
        <p:spPr bwMode="auto">
          <a:xfrm>
            <a:off x="6876256" y="2564904"/>
            <a:ext cx="360040" cy="280831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sp>
        <p:nvSpPr>
          <p:cNvPr id="12" name="矩形 11"/>
          <p:cNvSpPr/>
          <p:nvPr/>
        </p:nvSpPr>
        <p:spPr bwMode="auto">
          <a:xfrm>
            <a:off x="2177009" y="2287797"/>
            <a:ext cx="360040" cy="3085419"/>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sp>
        <p:nvSpPr>
          <p:cNvPr id="13" name="矩形 12"/>
          <p:cNvSpPr/>
          <p:nvPr/>
        </p:nvSpPr>
        <p:spPr bwMode="auto">
          <a:xfrm>
            <a:off x="1528937" y="3429000"/>
            <a:ext cx="360040" cy="1944216"/>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sp>
        <p:nvSpPr>
          <p:cNvPr id="14" name="矩形 13"/>
          <p:cNvSpPr/>
          <p:nvPr/>
        </p:nvSpPr>
        <p:spPr bwMode="auto">
          <a:xfrm>
            <a:off x="6048164" y="4005064"/>
            <a:ext cx="360040" cy="136815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spTree>
    <p:custDataLst>
      <p:tags r:id="rId1"/>
    </p:custDataLst>
    <p:extLst>
      <p:ext uri="{BB962C8B-B14F-4D97-AF65-F5344CB8AC3E}">
        <p14:creationId xmlns:p14="http://schemas.microsoft.com/office/powerpoint/2010/main" val="27330260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50"/>
                                        <p:tgtEl>
                                          <p:spTgt spid="11"/>
                                        </p:tgtEl>
                                      </p:cBhvr>
                                    </p:animEffect>
                                    <p:anim calcmode="lin" valueType="num">
                                      <p:cBhvr>
                                        <p:cTn id="12" dur="250" fill="hold"/>
                                        <p:tgtEl>
                                          <p:spTgt spid="11"/>
                                        </p:tgtEl>
                                        <p:attrNameLst>
                                          <p:attrName>ppt_x</p:attrName>
                                        </p:attrNameLst>
                                      </p:cBhvr>
                                      <p:tavLst>
                                        <p:tav tm="0">
                                          <p:val>
                                            <p:strVal val="#ppt_x"/>
                                          </p:val>
                                        </p:tav>
                                        <p:tav tm="100000">
                                          <p:val>
                                            <p:strVal val="#ppt_x"/>
                                          </p:val>
                                        </p:tav>
                                      </p:tavLst>
                                    </p:anim>
                                    <p:anim calcmode="lin" valueType="num">
                                      <p:cBhvr>
                                        <p:cTn id="13" dur="250" fill="hold"/>
                                        <p:tgtEl>
                                          <p:spTgt spid="1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250"/>
                                        <p:tgtEl>
                                          <p:spTgt spid="10"/>
                                        </p:tgtEl>
                                      </p:cBhvr>
                                    </p:animEffect>
                                    <p:anim calcmode="lin" valueType="num">
                                      <p:cBhvr>
                                        <p:cTn id="17" dur="250" fill="hold"/>
                                        <p:tgtEl>
                                          <p:spTgt spid="10"/>
                                        </p:tgtEl>
                                        <p:attrNameLst>
                                          <p:attrName>ppt_x</p:attrName>
                                        </p:attrNameLst>
                                      </p:cBhvr>
                                      <p:tavLst>
                                        <p:tav tm="0">
                                          <p:val>
                                            <p:strVal val="#ppt_x"/>
                                          </p:val>
                                        </p:tav>
                                        <p:tav tm="100000">
                                          <p:val>
                                            <p:strVal val="#ppt_x"/>
                                          </p:val>
                                        </p:tav>
                                      </p:tavLst>
                                    </p:anim>
                                    <p:anim calcmode="lin" valueType="num">
                                      <p:cBhvr>
                                        <p:cTn id="18" dur="25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250"/>
                                        <p:tgtEl>
                                          <p:spTgt spid="2"/>
                                        </p:tgtEl>
                                      </p:cBhvr>
                                    </p:animEffect>
                                    <p:anim calcmode="lin" valueType="num">
                                      <p:cBhvr>
                                        <p:cTn id="24" dur="250" fill="hold"/>
                                        <p:tgtEl>
                                          <p:spTgt spid="2"/>
                                        </p:tgtEl>
                                        <p:attrNameLst>
                                          <p:attrName>ppt_x</p:attrName>
                                        </p:attrNameLst>
                                      </p:cBhvr>
                                      <p:tavLst>
                                        <p:tav tm="0">
                                          <p:val>
                                            <p:strVal val="#ppt_x"/>
                                          </p:val>
                                        </p:tav>
                                        <p:tav tm="100000">
                                          <p:val>
                                            <p:strVal val="#ppt_x"/>
                                          </p:val>
                                        </p:tav>
                                      </p:tavLst>
                                    </p:anim>
                                    <p:anim calcmode="lin" valueType="num">
                                      <p:cBhvr>
                                        <p:cTn id="25" dur="250" fill="hold"/>
                                        <p:tgtEl>
                                          <p:spTgt spid="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250"/>
                                        <p:tgtEl>
                                          <p:spTgt spid="12"/>
                                        </p:tgtEl>
                                      </p:cBhvr>
                                    </p:animEffect>
                                    <p:anim calcmode="lin" valueType="num">
                                      <p:cBhvr>
                                        <p:cTn id="29" dur="250" fill="hold"/>
                                        <p:tgtEl>
                                          <p:spTgt spid="12"/>
                                        </p:tgtEl>
                                        <p:attrNameLst>
                                          <p:attrName>ppt_x</p:attrName>
                                        </p:attrNameLst>
                                      </p:cBhvr>
                                      <p:tavLst>
                                        <p:tav tm="0">
                                          <p:val>
                                            <p:strVal val="#ppt_x"/>
                                          </p:val>
                                        </p:tav>
                                        <p:tav tm="100000">
                                          <p:val>
                                            <p:strVal val="#ppt_x"/>
                                          </p:val>
                                        </p:tav>
                                      </p:tavLst>
                                    </p:anim>
                                    <p:anim calcmode="lin" valueType="num">
                                      <p:cBhvr>
                                        <p:cTn id="30" dur="250" fill="hold"/>
                                        <p:tgtEl>
                                          <p:spTgt spid="12"/>
                                        </p:tgtEl>
                                        <p:attrNameLst>
                                          <p:attrName>ppt_y</p:attrName>
                                        </p:attrNameLst>
                                      </p:cBhvr>
                                      <p:tavLst>
                                        <p:tav tm="0">
                                          <p:val>
                                            <p:strVal val="#ppt_y+.1"/>
                                          </p:val>
                                        </p:tav>
                                        <p:tav tm="100000">
                                          <p:val>
                                            <p:strVal val="#ppt_y"/>
                                          </p:val>
                                        </p:tav>
                                      </p:tavLst>
                                    </p:anim>
                                  </p:childTnLst>
                                </p:cTn>
                              </p:par>
                            </p:childTnLst>
                          </p:cTn>
                        </p:par>
                        <p:par>
                          <p:cTn id="31" fill="hold">
                            <p:stCondLst>
                              <p:cond delay="250"/>
                            </p:stCondLst>
                            <p:childTnLst>
                              <p:par>
                                <p:cTn id="32" presetID="42"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250"/>
                                        <p:tgtEl>
                                          <p:spTgt spid="13"/>
                                        </p:tgtEl>
                                      </p:cBhvr>
                                    </p:animEffect>
                                    <p:anim calcmode="lin" valueType="num">
                                      <p:cBhvr>
                                        <p:cTn id="35" dur="250" fill="hold"/>
                                        <p:tgtEl>
                                          <p:spTgt spid="13"/>
                                        </p:tgtEl>
                                        <p:attrNameLst>
                                          <p:attrName>ppt_x</p:attrName>
                                        </p:attrNameLst>
                                      </p:cBhvr>
                                      <p:tavLst>
                                        <p:tav tm="0">
                                          <p:val>
                                            <p:strVal val="#ppt_x"/>
                                          </p:val>
                                        </p:tav>
                                        <p:tav tm="100000">
                                          <p:val>
                                            <p:strVal val="#ppt_x"/>
                                          </p:val>
                                        </p:tav>
                                      </p:tavLst>
                                    </p:anim>
                                    <p:anim calcmode="lin" valueType="num">
                                      <p:cBhvr>
                                        <p:cTn id="36" dur="250" fill="hold"/>
                                        <p:tgtEl>
                                          <p:spTgt spid="1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250"/>
                                        <p:tgtEl>
                                          <p:spTgt spid="14"/>
                                        </p:tgtEl>
                                      </p:cBhvr>
                                    </p:animEffect>
                                    <p:anim calcmode="lin" valueType="num">
                                      <p:cBhvr>
                                        <p:cTn id="40" dur="250" fill="hold"/>
                                        <p:tgtEl>
                                          <p:spTgt spid="14"/>
                                        </p:tgtEl>
                                        <p:attrNameLst>
                                          <p:attrName>ppt_x</p:attrName>
                                        </p:attrNameLst>
                                      </p:cBhvr>
                                      <p:tavLst>
                                        <p:tav tm="0">
                                          <p:val>
                                            <p:strVal val="#ppt_x"/>
                                          </p:val>
                                        </p:tav>
                                        <p:tav tm="100000">
                                          <p:val>
                                            <p:strVal val="#ppt_x"/>
                                          </p:val>
                                        </p:tav>
                                      </p:tavLst>
                                    </p:anim>
                                    <p:anim calcmode="lin" valueType="num">
                                      <p:cBhvr>
                                        <p:cTn id="41" dur="2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10" grpId="0">
        <p:bldAsOne/>
      </p:bldGraphic>
      <p:bldGraphic spid="11" grpId="0">
        <p:bldAsOne/>
      </p:bldGraphic>
      <p:bldP spid="2" grpId="0" animBg="1"/>
      <p:bldP spid="12"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Verdana" pitchFamily="34" charset="0"/>
                <a:ea typeface="宋体" pitchFamily="2" charset="-122"/>
              </a:rPr>
              <a:t>2.</a:t>
            </a:r>
            <a:r>
              <a:rPr lang="zh-CN" altLang="en-US" dirty="0" smtClean="0">
                <a:latin typeface="Verdana" pitchFamily="34" charset="0"/>
                <a:ea typeface="宋体" pitchFamily="2" charset="-122"/>
              </a:rPr>
              <a:t> 实例研究设计</a:t>
            </a:r>
            <a:endParaRPr lang="zh-CN" altLang="en-US" dirty="0"/>
          </a:p>
        </p:txBody>
      </p:sp>
      <p:sp>
        <p:nvSpPr>
          <p:cNvPr id="4" name="TextBox 9"/>
          <p:cNvSpPr txBox="1">
            <a:spLocks noChangeArrowheads="1"/>
          </p:cNvSpPr>
          <p:nvPr/>
        </p:nvSpPr>
        <p:spPr bwMode="auto">
          <a:xfrm>
            <a:off x="250825" y="981075"/>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smtClean="0">
                <a:latin typeface="Verdana" pitchFamily="34" charset="0"/>
              </a:rPr>
              <a:t>研究目标</a:t>
            </a:r>
            <a:endParaRPr lang="en-US" altLang="zh-CN" sz="2400" dirty="0" smtClean="0">
              <a:latin typeface="Verdana" pitchFamily="34" charset="0"/>
            </a:endParaRPr>
          </a:p>
        </p:txBody>
      </p:sp>
      <p:sp>
        <p:nvSpPr>
          <p:cNvPr id="5" name="矩形 9"/>
          <p:cNvSpPr>
            <a:spLocks noChangeArrowheads="1"/>
          </p:cNvSpPr>
          <p:nvPr/>
        </p:nvSpPr>
        <p:spPr bwMode="auto">
          <a:xfrm>
            <a:off x="820404" y="1713408"/>
            <a:ext cx="72079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1200"/>
              </a:spcAft>
            </a:pPr>
            <a:r>
              <a:rPr lang="en-US" altLang="zh-CN" sz="2000" dirty="0" smtClean="0">
                <a:solidFill>
                  <a:schemeClr val="tx2"/>
                </a:solidFill>
                <a:latin typeface="Times New Roman" pitchFamily="18" charset="0"/>
                <a:cs typeface="Times New Roman" pitchFamily="18" charset="0"/>
              </a:rPr>
              <a:t>dom4j</a:t>
            </a:r>
            <a:r>
              <a:rPr lang="zh-CN" altLang="en-US" sz="2000" dirty="0">
                <a:solidFill>
                  <a:schemeClr val="tx2"/>
                </a:solidFill>
                <a:latin typeface="Times New Roman" pitchFamily="18" charset="0"/>
                <a:cs typeface="Times New Roman" pitchFamily="18" charset="0"/>
              </a:rPr>
              <a:t>与</a:t>
            </a:r>
            <a:r>
              <a:rPr lang="en-US" altLang="zh-CN" sz="2000" dirty="0" err="1">
                <a:solidFill>
                  <a:schemeClr val="tx2"/>
                </a:solidFill>
                <a:latin typeface="Times New Roman" pitchFamily="18" charset="0"/>
                <a:cs typeface="Times New Roman" pitchFamily="18" charset="0"/>
              </a:rPr>
              <a:t>jdom</a:t>
            </a:r>
            <a:r>
              <a:rPr lang="zh-CN" altLang="en-US" sz="2000" dirty="0">
                <a:solidFill>
                  <a:schemeClr val="tx2"/>
                </a:solidFill>
                <a:latin typeface="Times New Roman" pitchFamily="18" charset="0"/>
                <a:cs typeface="Times New Roman" pitchFamily="18" charset="0"/>
              </a:rPr>
              <a:t>中设计模式使用的异同</a:t>
            </a:r>
            <a:endParaRPr lang="en-US" altLang="zh-CN" sz="2000" dirty="0">
              <a:solidFill>
                <a:schemeClr val="tx2"/>
              </a:solidFill>
              <a:latin typeface="Times New Roman" pitchFamily="18" charset="0"/>
              <a:cs typeface="Times New Roman" pitchFamily="18"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smtClean="0"/>
              <a:t>2</a:t>
            </a:r>
            <a:endParaRPr lang="en-US" altLang="zh-CN" dirty="0"/>
          </a:p>
        </p:txBody>
      </p:sp>
      <p:pic>
        <p:nvPicPr>
          <p:cNvPr id="41" name="Picture 8" descr="http://scce.ustb.edu.cn/news/img/2011102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9"/>
          <p:cNvSpPr txBox="1">
            <a:spLocks noChangeArrowheads="1"/>
          </p:cNvSpPr>
          <p:nvPr/>
        </p:nvSpPr>
        <p:spPr bwMode="auto">
          <a:xfrm>
            <a:off x="250825" y="2384186"/>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smtClean="0">
                <a:latin typeface="Verdana" pitchFamily="34" charset="0"/>
              </a:rPr>
              <a:t>研究问题</a:t>
            </a:r>
            <a:endParaRPr lang="en-US" altLang="zh-CN" sz="2400" dirty="0" smtClean="0">
              <a:latin typeface="Verdana" pitchFamily="34" charset="0"/>
            </a:endParaRPr>
          </a:p>
        </p:txBody>
      </p:sp>
      <p:sp>
        <p:nvSpPr>
          <p:cNvPr id="43" name="矩形 9"/>
          <p:cNvSpPr>
            <a:spLocks noChangeArrowheads="1"/>
          </p:cNvSpPr>
          <p:nvPr/>
        </p:nvSpPr>
        <p:spPr bwMode="auto">
          <a:xfrm>
            <a:off x="819081" y="3119400"/>
            <a:ext cx="720798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1200"/>
              </a:spcAft>
              <a:buFont typeface="Wingdings" panose="05000000000000000000" pitchFamily="2" charset="2"/>
              <a:buChar char="l"/>
            </a:pPr>
            <a:r>
              <a:rPr lang="en-US" altLang="zh-CN" sz="2000" dirty="0" smtClean="0">
                <a:solidFill>
                  <a:schemeClr val="tx2"/>
                </a:solidFill>
                <a:latin typeface="Times New Roman" pitchFamily="18" charset="0"/>
                <a:cs typeface="Times New Roman" pitchFamily="18" charset="0"/>
              </a:rPr>
              <a:t>dom4j</a:t>
            </a:r>
            <a:r>
              <a:rPr lang="zh-CN" altLang="en-US" sz="2000" dirty="0">
                <a:solidFill>
                  <a:schemeClr val="tx2"/>
                </a:solidFill>
                <a:latin typeface="Times New Roman" pitchFamily="18" charset="0"/>
                <a:cs typeface="Times New Roman" pitchFamily="18" charset="0"/>
              </a:rPr>
              <a:t>与</a:t>
            </a:r>
            <a:r>
              <a:rPr lang="en-US" altLang="zh-CN" sz="2000" dirty="0" err="1">
                <a:solidFill>
                  <a:schemeClr val="tx2"/>
                </a:solidFill>
                <a:latin typeface="Times New Roman" pitchFamily="18" charset="0"/>
                <a:cs typeface="Times New Roman" pitchFamily="18" charset="0"/>
              </a:rPr>
              <a:t>jdom</a:t>
            </a:r>
            <a:r>
              <a:rPr lang="zh-CN" altLang="en-US" sz="2000" dirty="0">
                <a:solidFill>
                  <a:schemeClr val="tx2"/>
                </a:solidFill>
                <a:latin typeface="Times New Roman" pitchFamily="18" charset="0"/>
                <a:cs typeface="Times New Roman" pitchFamily="18" charset="0"/>
              </a:rPr>
              <a:t>中是否使用了设计模式及分别使用了何种设计模式</a:t>
            </a:r>
            <a:r>
              <a:rPr lang="zh-CN" altLang="en-US" sz="2000" dirty="0" smtClean="0">
                <a:solidFill>
                  <a:schemeClr val="tx2"/>
                </a:solidFill>
                <a:latin typeface="Times New Roman" pitchFamily="18" charset="0"/>
                <a:cs typeface="Times New Roman" pitchFamily="18" charset="0"/>
              </a:rPr>
              <a:t>？</a:t>
            </a:r>
            <a:endParaRPr lang="en-US" altLang="zh-CN" sz="2000" dirty="0" smtClean="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en-US" altLang="zh-CN" sz="2000" dirty="0">
                <a:solidFill>
                  <a:schemeClr val="tx2"/>
                </a:solidFill>
                <a:latin typeface="Times New Roman" pitchFamily="18" charset="0"/>
                <a:cs typeface="Times New Roman" pitchFamily="18" charset="0"/>
              </a:rPr>
              <a:t>dom4j</a:t>
            </a:r>
            <a:r>
              <a:rPr lang="zh-CN" altLang="en-US" sz="2000" dirty="0">
                <a:solidFill>
                  <a:schemeClr val="tx2"/>
                </a:solidFill>
                <a:latin typeface="Times New Roman" pitchFamily="18" charset="0"/>
                <a:cs typeface="Times New Roman" pitchFamily="18" charset="0"/>
              </a:rPr>
              <a:t>与</a:t>
            </a:r>
            <a:r>
              <a:rPr lang="en-US" altLang="zh-CN" sz="2000" dirty="0" err="1">
                <a:solidFill>
                  <a:schemeClr val="tx2"/>
                </a:solidFill>
                <a:latin typeface="Times New Roman" pitchFamily="18" charset="0"/>
                <a:cs typeface="Times New Roman" pitchFamily="18" charset="0"/>
              </a:rPr>
              <a:t>jdom</a:t>
            </a:r>
            <a:r>
              <a:rPr lang="zh-CN" altLang="en-US" sz="2000" dirty="0">
                <a:solidFill>
                  <a:schemeClr val="tx2"/>
                </a:solidFill>
                <a:latin typeface="Times New Roman" pitchFamily="18" charset="0"/>
                <a:cs typeface="Times New Roman" pitchFamily="18" charset="0"/>
              </a:rPr>
              <a:t>中分别是在什么情景下使用了设计模式</a:t>
            </a:r>
            <a:r>
              <a:rPr lang="zh-CN" altLang="en-US" sz="2000" dirty="0" smtClean="0">
                <a:solidFill>
                  <a:schemeClr val="tx2"/>
                </a:solidFill>
                <a:latin typeface="Times New Roman" pitchFamily="18" charset="0"/>
                <a:cs typeface="Times New Roman" pitchFamily="18" charset="0"/>
              </a:rPr>
              <a:t>？</a:t>
            </a:r>
            <a:endParaRPr lang="en-US" altLang="zh-CN" sz="2000" dirty="0" smtClean="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对于</a:t>
            </a:r>
            <a:r>
              <a:rPr lang="en-US" altLang="zh-CN" sz="2000" dirty="0" smtClean="0">
                <a:solidFill>
                  <a:schemeClr val="tx2"/>
                </a:solidFill>
                <a:latin typeface="Times New Roman" pitchFamily="18" charset="0"/>
                <a:cs typeface="Times New Roman" pitchFamily="18" charset="0"/>
              </a:rPr>
              <a:t>dom4j</a:t>
            </a:r>
            <a:r>
              <a:rPr lang="zh-CN" altLang="en-US" sz="2000" dirty="0">
                <a:solidFill>
                  <a:schemeClr val="tx2"/>
                </a:solidFill>
                <a:latin typeface="Times New Roman" pitchFamily="18" charset="0"/>
                <a:cs typeface="Times New Roman" pitchFamily="18" charset="0"/>
              </a:rPr>
              <a:t>与</a:t>
            </a:r>
            <a:r>
              <a:rPr lang="en-US" altLang="zh-CN" sz="2000" dirty="0" err="1" smtClean="0">
                <a:solidFill>
                  <a:schemeClr val="tx2"/>
                </a:solidFill>
                <a:latin typeface="Times New Roman" pitchFamily="18" charset="0"/>
                <a:cs typeface="Times New Roman" pitchFamily="18" charset="0"/>
              </a:rPr>
              <a:t>jdom</a:t>
            </a:r>
            <a:r>
              <a:rPr lang="zh-CN" altLang="en-US" sz="2000" dirty="0" smtClean="0">
                <a:solidFill>
                  <a:schemeClr val="tx2"/>
                </a:solidFill>
                <a:latin typeface="Times New Roman" pitchFamily="18" charset="0"/>
                <a:cs typeface="Times New Roman" pitchFamily="18" charset="0"/>
              </a:rPr>
              <a:t>，是否存在相同情景使用不同设计模式的情况，若存在，则分别</a:t>
            </a:r>
            <a:r>
              <a:rPr lang="zh-CN" altLang="en-US" sz="2000" dirty="0">
                <a:solidFill>
                  <a:schemeClr val="tx2"/>
                </a:solidFill>
                <a:latin typeface="Times New Roman" pitchFamily="18" charset="0"/>
                <a:cs typeface="Times New Roman" pitchFamily="18" charset="0"/>
              </a:rPr>
              <a:t>使用了什么样的设计</a:t>
            </a:r>
            <a:r>
              <a:rPr lang="zh-CN" altLang="en-US" sz="2000" dirty="0" smtClean="0">
                <a:solidFill>
                  <a:schemeClr val="tx2"/>
                </a:solidFill>
                <a:latin typeface="Times New Roman" pitchFamily="18" charset="0"/>
                <a:cs typeface="Times New Roman" pitchFamily="18" charset="0"/>
              </a:rPr>
              <a:t>模式，</a:t>
            </a:r>
            <a:r>
              <a:rPr lang="zh-CN" altLang="en-US" sz="2000" dirty="0">
                <a:solidFill>
                  <a:schemeClr val="tx2"/>
                </a:solidFill>
                <a:latin typeface="Times New Roman" pitchFamily="18" charset="0"/>
                <a:cs typeface="Times New Roman" pitchFamily="18" charset="0"/>
              </a:rPr>
              <a:t>有什么样的差别，孰优孰劣？</a:t>
            </a:r>
            <a:endParaRPr lang="en-US" altLang="zh-CN" sz="20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00005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par>
                          <p:cTn id="17" fill="hold">
                            <p:stCondLst>
                              <p:cond delay="0"/>
                            </p:stCondLst>
                            <p:childTnLst>
                              <p:par>
                                <p:cTn id="18" presetID="42" presetClass="entr" presetSubtype="0"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anim calcmode="lin" valueType="num">
                                      <p:cBhvr>
                                        <p:cTn id="21" dur="500" fill="hold"/>
                                        <p:tgtEl>
                                          <p:spTgt spid="43"/>
                                        </p:tgtEl>
                                        <p:attrNameLst>
                                          <p:attrName>ppt_x</p:attrName>
                                        </p:attrNameLst>
                                      </p:cBhvr>
                                      <p:tavLst>
                                        <p:tav tm="0">
                                          <p:val>
                                            <p:strVal val="#ppt_x"/>
                                          </p:val>
                                        </p:tav>
                                        <p:tav tm="100000">
                                          <p:val>
                                            <p:strVal val="#ppt_x"/>
                                          </p:val>
                                        </p:tav>
                                      </p:tavLst>
                                    </p:anim>
                                    <p:anim calcmode="lin" valueType="num">
                                      <p:cBhvr>
                                        <p:cTn id="22"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42" grpId="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Verdana" pitchFamily="34" charset="0"/>
                <a:ea typeface="宋体" pitchFamily="2" charset="-122"/>
              </a:rPr>
              <a:t>2.</a:t>
            </a:r>
            <a:r>
              <a:rPr lang="zh-CN" altLang="en-US" dirty="0">
                <a:latin typeface="Verdana" pitchFamily="34" charset="0"/>
                <a:ea typeface="宋体" pitchFamily="2" charset="-122"/>
              </a:rPr>
              <a:t> </a:t>
            </a:r>
            <a:r>
              <a:rPr lang="zh-CN" altLang="en-US" dirty="0" smtClean="0">
                <a:latin typeface="Verdana" pitchFamily="34" charset="0"/>
                <a:ea typeface="宋体" pitchFamily="2" charset="-122"/>
              </a:rPr>
              <a:t>实例研究设计</a:t>
            </a:r>
            <a:endParaRPr lang="zh-CN" altLang="en-US" dirty="0"/>
          </a:p>
        </p:txBody>
      </p:sp>
      <p:sp>
        <p:nvSpPr>
          <p:cNvPr id="4" name="TextBox 9"/>
          <p:cNvSpPr txBox="1">
            <a:spLocks noChangeArrowheads="1"/>
          </p:cNvSpPr>
          <p:nvPr/>
        </p:nvSpPr>
        <p:spPr bwMode="auto">
          <a:xfrm>
            <a:off x="250825" y="981075"/>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smtClean="0">
                <a:latin typeface="Verdana" pitchFamily="34" charset="0"/>
              </a:rPr>
              <a:t>研究方法</a:t>
            </a:r>
            <a:endParaRPr lang="en-US" altLang="zh-CN" sz="2400" dirty="0" smtClean="0">
              <a:latin typeface="Verdana" pitchFamily="34" charset="0"/>
            </a:endParaRPr>
          </a:p>
        </p:txBody>
      </p:sp>
      <p:sp>
        <p:nvSpPr>
          <p:cNvPr id="5" name="矩形 9"/>
          <p:cNvSpPr>
            <a:spLocks noChangeArrowheads="1"/>
          </p:cNvSpPr>
          <p:nvPr/>
        </p:nvSpPr>
        <p:spPr bwMode="auto">
          <a:xfrm>
            <a:off x="820404" y="1713408"/>
            <a:ext cx="720798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分析</a:t>
            </a:r>
            <a:r>
              <a:rPr lang="en-US" altLang="zh-CN" sz="2000" dirty="0" smtClean="0">
                <a:solidFill>
                  <a:schemeClr val="tx2"/>
                </a:solidFill>
                <a:latin typeface="Times New Roman" pitchFamily="18" charset="0"/>
                <a:cs typeface="Times New Roman" pitchFamily="18" charset="0"/>
              </a:rPr>
              <a:t>dom4j</a:t>
            </a:r>
            <a:r>
              <a:rPr lang="zh-CN" altLang="en-US" sz="2000" dirty="0">
                <a:solidFill>
                  <a:schemeClr val="tx2"/>
                </a:solidFill>
                <a:latin typeface="Times New Roman" pitchFamily="18" charset="0"/>
                <a:cs typeface="Times New Roman" pitchFamily="18" charset="0"/>
              </a:rPr>
              <a:t>与</a:t>
            </a:r>
            <a:r>
              <a:rPr lang="en-US" altLang="zh-CN" sz="2000" dirty="0" err="1" smtClean="0">
                <a:solidFill>
                  <a:schemeClr val="tx2"/>
                </a:solidFill>
                <a:latin typeface="Times New Roman" pitchFamily="18" charset="0"/>
                <a:cs typeface="Times New Roman" pitchFamily="18" charset="0"/>
              </a:rPr>
              <a:t>jdom</a:t>
            </a:r>
            <a:r>
              <a:rPr lang="zh-CN" altLang="en-US" sz="2000" dirty="0" smtClean="0">
                <a:solidFill>
                  <a:schemeClr val="tx2"/>
                </a:solidFill>
                <a:latin typeface="Times New Roman" pitchFamily="18" charset="0"/>
                <a:cs typeface="Times New Roman" pitchFamily="18" charset="0"/>
              </a:rPr>
              <a:t>的代码，寻找两个</a:t>
            </a:r>
            <a:r>
              <a:rPr lang="en-US" altLang="zh-CN" sz="2000" dirty="0" smtClean="0">
                <a:solidFill>
                  <a:schemeClr val="tx2"/>
                </a:solidFill>
                <a:latin typeface="Times New Roman" pitchFamily="18" charset="0"/>
                <a:cs typeface="Times New Roman" pitchFamily="18" charset="0"/>
              </a:rPr>
              <a:t>XML</a:t>
            </a:r>
            <a:r>
              <a:rPr lang="zh-CN" altLang="en-US" sz="2000" dirty="0" smtClean="0">
                <a:solidFill>
                  <a:schemeClr val="tx2"/>
                </a:solidFill>
                <a:latin typeface="Times New Roman" pitchFamily="18" charset="0"/>
                <a:cs typeface="Times New Roman" pitchFamily="18" charset="0"/>
              </a:rPr>
              <a:t>解析库中使用设计模式的实例。</a:t>
            </a:r>
            <a:endParaRPr lang="en-US" altLang="zh-CN" sz="2000" dirty="0" smtClean="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针对两</a:t>
            </a:r>
            <a:r>
              <a:rPr lang="zh-CN" altLang="en-US" sz="2000" dirty="0">
                <a:solidFill>
                  <a:schemeClr val="tx2"/>
                </a:solidFill>
                <a:latin typeface="Times New Roman" pitchFamily="18" charset="0"/>
                <a:cs typeface="Times New Roman" pitchFamily="18" charset="0"/>
              </a:rPr>
              <a:t>个</a:t>
            </a:r>
            <a:r>
              <a:rPr lang="en-US" altLang="zh-CN" sz="2000" dirty="0">
                <a:solidFill>
                  <a:schemeClr val="tx2"/>
                </a:solidFill>
                <a:latin typeface="Times New Roman" pitchFamily="18" charset="0"/>
                <a:cs typeface="Times New Roman" pitchFamily="18" charset="0"/>
              </a:rPr>
              <a:t>XML</a:t>
            </a:r>
            <a:r>
              <a:rPr lang="zh-CN" altLang="en-US" sz="2000" dirty="0">
                <a:solidFill>
                  <a:schemeClr val="tx2"/>
                </a:solidFill>
                <a:latin typeface="Times New Roman" pitchFamily="18" charset="0"/>
                <a:cs typeface="Times New Roman" pitchFamily="18" charset="0"/>
              </a:rPr>
              <a:t>解析</a:t>
            </a:r>
            <a:r>
              <a:rPr lang="zh-CN" altLang="en-US" sz="2000" dirty="0" smtClean="0">
                <a:solidFill>
                  <a:schemeClr val="tx2"/>
                </a:solidFill>
                <a:latin typeface="Times New Roman" pitchFamily="18" charset="0"/>
                <a:cs typeface="Times New Roman" pitchFamily="18" charset="0"/>
              </a:rPr>
              <a:t>库，统计各设计模式所对应实例的数目，并观察结果的异同。</a:t>
            </a:r>
            <a:endParaRPr lang="en-US" altLang="zh-CN" sz="2000" dirty="0" smtClean="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分析</a:t>
            </a:r>
            <a:r>
              <a:rPr lang="zh-CN" altLang="en-US" sz="2000" dirty="0">
                <a:solidFill>
                  <a:schemeClr val="tx2"/>
                </a:solidFill>
                <a:latin typeface="Times New Roman" pitchFamily="18" charset="0"/>
                <a:cs typeface="Times New Roman" pitchFamily="18" charset="0"/>
              </a:rPr>
              <a:t>两个</a:t>
            </a:r>
            <a:r>
              <a:rPr lang="en-US" altLang="zh-CN" sz="2000" dirty="0">
                <a:solidFill>
                  <a:schemeClr val="tx2"/>
                </a:solidFill>
                <a:latin typeface="Times New Roman" pitchFamily="18" charset="0"/>
                <a:cs typeface="Times New Roman" pitchFamily="18" charset="0"/>
              </a:rPr>
              <a:t>XML</a:t>
            </a:r>
            <a:r>
              <a:rPr lang="zh-CN" altLang="en-US" sz="2000" dirty="0">
                <a:solidFill>
                  <a:schemeClr val="tx2"/>
                </a:solidFill>
                <a:latin typeface="Times New Roman" pitchFamily="18" charset="0"/>
                <a:cs typeface="Times New Roman" pitchFamily="18" charset="0"/>
              </a:rPr>
              <a:t>解析</a:t>
            </a:r>
            <a:r>
              <a:rPr lang="zh-CN" altLang="en-US" sz="2000" dirty="0" smtClean="0">
                <a:solidFill>
                  <a:schemeClr val="tx2"/>
                </a:solidFill>
                <a:latin typeface="Times New Roman" pitchFamily="18" charset="0"/>
                <a:cs typeface="Times New Roman" pitchFamily="18" charset="0"/>
              </a:rPr>
              <a:t>库中设计模式使用</a:t>
            </a:r>
            <a:r>
              <a:rPr lang="zh-CN" altLang="en-US" sz="2000" dirty="0">
                <a:solidFill>
                  <a:schemeClr val="tx2"/>
                </a:solidFill>
                <a:latin typeface="Times New Roman" pitchFamily="18" charset="0"/>
                <a:cs typeface="Times New Roman" pitchFamily="18" charset="0"/>
              </a:rPr>
              <a:t>的</a:t>
            </a:r>
            <a:r>
              <a:rPr lang="zh-CN" altLang="en-US" sz="2000" dirty="0" smtClean="0">
                <a:solidFill>
                  <a:schemeClr val="tx2"/>
                </a:solidFill>
                <a:latin typeface="Times New Roman" pitchFamily="18" charset="0"/>
                <a:cs typeface="Times New Roman" pitchFamily="18" charset="0"/>
              </a:rPr>
              <a:t>情景。</a:t>
            </a:r>
            <a:endParaRPr lang="en-US" altLang="zh-CN" sz="2000" dirty="0" smtClean="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寻找</a:t>
            </a:r>
            <a:r>
              <a:rPr lang="zh-CN" altLang="en-US" sz="2000" dirty="0">
                <a:solidFill>
                  <a:schemeClr val="tx2"/>
                </a:solidFill>
                <a:latin typeface="Times New Roman" pitchFamily="18" charset="0"/>
                <a:cs typeface="Times New Roman" pitchFamily="18" charset="0"/>
              </a:rPr>
              <a:t>相同情景使用不同设计模式的</a:t>
            </a:r>
            <a:r>
              <a:rPr lang="zh-CN" altLang="en-US" sz="2000" dirty="0" smtClean="0">
                <a:solidFill>
                  <a:schemeClr val="tx2"/>
                </a:solidFill>
                <a:latin typeface="Times New Roman" pitchFamily="18" charset="0"/>
                <a:cs typeface="Times New Roman" pitchFamily="18" charset="0"/>
              </a:rPr>
              <a:t>情况，并分析在当前的情景下，两个</a:t>
            </a:r>
            <a:r>
              <a:rPr lang="en-US" altLang="zh-CN" sz="2000" dirty="0" smtClean="0">
                <a:solidFill>
                  <a:schemeClr val="tx2"/>
                </a:solidFill>
                <a:latin typeface="Times New Roman" pitchFamily="18" charset="0"/>
                <a:cs typeface="Times New Roman" pitchFamily="18" charset="0"/>
              </a:rPr>
              <a:t>XML</a:t>
            </a:r>
            <a:r>
              <a:rPr lang="zh-CN" altLang="en-US" sz="2000" dirty="0" smtClean="0">
                <a:solidFill>
                  <a:schemeClr val="tx2"/>
                </a:solidFill>
                <a:latin typeface="Times New Roman" pitchFamily="18" charset="0"/>
                <a:cs typeface="Times New Roman" pitchFamily="18" charset="0"/>
              </a:rPr>
              <a:t>解析库分别使用的设计模式所要解决的问题。通过对比得出在当前情境下设计模式使用的不同所带来的差异。</a:t>
            </a:r>
            <a:endParaRPr lang="en-US" altLang="zh-CN" sz="2000" dirty="0" smtClean="0">
              <a:solidFill>
                <a:schemeClr val="tx2"/>
              </a:solidFill>
              <a:latin typeface="Times New Roman" pitchFamily="18" charset="0"/>
              <a:cs typeface="Times New Roman" pitchFamily="18"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smtClean="0"/>
              <a:t>2</a:t>
            </a:r>
            <a:endParaRPr lang="en-US" altLang="zh-CN" dirty="0"/>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471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Verdana" pitchFamily="34" charset="0"/>
                <a:ea typeface="宋体" pitchFamily="2" charset="-122"/>
              </a:rPr>
              <a:t>2.</a:t>
            </a:r>
            <a:r>
              <a:rPr lang="zh-CN" altLang="en-US" dirty="0">
                <a:latin typeface="Verdana" pitchFamily="34" charset="0"/>
                <a:ea typeface="宋体" pitchFamily="2" charset="-122"/>
              </a:rPr>
              <a:t> </a:t>
            </a:r>
            <a:r>
              <a:rPr lang="zh-CN" altLang="en-US" dirty="0" smtClean="0">
                <a:latin typeface="Verdana" pitchFamily="34" charset="0"/>
                <a:ea typeface="宋体" pitchFamily="2" charset="-122"/>
              </a:rPr>
              <a:t>实例研究设计</a:t>
            </a:r>
            <a:endParaRPr lang="zh-CN" altLang="en-US" dirty="0"/>
          </a:p>
        </p:txBody>
      </p:sp>
      <p:sp>
        <p:nvSpPr>
          <p:cNvPr id="4" name="TextBox 9"/>
          <p:cNvSpPr txBox="1">
            <a:spLocks noChangeArrowheads="1"/>
          </p:cNvSpPr>
          <p:nvPr/>
        </p:nvSpPr>
        <p:spPr bwMode="auto">
          <a:xfrm>
            <a:off x="250825" y="981075"/>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smtClean="0">
                <a:latin typeface="Verdana" pitchFamily="34" charset="0"/>
              </a:rPr>
              <a:t>工具支持</a:t>
            </a:r>
            <a:endParaRPr lang="en-US" altLang="zh-CN" sz="2400" dirty="0" smtClean="0">
              <a:latin typeface="Verdana" pitchFamily="34" charset="0"/>
            </a:endParaRPr>
          </a:p>
        </p:txBody>
      </p:sp>
      <p:sp>
        <p:nvSpPr>
          <p:cNvPr id="5" name="矩形 9"/>
          <p:cNvSpPr>
            <a:spLocks noChangeArrowheads="1"/>
          </p:cNvSpPr>
          <p:nvPr/>
        </p:nvSpPr>
        <p:spPr bwMode="auto">
          <a:xfrm>
            <a:off x="820404" y="1713408"/>
            <a:ext cx="72079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1200"/>
              </a:spcAft>
            </a:pPr>
            <a:r>
              <a:rPr lang="en-US" altLang="zh-CN" sz="2000" dirty="0" smtClean="0">
                <a:solidFill>
                  <a:schemeClr val="tx2"/>
                </a:solidFill>
                <a:latin typeface="Times New Roman" pitchFamily="18" charset="0"/>
                <a:cs typeface="Times New Roman" pitchFamily="18" charset="0"/>
              </a:rPr>
              <a:t>Design Pattern detection Tool(version 4.12 – build 12/07/2016)</a:t>
            </a: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smtClean="0"/>
              <a:t>2</a:t>
            </a:r>
            <a:endParaRPr lang="en-US" altLang="zh-CN" dirty="0"/>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a:stretch>
            <a:fillRect/>
          </a:stretch>
        </p:blipFill>
        <p:spPr>
          <a:xfrm>
            <a:off x="1637436" y="1180874"/>
            <a:ext cx="5610225" cy="5181600"/>
          </a:xfrm>
          <a:prstGeom prst="rect">
            <a:avLst/>
          </a:prstGeom>
        </p:spPr>
      </p:pic>
      <p:sp>
        <p:nvSpPr>
          <p:cNvPr id="8" name="矩形 9"/>
          <p:cNvSpPr>
            <a:spLocks noChangeArrowheads="1"/>
          </p:cNvSpPr>
          <p:nvPr/>
        </p:nvSpPr>
        <p:spPr bwMode="auto">
          <a:xfrm>
            <a:off x="1105094" y="2552366"/>
            <a:ext cx="720798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1200"/>
              </a:spcAft>
            </a:pPr>
            <a:r>
              <a:rPr lang="zh-CN" altLang="en-US" sz="1600" dirty="0" smtClean="0">
                <a:solidFill>
                  <a:schemeClr val="tx2"/>
                </a:solidFill>
                <a:latin typeface="Times New Roman" pitchFamily="18" charset="0"/>
                <a:cs typeface="Times New Roman" pitchFamily="18" charset="0"/>
              </a:rPr>
              <a:t>相关文献：</a:t>
            </a:r>
            <a:endParaRPr lang="en-US" altLang="zh-CN" sz="1600" dirty="0" smtClean="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en-US" altLang="zh-CN" sz="1600" dirty="0" err="1" smtClean="0">
                <a:solidFill>
                  <a:schemeClr val="tx2"/>
                </a:solidFill>
                <a:latin typeface="Times New Roman" pitchFamily="18" charset="0"/>
                <a:cs typeface="Times New Roman" pitchFamily="18" charset="0"/>
              </a:rPr>
              <a:t>Tsantalis</a:t>
            </a:r>
            <a:r>
              <a:rPr lang="en-US" altLang="zh-CN" sz="1600" dirty="0" smtClean="0">
                <a:solidFill>
                  <a:schemeClr val="tx2"/>
                </a:solidFill>
                <a:latin typeface="Times New Roman" pitchFamily="18" charset="0"/>
                <a:cs typeface="Times New Roman" pitchFamily="18" charset="0"/>
              </a:rPr>
              <a:t> </a:t>
            </a:r>
            <a:r>
              <a:rPr lang="en-US" altLang="zh-CN" sz="1600" dirty="0">
                <a:solidFill>
                  <a:schemeClr val="tx2"/>
                </a:solidFill>
                <a:latin typeface="Times New Roman" pitchFamily="18" charset="0"/>
                <a:cs typeface="Times New Roman" pitchFamily="18" charset="0"/>
              </a:rPr>
              <a:t>N, </a:t>
            </a:r>
            <a:r>
              <a:rPr lang="en-US" altLang="zh-CN" sz="1600" dirty="0" err="1">
                <a:solidFill>
                  <a:schemeClr val="tx2"/>
                </a:solidFill>
                <a:latin typeface="Times New Roman" pitchFamily="18" charset="0"/>
                <a:cs typeface="Times New Roman" pitchFamily="18" charset="0"/>
              </a:rPr>
              <a:t>Chatzigeorgiou</a:t>
            </a:r>
            <a:r>
              <a:rPr lang="en-US" altLang="zh-CN" sz="1600" dirty="0">
                <a:solidFill>
                  <a:schemeClr val="tx2"/>
                </a:solidFill>
                <a:latin typeface="Times New Roman" pitchFamily="18" charset="0"/>
                <a:cs typeface="Times New Roman" pitchFamily="18" charset="0"/>
              </a:rPr>
              <a:t> A, </a:t>
            </a:r>
            <a:r>
              <a:rPr lang="en-US" altLang="zh-CN" sz="1600" dirty="0" err="1">
                <a:solidFill>
                  <a:schemeClr val="tx2"/>
                </a:solidFill>
                <a:latin typeface="Times New Roman" pitchFamily="18" charset="0"/>
                <a:cs typeface="Times New Roman" pitchFamily="18" charset="0"/>
              </a:rPr>
              <a:t>Stephanides</a:t>
            </a:r>
            <a:r>
              <a:rPr lang="en-US" altLang="zh-CN" sz="1600" dirty="0">
                <a:solidFill>
                  <a:schemeClr val="tx2"/>
                </a:solidFill>
                <a:latin typeface="Times New Roman" pitchFamily="18" charset="0"/>
                <a:cs typeface="Times New Roman" pitchFamily="18" charset="0"/>
              </a:rPr>
              <a:t> G, et al. Design Pattern Detection Using Similarity Scoring[J]. IEEE Transactions on Software Engineering, 2006, 32(11):896-909</a:t>
            </a:r>
            <a:r>
              <a:rPr lang="en-US" altLang="zh-CN" sz="1600" dirty="0" smtClean="0">
                <a:solidFill>
                  <a:schemeClr val="tx2"/>
                </a:solidFill>
                <a:latin typeface="Times New Roman" pitchFamily="18" charset="0"/>
                <a:cs typeface="Times New Roman" pitchFamily="18" charset="0"/>
              </a:rPr>
              <a:t>.</a:t>
            </a:r>
          </a:p>
          <a:p>
            <a:pPr marL="342900" indent="-342900">
              <a:spcBef>
                <a:spcPts val="1200"/>
              </a:spcBef>
              <a:spcAft>
                <a:spcPts val="1200"/>
              </a:spcAft>
              <a:buFont typeface="Wingdings" panose="05000000000000000000" pitchFamily="2" charset="2"/>
              <a:buChar char="l"/>
            </a:pPr>
            <a:r>
              <a:rPr lang="en-US" altLang="zh-CN" sz="1600" dirty="0" err="1">
                <a:solidFill>
                  <a:schemeClr val="tx2"/>
                </a:solidFill>
                <a:latin typeface="Times New Roman" pitchFamily="18" charset="0"/>
                <a:cs typeface="Times New Roman" pitchFamily="18" charset="0"/>
              </a:rPr>
              <a:t>Chatzigeorgiou</a:t>
            </a:r>
            <a:r>
              <a:rPr lang="en-US" altLang="zh-CN" sz="1600" dirty="0">
                <a:solidFill>
                  <a:schemeClr val="tx2"/>
                </a:solidFill>
                <a:latin typeface="Times New Roman" pitchFamily="18" charset="0"/>
                <a:cs typeface="Times New Roman" pitchFamily="18" charset="0"/>
              </a:rPr>
              <a:t> A, </a:t>
            </a:r>
            <a:r>
              <a:rPr lang="en-US" altLang="zh-CN" sz="1600" dirty="0" err="1">
                <a:solidFill>
                  <a:schemeClr val="tx2"/>
                </a:solidFill>
                <a:latin typeface="Times New Roman" pitchFamily="18" charset="0"/>
                <a:cs typeface="Times New Roman" pitchFamily="18" charset="0"/>
              </a:rPr>
              <a:t>Tsantalis</a:t>
            </a:r>
            <a:r>
              <a:rPr lang="en-US" altLang="zh-CN" sz="1600" dirty="0">
                <a:solidFill>
                  <a:schemeClr val="tx2"/>
                </a:solidFill>
                <a:latin typeface="Times New Roman" pitchFamily="18" charset="0"/>
                <a:cs typeface="Times New Roman" pitchFamily="18" charset="0"/>
              </a:rPr>
              <a:t> N, </a:t>
            </a:r>
            <a:r>
              <a:rPr lang="en-US" altLang="zh-CN" sz="1600" dirty="0" err="1">
                <a:solidFill>
                  <a:schemeClr val="tx2"/>
                </a:solidFill>
                <a:latin typeface="Times New Roman" pitchFamily="18" charset="0"/>
                <a:cs typeface="Times New Roman" pitchFamily="18" charset="0"/>
              </a:rPr>
              <a:t>Stephanides</a:t>
            </a:r>
            <a:r>
              <a:rPr lang="en-US" altLang="zh-CN" sz="1600" dirty="0">
                <a:solidFill>
                  <a:schemeClr val="tx2"/>
                </a:solidFill>
                <a:latin typeface="Times New Roman" pitchFamily="18" charset="0"/>
                <a:cs typeface="Times New Roman" pitchFamily="18" charset="0"/>
              </a:rPr>
              <a:t> G. Application of graph theory to OO software engineering[C]// The Workshop on Interdisciplinary Software Engineering Research. 2006:29-36.</a:t>
            </a:r>
            <a:endParaRPr lang="en-US" altLang="zh-CN" sz="1600" dirty="0" smtClean="0">
              <a:solidFill>
                <a:schemeClr val="tx2"/>
              </a:solidFill>
              <a:latin typeface="Times New Roman" pitchFamily="18" charset="0"/>
              <a:cs typeface="Times New Roman" pitchFamily="18" charset="0"/>
            </a:endParaRPr>
          </a:p>
        </p:txBody>
      </p:sp>
      <p:sp>
        <p:nvSpPr>
          <p:cNvPr id="9" name="矩形 9"/>
          <p:cNvSpPr>
            <a:spLocks noChangeArrowheads="1"/>
          </p:cNvSpPr>
          <p:nvPr/>
        </p:nvSpPr>
        <p:spPr bwMode="auto">
          <a:xfrm>
            <a:off x="1105094" y="2552366"/>
            <a:ext cx="72079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1200"/>
              </a:spcAft>
            </a:pPr>
            <a:r>
              <a:rPr lang="zh-CN" altLang="en-US" sz="1600" dirty="0" smtClean="0">
                <a:solidFill>
                  <a:schemeClr val="tx2"/>
                </a:solidFill>
                <a:latin typeface="Times New Roman" pitchFamily="18" charset="0"/>
                <a:cs typeface="Times New Roman" pitchFamily="18" charset="0"/>
              </a:rPr>
              <a:t>使用方法</a:t>
            </a:r>
            <a:endParaRPr lang="en-US" altLang="zh-CN" sz="1600" dirty="0" smtClean="0">
              <a:solidFill>
                <a:schemeClr val="tx2"/>
              </a:solidFill>
              <a:latin typeface="Times New Roman" pitchFamily="18" charset="0"/>
              <a:cs typeface="Times New Roman" pitchFamily="18" charset="0"/>
            </a:endParaRPr>
          </a:p>
          <a:p>
            <a:pPr marL="342900" indent="-342900">
              <a:spcBef>
                <a:spcPts val="1200"/>
              </a:spcBef>
              <a:spcAft>
                <a:spcPts val="1200"/>
              </a:spcAft>
              <a:buFont typeface="+mj-lt"/>
              <a:buAutoNum type="arabicPeriod"/>
            </a:pPr>
            <a:r>
              <a:rPr lang="zh-CN" altLang="en-US" sz="1600" dirty="0" smtClean="0">
                <a:solidFill>
                  <a:schemeClr val="tx2"/>
                </a:solidFill>
                <a:latin typeface="Times New Roman" pitchFamily="18" charset="0"/>
                <a:cs typeface="Times New Roman" pitchFamily="18" charset="0"/>
              </a:rPr>
              <a:t>选择项目包的根目录，只有字节码文件是项目分析所必须的。</a:t>
            </a:r>
            <a:endParaRPr lang="en-US" altLang="zh-CN" sz="16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mj-lt"/>
              <a:buAutoNum type="arabicPeriod"/>
            </a:pPr>
            <a:r>
              <a:rPr lang="zh-CN" altLang="en-US" sz="1600" dirty="0" smtClean="0">
                <a:solidFill>
                  <a:schemeClr val="tx2"/>
                </a:solidFill>
                <a:latin typeface="Times New Roman" pitchFamily="18" charset="0"/>
                <a:cs typeface="Times New Roman" pitchFamily="18" charset="0"/>
              </a:rPr>
              <a:t>从模式列表中选择要检测的模式。</a:t>
            </a:r>
            <a:endParaRPr lang="en-US" altLang="zh-CN" sz="1600" dirty="0" smtClean="0">
              <a:solidFill>
                <a:schemeClr val="tx2"/>
              </a:solidFill>
              <a:latin typeface="Times New Roman" pitchFamily="18" charset="0"/>
              <a:cs typeface="Times New Roman" pitchFamily="18" charset="0"/>
            </a:endParaRPr>
          </a:p>
        </p:txBody>
      </p:sp>
      <p:pic>
        <p:nvPicPr>
          <p:cNvPr id="10" name="图片 9"/>
          <p:cNvPicPr>
            <a:picLocks noChangeAspect="1"/>
          </p:cNvPicPr>
          <p:nvPr/>
        </p:nvPicPr>
        <p:blipFill>
          <a:blip r:embed="rId4"/>
          <a:stretch>
            <a:fillRect/>
          </a:stretch>
        </p:blipFill>
        <p:spPr>
          <a:xfrm>
            <a:off x="1538287" y="4090683"/>
            <a:ext cx="5619750" cy="1123950"/>
          </a:xfrm>
          <a:prstGeom prst="rect">
            <a:avLst/>
          </a:prstGeom>
        </p:spPr>
      </p:pic>
      <p:pic>
        <p:nvPicPr>
          <p:cNvPr id="11" name="图片 10"/>
          <p:cNvPicPr>
            <a:picLocks noChangeAspect="1"/>
          </p:cNvPicPr>
          <p:nvPr/>
        </p:nvPicPr>
        <p:blipFill>
          <a:blip r:embed="rId5"/>
          <a:stretch>
            <a:fillRect/>
          </a:stretch>
        </p:blipFill>
        <p:spPr>
          <a:xfrm>
            <a:off x="1890711" y="2757809"/>
            <a:ext cx="4905375" cy="3467100"/>
          </a:xfrm>
          <a:prstGeom prst="rect">
            <a:avLst/>
          </a:prstGeom>
        </p:spPr>
      </p:pic>
      <p:pic>
        <p:nvPicPr>
          <p:cNvPr id="12" name="图片 11"/>
          <p:cNvPicPr>
            <a:picLocks noChangeAspect="1"/>
          </p:cNvPicPr>
          <p:nvPr/>
        </p:nvPicPr>
        <p:blipFill>
          <a:blip r:embed="rId6"/>
          <a:stretch>
            <a:fillRect/>
          </a:stretch>
        </p:blipFill>
        <p:spPr>
          <a:xfrm>
            <a:off x="1604994" y="846818"/>
            <a:ext cx="5638800" cy="5181600"/>
          </a:xfrm>
          <a:prstGeom prst="rect">
            <a:avLst/>
          </a:prstGeom>
        </p:spPr>
      </p:pic>
      <p:pic>
        <p:nvPicPr>
          <p:cNvPr id="13" name="图片 12"/>
          <p:cNvPicPr>
            <a:picLocks noChangeAspect="1"/>
          </p:cNvPicPr>
          <p:nvPr/>
        </p:nvPicPr>
        <p:blipFill>
          <a:blip r:embed="rId7"/>
          <a:stretch>
            <a:fillRect/>
          </a:stretch>
        </p:blipFill>
        <p:spPr>
          <a:xfrm>
            <a:off x="1612728" y="853430"/>
            <a:ext cx="5623332" cy="5181601"/>
          </a:xfrm>
          <a:prstGeom prst="rect">
            <a:avLst/>
          </a:prstGeom>
        </p:spPr>
      </p:pic>
      <p:pic>
        <p:nvPicPr>
          <p:cNvPr id="14" name="图片 13"/>
          <p:cNvPicPr>
            <a:picLocks noChangeAspect="1"/>
          </p:cNvPicPr>
          <p:nvPr/>
        </p:nvPicPr>
        <p:blipFill>
          <a:blip r:embed="rId8"/>
          <a:stretch>
            <a:fillRect/>
          </a:stretch>
        </p:blipFill>
        <p:spPr>
          <a:xfrm>
            <a:off x="1624044" y="844812"/>
            <a:ext cx="5600700" cy="5143500"/>
          </a:xfrm>
          <a:prstGeom prst="rect">
            <a:avLst/>
          </a:prstGeom>
        </p:spPr>
      </p:pic>
      <p:pic>
        <p:nvPicPr>
          <p:cNvPr id="15" name="图片 14"/>
          <p:cNvPicPr>
            <a:picLocks noChangeAspect="1"/>
          </p:cNvPicPr>
          <p:nvPr/>
        </p:nvPicPr>
        <p:blipFill>
          <a:blip r:embed="rId9"/>
          <a:stretch>
            <a:fillRect/>
          </a:stretch>
        </p:blipFill>
        <p:spPr>
          <a:xfrm>
            <a:off x="1485931" y="866559"/>
            <a:ext cx="5876925" cy="5181600"/>
          </a:xfrm>
          <a:prstGeom prst="rect">
            <a:avLst/>
          </a:prstGeom>
        </p:spPr>
      </p:pic>
    </p:spTree>
    <p:extLst>
      <p:ext uri="{BB962C8B-B14F-4D97-AF65-F5344CB8AC3E}">
        <p14:creationId xmlns:p14="http://schemas.microsoft.com/office/powerpoint/2010/main" val="421987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50"/>
                                        <p:tgtEl>
                                          <p:spTgt spid="5"/>
                                        </p:tgtEl>
                                      </p:cBhvr>
                                    </p:animEffect>
                                    <p:anim calcmode="lin" valueType="num">
                                      <p:cBhvr>
                                        <p:cTn id="11" dur="250" fill="hold"/>
                                        <p:tgtEl>
                                          <p:spTgt spid="5"/>
                                        </p:tgtEl>
                                        <p:attrNameLst>
                                          <p:attrName>ppt_x</p:attrName>
                                        </p:attrNameLst>
                                      </p:cBhvr>
                                      <p:tavLst>
                                        <p:tav tm="0">
                                          <p:val>
                                            <p:strVal val="#ppt_x"/>
                                          </p:val>
                                        </p:tav>
                                        <p:tav tm="100000">
                                          <p:val>
                                            <p:strVal val="#ppt_x"/>
                                          </p:val>
                                        </p:tav>
                                      </p:tavLst>
                                    </p:anim>
                                    <p:anim calcmode="lin" valueType="num">
                                      <p:cBhvr>
                                        <p:cTn id="12" dur="2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250"/>
                                        <p:tgtEl>
                                          <p:spTgt spid="3"/>
                                        </p:tgtEl>
                                      </p:cBhvr>
                                    </p:animEffect>
                                    <p:anim calcmode="lin" valueType="num">
                                      <p:cBhvr>
                                        <p:cTn id="18" dur="250" fill="hold"/>
                                        <p:tgtEl>
                                          <p:spTgt spid="3"/>
                                        </p:tgtEl>
                                        <p:attrNameLst>
                                          <p:attrName>ppt_x</p:attrName>
                                        </p:attrNameLst>
                                      </p:cBhvr>
                                      <p:tavLst>
                                        <p:tav tm="0">
                                          <p:val>
                                            <p:strVal val="#ppt_x"/>
                                          </p:val>
                                        </p:tav>
                                        <p:tav tm="100000">
                                          <p:val>
                                            <p:strVal val="#ppt_x"/>
                                          </p:val>
                                        </p:tav>
                                      </p:tavLst>
                                    </p:anim>
                                    <p:anim calcmode="lin" valueType="num">
                                      <p:cBhvr>
                                        <p:cTn id="19" dur="2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nodeType="clickEffect">
                                  <p:stCondLst>
                                    <p:cond delay="0"/>
                                  </p:stCondLst>
                                  <p:childTnLst>
                                    <p:animEffect transition="out" filter="fade">
                                      <p:cBhvr>
                                        <p:cTn id="23" dur="250"/>
                                        <p:tgtEl>
                                          <p:spTgt spid="3"/>
                                        </p:tgtEl>
                                      </p:cBhvr>
                                    </p:animEffect>
                                    <p:anim calcmode="lin" valueType="num">
                                      <p:cBhvr>
                                        <p:cTn id="24" dur="250"/>
                                        <p:tgtEl>
                                          <p:spTgt spid="3"/>
                                        </p:tgtEl>
                                        <p:attrNameLst>
                                          <p:attrName>ppt_x</p:attrName>
                                        </p:attrNameLst>
                                      </p:cBhvr>
                                      <p:tavLst>
                                        <p:tav tm="0">
                                          <p:val>
                                            <p:strVal val="ppt_x"/>
                                          </p:val>
                                        </p:tav>
                                        <p:tav tm="100000">
                                          <p:val>
                                            <p:strVal val="ppt_x"/>
                                          </p:val>
                                        </p:tav>
                                      </p:tavLst>
                                    </p:anim>
                                    <p:anim calcmode="lin" valueType="num">
                                      <p:cBhvr>
                                        <p:cTn id="25" dur="250"/>
                                        <p:tgtEl>
                                          <p:spTgt spid="3"/>
                                        </p:tgtEl>
                                        <p:attrNameLst>
                                          <p:attrName>ppt_y</p:attrName>
                                        </p:attrNameLst>
                                      </p:cBhvr>
                                      <p:tavLst>
                                        <p:tav tm="0">
                                          <p:val>
                                            <p:strVal val="ppt_y"/>
                                          </p:val>
                                        </p:tav>
                                        <p:tav tm="100000">
                                          <p:val>
                                            <p:strVal val="ppt_y+.1"/>
                                          </p:val>
                                        </p:tav>
                                      </p:tavLst>
                                    </p:anim>
                                    <p:set>
                                      <p:cBhvr>
                                        <p:cTn id="26" dur="1" fill="hold">
                                          <p:stCondLst>
                                            <p:cond delay="249"/>
                                          </p:stCondLst>
                                        </p:cTn>
                                        <p:tgtEl>
                                          <p:spTgt spid="3"/>
                                        </p:tgtEl>
                                        <p:attrNameLst>
                                          <p:attrName>style.visibility</p:attrName>
                                        </p:attrNameLst>
                                      </p:cBhvr>
                                      <p:to>
                                        <p:strVal val="hidden"/>
                                      </p:to>
                                    </p:set>
                                  </p:childTnLst>
                                </p:cTn>
                              </p:par>
                            </p:childTnLst>
                          </p:cTn>
                        </p:par>
                        <p:par>
                          <p:cTn id="27" fill="hold">
                            <p:stCondLst>
                              <p:cond delay="250"/>
                            </p:stCondLst>
                            <p:childTnLst>
                              <p:par>
                                <p:cTn id="28" presetID="42"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250"/>
                                        <p:tgtEl>
                                          <p:spTgt spid="8"/>
                                        </p:tgtEl>
                                      </p:cBhvr>
                                    </p:animEffect>
                                    <p:anim calcmode="lin" valueType="num">
                                      <p:cBhvr>
                                        <p:cTn id="31" dur="250" fill="hold"/>
                                        <p:tgtEl>
                                          <p:spTgt spid="8"/>
                                        </p:tgtEl>
                                        <p:attrNameLst>
                                          <p:attrName>ppt_x</p:attrName>
                                        </p:attrNameLst>
                                      </p:cBhvr>
                                      <p:tavLst>
                                        <p:tav tm="0">
                                          <p:val>
                                            <p:strVal val="#ppt_x"/>
                                          </p:val>
                                        </p:tav>
                                        <p:tav tm="100000">
                                          <p:val>
                                            <p:strVal val="#ppt_x"/>
                                          </p:val>
                                        </p:tav>
                                      </p:tavLst>
                                    </p:anim>
                                    <p:anim calcmode="lin" valueType="num">
                                      <p:cBhvr>
                                        <p:cTn id="32" dur="25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xit" presetSubtype="0" fill="hold" grpId="1" nodeType="clickEffect">
                                  <p:stCondLst>
                                    <p:cond delay="0"/>
                                  </p:stCondLst>
                                  <p:childTnLst>
                                    <p:animEffect transition="out" filter="fade">
                                      <p:cBhvr>
                                        <p:cTn id="36" dur="250"/>
                                        <p:tgtEl>
                                          <p:spTgt spid="8"/>
                                        </p:tgtEl>
                                      </p:cBhvr>
                                    </p:animEffect>
                                    <p:anim calcmode="lin" valueType="num">
                                      <p:cBhvr>
                                        <p:cTn id="37" dur="250"/>
                                        <p:tgtEl>
                                          <p:spTgt spid="8"/>
                                        </p:tgtEl>
                                        <p:attrNameLst>
                                          <p:attrName>ppt_x</p:attrName>
                                        </p:attrNameLst>
                                      </p:cBhvr>
                                      <p:tavLst>
                                        <p:tav tm="0">
                                          <p:val>
                                            <p:strVal val="ppt_x"/>
                                          </p:val>
                                        </p:tav>
                                        <p:tav tm="100000">
                                          <p:val>
                                            <p:strVal val="ppt_x"/>
                                          </p:val>
                                        </p:tav>
                                      </p:tavLst>
                                    </p:anim>
                                    <p:anim calcmode="lin" valueType="num">
                                      <p:cBhvr>
                                        <p:cTn id="38" dur="250"/>
                                        <p:tgtEl>
                                          <p:spTgt spid="8"/>
                                        </p:tgtEl>
                                        <p:attrNameLst>
                                          <p:attrName>ppt_y</p:attrName>
                                        </p:attrNameLst>
                                      </p:cBhvr>
                                      <p:tavLst>
                                        <p:tav tm="0">
                                          <p:val>
                                            <p:strVal val="ppt_y"/>
                                          </p:val>
                                        </p:tav>
                                        <p:tav tm="100000">
                                          <p:val>
                                            <p:strVal val="ppt_y+.1"/>
                                          </p:val>
                                        </p:tav>
                                      </p:tavLst>
                                    </p:anim>
                                    <p:set>
                                      <p:cBhvr>
                                        <p:cTn id="39" dur="1" fill="hold">
                                          <p:stCondLst>
                                            <p:cond delay="249"/>
                                          </p:stCondLst>
                                        </p:cTn>
                                        <p:tgtEl>
                                          <p:spTgt spid="8"/>
                                        </p:tgtEl>
                                        <p:attrNameLst>
                                          <p:attrName>style.visibility</p:attrName>
                                        </p:attrNameLst>
                                      </p:cBhvr>
                                      <p:to>
                                        <p:strVal val="hidden"/>
                                      </p:to>
                                    </p:set>
                                  </p:childTnLst>
                                </p:cTn>
                              </p:par>
                            </p:childTnLst>
                          </p:cTn>
                        </p:par>
                        <p:par>
                          <p:cTn id="40" fill="hold">
                            <p:stCondLst>
                              <p:cond delay="250"/>
                            </p:stCondLst>
                            <p:childTnLst>
                              <p:par>
                                <p:cTn id="41" presetID="42" presetClass="entr" presetSubtype="0" fill="hold" grpId="0" nodeType="after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Effect transition="in" filter="fade">
                                      <p:cBhvr>
                                        <p:cTn id="43" dur="250"/>
                                        <p:tgtEl>
                                          <p:spTgt spid="9">
                                            <p:txEl>
                                              <p:pRg st="0" end="0"/>
                                            </p:txEl>
                                          </p:spTgt>
                                        </p:tgtEl>
                                      </p:cBhvr>
                                    </p:animEffect>
                                    <p:anim calcmode="lin" valueType="num">
                                      <p:cBhvr>
                                        <p:cTn id="44" dur="2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45" dur="2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500"/>
                            </p:stCondLst>
                            <p:childTnLst>
                              <p:par>
                                <p:cTn id="47" presetID="42" presetClass="entr" presetSubtype="0" fill="hold" grpId="0" nodeType="afterEffect">
                                  <p:stCondLst>
                                    <p:cond delay="0"/>
                                  </p:stCondLst>
                                  <p:childTnLst>
                                    <p:set>
                                      <p:cBhvr>
                                        <p:cTn id="48" dur="1" fill="hold">
                                          <p:stCondLst>
                                            <p:cond delay="0"/>
                                          </p:stCondLst>
                                        </p:cTn>
                                        <p:tgtEl>
                                          <p:spTgt spid="9">
                                            <p:txEl>
                                              <p:pRg st="1" end="1"/>
                                            </p:txEl>
                                          </p:spTgt>
                                        </p:tgtEl>
                                        <p:attrNameLst>
                                          <p:attrName>style.visibility</p:attrName>
                                        </p:attrNameLst>
                                      </p:cBhvr>
                                      <p:to>
                                        <p:strVal val="visible"/>
                                      </p:to>
                                    </p:set>
                                    <p:animEffect transition="in" filter="fade">
                                      <p:cBhvr>
                                        <p:cTn id="49" dur="250"/>
                                        <p:tgtEl>
                                          <p:spTgt spid="9">
                                            <p:txEl>
                                              <p:pRg st="1" end="1"/>
                                            </p:txEl>
                                          </p:spTgt>
                                        </p:tgtEl>
                                      </p:cBhvr>
                                    </p:animEffect>
                                    <p:anim calcmode="lin" valueType="num">
                                      <p:cBhvr>
                                        <p:cTn id="50" dur="25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51" dur="25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250"/>
                                        <p:tgtEl>
                                          <p:spTgt spid="10"/>
                                        </p:tgtEl>
                                      </p:cBhvr>
                                    </p:animEffect>
                                    <p:anim calcmode="lin" valueType="num">
                                      <p:cBhvr>
                                        <p:cTn id="57" dur="250" fill="hold"/>
                                        <p:tgtEl>
                                          <p:spTgt spid="10"/>
                                        </p:tgtEl>
                                        <p:attrNameLst>
                                          <p:attrName>ppt_x</p:attrName>
                                        </p:attrNameLst>
                                      </p:cBhvr>
                                      <p:tavLst>
                                        <p:tav tm="0">
                                          <p:val>
                                            <p:strVal val="#ppt_x"/>
                                          </p:val>
                                        </p:tav>
                                        <p:tav tm="100000">
                                          <p:val>
                                            <p:strVal val="#ppt_x"/>
                                          </p:val>
                                        </p:tav>
                                      </p:tavLst>
                                    </p:anim>
                                    <p:anim calcmode="lin" valueType="num">
                                      <p:cBhvr>
                                        <p:cTn id="58" dur="25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xit" presetSubtype="0" fill="hold" nodeType="clickEffect">
                                  <p:stCondLst>
                                    <p:cond delay="0"/>
                                  </p:stCondLst>
                                  <p:childTnLst>
                                    <p:animEffect transition="out" filter="fade">
                                      <p:cBhvr>
                                        <p:cTn id="62" dur="250"/>
                                        <p:tgtEl>
                                          <p:spTgt spid="10"/>
                                        </p:tgtEl>
                                      </p:cBhvr>
                                    </p:animEffect>
                                    <p:anim calcmode="lin" valueType="num">
                                      <p:cBhvr>
                                        <p:cTn id="63" dur="250"/>
                                        <p:tgtEl>
                                          <p:spTgt spid="10"/>
                                        </p:tgtEl>
                                        <p:attrNameLst>
                                          <p:attrName>ppt_x</p:attrName>
                                        </p:attrNameLst>
                                      </p:cBhvr>
                                      <p:tavLst>
                                        <p:tav tm="0">
                                          <p:val>
                                            <p:strVal val="ppt_x"/>
                                          </p:val>
                                        </p:tav>
                                        <p:tav tm="100000">
                                          <p:val>
                                            <p:strVal val="ppt_x"/>
                                          </p:val>
                                        </p:tav>
                                      </p:tavLst>
                                    </p:anim>
                                    <p:anim calcmode="lin" valueType="num">
                                      <p:cBhvr>
                                        <p:cTn id="64" dur="250"/>
                                        <p:tgtEl>
                                          <p:spTgt spid="10"/>
                                        </p:tgtEl>
                                        <p:attrNameLst>
                                          <p:attrName>ppt_y</p:attrName>
                                        </p:attrNameLst>
                                      </p:cBhvr>
                                      <p:tavLst>
                                        <p:tav tm="0">
                                          <p:val>
                                            <p:strVal val="ppt_y"/>
                                          </p:val>
                                        </p:tav>
                                        <p:tav tm="100000">
                                          <p:val>
                                            <p:strVal val="ppt_y+.1"/>
                                          </p:val>
                                        </p:tav>
                                      </p:tavLst>
                                    </p:anim>
                                    <p:set>
                                      <p:cBhvr>
                                        <p:cTn id="65" dur="1" fill="hold">
                                          <p:stCondLst>
                                            <p:cond delay="249"/>
                                          </p:stCondLst>
                                        </p:cTn>
                                        <p:tgtEl>
                                          <p:spTgt spid="10"/>
                                        </p:tgtEl>
                                        <p:attrNameLst>
                                          <p:attrName>style.visibility</p:attrName>
                                        </p:attrNameLst>
                                      </p:cBhvr>
                                      <p:to>
                                        <p:strVal val="hidden"/>
                                      </p:to>
                                    </p:set>
                                  </p:childTnLst>
                                </p:cTn>
                              </p:par>
                            </p:childTnLst>
                          </p:cTn>
                        </p:par>
                        <p:par>
                          <p:cTn id="66" fill="hold">
                            <p:stCondLst>
                              <p:cond delay="250"/>
                            </p:stCondLst>
                            <p:childTnLst>
                              <p:par>
                                <p:cTn id="67" presetID="42" presetClass="entr" presetSubtype="0" fill="hold"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250"/>
                                        <p:tgtEl>
                                          <p:spTgt spid="11"/>
                                        </p:tgtEl>
                                      </p:cBhvr>
                                    </p:animEffect>
                                    <p:anim calcmode="lin" valueType="num">
                                      <p:cBhvr>
                                        <p:cTn id="70" dur="250" fill="hold"/>
                                        <p:tgtEl>
                                          <p:spTgt spid="11"/>
                                        </p:tgtEl>
                                        <p:attrNameLst>
                                          <p:attrName>ppt_x</p:attrName>
                                        </p:attrNameLst>
                                      </p:cBhvr>
                                      <p:tavLst>
                                        <p:tav tm="0">
                                          <p:val>
                                            <p:strVal val="#ppt_x"/>
                                          </p:val>
                                        </p:tav>
                                        <p:tav tm="100000">
                                          <p:val>
                                            <p:strVal val="#ppt_x"/>
                                          </p:val>
                                        </p:tav>
                                      </p:tavLst>
                                    </p:anim>
                                    <p:anim calcmode="lin" valueType="num">
                                      <p:cBhvr>
                                        <p:cTn id="71" dur="25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xit" presetSubtype="0" fill="hold" nodeType="clickEffect">
                                  <p:stCondLst>
                                    <p:cond delay="0"/>
                                  </p:stCondLst>
                                  <p:childTnLst>
                                    <p:animEffect transition="out" filter="fade">
                                      <p:cBhvr>
                                        <p:cTn id="75" dur="250"/>
                                        <p:tgtEl>
                                          <p:spTgt spid="11"/>
                                        </p:tgtEl>
                                      </p:cBhvr>
                                    </p:animEffect>
                                    <p:anim calcmode="lin" valueType="num">
                                      <p:cBhvr>
                                        <p:cTn id="76" dur="250"/>
                                        <p:tgtEl>
                                          <p:spTgt spid="11"/>
                                        </p:tgtEl>
                                        <p:attrNameLst>
                                          <p:attrName>ppt_x</p:attrName>
                                        </p:attrNameLst>
                                      </p:cBhvr>
                                      <p:tavLst>
                                        <p:tav tm="0">
                                          <p:val>
                                            <p:strVal val="ppt_x"/>
                                          </p:val>
                                        </p:tav>
                                        <p:tav tm="100000">
                                          <p:val>
                                            <p:strVal val="ppt_x"/>
                                          </p:val>
                                        </p:tav>
                                      </p:tavLst>
                                    </p:anim>
                                    <p:anim calcmode="lin" valueType="num">
                                      <p:cBhvr>
                                        <p:cTn id="77" dur="250"/>
                                        <p:tgtEl>
                                          <p:spTgt spid="11"/>
                                        </p:tgtEl>
                                        <p:attrNameLst>
                                          <p:attrName>ppt_y</p:attrName>
                                        </p:attrNameLst>
                                      </p:cBhvr>
                                      <p:tavLst>
                                        <p:tav tm="0">
                                          <p:val>
                                            <p:strVal val="ppt_y"/>
                                          </p:val>
                                        </p:tav>
                                        <p:tav tm="100000">
                                          <p:val>
                                            <p:strVal val="ppt_y+.1"/>
                                          </p:val>
                                        </p:tav>
                                      </p:tavLst>
                                    </p:anim>
                                    <p:set>
                                      <p:cBhvr>
                                        <p:cTn id="78" dur="1" fill="hold">
                                          <p:stCondLst>
                                            <p:cond delay="249"/>
                                          </p:stCondLst>
                                        </p:cTn>
                                        <p:tgtEl>
                                          <p:spTgt spid="11"/>
                                        </p:tgtEl>
                                        <p:attrNameLst>
                                          <p:attrName>style.visibility</p:attrName>
                                        </p:attrNameLst>
                                      </p:cBhvr>
                                      <p:to>
                                        <p:strVal val="hidden"/>
                                      </p:to>
                                    </p:set>
                                  </p:childTnLst>
                                </p:cTn>
                              </p:par>
                            </p:childTnLst>
                          </p:cTn>
                        </p:par>
                        <p:par>
                          <p:cTn id="79" fill="hold">
                            <p:stCondLst>
                              <p:cond delay="250"/>
                            </p:stCondLst>
                            <p:childTnLst>
                              <p:par>
                                <p:cTn id="80" presetID="42" presetClass="entr" presetSubtype="0" fill="hold" nodeType="after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250"/>
                                        <p:tgtEl>
                                          <p:spTgt spid="12"/>
                                        </p:tgtEl>
                                      </p:cBhvr>
                                    </p:animEffect>
                                    <p:anim calcmode="lin" valueType="num">
                                      <p:cBhvr>
                                        <p:cTn id="83" dur="250" fill="hold"/>
                                        <p:tgtEl>
                                          <p:spTgt spid="12"/>
                                        </p:tgtEl>
                                        <p:attrNameLst>
                                          <p:attrName>ppt_x</p:attrName>
                                        </p:attrNameLst>
                                      </p:cBhvr>
                                      <p:tavLst>
                                        <p:tav tm="0">
                                          <p:val>
                                            <p:strVal val="#ppt_x"/>
                                          </p:val>
                                        </p:tav>
                                        <p:tav tm="100000">
                                          <p:val>
                                            <p:strVal val="#ppt_x"/>
                                          </p:val>
                                        </p:tav>
                                      </p:tavLst>
                                    </p:anim>
                                    <p:anim calcmode="lin" valueType="num">
                                      <p:cBhvr>
                                        <p:cTn id="84" dur="2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xit" presetSubtype="0" fill="hold" nodeType="clickEffect">
                                  <p:stCondLst>
                                    <p:cond delay="0"/>
                                  </p:stCondLst>
                                  <p:childTnLst>
                                    <p:animEffect transition="out" filter="fade">
                                      <p:cBhvr>
                                        <p:cTn id="88" dur="250"/>
                                        <p:tgtEl>
                                          <p:spTgt spid="12"/>
                                        </p:tgtEl>
                                      </p:cBhvr>
                                    </p:animEffect>
                                    <p:anim calcmode="lin" valueType="num">
                                      <p:cBhvr>
                                        <p:cTn id="89" dur="250"/>
                                        <p:tgtEl>
                                          <p:spTgt spid="12"/>
                                        </p:tgtEl>
                                        <p:attrNameLst>
                                          <p:attrName>ppt_x</p:attrName>
                                        </p:attrNameLst>
                                      </p:cBhvr>
                                      <p:tavLst>
                                        <p:tav tm="0">
                                          <p:val>
                                            <p:strVal val="ppt_x"/>
                                          </p:val>
                                        </p:tav>
                                        <p:tav tm="100000">
                                          <p:val>
                                            <p:strVal val="ppt_x"/>
                                          </p:val>
                                        </p:tav>
                                      </p:tavLst>
                                    </p:anim>
                                    <p:anim calcmode="lin" valueType="num">
                                      <p:cBhvr>
                                        <p:cTn id="90" dur="250"/>
                                        <p:tgtEl>
                                          <p:spTgt spid="12"/>
                                        </p:tgtEl>
                                        <p:attrNameLst>
                                          <p:attrName>ppt_y</p:attrName>
                                        </p:attrNameLst>
                                      </p:cBhvr>
                                      <p:tavLst>
                                        <p:tav tm="0">
                                          <p:val>
                                            <p:strVal val="ppt_y"/>
                                          </p:val>
                                        </p:tav>
                                        <p:tav tm="100000">
                                          <p:val>
                                            <p:strVal val="ppt_y+.1"/>
                                          </p:val>
                                        </p:tav>
                                      </p:tavLst>
                                    </p:anim>
                                    <p:set>
                                      <p:cBhvr>
                                        <p:cTn id="91" dur="1" fill="hold">
                                          <p:stCondLst>
                                            <p:cond delay="249"/>
                                          </p:stCondLst>
                                        </p:cTn>
                                        <p:tgtEl>
                                          <p:spTgt spid="12"/>
                                        </p:tgtEl>
                                        <p:attrNameLst>
                                          <p:attrName>style.visibility</p:attrName>
                                        </p:attrNameLst>
                                      </p:cBhvr>
                                      <p:to>
                                        <p:strVal val="hidden"/>
                                      </p:to>
                                    </p:set>
                                  </p:childTnLst>
                                </p:cTn>
                              </p:par>
                            </p:childTnLst>
                          </p:cTn>
                        </p:par>
                        <p:par>
                          <p:cTn id="92" fill="hold">
                            <p:stCondLst>
                              <p:cond delay="250"/>
                            </p:stCondLst>
                            <p:childTnLst>
                              <p:par>
                                <p:cTn id="93" presetID="42" presetClass="entr" presetSubtype="0" fill="hold" grpId="0" nodeType="afterEffect">
                                  <p:stCondLst>
                                    <p:cond delay="0"/>
                                  </p:stCondLst>
                                  <p:childTnLst>
                                    <p:set>
                                      <p:cBhvr>
                                        <p:cTn id="94" dur="1" fill="hold">
                                          <p:stCondLst>
                                            <p:cond delay="0"/>
                                          </p:stCondLst>
                                        </p:cTn>
                                        <p:tgtEl>
                                          <p:spTgt spid="9">
                                            <p:txEl>
                                              <p:pRg st="2" end="2"/>
                                            </p:txEl>
                                          </p:spTgt>
                                        </p:tgtEl>
                                        <p:attrNameLst>
                                          <p:attrName>style.visibility</p:attrName>
                                        </p:attrNameLst>
                                      </p:cBhvr>
                                      <p:to>
                                        <p:strVal val="visible"/>
                                      </p:to>
                                    </p:set>
                                    <p:animEffect transition="in" filter="fade">
                                      <p:cBhvr>
                                        <p:cTn id="95" dur="250"/>
                                        <p:tgtEl>
                                          <p:spTgt spid="9">
                                            <p:txEl>
                                              <p:pRg st="2" end="2"/>
                                            </p:txEl>
                                          </p:spTgt>
                                        </p:tgtEl>
                                      </p:cBhvr>
                                    </p:animEffect>
                                    <p:anim calcmode="lin" valueType="num">
                                      <p:cBhvr>
                                        <p:cTn id="96" dur="25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97" dur="25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nodeType="click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fade">
                                      <p:cBhvr>
                                        <p:cTn id="102" dur="250"/>
                                        <p:tgtEl>
                                          <p:spTgt spid="13"/>
                                        </p:tgtEl>
                                      </p:cBhvr>
                                    </p:animEffect>
                                    <p:anim calcmode="lin" valueType="num">
                                      <p:cBhvr>
                                        <p:cTn id="103" dur="250" fill="hold"/>
                                        <p:tgtEl>
                                          <p:spTgt spid="13"/>
                                        </p:tgtEl>
                                        <p:attrNameLst>
                                          <p:attrName>ppt_x</p:attrName>
                                        </p:attrNameLst>
                                      </p:cBhvr>
                                      <p:tavLst>
                                        <p:tav tm="0">
                                          <p:val>
                                            <p:strVal val="#ppt_x"/>
                                          </p:val>
                                        </p:tav>
                                        <p:tav tm="100000">
                                          <p:val>
                                            <p:strVal val="#ppt_x"/>
                                          </p:val>
                                        </p:tav>
                                      </p:tavLst>
                                    </p:anim>
                                    <p:anim calcmode="lin" valueType="num">
                                      <p:cBhvr>
                                        <p:cTn id="104" dur="25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xit" presetSubtype="0" fill="hold" nodeType="clickEffect">
                                  <p:stCondLst>
                                    <p:cond delay="0"/>
                                  </p:stCondLst>
                                  <p:childTnLst>
                                    <p:animEffect transition="out" filter="fade">
                                      <p:cBhvr>
                                        <p:cTn id="108" dur="250"/>
                                        <p:tgtEl>
                                          <p:spTgt spid="13"/>
                                        </p:tgtEl>
                                      </p:cBhvr>
                                    </p:animEffect>
                                    <p:anim calcmode="lin" valueType="num">
                                      <p:cBhvr>
                                        <p:cTn id="109" dur="250"/>
                                        <p:tgtEl>
                                          <p:spTgt spid="13"/>
                                        </p:tgtEl>
                                        <p:attrNameLst>
                                          <p:attrName>ppt_x</p:attrName>
                                        </p:attrNameLst>
                                      </p:cBhvr>
                                      <p:tavLst>
                                        <p:tav tm="0">
                                          <p:val>
                                            <p:strVal val="ppt_x"/>
                                          </p:val>
                                        </p:tav>
                                        <p:tav tm="100000">
                                          <p:val>
                                            <p:strVal val="ppt_x"/>
                                          </p:val>
                                        </p:tav>
                                      </p:tavLst>
                                    </p:anim>
                                    <p:anim calcmode="lin" valueType="num">
                                      <p:cBhvr>
                                        <p:cTn id="110" dur="250"/>
                                        <p:tgtEl>
                                          <p:spTgt spid="13"/>
                                        </p:tgtEl>
                                        <p:attrNameLst>
                                          <p:attrName>ppt_y</p:attrName>
                                        </p:attrNameLst>
                                      </p:cBhvr>
                                      <p:tavLst>
                                        <p:tav tm="0">
                                          <p:val>
                                            <p:strVal val="ppt_y"/>
                                          </p:val>
                                        </p:tav>
                                        <p:tav tm="100000">
                                          <p:val>
                                            <p:strVal val="ppt_y+.1"/>
                                          </p:val>
                                        </p:tav>
                                      </p:tavLst>
                                    </p:anim>
                                    <p:set>
                                      <p:cBhvr>
                                        <p:cTn id="111" dur="1" fill="hold">
                                          <p:stCondLst>
                                            <p:cond delay="249"/>
                                          </p:stCondLst>
                                        </p:cTn>
                                        <p:tgtEl>
                                          <p:spTgt spid="13"/>
                                        </p:tgtEl>
                                        <p:attrNameLst>
                                          <p:attrName>style.visibility</p:attrName>
                                        </p:attrNameLst>
                                      </p:cBhvr>
                                      <p:to>
                                        <p:strVal val="hidden"/>
                                      </p:to>
                                    </p:set>
                                  </p:childTnLst>
                                </p:cTn>
                              </p:par>
                            </p:childTnLst>
                          </p:cTn>
                        </p:par>
                        <p:par>
                          <p:cTn id="112" fill="hold">
                            <p:stCondLst>
                              <p:cond delay="250"/>
                            </p:stCondLst>
                            <p:childTnLst>
                              <p:par>
                                <p:cTn id="113" presetID="42" presetClass="entr" presetSubtype="0" fill="hold" nodeType="afterEffect">
                                  <p:stCondLst>
                                    <p:cond delay="0"/>
                                  </p:stCondLst>
                                  <p:childTnLst>
                                    <p:set>
                                      <p:cBhvr>
                                        <p:cTn id="114" dur="1" fill="hold">
                                          <p:stCondLst>
                                            <p:cond delay="0"/>
                                          </p:stCondLst>
                                        </p:cTn>
                                        <p:tgtEl>
                                          <p:spTgt spid="14"/>
                                        </p:tgtEl>
                                        <p:attrNameLst>
                                          <p:attrName>style.visibility</p:attrName>
                                        </p:attrNameLst>
                                      </p:cBhvr>
                                      <p:to>
                                        <p:strVal val="visible"/>
                                      </p:to>
                                    </p:set>
                                    <p:animEffect transition="in" filter="fade">
                                      <p:cBhvr>
                                        <p:cTn id="115" dur="250"/>
                                        <p:tgtEl>
                                          <p:spTgt spid="14"/>
                                        </p:tgtEl>
                                      </p:cBhvr>
                                    </p:animEffect>
                                    <p:anim calcmode="lin" valueType="num">
                                      <p:cBhvr>
                                        <p:cTn id="116" dur="250" fill="hold"/>
                                        <p:tgtEl>
                                          <p:spTgt spid="14"/>
                                        </p:tgtEl>
                                        <p:attrNameLst>
                                          <p:attrName>ppt_x</p:attrName>
                                        </p:attrNameLst>
                                      </p:cBhvr>
                                      <p:tavLst>
                                        <p:tav tm="0">
                                          <p:val>
                                            <p:strVal val="#ppt_x"/>
                                          </p:val>
                                        </p:tav>
                                        <p:tav tm="100000">
                                          <p:val>
                                            <p:strVal val="#ppt_x"/>
                                          </p:val>
                                        </p:tav>
                                      </p:tavLst>
                                    </p:anim>
                                    <p:anim calcmode="lin" valueType="num">
                                      <p:cBhvr>
                                        <p:cTn id="117" dur="2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2" presetClass="exit" presetSubtype="0" fill="hold" nodeType="clickEffect">
                                  <p:stCondLst>
                                    <p:cond delay="0"/>
                                  </p:stCondLst>
                                  <p:childTnLst>
                                    <p:animEffect transition="out" filter="fade">
                                      <p:cBhvr>
                                        <p:cTn id="121" dur="250"/>
                                        <p:tgtEl>
                                          <p:spTgt spid="14"/>
                                        </p:tgtEl>
                                      </p:cBhvr>
                                    </p:animEffect>
                                    <p:anim calcmode="lin" valueType="num">
                                      <p:cBhvr>
                                        <p:cTn id="122" dur="250"/>
                                        <p:tgtEl>
                                          <p:spTgt spid="14"/>
                                        </p:tgtEl>
                                        <p:attrNameLst>
                                          <p:attrName>ppt_x</p:attrName>
                                        </p:attrNameLst>
                                      </p:cBhvr>
                                      <p:tavLst>
                                        <p:tav tm="0">
                                          <p:val>
                                            <p:strVal val="ppt_x"/>
                                          </p:val>
                                        </p:tav>
                                        <p:tav tm="100000">
                                          <p:val>
                                            <p:strVal val="ppt_x"/>
                                          </p:val>
                                        </p:tav>
                                      </p:tavLst>
                                    </p:anim>
                                    <p:anim calcmode="lin" valueType="num">
                                      <p:cBhvr>
                                        <p:cTn id="123" dur="250"/>
                                        <p:tgtEl>
                                          <p:spTgt spid="14"/>
                                        </p:tgtEl>
                                        <p:attrNameLst>
                                          <p:attrName>ppt_y</p:attrName>
                                        </p:attrNameLst>
                                      </p:cBhvr>
                                      <p:tavLst>
                                        <p:tav tm="0">
                                          <p:val>
                                            <p:strVal val="ppt_y"/>
                                          </p:val>
                                        </p:tav>
                                        <p:tav tm="100000">
                                          <p:val>
                                            <p:strVal val="ppt_y+.1"/>
                                          </p:val>
                                        </p:tav>
                                      </p:tavLst>
                                    </p:anim>
                                    <p:set>
                                      <p:cBhvr>
                                        <p:cTn id="124" dur="1" fill="hold">
                                          <p:stCondLst>
                                            <p:cond delay="249"/>
                                          </p:stCondLst>
                                        </p:cTn>
                                        <p:tgtEl>
                                          <p:spTgt spid="14"/>
                                        </p:tgtEl>
                                        <p:attrNameLst>
                                          <p:attrName>style.visibility</p:attrName>
                                        </p:attrNameLst>
                                      </p:cBhvr>
                                      <p:to>
                                        <p:strVal val="hidden"/>
                                      </p:to>
                                    </p:set>
                                  </p:childTnLst>
                                </p:cTn>
                              </p:par>
                            </p:childTnLst>
                          </p:cTn>
                        </p:par>
                        <p:par>
                          <p:cTn id="125" fill="hold">
                            <p:stCondLst>
                              <p:cond delay="250"/>
                            </p:stCondLst>
                            <p:childTnLst>
                              <p:par>
                                <p:cTn id="126" presetID="42" presetClass="entr" presetSubtype="0" fill="hold" nodeType="afterEffect">
                                  <p:stCondLst>
                                    <p:cond delay="0"/>
                                  </p:stCondLst>
                                  <p:childTnLst>
                                    <p:set>
                                      <p:cBhvr>
                                        <p:cTn id="127" dur="1" fill="hold">
                                          <p:stCondLst>
                                            <p:cond delay="0"/>
                                          </p:stCondLst>
                                        </p:cTn>
                                        <p:tgtEl>
                                          <p:spTgt spid="15"/>
                                        </p:tgtEl>
                                        <p:attrNameLst>
                                          <p:attrName>style.visibility</p:attrName>
                                        </p:attrNameLst>
                                      </p:cBhvr>
                                      <p:to>
                                        <p:strVal val="visible"/>
                                      </p:to>
                                    </p:set>
                                    <p:animEffect transition="in" filter="fade">
                                      <p:cBhvr>
                                        <p:cTn id="128" dur="250"/>
                                        <p:tgtEl>
                                          <p:spTgt spid="15"/>
                                        </p:tgtEl>
                                      </p:cBhvr>
                                    </p:animEffect>
                                    <p:anim calcmode="lin" valueType="num">
                                      <p:cBhvr>
                                        <p:cTn id="129" dur="250" fill="hold"/>
                                        <p:tgtEl>
                                          <p:spTgt spid="15"/>
                                        </p:tgtEl>
                                        <p:attrNameLst>
                                          <p:attrName>ppt_x</p:attrName>
                                        </p:attrNameLst>
                                      </p:cBhvr>
                                      <p:tavLst>
                                        <p:tav tm="0">
                                          <p:val>
                                            <p:strVal val="#ppt_x"/>
                                          </p:val>
                                        </p:tav>
                                        <p:tav tm="100000">
                                          <p:val>
                                            <p:strVal val="#ppt_x"/>
                                          </p:val>
                                        </p:tav>
                                      </p:tavLst>
                                    </p:anim>
                                    <p:anim calcmode="lin" valueType="num">
                                      <p:cBhvr>
                                        <p:cTn id="130" dur="2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8" grpId="1"/>
      <p:bldP spid="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dirty="0" smtClean="0">
                <a:latin typeface="Verdana" pitchFamily="34" charset="0"/>
                <a:ea typeface="宋体" pitchFamily="2" charset="-122"/>
              </a:rPr>
              <a:t>3.</a:t>
            </a:r>
            <a:r>
              <a:rPr lang="zh-CN" altLang="en-US" dirty="0" smtClean="0">
                <a:latin typeface="Verdana" pitchFamily="34" charset="0"/>
                <a:ea typeface="宋体" pitchFamily="2" charset="-122"/>
              </a:rPr>
              <a:t>结果分析</a:t>
            </a:r>
          </a:p>
        </p:txBody>
      </p:sp>
      <p:sp>
        <p:nvSpPr>
          <p:cNvPr id="7" name="灯片编号占位符 6"/>
          <p:cNvSpPr>
            <a:spLocks noGrp="1"/>
          </p:cNvSpPr>
          <p:nvPr>
            <p:ph type="sldNum" sz="quarter" idx="10"/>
          </p:nvPr>
        </p:nvSpPr>
        <p:spPr/>
        <p:txBody>
          <a:bodyPr/>
          <a:lstStyle/>
          <a:p>
            <a:pPr>
              <a:defRPr/>
            </a:pPr>
            <a:fld id="{43D45A23-8488-4EDC-AF13-219D17230341}" type="slidenum">
              <a:rPr lang="en-US" altLang="zh-CN" smtClean="0"/>
              <a:pPr>
                <a:defRPr/>
              </a:pPr>
              <a:t>5</a:t>
            </a:fld>
            <a:endParaRPr lang="en-US" altLang="zh-CN" dirty="0"/>
          </a:p>
        </p:txBody>
      </p:sp>
      <p:sp>
        <p:nvSpPr>
          <p:cNvPr id="6149"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smtClean="0">
                <a:latin typeface="Verdana" pitchFamily="34" charset="0"/>
              </a:rPr>
              <a:t> </a:t>
            </a:r>
            <a:r>
              <a:rPr lang="en-US" altLang="zh-CN" sz="2400" dirty="0" smtClean="0">
                <a:latin typeface="Verdana" pitchFamily="34" charset="0"/>
              </a:rPr>
              <a:t>dom4j</a:t>
            </a:r>
            <a:endParaRPr lang="en-US" altLang="zh-CN" sz="2400" dirty="0">
              <a:latin typeface="Verdana" pitchFamily="34" charset="0"/>
            </a:endParaRPr>
          </a:p>
        </p:txBody>
      </p:sp>
      <p:pic>
        <p:nvPicPr>
          <p:cNvPr id="40"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extLst>
              <p:ext uri="{D42A27DB-BD31-4B8C-83A1-F6EECF244321}">
                <p14:modId xmlns:p14="http://schemas.microsoft.com/office/powerpoint/2010/main" val="3118783111"/>
              </p:ext>
            </p:extLst>
          </p:nvPr>
        </p:nvGraphicFramePr>
        <p:xfrm>
          <a:off x="1403648" y="1797269"/>
          <a:ext cx="6408712" cy="3791970"/>
        </p:xfrm>
        <a:graphic>
          <a:graphicData uri="http://schemas.openxmlformats.org/drawingml/2006/table">
            <a:tbl>
              <a:tblPr firstRow="1" firstCol="1" bandRow="1">
                <a:tableStyleId>{00A15C55-8517-42AA-B614-E9B94910E393}</a:tableStyleId>
              </a:tblPr>
              <a:tblGrid>
                <a:gridCol w="3204356"/>
                <a:gridCol w="3204356"/>
              </a:tblGrid>
              <a:tr h="379197">
                <a:tc>
                  <a:txBody>
                    <a:bodyPr/>
                    <a:lstStyle/>
                    <a:p>
                      <a:pPr algn="ctr">
                        <a:spcAft>
                          <a:spcPts val="0"/>
                        </a:spcAft>
                      </a:pPr>
                      <a:r>
                        <a:rPr lang="zh-CN" sz="1600" kern="100" dirty="0">
                          <a:effectLst/>
                        </a:rPr>
                        <a:t>模式</a:t>
                      </a:r>
                      <a:endParaRPr lang="zh-CN" sz="16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600" kern="100">
                          <a:effectLst/>
                        </a:rPr>
                        <a:t>实例数目</a:t>
                      </a:r>
                      <a:endParaRPr lang="zh-CN" sz="16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79197">
                <a:tc>
                  <a:txBody>
                    <a:bodyPr/>
                    <a:lstStyle/>
                    <a:p>
                      <a:pPr algn="ctr">
                        <a:spcAft>
                          <a:spcPts val="0"/>
                        </a:spcAft>
                      </a:pPr>
                      <a:r>
                        <a:rPr lang="zh-CN" sz="1600" kern="100">
                          <a:effectLst/>
                        </a:rPr>
                        <a:t>原型（</a:t>
                      </a:r>
                      <a:r>
                        <a:rPr lang="en-US" sz="1600" kern="100">
                          <a:effectLst/>
                        </a:rPr>
                        <a:t>prototype</a:t>
                      </a:r>
                      <a:r>
                        <a:rPr lang="zh-CN" sz="1600" kern="100">
                          <a:effectLst/>
                        </a:rPr>
                        <a:t>）</a:t>
                      </a:r>
                      <a:endParaRPr lang="zh-CN" sz="16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1</a:t>
                      </a:r>
                      <a:endParaRPr lang="zh-CN" sz="16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79197">
                <a:tc>
                  <a:txBody>
                    <a:bodyPr/>
                    <a:lstStyle/>
                    <a:p>
                      <a:pPr algn="ctr">
                        <a:spcAft>
                          <a:spcPts val="0"/>
                        </a:spcAft>
                      </a:pPr>
                      <a:r>
                        <a:rPr lang="zh-CN" sz="1600" kern="100" dirty="0">
                          <a:effectLst/>
                        </a:rPr>
                        <a:t>单件（</a:t>
                      </a:r>
                      <a:r>
                        <a:rPr lang="en-US" sz="1600" kern="100" dirty="0">
                          <a:effectLst/>
                        </a:rPr>
                        <a:t>Singleton</a:t>
                      </a:r>
                      <a:r>
                        <a:rPr lang="zh-CN" sz="1600" kern="100" dirty="0">
                          <a:effectLst/>
                        </a:rPr>
                        <a:t>）</a:t>
                      </a:r>
                      <a:endParaRPr lang="zh-CN" sz="16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8</a:t>
                      </a:r>
                      <a:endParaRPr lang="zh-CN" sz="16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79197">
                <a:tc>
                  <a:txBody>
                    <a:bodyPr/>
                    <a:lstStyle/>
                    <a:p>
                      <a:pPr algn="ctr">
                        <a:spcAft>
                          <a:spcPts val="0"/>
                        </a:spcAft>
                      </a:pPr>
                      <a:r>
                        <a:rPr lang="zh-CN" sz="1600" kern="100">
                          <a:effectLst/>
                        </a:rPr>
                        <a:t>适配器（</a:t>
                      </a:r>
                      <a:r>
                        <a:rPr lang="en-US" sz="1600" kern="100">
                          <a:effectLst/>
                        </a:rPr>
                        <a:t>Adapter</a:t>
                      </a:r>
                      <a:r>
                        <a:rPr lang="zh-CN" sz="1600" kern="100">
                          <a:effectLst/>
                        </a:rPr>
                        <a:t>）</a:t>
                      </a:r>
                      <a:endParaRPr lang="zh-CN" sz="16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11</a:t>
                      </a:r>
                      <a:endParaRPr lang="zh-CN" sz="16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79197">
                <a:tc>
                  <a:txBody>
                    <a:bodyPr/>
                    <a:lstStyle/>
                    <a:p>
                      <a:pPr algn="ctr">
                        <a:spcAft>
                          <a:spcPts val="0"/>
                        </a:spcAft>
                      </a:pPr>
                      <a:r>
                        <a:rPr lang="zh-CN" sz="1600" kern="100">
                          <a:effectLst/>
                        </a:rPr>
                        <a:t>装饰者（</a:t>
                      </a:r>
                      <a:r>
                        <a:rPr lang="en-US" sz="1600" kern="100">
                          <a:effectLst/>
                        </a:rPr>
                        <a:t>Decorator</a:t>
                      </a:r>
                      <a:r>
                        <a:rPr lang="zh-CN" sz="1600" kern="100">
                          <a:effectLst/>
                        </a:rPr>
                        <a:t>）</a:t>
                      </a:r>
                      <a:endParaRPr lang="zh-CN" sz="16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1</a:t>
                      </a:r>
                      <a:endParaRPr lang="zh-CN" sz="16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79197">
                <a:tc>
                  <a:txBody>
                    <a:bodyPr/>
                    <a:lstStyle/>
                    <a:p>
                      <a:pPr algn="ctr">
                        <a:spcAft>
                          <a:spcPts val="0"/>
                        </a:spcAft>
                      </a:pPr>
                      <a:r>
                        <a:rPr lang="zh-CN" sz="1600" kern="100">
                          <a:effectLst/>
                        </a:rPr>
                        <a:t>状态（</a:t>
                      </a:r>
                      <a:r>
                        <a:rPr lang="en-US" sz="1600" kern="100">
                          <a:effectLst/>
                        </a:rPr>
                        <a:t>State</a:t>
                      </a:r>
                      <a:r>
                        <a:rPr lang="zh-CN" sz="1600" kern="100">
                          <a:effectLst/>
                        </a:rPr>
                        <a:t>）</a:t>
                      </a:r>
                      <a:endParaRPr lang="zh-CN" sz="16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18</a:t>
                      </a:r>
                      <a:endParaRPr lang="zh-CN" sz="16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79197">
                <a:tc>
                  <a:txBody>
                    <a:bodyPr/>
                    <a:lstStyle/>
                    <a:p>
                      <a:pPr algn="ctr">
                        <a:spcAft>
                          <a:spcPts val="0"/>
                        </a:spcAft>
                      </a:pPr>
                      <a:r>
                        <a:rPr lang="zh-CN" sz="1600" kern="100">
                          <a:effectLst/>
                        </a:rPr>
                        <a:t>策略（</a:t>
                      </a:r>
                      <a:r>
                        <a:rPr lang="en-US" sz="1600" kern="100">
                          <a:effectLst/>
                        </a:rPr>
                        <a:t>Strategy</a:t>
                      </a:r>
                      <a:r>
                        <a:rPr lang="zh-CN" sz="1600" kern="100">
                          <a:effectLst/>
                        </a:rPr>
                        <a:t>）</a:t>
                      </a:r>
                      <a:endParaRPr lang="zh-CN" sz="16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5</a:t>
                      </a:r>
                      <a:endParaRPr lang="zh-CN" sz="16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79197">
                <a:tc>
                  <a:txBody>
                    <a:bodyPr/>
                    <a:lstStyle/>
                    <a:p>
                      <a:pPr algn="ctr">
                        <a:spcAft>
                          <a:spcPts val="0"/>
                        </a:spcAft>
                      </a:pPr>
                      <a:r>
                        <a:rPr lang="zh-CN" sz="1600" kern="100">
                          <a:effectLst/>
                        </a:rPr>
                        <a:t>桥接（</a:t>
                      </a:r>
                      <a:r>
                        <a:rPr lang="en-US" sz="1600" kern="100">
                          <a:effectLst/>
                        </a:rPr>
                        <a:t>Bridge</a:t>
                      </a:r>
                      <a:r>
                        <a:rPr lang="zh-CN" sz="1600" kern="100">
                          <a:effectLst/>
                        </a:rPr>
                        <a:t>）</a:t>
                      </a:r>
                      <a:endParaRPr lang="zh-CN" sz="16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1</a:t>
                      </a:r>
                      <a:endParaRPr lang="zh-CN" sz="16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79197">
                <a:tc>
                  <a:txBody>
                    <a:bodyPr/>
                    <a:lstStyle/>
                    <a:p>
                      <a:pPr algn="ctr">
                        <a:spcAft>
                          <a:spcPts val="0"/>
                        </a:spcAft>
                      </a:pPr>
                      <a:r>
                        <a:rPr lang="zh-CN" sz="1600" kern="100">
                          <a:effectLst/>
                        </a:rPr>
                        <a:t>模板方法（</a:t>
                      </a:r>
                      <a:r>
                        <a:rPr lang="en-US" sz="1600" kern="100">
                          <a:effectLst/>
                        </a:rPr>
                        <a:t>Template Method</a:t>
                      </a:r>
                      <a:r>
                        <a:rPr lang="zh-CN" sz="1600" kern="100">
                          <a:effectLst/>
                        </a:rPr>
                        <a:t>）</a:t>
                      </a:r>
                      <a:endParaRPr lang="zh-CN" sz="16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4</a:t>
                      </a:r>
                      <a:endParaRPr lang="zh-CN" sz="16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79197">
                <a:tc>
                  <a:txBody>
                    <a:bodyPr/>
                    <a:lstStyle/>
                    <a:p>
                      <a:pPr algn="ctr">
                        <a:spcAft>
                          <a:spcPts val="0"/>
                        </a:spcAft>
                      </a:pPr>
                      <a:r>
                        <a:rPr lang="zh-CN" sz="1600" kern="100">
                          <a:effectLst/>
                        </a:rPr>
                        <a:t>访问者（</a:t>
                      </a:r>
                      <a:r>
                        <a:rPr lang="en-US" sz="1600" kern="100">
                          <a:effectLst/>
                        </a:rPr>
                        <a:t>Visitor</a:t>
                      </a:r>
                      <a:r>
                        <a:rPr lang="zh-CN" sz="1600" kern="100">
                          <a:effectLst/>
                        </a:rPr>
                        <a:t>）</a:t>
                      </a:r>
                      <a:endParaRPr lang="zh-CN" sz="16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en-US" sz="1600" kern="100" dirty="0">
                          <a:effectLst/>
                        </a:rPr>
                        <a:t>10</a:t>
                      </a:r>
                      <a:endParaRPr lang="zh-CN" sz="16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3431767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结果分析</a:t>
            </a:r>
            <a:endParaRPr lang="zh-CN" altLang="en-US" dirty="0" smtClean="0">
              <a:latin typeface="Verdana" pitchFamily="34" charset="0"/>
              <a:ea typeface="宋体" pitchFamily="2" charset="-122"/>
            </a:endParaRPr>
          </a:p>
        </p:txBody>
      </p:sp>
      <p:sp>
        <p:nvSpPr>
          <p:cNvPr id="7" name="灯片编号占位符 6"/>
          <p:cNvSpPr>
            <a:spLocks noGrp="1"/>
          </p:cNvSpPr>
          <p:nvPr>
            <p:ph type="sldNum" sz="quarter" idx="10"/>
          </p:nvPr>
        </p:nvSpPr>
        <p:spPr/>
        <p:txBody>
          <a:bodyPr/>
          <a:lstStyle/>
          <a:p>
            <a:pPr>
              <a:defRPr/>
            </a:pPr>
            <a:fld id="{43D45A23-8488-4EDC-AF13-219D17230341}" type="slidenum">
              <a:rPr lang="en-US" altLang="zh-CN" smtClean="0"/>
              <a:pPr>
                <a:defRPr/>
              </a:pPr>
              <a:t>6</a:t>
            </a:fld>
            <a:endParaRPr lang="en-US" altLang="zh-CN" dirty="0"/>
          </a:p>
        </p:txBody>
      </p:sp>
      <p:sp>
        <p:nvSpPr>
          <p:cNvPr id="6149"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smtClean="0">
                <a:latin typeface="Verdana" pitchFamily="34" charset="0"/>
              </a:rPr>
              <a:t> </a:t>
            </a:r>
            <a:r>
              <a:rPr lang="en-US" altLang="zh-CN" sz="2400" dirty="0" err="1" smtClean="0">
                <a:latin typeface="Verdana" pitchFamily="34" charset="0"/>
              </a:rPr>
              <a:t>jdom</a:t>
            </a:r>
            <a:endParaRPr lang="en-US" altLang="zh-CN" sz="2400" dirty="0">
              <a:latin typeface="Verdana" pitchFamily="34" charset="0"/>
            </a:endParaRPr>
          </a:p>
        </p:txBody>
      </p:sp>
      <p:pic>
        <p:nvPicPr>
          <p:cNvPr id="40"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1999935104"/>
              </p:ext>
            </p:extLst>
          </p:nvPr>
        </p:nvGraphicFramePr>
        <p:xfrm>
          <a:off x="1259632" y="1988835"/>
          <a:ext cx="6624736" cy="3528396"/>
        </p:xfrm>
        <a:graphic>
          <a:graphicData uri="http://schemas.openxmlformats.org/drawingml/2006/table">
            <a:tbl>
              <a:tblPr firstRow="1" firstCol="1" bandRow="1">
                <a:tableStyleId>{00A15C55-8517-42AA-B614-E9B94910E393}</a:tableStyleId>
              </a:tblPr>
              <a:tblGrid>
                <a:gridCol w="3312368"/>
                <a:gridCol w="3312368"/>
              </a:tblGrid>
              <a:tr h="392044">
                <a:tc>
                  <a:txBody>
                    <a:bodyPr/>
                    <a:lstStyle/>
                    <a:p>
                      <a:pPr marL="0" algn="ctr" defTabSz="914400" rtl="0" eaLnBrk="1" latinLnBrk="0" hangingPunct="1">
                        <a:spcAft>
                          <a:spcPts val="0"/>
                        </a:spcAft>
                      </a:pPr>
                      <a:r>
                        <a:rPr lang="zh-CN" sz="1600" kern="100" dirty="0">
                          <a:effectLst/>
                        </a:rPr>
                        <a:t>模式</a:t>
                      </a:r>
                      <a:endParaRPr lang="zh-CN" sz="1600" kern="100" dirty="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spcAft>
                          <a:spcPts val="0"/>
                        </a:spcAft>
                      </a:pPr>
                      <a:r>
                        <a:rPr lang="zh-CN" sz="1600" kern="100">
                          <a:effectLst/>
                        </a:rPr>
                        <a:t>实例数目</a:t>
                      </a:r>
                      <a:endParaRPr lang="zh-CN" sz="1600" kern="100">
                        <a:solidFill>
                          <a:schemeClr val="dk1"/>
                        </a:solidFill>
                        <a:effectLst/>
                        <a:latin typeface="+mn-lt"/>
                        <a:ea typeface="+mn-ea"/>
                        <a:cs typeface="+mn-cs"/>
                      </a:endParaRPr>
                    </a:p>
                  </a:txBody>
                  <a:tcPr marL="68580" marR="68580" marT="0" marB="0"/>
                </a:tc>
              </a:tr>
              <a:tr h="392044">
                <a:tc>
                  <a:txBody>
                    <a:bodyPr/>
                    <a:lstStyle/>
                    <a:p>
                      <a:pPr marL="0" algn="ctr" defTabSz="914400" rtl="0" eaLnBrk="1" latinLnBrk="0" hangingPunct="1">
                        <a:spcAft>
                          <a:spcPts val="0"/>
                        </a:spcAft>
                      </a:pPr>
                      <a:r>
                        <a:rPr lang="zh-CN" sz="1600" kern="100" dirty="0">
                          <a:effectLst/>
                        </a:rPr>
                        <a:t>工厂方法（</a:t>
                      </a:r>
                      <a:r>
                        <a:rPr lang="en-US" sz="1600" kern="100" dirty="0">
                          <a:effectLst/>
                        </a:rPr>
                        <a:t>Factory Method</a:t>
                      </a:r>
                      <a:r>
                        <a:rPr lang="zh-CN" sz="1600" kern="100" dirty="0">
                          <a:effectLst/>
                        </a:rPr>
                        <a:t>）</a:t>
                      </a:r>
                      <a:endParaRPr lang="zh-CN" sz="1600" kern="100" dirty="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spcAft>
                          <a:spcPts val="0"/>
                        </a:spcAft>
                      </a:pPr>
                      <a:r>
                        <a:rPr lang="en-US" sz="1600" kern="100" dirty="0">
                          <a:effectLst/>
                        </a:rPr>
                        <a:t>6</a:t>
                      </a:r>
                      <a:endParaRPr lang="zh-CN" sz="1600" kern="100" dirty="0">
                        <a:solidFill>
                          <a:schemeClr val="dk1"/>
                        </a:solidFill>
                        <a:effectLst/>
                        <a:latin typeface="+mn-lt"/>
                        <a:ea typeface="+mn-ea"/>
                        <a:cs typeface="+mn-cs"/>
                      </a:endParaRPr>
                    </a:p>
                  </a:txBody>
                  <a:tcPr marL="68580" marR="68580" marT="0" marB="0"/>
                </a:tc>
              </a:tr>
              <a:tr h="392044">
                <a:tc>
                  <a:txBody>
                    <a:bodyPr/>
                    <a:lstStyle/>
                    <a:p>
                      <a:pPr marL="0" algn="ctr" defTabSz="914400" rtl="0" eaLnBrk="1" latinLnBrk="0" hangingPunct="1">
                        <a:spcAft>
                          <a:spcPts val="0"/>
                        </a:spcAft>
                      </a:pPr>
                      <a:r>
                        <a:rPr lang="zh-CN" sz="1600" kern="100">
                          <a:effectLst/>
                        </a:rPr>
                        <a:t>单件（</a:t>
                      </a:r>
                      <a:r>
                        <a:rPr lang="en-US" sz="1600" kern="100">
                          <a:effectLst/>
                        </a:rPr>
                        <a:t>Singleton</a:t>
                      </a:r>
                      <a:r>
                        <a:rPr lang="zh-CN" sz="1600" kern="100">
                          <a:effectLst/>
                        </a:rPr>
                        <a:t>）</a:t>
                      </a:r>
                      <a:endParaRPr lang="zh-CN" sz="1600" kern="10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spcAft>
                          <a:spcPts val="0"/>
                        </a:spcAft>
                      </a:pPr>
                      <a:r>
                        <a:rPr lang="en-US" sz="1600" kern="100" dirty="0">
                          <a:effectLst/>
                        </a:rPr>
                        <a:t>2</a:t>
                      </a:r>
                      <a:endParaRPr lang="zh-CN" sz="1600" kern="100" dirty="0">
                        <a:solidFill>
                          <a:schemeClr val="dk1"/>
                        </a:solidFill>
                        <a:effectLst/>
                        <a:latin typeface="+mn-lt"/>
                        <a:ea typeface="+mn-ea"/>
                        <a:cs typeface="+mn-cs"/>
                      </a:endParaRPr>
                    </a:p>
                  </a:txBody>
                  <a:tcPr marL="68580" marR="68580" marT="0" marB="0"/>
                </a:tc>
              </a:tr>
              <a:tr h="392044">
                <a:tc>
                  <a:txBody>
                    <a:bodyPr/>
                    <a:lstStyle/>
                    <a:p>
                      <a:pPr marL="0" algn="ctr" defTabSz="914400" rtl="0" eaLnBrk="1" latinLnBrk="0" hangingPunct="1">
                        <a:spcAft>
                          <a:spcPts val="0"/>
                        </a:spcAft>
                      </a:pPr>
                      <a:r>
                        <a:rPr lang="zh-CN" sz="1600" kern="100">
                          <a:effectLst/>
                        </a:rPr>
                        <a:t>适配器（</a:t>
                      </a:r>
                      <a:r>
                        <a:rPr lang="en-US" sz="1600" kern="100">
                          <a:effectLst/>
                        </a:rPr>
                        <a:t>Adapter</a:t>
                      </a:r>
                      <a:r>
                        <a:rPr lang="zh-CN" sz="1600" kern="100">
                          <a:effectLst/>
                        </a:rPr>
                        <a:t>）</a:t>
                      </a:r>
                      <a:endParaRPr lang="zh-CN" sz="1600" kern="10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spcAft>
                          <a:spcPts val="0"/>
                        </a:spcAft>
                      </a:pPr>
                      <a:r>
                        <a:rPr lang="en-US" sz="1600" kern="100" dirty="0">
                          <a:effectLst/>
                        </a:rPr>
                        <a:t>9</a:t>
                      </a:r>
                      <a:endParaRPr lang="zh-CN" sz="1600" kern="100" dirty="0">
                        <a:solidFill>
                          <a:schemeClr val="dk1"/>
                        </a:solidFill>
                        <a:effectLst/>
                        <a:latin typeface="+mn-lt"/>
                        <a:ea typeface="+mn-ea"/>
                        <a:cs typeface="+mn-cs"/>
                      </a:endParaRPr>
                    </a:p>
                  </a:txBody>
                  <a:tcPr marL="68580" marR="68580" marT="0" marB="0"/>
                </a:tc>
              </a:tr>
              <a:tr h="392044">
                <a:tc>
                  <a:txBody>
                    <a:bodyPr/>
                    <a:lstStyle/>
                    <a:p>
                      <a:pPr marL="0" algn="ctr" defTabSz="914400" rtl="0" eaLnBrk="1" latinLnBrk="0" hangingPunct="1">
                        <a:spcAft>
                          <a:spcPts val="0"/>
                        </a:spcAft>
                      </a:pPr>
                      <a:r>
                        <a:rPr lang="zh-CN" sz="1600" kern="100">
                          <a:effectLst/>
                        </a:rPr>
                        <a:t>装饰者（</a:t>
                      </a:r>
                      <a:r>
                        <a:rPr lang="en-US" sz="1600" kern="100">
                          <a:effectLst/>
                        </a:rPr>
                        <a:t>Decorator</a:t>
                      </a:r>
                      <a:r>
                        <a:rPr lang="zh-CN" sz="1600" kern="100">
                          <a:effectLst/>
                        </a:rPr>
                        <a:t>）</a:t>
                      </a:r>
                      <a:endParaRPr lang="zh-CN" sz="1600" kern="10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spcAft>
                          <a:spcPts val="0"/>
                        </a:spcAft>
                      </a:pPr>
                      <a:r>
                        <a:rPr lang="en-US" sz="1600" kern="100" dirty="0">
                          <a:effectLst/>
                        </a:rPr>
                        <a:t>5</a:t>
                      </a:r>
                      <a:endParaRPr lang="zh-CN" sz="1600" kern="100" dirty="0">
                        <a:solidFill>
                          <a:schemeClr val="dk1"/>
                        </a:solidFill>
                        <a:effectLst/>
                        <a:latin typeface="+mn-lt"/>
                        <a:ea typeface="+mn-ea"/>
                        <a:cs typeface="+mn-cs"/>
                      </a:endParaRPr>
                    </a:p>
                  </a:txBody>
                  <a:tcPr marL="68580" marR="68580" marT="0" marB="0"/>
                </a:tc>
              </a:tr>
              <a:tr h="392044">
                <a:tc>
                  <a:txBody>
                    <a:bodyPr/>
                    <a:lstStyle/>
                    <a:p>
                      <a:pPr marL="0" algn="ctr" defTabSz="914400" rtl="0" eaLnBrk="1" latinLnBrk="0" hangingPunct="1">
                        <a:spcAft>
                          <a:spcPts val="0"/>
                        </a:spcAft>
                      </a:pPr>
                      <a:r>
                        <a:rPr lang="zh-CN" sz="1600" kern="100">
                          <a:effectLst/>
                        </a:rPr>
                        <a:t>状态（</a:t>
                      </a:r>
                      <a:r>
                        <a:rPr lang="en-US" sz="1600" kern="100">
                          <a:effectLst/>
                        </a:rPr>
                        <a:t>State</a:t>
                      </a:r>
                      <a:r>
                        <a:rPr lang="zh-CN" sz="1600" kern="100">
                          <a:effectLst/>
                        </a:rPr>
                        <a:t>）</a:t>
                      </a:r>
                      <a:endParaRPr lang="zh-CN" sz="1600" kern="10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spcAft>
                          <a:spcPts val="0"/>
                        </a:spcAft>
                      </a:pPr>
                      <a:r>
                        <a:rPr lang="en-US" sz="1600" kern="100" dirty="0">
                          <a:effectLst/>
                        </a:rPr>
                        <a:t>21</a:t>
                      </a:r>
                      <a:endParaRPr lang="zh-CN" sz="1600" kern="100" dirty="0">
                        <a:solidFill>
                          <a:schemeClr val="dk1"/>
                        </a:solidFill>
                        <a:effectLst/>
                        <a:latin typeface="+mn-lt"/>
                        <a:ea typeface="+mn-ea"/>
                        <a:cs typeface="+mn-cs"/>
                      </a:endParaRPr>
                    </a:p>
                  </a:txBody>
                  <a:tcPr marL="68580" marR="68580" marT="0" marB="0"/>
                </a:tc>
              </a:tr>
              <a:tr h="392044">
                <a:tc>
                  <a:txBody>
                    <a:bodyPr/>
                    <a:lstStyle/>
                    <a:p>
                      <a:pPr marL="0" algn="ctr" defTabSz="914400" rtl="0" eaLnBrk="1" latinLnBrk="0" hangingPunct="1">
                        <a:spcAft>
                          <a:spcPts val="0"/>
                        </a:spcAft>
                      </a:pPr>
                      <a:r>
                        <a:rPr lang="zh-CN" sz="1600" kern="100">
                          <a:effectLst/>
                        </a:rPr>
                        <a:t>桥接（</a:t>
                      </a:r>
                      <a:r>
                        <a:rPr lang="en-US" sz="1600" kern="100">
                          <a:effectLst/>
                        </a:rPr>
                        <a:t>Bridge</a:t>
                      </a:r>
                      <a:r>
                        <a:rPr lang="zh-CN" sz="1600" kern="100">
                          <a:effectLst/>
                        </a:rPr>
                        <a:t>）</a:t>
                      </a:r>
                      <a:endParaRPr lang="zh-CN" sz="1600" kern="10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spcAft>
                          <a:spcPts val="0"/>
                        </a:spcAft>
                      </a:pPr>
                      <a:r>
                        <a:rPr lang="en-US" sz="1600" kern="100" dirty="0">
                          <a:effectLst/>
                        </a:rPr>
                        <a:t>4</a:t>
                      </a:r>
                      <a:endParaRPr lang="zh-CN" sz="1600" kern="100" dirty="0">
                        <a:solidFill>
                          <a:schemeClr val="dk1"/>
                        </a:solidFill>
                        <a:effectLst/>
                        <a:latin typeface="+mn-lt"/>
                        <a:ea typeface="+mn-ea"/>
                        <a:cs typeface="+mn-cs"/>
                      </a:endParaRPr>
                    </a:p>
                  </a:txBody>
                  <a:tcPr marL="68580" marR="68580" marT="0" marB="0"/>
                </a:tc>
              </a:tr>
              <a:tr h="392044">
                <a:tc>
                  <a:txBody>
                    <a:bodyPr/>
                    <a:lstStyle/>
                    <a:p>
                      <a:pPr marL="0" algn="ctr" defTabSz="914400" rtl="0" eaLnBrk="1" latinLnBrk="0" hangingPunct="1">
                        <a:spcAft>
                          <a:spcPts val="0"/>
                        </a:spcAft>
                      </a:pPr>
                      <a:r>
                        <a:rPr lang="zh-CN" sz="1600" kern="100">
                          <a:effectLst/>
                        </a:rPr>
                        <a:t>模板方法（</a:t>
                      </a:r>
                      <a:r>
                        <a:rPr lang="en-US" sz="1600" kern="100">
                          <a:effectLst/>
                        </a:rPr>
                        <a:t>Template Method</a:t>
                      </a:r>
                      <a:r>
                        <a:rPr lang="zh-CN" sz="1600" kern="100">
                          <a:effectLst/>
                        </a:rPr>
                        <a:t>）</a:t>
                      </a:r>
                      <a:endParaRPr lang="zh-CN" sz="1600" kern="10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spcAft>
                          <a:spcPts val="0"/>
                        </a:spcAft>
                      </a:pPr>
                      <a:r>
                        <a:rPr lang="en-US" sz="1600" kern="100" dirty="0">
                          <a:effectLst/>
                        </a:rPr>
                        <a:t>7</a:t>
                      </a:r>
                      <a:endParaRPr lang="zh-CN" sz="1600" kern="100" dirty="0">
                        <a:solidFill>
                          <a:schemeClr val="dk1"/>
                        </a:solidFill>
                        <a:effectLst/>
                        <a:latin typeface="+mn-lt"/>
                        <a:ea typeface="+mn-ea"/>
                        <a:cs typeface="+mn-cs"/>
                      </a:endParaRPr>
                    </a:p>
                  </a:txBody>
                  <a:tcPr marL="68580" marR="68580" marT="0" marB="0"/>
                </a:tc>
              </a:tr>
              <a:tr h="392044">
                <a:tc>
                  <a:txBody>
                    <a:bodyPr/>
                    <a:lstStyle/>
                    <a:p>
                      <a:pPr marL="0" algn="ctr" defTabSz="914400" rtl="0" eaLnBrk="1" latinLnBrk="0" hangingPunct="1">
                        <a:spcAft>
                          <a:spcPts val="0"/>
                        </a:spcAft>
                      </a:pPr>
                      <a:r>
                        <a:rPr lang="zh-CN" sz="1600" kern="100">
                          <a:effectLst/>
                        </a:rPr>
                        <a:t>代理（</a:t>
                      </a:r>
                      <a:r>
                        <a:rPr lang="en-US" sz="1600" kern="100">
                          <a:effectLst/>
                        </a:rPr>
                        <a:t>Proxy</a:t>
                      </a:r>
                      <a:r>
                        <a:rPr lang="zh-CN" sz="1600" kern="100">
                          <a:effectLst/>
                        </a:rPr>
                        <a:t>）</a:t>
                      </a:r>
                      <a:endParaRPr lang="zh-CN" sz="1600" kern="100">
                        <a:solidFill>
                          <a:schemeClr val="dk1"/>
                        </a:solidFill>
                        <a:effectLst/>
                        <a:latin typeface="+mn-lt"/>
                        <a:ea typeface="+mn-ea"/>
                        <a:cs typeface="+mn-cs"/>
                      </a:endParaRPr>
                    </a:p>
                  </a:txBody>
                  <a:tcPr marL="68580" marR="68580" marT="0" marB="0"/>
                </a:tc>
                <a:tc>
                  <a:txBody>
                    <a:bodyPr/>
                    <a:lstStyle/>
                    <a:p>
                      <a:pPr marL="0" algn="ctr" defTabSz="914400" rtl="0" eaLnBrk="1" latinLnBrk="0" hangingPunct="1">
                        <a:spcAft>
                          <a:spcPts val="0"/>
                        </a:spcAft>
                      </a:pPr>
                      <a:r>
                        <a:rPr lang="en-US" sz="1600" kern="100" dirty="0">
                          <a:effectLst/>
                        </a:rPr>
                        <a:t>1</a:t>
                      </a:r>
                      <a:endParaRPr lang="zh-CN" sz="1600" kern="100" dirty="0">
                        <a:solidFill>
                          <a:schemeClr val="dk1"/>
                        </a:solidFill>
                        <a:effectLst/>
                        <a:latin typeface="+mn-lt"/>
                        <a:ea typeface="+mn-ea"/>
                        <a:cs typeface="+mn-cs"/>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2904118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结果分析</a:t>
            </a:r>
            <a:endParaRPr lang="zh-CN" altLang="en-US" dirty="0" smtClean="0">
              <a:latin typeface="Verdana" pitchFamily="34" charset="0"/>
              <a:ea typeface="宋体" pitchFamily="2" charset="-122"/>
            </a:endParaRPr>
          </a:p>
        </p:txBody>
      </p:sp>
      <p:sp>
        <p:nvSpPr>
          <p:cNvPr id="7" name="灯片编号占位符 6"/>
          <p:cNvSpPr>
            <a:spLocks noGrp="1"/>
          </p:cNvSpPr>
          <p:nvPr>
            <p:ph type="sldNum" sz="quarter" idx="10"/>
          </p:nvPr>
        </p:nvSpPr>
        <p:spPr/>
        <p:txBody>
          <a:bodyPr/>
          <a:lstStyle/>
          <a:p>
            <a:pPr>
              <a:defRPr/>
            </a:pPr>
            <a:fld id="{43D45A23-8488-4EDC-AF13-219D17230341}" type="slidenum">
              <a:rPr lang="en-US" altLang="zh-CN" smtClean="0"/>
              <a:pPr>
                <a:defRPr/>
              </a:pPr>
              <a:t>7</a:t>
            </a:fld>
            <a:endParaRPr lang="en-US" altLang="zh-CN" dirty="0"/>
          </a:p>
        </p:txBody>
      </p:sp>
      <p:sp>
        <p:nvSpPr>
          <p:cNvPr id="6149"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smtClean="0">
                <a:latin typeface="Verdana" pitchFamily="34" charset="0"/>
              </a:rPr>
              <a:t> </a:t>
            </a:r>
            <a:r>
              <a:rPr lang="zh-CN" altLang="en-US" sz="2400" dirty="0">
                <a:latin typeface="Verdana" pitchFamily="34" charset="0"/>
              </a:rPr>
              <a:t>对比</a:t>
            </a:r>
            <a:endParaRPr lang="en-US" altLang="zh-CN" sz="2400" dirty="0">
              <a:latin typeface="Verdana" pitchFamily="34" charset="0"/>
            </a:endParaRPr>
          </a:p>
        </p:txBody>
      </p:sp>
      <p:pic>
        <p:nvPicPr>
          <p:cNvPr id="40"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图表 9"/>
          <p:cNvGraphicFramePr>
            <a:graphicFrameLocks/>
          </p:cNvGraphicFramePr>
          <p:nvPr>
            <p:extLst>
              <p:ext uri="{D42A27DB-BD31-4B8C-83A1-F6EECF244321}">
                <p14:modId xmlns:p14="http://schemas.microsoft.com/office/powerpoint/2010/main" val="621387274"/>
              </p:ext>
            </p:extLst>
          </p:nvPr>
        </p:nvGraphicFramePr>
        <p:xfrm>
          <a:off x="4572000" y="1722660"/>
          <a:ext cx="4086200" cy="451465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图表 10"/>
          <p:cNvGraphicFramePr>
            <a:graphicFrameLocks/>
          </p:cNvGraphicFramePr>
          <p:nvPr>
            <p:extLst>
              <p:ext uri="{D42A27DB-BD31-4B8C-83A1-F6EECF244321}">
                <p14:modId xmlns:p14="http://schemas.microsoft.com/office/powerpoint/2010/main" val="90930682"/>
              </p:ext>
            </p:extLst>
          </p:nvPr>
        </p:nvGraphicFramePr>
        <p:xfrm>
          <a:off x="368300" y="1700808"/>
          <a:ext cx="3780036" cy="4514652"/>
        </p:xfrm>
        <a:graphic>
          <a:graphicData uri="http://schemas.openxmlformats.org/drawingml/2006/chart">
            <c:chart xmlns:c="http://schemas.openxmlformats.org/drawingml/2006/chart" xmlns:r="http://schemas.openxmlformats.org/officeDocument/2006/relationships" r:id="rId6"/>
          </a:graphicData>
        </a:graphic>
      </p:graphicFrame>
      <p:sp>
        <p:nvSpPr>
          <p:cNvPr id="2" name="矩形 1"/>
          <p:cNvSpPr/>
          <p:nvPr/>
        </p:nvSpPr>
        <p:spPr bwMode="auto">
          <a:xfrm>
            <a:off x="6876256" y="2564904"/>
            <a:ext cx="360040" cy="280831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sp>
        <p:nvSpPr>
          <p:cNvPr id="12" name="矩形 11"/>
          <p:cNvSpPr/>
          <p:nvPr/>
        </p:nvSpPr>
        <p:spPr bwMode="auto">
          <a:xfrm>
            <a:off x="2177009" y="2287797"/>
            <a:ext cx="360040" cy="3085419"/>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sp>
        <p:nvSpPr>
          <p:cNvPr id="13" name="矩形 12"/>
          <p:cNvSpPr/>
          <p:nvPr/>
        </p:nvSpPr>
        <p:spPr bwMode="auto">
          <a:xfrm>
            <a:off x="1528937" y="3429000"/>
            <a:ext cx="360040" cy="1944216"/>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sp>
        <p:nvSpPr>
          <p:cNvPr id="14" name="矩形 13"/>
          <p:cNvSpPr/>
          <p:nvPr/>
        </p:nvSpPr>
        <p:spPr bwMode="auto">
          <a:xfrm>
            <a:off x="6048164" y="4005064"/>
            <a:ext cx="360040" cy="136815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spTree>
    <p:custDataLst>
      <p:tags r:id="rId1"/>
    </p:custDataLst>
    <p:extLst>
      <p:ext uri="{BB962C8B-B14F-4D97-AF65-F5344CB8AC3E}">
        <p14:creationId xmlns:p14="http://schemas.microsoft.com/office/powerpoint/2010/main" val="3834744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50"/>
                                        <p:tgtEl>
                                          <p:spTgt spid="11"/>
                                        </p:tgtEl>
                                      </p:cBhvr>
                                    </p:animEffect>
                                    <p:anim calcmode="lin" valueType="num">
                                      <p:cBhvr>
                                        <p:cTn id="12" dur="250" fill="hold"/>
                                        <p:tgtEl>
                                          <p:spTgt spid="11"/>
                                        </p:tgtEl>
                                        <p:attrNameLst>
                                          <p:attrName>ppt_x</p:attrName>
                                        </p:attrNameLst>
                                      </p:cBhvr>
                                      <p:tavLst>
                                        <p:tav tm="0">
                                          <p:val>
                                            <p:strVal val="#ppt_x"/>
                                          </p:val>
                                        </p:tav>
                                        <p:tav tm="100000">
                                          <p:val>
                                            <p:strVal val="#ppt_x"/>
                                          </p:val>
                                        </p:tav>
                                      </p:tavLst>
                                    </p:anim>
                                    <p:anim calcmode="lin" valueType="num">
                                      <p:cBhvr>
                                        <p:cTn id="13" dur="250" fill="hold"/>
                                        <p:tgtEl>
                                          <p:spTgt spid="1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250"/>
                                        <p:tgtEl>
                                          <p:spTgt spid="10"/>
                                        </p:tgtEl>
                                      </p:cBhvr>
                                    </p:animEffect>
                                    <p:anim calcmode="lin" valueType="num">
                                      <p:cBhvr>
                                        <p:cTn id="17" dur="250" fill="hold"/>
                                        <p:tgtEl>
                                          <p:spTgt spid="10"/>
                                        </p:tgtEl>
                                        <p:attrNameLst>
                                          <p:attrName>ppt_x</p:attrName>
                                        </p:attrNameLst>
                                      </p:cBhvr>
                                      <p:tavLst>
                                        <p:tav tm="0">
                                          <p:val>
                                            <p:strVal val="#ppt_x"/>
                                          </p:val>
                                        </p:tav>
                                        <p:tav tm="100000">
                                          <p:val>
                                            <p:strVal val="#ppt_x"/>
                                          </p:val>
                                        </p:tav>
                                      </p:tavLst>
                                    </p:anim>
                                    <p:anim calcmode="lin" valueType="num">
                                      <p:cBhvr>
                                        <p:cTn id="18" dur="25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250"/>
                                        <p:tgtEl>
                                          <p:spTgt spid="2"/>
                                        </p:tgtEl>
                                      </p:cBhvr>
                                    </p:animEffect>
                                    <p:anim calcmode="lin" valueType="num">
                                      <p:cBhvr>
                                        <p:cTn id="24" dur="250" fill="hold"/>
                                        <p:tgtEl>
                                          <p:spTgt spid="2"/>
                                        </p:tgtEl>
                                        <p:attrNameLst>
                                          <p:attrName>ppt_x</p:attrName>
                                        </p:attrNameLst>
                                      </p:cBhvr>
                                      <p:tavLst>
                                        <p:tav tm="0">
                                          <p:val>
                                            <p:strVal val="#ppt_x"/>
                                          </p:val>
                                        </p:tav>
                                        <p:tav tm="100000">
                                          <p:val>
                                            <p:strVal val="#ppt_x"/>
                                          </p:val>
                                        </p:tav>
                                      </p:tavLst>
                                    </p:anim>
                                    <p:anim calcmode="lin" valueType="num">
                                      <p:cBhvr>
                                        <p:cTn id="25" dur="250" fill="hold"/>
                                        <p:tgtEl>
                                          <p:spTgt spid="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250"/>
                                        <p:tgtEl>
                                          <p:spTgt spid="12"/>
                                        </p:tgtEl>
                                      </p:cBhvr>
                                    </p:animEffect>
                                    <p:anim calcmode="lin" valueType="num">
                                      <p:cBhvr>
                                        <p:cTn id="29" dur="250" fill="hold"/>
                                        <p:tgtEl>
                                          <p:spTgt spid="12"/>
                                        </p:tgtEl>
                                        <p:attrNameLst>
                                          <p:attrName>ppt_x</p:attrName>
                                        </p:attrNameLst>
                                      </p:cBhvr>
                                      <p:tavLst>
                                        <p:tav tm="0">
                                          <p:val>
                                            <p:strVal val="#ppt_x"/>
                                          </p:val>
                                        </p:tav>
                                        <p:tav tm="100000">
                                          <p:val>
                                            <p:strVal val="#ppt_x"/>
                                          </p:val>
                                        </p:tav>
                                      </p:tavLst>
                                    </p:anim>
                                    <p:anim calcmode="lin" valueType="num">
                                      <p:cBhvr>
                                        <p:cTn id="30" dur="250" fill="hold"/>
                                        <p:tgtEl>
                                          <p:spTgt spid="12"/>
                                        </p:tgtEl>
                                        <p:attrNameLst>
                                          <p:attrName>ppt_y</p:attrName>
                                        </p:attrNameLst>
                                      </p:cBhvr>
                                      <p:tavLst>
                                        <p:tav tm="0">
                                          <p:val>
                                            <p:strVal val="#ppt_y+.1"/>
                                          </p:val>
                                        </p:tav>
                                        <p:tav tm="100000">
                                          <p:val>
                                            <p:strVal val="#ppt_y"/>
                                          </p:val>
                                        </p:tav>
                                      </p:tavLst>
                                    </p:anim>
                                  </p:childTnLst>
                                </p:cTn>
                              </p:par>
                            </p:childTnLst>
                          </p:cTn>
                        </p:par>
                        <p:par>
                          <p:cTn id="31" fill="hold">
                            <p:stCondLst>
                              <p:cond delay="250"/>
                            </p:stCondLst>
                            <p:childTnLst>
                              <p:par>
                                <p:cTn id="32" presetID="42"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250"/>
                                        <p:tgtEl>
                                          <p:spTgt spid="13"/>
                                        </p:tgtEl>
                                      </p:cBhvr>
                                    </p:animEffect>
                                    <p:anim calcmode="lin" valueType="num">
                                      <p:cBhvr>
                                        <p:cTn id="35" dur="250" fill="hold"/>
                                        <p:tgtEl>
                                          <p:spTgt spid="13"/>
                                        </p:tgtEl>
                                        <p:attrNameLst>
                                          <p:attrName>ppt_x</p:attrName>
                                        </p:attrNameLst>
                                      </p:cBhvr>
                                      <p:tavLst>
                                        <p:tav tm="0">
                                          <p:val>
                                            <p:strVal val="#ppt_x"/>
                                          </p:val>
                                        </p:tav>
                                        <p:tav tm="100000">
                                          <p:val>
                                            <p:strVal val="#ppt_x"/>
                                          </p:val>
                                        </p:tav>
                                      </p:tavLst>
                                    </p:anim>
                                    <p:anim calcmode="lin" valueType="num">
                                      <p:cBhvr>
                                        <p:cTn id="36" dur="250" fill="hold"/>
                                        <p:tgtEl>
                                          <p:spTgt spid="1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250"/>
                                        <p:tgtEl>
                                          <p:spTgt spid="14"/>
                                        </p:tgtEl>
                                      </p:cBhvr>
                                    </p:animEffect>
                                    <p:anim calcmode="lin" valueType="num">
                                      <p:cBhvr>
                                        <p:cTn id="40" dur="250" fill="hold"/>
                                        <p:tgtEl>
                                          <p:spTgt spid="14"/>
                                        </p:tgtEl>
                                        <p:attrNameLst>
                                          <p:attrName>ppt_x</p:attrName>
                                        </p:attrNameLst>
                                      </p:cBhvr>
                                      <p:tavLst>
                                        <p:tav tm="0">
                                          <p:val>
                                            <p:strVal val="#ppt_x"/>
                                          </p:val>
                                        </p:tav>
                                        <p:tav tm="100000">
                                          <p:val>
                                            <p:strVal val="#ppt_x"/>
                                          </p:val>
                                        </p:tav>
                                      </p:tavLst>
                                    </p:anim>
                                    <p:anim calcmode="lin" valueType="num">
                                      <p:cBhvr>
                                        <p:cTn id="41" dur="2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10" grpId="0">
        <p:bldAsOne/>
      </p:bldGraphic>
      <p:bldGraphic spid="11" grpId="0">
        <p:bldAsOne/>
      </p:bldGraphic>
      <p:bldP spid="2"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结果分析</a:t>
            </a:r>
            <a:endParaRPr lang="zh-CN" altLang="en-US" dirty="0" smtClean="0">
              <a:latin typeface="Verdana" pitchFamily="34" charset="0"/>
              <a:ea typeface="宋体" pitchFamily="2" charset="-122"/>
            </a:endParaRPr>
          </a:p>
        </p:txBody>
      </p:sp>
      <p:sp>
        <p:nvSpPr>
          <p:cNvPr id="7" name="灯片编号占位符 6"/>
          <p:cNvSpPr>
            <a:spLocks noGrp="1"/>
          </p:cNvSpPr>
          <p:nvPr>
            <p:ph type="sldNum" sz="quarter" idx="10"/>
          </p:nvPr>
        </p:nvSpPr>
        <p:spPr/>
        <p:txBody>
          <a:bodyPr/>
          <a:lstStyle/>
          <a:p>
            <a:pPr>
              <a:defRPr/>
            </a:pPr>
            <a:fld id="{43D45A23-8488-4EDC-AF13-219D17230341}" type="slidenum">
              <a:rPr lang="en-US" altLang="zh-CN" smtClean="0"/>
              <a:pPr>
                <a:defRPr/>
              </a:pPr>
              <a:t>8</a:t>
            </a:fld>
            <a:endParaRPr lang="en-US" altLang="zh-CN" dirty="0"/>
          </a:p>
        </p:txBody>
      </p:sp>
      <p:sp>
        <p:nvSpPr>
          <p:cNvPr id="6149"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smtClean="0">
                <a:latin typeface="Verdana" pitchFamily="34" charset="0"/>
              </a:rPr>
              <a:t> 状态模式</a:t>
            </a:r>
            <a:endParaRPr lang="en-US" altLang="zh-CN" sz="2400" dirty="0">
              <a:latin typeface="Verdana" pitchFamily="34" charset="0"/>
            </a:endParaRPr>
          </a:p>
        </p:txBody>
      </p:sp>
      <p:pic>
        <p:nvPicPr>
          <p:cNvPr id="40"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9"/>
          <p:cNvSpPr>
            <a:spLocks noChangeArrowheads="1"/>
          </p:cNvSpPr>
          <p:nvPr/>
        </p:nvSpPr>
        <p:spPr bwMode="auto">
          <a:xfrm>
            <a:off x="820404" y="1713408"/>
            <a:ext cx="720798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1200"/>
              </a:spcAft>
              <a:buFont typeface="Wingdings" panose="05000000000000000000" pitchFamily="2" charset="2"/>
              <a:buChar char="l"/>
            </a:pPr>
            <a:r>
              <a:rPr lang="en-US" altLang="zh-CN" sz="2000" dirty="0" smtClean="0">
                <a:solidFill>
                  <a:schemeClr val="tx2"/>
                </a:solidFill>
                <a:latin typeface="Times New Roman" pitchFamily="18" charset="0"/>
                <a:cs typeface="Times New Roman" pitchFamily="18" charset="0"/>
              </a:rPr>
              <a:t>Allow an object to alter its behavior when its internal state </a:t>
            </a:r>
            <a:r>
              <a:rPr lang="en-US" altLang="zh-CN" sz="2000" dirty="0" err="1" smtClean="0">
                <a:solidFill>
                  <a:schemeClr val="tx2"/>
                </a:solidFill>
                <a:latin typeface="Times New Roman" pitchFamily="18" charset="0"/>
                <a:cs typeface="Times New Roman" pitchFamily="18" charset="0"/>
              </a:rPr>
              <a:t>changes.The</a:t>
            </a:r>
            <a:r>
              <a:rPr lang="en-US" altLang="zh-CN" sz="2000" dirty="0" smtClean="0">
                <a:solidFill>
                  <a:schemeClr val="tx2"/>
                </a:solidFill>
                <a:latin typeface="Times New Roman" pitchFamily="18" charset="0"/>
                <a:cs typeface="Times New Roman" pitchFamily="18" charset="0"/>
              </a:rPr>
              <a:t> object will appear to change its class.</a:t>
            </a:r>
          </a:p>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实例：</a:t>
            </a:r>
            <a:endParaRPr lang="en-US" altLang="zh-CN" sz="2000" dirty="0" smtClean="0">
              <a:solidFill>
                <a:schemeClr val="tx2"/>
              </a:solidFill>
              <a:latin typeface="Times New Roman" pitchFamily="18" charset="0"/>
              <a:cs typeface="Times New Roman" pitchFamily="18" charset="0"/>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44" y="0"/>
            <a:ext cx="8239540" cy="6858000"/>
          </a:xfrm>
          <a:prstGeom prst="rect">
            <a:avLst/>
          </a:prstGeom>
        </p:spPr>
      </p:pic>
    </p:spTree>
    <p:custDataLst>
      <p:tags r:id="rId1"/>
    </p:custDataLst>
    <p:extLst>
      <p:ext uri="{BB962C8B-B14F-4D97-AF65-F5344CB8AC3E}">
        <p14:creationId xmlns:p14="http://schemas.microsoft.com/office/powerpoint/2010/main" val="2304978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anim calcmode="lin" valueType="num">
                                      <p:cBhvr>
                                        <p:cTn id="11" dur="500" fill="hold"/>
                                        <p:tgtEl>
                                          <p:spTgt spid="15"/>
                                        </p:tgtEl>
                                        <p:attrNameLst>
                                          <p:attrName>ppt_x</p:attrName>
                                        </p:attrNameLst>
                                      </p:cBhvr>
                                      <p:tavLst>
                                        <p:tav tm="0">
                                          <p:val>
                                            <p:strVal val="#ppt_x"/>
                                          </p:val>
                                        </p:tav>
                                        <p:tav tm="100000">
                                          <p:val>
                                            <p:strVal val="#ppt_x"/>
                                          </p:val>
                                        </p:tav>
                                      </p:tavLst>
                                    </p:anim>
                                    <p:anim calcmode="lin" valueType="num">
                                      <p:cBhvr>
                                        <p:cTn id="1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250"/>
                                        <p:tgtEl>
                                          <p:spTgt spid="2"/>
                                        </p:tgtEl>
                                      </p:cBhvr>
                                    </p:animEffect>
                                    <p:anim calcmode="lin" valueType="num">
                                      <p:cBhvr>
                                        <p:cTn id="18" dur="250" fill="hold"/>
                                        <p:tgtEl>
                                          <p:spTgt spid="2"/>
                                        </p:tgtEl>
                                        <p:attrNameLst>
                                          <p:attrName>ppt_x</p:attrName>
                                        </p:attrNameLst>
                                      </p:cBhvr>
                                      <p:tavLst>
                                        <p:tav tm="0">
                                          <p:val>
                                            <p:strVal val="#ppt_x"/>
                                          </p:val>
                                        </p:tav>
                                        <p:tav tm="100000">
                                          <p:val>
                                            <p:strVal val="#ppt_x"/>
                                          </p:val>
                                        </p:tav>
                                      </p:tavLst>
                                    </p:anim>
                                    <p:anim calcmode="lin" valueType="num">
                                      <p:cBhvr>
                                        <p:cTn id="19"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4.1"/>
</p:tagLst>
</file>

<file path=ppt/tags/tag10.xml><?xml version="1.0" encoding="utf-8"?>
<p:tagLst xmlns:a="http://schemas.openxmlformats.org/drawingml/2006/main" xmlns:r="http://schemas.openxmlformats.org/officeDocument/2006/relationships" xmlns:p="http://schemas.openxmlformats.org/presentationml/2006/main">
  <p:tag name="TIMING" val="|0.6|15.1"/>
</p:tagLst>
</file>

<file path=ppt/tags/tag11.xml><?xml version="1.0" encoding="utf-8"?>
<p:tagLst xmlns:a="http://schemas.openxmlformats.org/drawingml/2006/main" xmlns:r="http://schemas.openxmlformats.org/officeDocument/2006/relationships" xmlns:p="http://schemas.openxmlformats.org/presentationml/2006/main">
  <p:tag name="TIMING" val="|0.6|15.1"/>
</p:tagLst>
</file>

<file path=ppt/tags/tag12.xml><?xml version="1.0" encoding="utf-8"?>
<p:tagLst xmlns:a="http://schemas.openxmlformats.org/drawingml/2006/main" xmlns:r="http://schemas.openxmlformats.org/officeDocument/2006/relationships" xmlns:p="http://schemas.openxmlformats.org/presentationml/2006/main">
  <p:tag name="TIMING" val="|0.6|15.1"/>
</p:tagLst>
</file>

<file path=ppt/tags/tag13.xml><?xml version="1.0" encoding="utf-8"?>
<p:tagLst xmlns:a="http://schemas.openxmlformats.org/drawingml/2006/main" xmlns:r="http://schemas.openxmlformats.org/officeDocument/2006/relationships" xmlns:p="http://schemas.openxmlformats.org/presentationml/2006/main">
  <p:tag name="TIMING" val="|0.6|15.1"/>
</p:tagLst>
</file>

<file path=ppt/tags/tag14.xml><?xml version="1.0" encoding="utf-8"?>
<p:tagLst xmlns:a="http://schemas.openxmlformats.org/drawingml/2006/main" xmlns:r="http://schemas.openxmlformats.org/officeDocument/2006/relationships" xmlns:p="http://schemas.openxmlformats.org/presentationml/2006/main">
  <p:tag name="TIMING" val="|0.6|15.1"/>
</p:tagLst>
</file>

<file path=ppt/tags/tag15.xml><?xml version="1.0" encoding="utf-8"?>
<p:tagLst xmlns:a="http://schemas.openxmlformats.org/drawingml/2006/main" xmlns:r="http://schemas.openxmlformats.org/officeDocument/2006/relationships" xmlns:p="http://schemas.openxmlformats.org/presentationml/2006/main">
  <p:tag name="TIMING" val="|0.6|15.1"/>
</p:tagLst>
</file>

<file path=ppt/tags/tag16.xml><?xml version="1.0" encoding="utf-8"?>
<p:tagLst xmlns:a="http://schemas.openxmlformats.org/drawingml/2006/main" xmlns:r="http://schemas.openxmlformats.org/officeDocument/2006/relationships" xmlns:p="http://schemas.openxmlformats.org/presentationml/2006/main">
  <p:tag name="TIMING" val="|0.6|15.1"/>
</p:tagLst>
</file>

<file path=ppt/tags/tag17.xml><?xml version="1.0" encoding="utf-8"?>
<p:tagLst xmlns:a="http://schemas.openxmlformats.org/drawingml/2006/main" xmlns:r="http://schemas.openxmlformats.org/officeDocument/2006/relationships" xmlns:p="http://schemas.openxmlformats.org/presentationml/2006/main">
  <p:tag name="TIMING" val="|0.6|15.1"/>
</p:tagLst>
</file>

<file path=ppt/tags/tag18.xml><?xml version="1.0" encoding="utf-8"?>
<p:tagLst xmlns:a="http://schemas.openxmlformats.org/drawingml/2006/main" xmlns:r="http://schemas.openxmlformats.org/officeDocument/2006/relationships" xmlns:p="http://schemas.openxmlformats.org/presentationml/2006/main">
  <p:tag name="TIMING" val="|0.6|15.1"/>
</p:tagLst>
</file>

<file path=ppt/tags/tag19.xml><?xml version="1.0" encoding="utf-8"?>
<p:tagLst xmlns:a="http://schemas.openxmlformats.org/drawingml/2006/main" xmlns:r="http://schemas.openxmlformats.org/officeDocument/2006/relationships" xmlns:p="http://schemas.openxmlformats.org/presentationml/2006/main">
  <p:tag name="TIMING" val="|0.6|15.1"/>
</p:tagLst>
</file>

<file path=ppt/tags/tag2.xml><?xml version="1.0" encoding="utf-8"?>
<p:tagLst xmlns:a="http://schemas.openxmlformats.org/drawingml/2006/main" xmlns:r="http://schemas.openxmlformats.org/officeDocument/2006/relationships" xmlns:p="http://schemas.openxmlformats.org/presentationml/2006/main">
  <p:tag name="TIMING" val="|0.6|15.1"/>
</p:tagLst>
</file>

<file path=ppt/tags/tag20.xml><?xml version="1.0" encoding="utf-8"?>
<p:tagLst xmlns:a="http://schemas.openxmlformats.org/drawingml/2006/main" xmlns:r="http://schemas.openxmlformats.org/officeDocument/2006/relationships" xmlns:p="http://schemas.openxmlformats.org/presentationml/2006/main">
  <p:tag name="TIMING" val="|0.6|15.1"/>
</p:tagLst>
</file>

<file path=ppt/tags/tag3.xml><?xml version="1.0" encoding="utf-8"?>
<p:tagLst xmlns:a="http://schemas.openxmlformats.org/drawingml/2006/main" xmlns:r="http://schemas.openxmlformats.org/officeDocument/2006/relationships" xmlns:p="http://schemas.openxmlformats.org/presentationml/2006/main">
  <p:tag name="TIMING" val="|0.6|15.1"/>
</p:tagLst>
</file>

<file path=ppt/tags/tag4.xml><?xml version="1.0" encoding="utf-8"?>
<p:tagLst xmlns:a="http://schemas.openxmlformats.org/drawingml/2006/main" xmlns:r="http://schemas.openxmlformats.org/officeDocument/2006/relationships" xmlns:p="http://schemas.openxmlformats.org/presentationml/2006/main">
  <p:tag name="TIMING" val="|0.6|15.1"/>
</p:tagLst>
</file>

<file path=ppt/tags/tag5.xml><?xml version="1.0" encoding="utf-8"?>
<p:tagLst xmlns:a="http://schemas.openxmlformats.org/drawingml/2006/main" xmlns:r="http://schemas.openxmlformats.org/officeDocument/2006/relationships" xmlns:p="http://schemas.openxmlformats.org/presentationml/2006/main">
  <p:tag name="TIMING" val="|0.6|15.1"/>
</p:tagLst>
</file>

<file path=ppt/tags/tag6.xml><?xml version="1.0" encoding="utf-8"?>
<p:tagLst xmlns:a="http://schemas.openxmlformats.org/drawingml/2006/main" xmlns:r="http://schemas.openxmlformats.org/officeDocument/2006/relationships" xmlns:p="http://schemas.openxmlformats.org/presentationml/2006/main">
  <p:tag name="TIMING" val="|0.6|15.1"/>
</p:tagLst>
</file>

<file path=ppt/tags/tag7.xml><?xml version="1.0" encoding="utf-8"?>
<p:tagLst xmlns:a="http://schemas.openxmlformats.org/drawingml/2006/main" xmlns:r="http://schemas.openxmlformats.org/officeDocument/2006/relationships" xmlns:p="http://schemas.openxmlformats.org/presentationml/2006/main">
  <p:tag name="TIMING" val="|0.6|15.1"/>
</p:tagLst>
</file>

<file path=ppt/tags/tag8.xml><?xml version="1.0" encoding="utf-8"?>
<p:tagLst xmlns:a="http://schemas.openxmlformats.org/drawingml/2006/main" xmlns:r="http://schemas.openxmlformats.org/officeDocument/2006/relationships" xmlns:p="http://schemas.openxmlformats.org/presentationml/2006/main">
  <p:tag name="TIMING" val="|0.6|15.1"/>
</p:tagLst>
</file>

<file path=ppt/tags/tag9.xml><?xml version="1.0" encoding="utf-8"?>
<p:tagLst xmlns:a="http://schemas.openxmlformats.org/drawingml/2006/main" xmlns:r="http://schemas.openxmlformats.org/officeDocument/2006/relationships" xmlns:p="http://schemas.openxmlformats.org/presentationml/2006/main">
  <p:tag name="TIMING" val="|0.6|15.1"/>
</p:tagLst>
</file>

<file path=ppt/theme/theme1.xml><?xml version="1.0" encoding="utf-8"?>
<a:theme xmlns:a="http://schemas.openxmlformats.org/drawingml/2006/main" name="3_035tgp_edu_com_bl_v2">
  <a:themeElements>
    <a:clrScheme name="自定义 1">
      <a:dk1>
        <a:srgbClr val="1D528D"/>
      </a:dk1>
      <a:lt1>
        <a:srgbClr val="FFFFFF"/>
      </a:lt1>
      <a:dk2>
        <a:srgbClr val="000000"/>
      </a:dk2>
      <a:lt2>
        <a:srgbClr val="DDDDDD"/>
      </a:lt2>
      <a:accent1>
        <a:srgbClr val="72B143"/>
      </a:accent1>
      <a:accent2>
        <a:srgbClr val="0099CC"/>
      </a:accent2>
      <a:accent3>
        <a:srgbClr val="FFFFFF"/>
      </a:accent3>
      <a:accent4>
        <a:srgbClr val="174578"/>
      </a:accent4>
      <a:accent5>
        <a:srgbClr val="BCD5B0"/>
      </a:accent5>
      <a:accent6>
        <a:srgbClr val="008AB9"/>
      </a:accent6>
      <a:hlink>
        <a:srgbClr val="72B143"/>
      </a:hlink>
      <a:folHlink>
        <a:srgbClr val="969696"/>
      </a:folHlink>
    </a:clrScheme>
    <a:fontScheme name="3_035tgp_edu_com_bl_v2">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1D528D"/>
        </a:dk1>
        <a:lt1>
          <a:srgbClr val="FFFFFF"/>
        </a:lt1>
        <a:dk2>
          <a:srgbClr val="000000"/>
        </a:dk2>
        <a:lt2>
          <a:srgbClr val="DDDDDD"/>
        </a:lt2>
        <a:accent1>
          <a:srgbClr val="72B143"/>
        </a:accent1>
        <a:accent2>
          <a:srgbClr val="0099CC"/>
        </a:accent2>
        <a:accent3>
          <a:srgbClr val="FFFFFF"/>
        </a:accent3>
        <a:accent4>
          <a:srgbClr val="174578"/>
        </a:accent4>
        <a:accent5>
          <a:srgbClr val="BCD5B0"/>
        </a:accent5>
        <a:accent6>
          <a:srgbClr val="008AB9"/>
        </a:accent6>
        <a:hlink>
          <a:srgbClr val="FF7C80"/>
        </a:hlink>
        <a:folHlink>
          <a:srgbClr val="969696"/>
        </a:folHlink>
      </a:clrScheme>
      <a:clrMap bg1="lt1" tx1="dk1" bg2="lt2" tx2="dk2" accent1="accent1" accent2="accent2" accent3="accent3" accent4="accent4" accent5="accent5" accent6="accent6" hlink="hlink" folHlink="folHlink"/>
    </a:extraClrScheme>
    <a:extraClrScheme>
      <a:clrScheme name="Default Design 2">
        <a:dk1>
          <a:srgbClr val="3E2787"/>
        </a:dk1>
        <a:lt1>
          <a:srgbClr val="FFFFFF"/>
        </a:lt1>
        <a:dk2>
          <a:srgbClr val="000000"/>
        </a:dk2>
        <a:lt2>
          <a:srgbClr val="D6E1E2"/>
        </a:lt2>
        <a:accent1>
          <a:srgbClr val="5C3DCD"/>
        </a:accent1>
        <a:accent2>
          <a:srgbClr val="6699FF"/>
        </a:accent2>
        <a:accent3>
          <a:srgbClr val="FFFFFF"/>
        </a:accent3>
        <a:accent4>
          <a:srgbClr val="342072"/>
        </a:accent4>
        <a:accent5>
          <a:srgbClr val="B5AFE3"/>
        </a:accent5>
        <a:accent6>
          <a:srgbClr val="5C8AE7"/>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3">
        <a:dk1>
          <a:srgbClr val="666699"/>
        </a:dk1>
        <a:lt1>
          <a:srgbClr val="FFFFFF"/>
        </a:lt1>
        <a:dk2>
          <a:srgbClr val="000000"/>
        </a:dk2>
        <a:lt2>
          <a:srgbClr val="F7F4D5"/>
        </a:lt2>
        <a:accent1>
          <a:srgbClr val="3F97D3"/>
        </a:accent1>
        <a:accent2>
          <a:srgbClr val="83C35F"/>
        </a:accent2>
        <a:accent3>
          <a:srgbClr val="FFFFFF"/>
        </a:accent3>
        <a:accent4>
          <a:srgbClr val="565682"/>
        </a:accent4>
        <a:accent5>
          <a:srgbClr val="AFC9E6"/>
        </a:accent5>
        <a:accent6>
          <a:srgbClr val="76B055"/>
        </a:accent6>
        <a:hlink>
          <a:srgbClr val="C870D4"/>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11801</TotalTime>
  <Words>1345</Words>
  <Application>Microsoft Office PowerPoint</Application>
  <PresentationFormat>全屏显示(4:3)</PresentationFormat>
  <Paragraphs>327</Paragraphs>
  <Slides>25</Slides>
  <Notes>23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宋体</vt:lpstr>
      <vt:lpstr>微软雅黑</vt:lpstr>
      <vt:lpstr>Arial</vt:lpstr>
      <vt:lpstr>Calibri</vt:lpstr>
      <vt:lpstr>Consolas</vt:lpstr>
      <vt:lpstr>Times New Roman</vt:lpstr>
      <vt:lpstr>Verdana</vt:lpstr>
      <vt:lpstr>Wingdings</vt:lpstr>
      <vt:lpstr>3_035tgp_edu_com_bl_v2</vt:lpstr>
      <vt:lpstr>dom4j与jdom设计模式使用的异同研究</vt:lpstr>
      <vt:lpstr>1. 背景</vt:lpstr>
      <vt:lpstr>2. 实例研究设计</vt:lpstr>
      <vt:lpstr>2. 实例研究设计</vt:lpstr>
      <vt:lpstr>2. 实例研究设计</vt:lpstr>
      <vt:lpstr>3.结果分析</vt:lpstr>
      <vt:lpstr>3.结果分析</vt:lpstr>
      <vt:lpstr>3.结果分析</vt:lpstr>
      <vt:lpstr>3.结果分析</vt:lpstr>
      <vt:lpstr>状态模式</vt:lpstr>
      <vt:lpstr>状态模式</vt:lpstr>
      <vt:lpstr>状态模式</vt:lpstr>
      <vt:lpstr>3.结果分析</vt:lpstr>
      <vt:lpstr>类适配器</vt:lpstr>
      <vt:lpstr>类适配器</vt:lpstr>
      <vt:lpstr>类适配器</vt:lpstr>
      <vt:lpstr>对象适配器</vt:lpstr>
      <vt:lpstr>对象适配器</vt:lpstr>
      <vt:lpstr>对象适配器</vt:lpstr>
      <vt:lpstr>访问者模式</vt:lpstr>
      <vt:lpstr>访问者模式</vt:lpstr>
      <vt:lpstr>访问者模式</vt:lpstr>
      <vt:lpstr>访问者模式</vt:lpstr>
      <vt:lpstr>3.结论</vt:lpstr>
      <vt:lpstr>3.结果分析</vt:lpstr>
    </vt:vector>
  </TitlesOfParts>
  <Company>USTB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Metamorphic Testing for Web Service: Framework and a Case Study</dc:title>
  <dc:creator>WangGuan</dc:creator>
  <cp:lastModifiedBy>meng li</cp:lastModifiedBy>
  <cp:revision>1157</cp:revision>
  <dcterms:created xsi:type="dcterms:W3CDTF">2011-06-21T05:28:24Z</dcterms:created>
  <dcterms:modified xsi:type="dcterms:W3CDTF">2016-12-26T05:10:31Z</dcterms:modified>
</cp:coreProperties>
</file>