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33"/>
  </p:handoutMasterIdLst>
  <p:sldIdLst>
    <p:sldId id="256" r:id="rId2"/>
    <p:sldId id="288" r:id="rId3"/>
    <p:sldId id="262" r:id="rId4"/>
    <p:sldId id="263" r:id="rId5"/>
    <p:sldId id="264" r:id="rId6"/>
    <p:sldId id="300" r:id="rId7"/>
    <p:sldId id="301" r:id="rId8"/>
    <p:sldId id="302" r:id="rId9"/>
    <p:sldId id="303" r:id="rId10"/>
    <p:sldId id="311" r:id="rId11"/>
    <p:sldId id="304" r:id="rId12"/>
    <p:sldId id="305" r:id="rId13"/>
    <p:sldId id="306" r:id="rId14"/>
    <p:sldId id="321" r:id="rId15"/>
    <p:sldId id="307" r:id="rId16"/>
    <p:sldId id="308" r:id="rId17"/>
    <p:sldId id="309" r:id="rId18"/>
    <p:sldId id="310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34" r:id="rId29"/>
    <p:sldId id="337" r:id="rId30"/>
    <p:sldId id="338" r:id="rId31"/>
    <p:sldId id="339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F9FF5C5-38EE-3A40-8FF3-54AE8E46463A}">
          <p14:sldIdLst>
            <p14:sldId id="256"/>
            <p14:sldId id="288"/>
          </p14:sldIdLst>
        </p14:section>
        <p14:section name="path模块" id="{8909FBCB-B027-DB48-B443-036541B53935}">
          <p14:sldIdLst>
            <p14:sldId id="262"/>
            <p14:sldId id="263"/>
            <p14:sldId id="264"/>
          </p14:sldIdLst>
        </p14:section>
        <p14:section name="webpack" id="{88E0468C-4A71-404D-B33D-A6EDFADD404F}">
          <p14:sldIdLst>
            <p14:sldId id="300"/>
            <p14:sldId id="301"/>
            <p14:sldId id="302"/>
            <p14:sldId id="303"/>
            <p14:sldId id="311"/>
            <p14:sldId id="304"/>
            <p14:sldId id="305"/>
            <p14:sldId id="306"/>
            <p14:sldId id="321"/>
          </p14:sldIdLst>
        </p14:section>
        <p14:section name="webpack配置文件" id="{63A1044C-977C-254B-8AC8-41DD5C0687F8}">
          <p14:sldIdLst>
            <p14:sldId id="307"/>
            <p14:sldId id="308"/>
            <p14:sldId id="309"/>
          </p14:sldIdLst>
        </p14:section>
        <p14:section name="加载css" id="{B32BDA6E-84DB-3E4C-B8EB-0074EBBDCDB5}">
          <p14:sldIdLst>
            <p14:sldId id="310"/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less-loader" id="{9C5867E0-5C1E-5144-BF6E-16E3BA5A9704}">
          <p14:sldIdLst>
            <p14:sldId id="318"/>
            <p14:sldId id="319"/>
            <p14:sldId id="320"/>
          </p14:sldIdLst>
        </p14:section>
        <p14:section name="post-css" id="{9ADB0D6D-7687-D449-B930-F4F5B26B6CA6}">
          <p14:sldIdLst>
            <p14:sldId id="334"/>
            <p14:sldId id="337"/>
            <p14:sldId id="338"/>
            <p14:sldId id="33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5340" autoAdjust="0"/>
  </p:normalViewPr>
  <p:slideViewPr>
    <p:cSldViewPr snapToGrid="0" snapToObjects="1">
      <p:cViewPr varScale="1">
        <p:scale>
          <a:sx n="91" d="100"/>
          <a:sy n="91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FE67966-7BF3-694F-BCEB-1779471752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317A60-927D-1449-8BA7-3D46916F7F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2AE29-DB34-CE44-8FA1-8C1D52FF9878}" type="datetimeFigureOut">
              <a:rPr kumimoji="1" lang="zh-CN" altLang="en-US" smtClean="0"/>
              <a:t>2022/7/1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FA1D51-4A5F-2B42-8F72-19690F7DB3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50B665-F8CB-0C4C-BD00-069E67E6CC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D41E7-EC65-0D47-AD05-D4CC4ACDEF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494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形状 3">
            <a:extLst>
              <a:ext uri="{FF2B5EF4-FFF2-40B4-BE49-F238E27FC236}">
                <a16:creationId xmlns:a16="http://schemas.microsoft.com/office/drawing/2014/main" id="{9725B4CE-0582-7B45-B31D-CC21CD8F69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7811" y="0"/>
            <a:ext cx="3933627" cy="825500"/>
          </a:xfrm>
          <a:prstGeom prst="rect">
            <a:avLst/>
          </a:prstGeom>
        </p:spPr>
      </p:pic>
      <p:pic>
        <p:nvPicPr>
          <p:cNvPr id="17" name="图片 16" descr="形状 4 拷贝 4">
            <a:extLst>
              <a:ext uri="{FF2B5EF4-FFF2-40B4-BE49-F238E27FC236}">
                <a16:creationId xmlns:a16="http://schemas.microsoft.com/office/drawing/2014/main" id="{EDF499DC-9019-1748-9A7C-818D506CD8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404"/>
          <a:stretch>
            <a:fillRect/>
          </a:stretch>
        </p:blipFill>
        <p:spPr>
          <a:xfrm>
            <a:off x="10210964" y="0"/>
            <a:ext cx="1981036" cy="2941955"/>
          </a:xfrm>
          <a:prstGeom prst="rect">
            <a:avLst/>
          </a:prstGeom>
        </p:spPr>
      </p:pic>
      <p:pic>
        <p:nvPicPr>
          <p:cNvPr id="18" name="图片 17" descr="形状 4 拷贝">
            <a:extLst>
              <a:ext uri="{FF2B5EF4-FFF2-40B4-BE49-F238E27FC236}">
                <a16:creationId xmlns:a16="http://schemas.microsoft.com/office/drawing/2014/main" id="{B19BC968-C2DD-064F-A459-B0284BAA952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73984" y="338456"/>
            <a:ext cx="1618016" cy="2670175"/>
          </a:xfrm>
          <a:prstGeom prst="rect">
            <a:avLst/>
          </a:prstGeom>
        </p:spPr>
      </p:pic>
      <p:pic>
        <p:nvPicPr>
          <p:cNvPr id="19" name="图片 18" descr="形状 2">
            <a:extLst>
              <a:ext uri="{FF2B5EF4-FFF2-40B4-BE49-F238E27FC236}">
                <a16:creationId xmlns:a16="http://schemas.microsoft.com/office/drawing/2014/main" id="{54886609-4623-B14F-867F-1E16692393D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0" y="3801293"/>
            <a:ext cx="3315950" cy="2700020"/>
          </a:xfrm>
          <a:prstGeom prst="rect">
            <a:avLst/>
          </a:prstGeom>
        </p:spPr>
      </p:pic>
      <p:pic>
        <p:nvPicPr>
          <p:cNvPr id="20" name="图片 19" descr="形状 3 拷贝">
            <a:extLst>
              <a:ext uri="{FF2B5EF4-FFF2-40B4-BE49-F238E27FC236}">
                <a16:creationId xmlns:a16="http://schemas.microsoft.com/office/drawing/2014/main" id="{2D3B475A-339D-B245-8E34-0FE327202FA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0" y="4789353"/>
            <a:ext cx="4167965" cy="1711960"/>
          </a:xfrm>
          <a:prstGeom prst="rect">
            <a:avLst/>
          </a:prstGeom>
        </p:spPr>
      </p:pic>
      <p:pic>
        <p:nvPicPr>
          <p:cNvPr id="21" name="图片 20" descr="形状 3 拷贝 2">
            <a:extLst>
              <a:ext uri="{FF2B5EF4-FFF2-40B4-BE49-F238E27FC236}">
                <a16:creationId xmlns:a16="http://schemas.microsoft.com/office/drawing/2014/main" id="{DB8DE067-95F7-464E-BD65-7CB3579AA96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45" r="26814"/>
          <a:stretch>
            <a:fillRect/>
          </a:stretch>
        </p:blipFill>
        <p:spPr>
          <a:xfrm>
            <a:off x="3413478" y="5758363"/>
            <a:ext cx="2321707" cy="742950"/>
          </a:xfrm>
          <a:prstGeom prst="rect">
            <a:avLst/>
          </a:prstGeom>
        </p:spPr>
      </p:pic>
      <p:pic>
        <p:nvPicPr>
          <p:cNvPr id="22" name="图片 21" descr="矩形 11">
            <a:extLst>
              <a:ext uri="{FF2B5EF4-FFF2-40B4-BE49-F238E27FC236}">
                <a16:creationId xmlns:a16="http://schemas.microsoft.com/office/drawing/2014/main" id="{E4A5A2D5-FA8C-B542-B609-72EFC61976C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9685" y="5682799"/>
            <a:ext cx="1124280" cy="818515"/>
          </a:xfrm>
          <a:prstGeom prst="rect">
            <a:avLst/>
          </a:prstGeom>
        </p:spPr>
      </p:pic>
      <p:sp>
        <p:nvSpPr>
          <p:cNvPr id="27" name="标题 1">
            <a:extLst>
              <a:ext uri="{FF2B5EF4-FFF2-40B4-BE49-F238E27FC236}">
                <a16:creationId xmlns:a16="http://schemas.microsoft.com/office/drawing/2014/main" id="{2C818430-C3C4-CE41-BCFF-5C7B3DCCD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" name="副标题 2">
            <a:extLst>
              <a:ext uri="{FF2B5EF4-FFF2-40B4-BE49-F238E27FC236}">
                <a16:creationId xmlns:a16="http://schemas.microsoft.com/office/drawing/2014/main" id="{90BE9B69-F2C1-C440-A41F-1E7D2D32B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3401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32">
            <a:extLst>
              <a:ext uri="{FF2B5EF4-FFF2-40B4-BE49-F238E27FC236}">
                <a16:creationId xmlns:a16="http://schemas.microsoft.com/office/drawing/2014/main" id="{A19D57B8-7610-EF46-900B-EB81275C089F}"/>
              </a:ext>
            </a:extLst>
          </p:cNvPr>
          <p:cNvSpPr/>
          <p:nvPr/>
        </p:nvSpPr>
        <p:spPr>
          <a:xfrm rot="2700000">
            <a:off x="312239" y="337946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6" name="直接连接符 33">
            <a:extLst>
              <a:ext uri="{FF2B5EF4-FFF2-40B4-BE49-F238E27FC236}">
                <a16:creationId xmlns:a16="http://schemas.microsoft.com/office/drawing/2014/main" id="{DCE9A412-7F71-D942-B1D5-5B67A08D49E8}"/>
              </a:ext>
            </a:extLst>
          </p:cNvPr>
          <p:cNvCxnSpPr>
            <a:cxnSpLocks/>
          </p:cNvCxnSpPr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A94D6BB-841B-FB40-A3CC-20D5B2618D54}"/>
              </a:ext>
            </a:extLst>
          </p:cNvPr>
          <p:cNvSpPr txBox="1"/>
          <p:nvPr/>
        </p:nvSpPr>
        <p:spPr>
          <a:xfrm>
            <a:off x="202831" y="491546"/>
            <a:ext cx="8435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coderwhy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任意多边形: 形状 36">
            <a:extLst>
              <a:ext uri="{FF2B5EF4-FFF2-40B4-BE49-F238E27FC236}">
                <a16:creationId xmlns:a16="http://schemas.microsoft.com/office/drawing/2014/main" id="{C8A7EFEE-06D3-8847-969A-EF0D7622FF15}"/>
              </a:ext>
            </a:extLst>
          </p:cNvPr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任意多边形: 形状 37">
            <a:extLst>
              <a:ext uri="{FF2B5EF4-FFF2-40B4-BE49-F238E27FC236}">
                <a16:creationId xmlns:a16="http://schemas.microsoft.com/office/drawing/2014/main" id="{252D63A4-8C59-6643-9A20-F5743F099E34}"/>
              </a:ext>
            </a:extLst>
          </p:cNvPr>
          <p:cNvSpPr/>
          <p:nvPr/>
        </p:nvSpPr>
        <p:spPr>
          <a:xfrm rot="2700000">
            <a:off x="1068801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任意多边形: 形状 38">
            <a:extLst>
              <a:ext uri="{FF2B5EF4-FFF2-40B4-BE49-F238E27FC236}">
                <a16:creationId xmlns:a16="http://schemas.microsoft.com/office/drawing/2014/main" id="{75888639-4E84-3647-9D0B-5CE68464B884}"/>
              </a:ext>
            </a:extLst>
          </p:cNvPr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94D6CB28-65E8-344A-AA21-177138B3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39" y="1257316"/>
            <a:ext cx="11866684" cy="5444088"/>
          </a:xfrm>
        </p:spPr>
        <p:txBody>
          <a:bodyPr>
            <a:normAutofit/>
          </a:bodyPr>
          <a:lstStyle>
            <a:lvl1pPr marL="228594" indent="-228594">
              <a:lnSpc>
                <a:spcPct val="150000"/>
              </a:lnSpc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36561" indent="-234945">
              <a:lnSpc>
                <a:spcPct val="150000"/>
              </a:lnSpc>
              <a:buFont typeface="Wingdings" panose="05000000000000000000" pitchFamily="2" charset="2"/>
              <a:buChar char="p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00080" indent="-253994">
              <a:lnSpc>
                <a:spcPct val="150000"/>
              </a:lnSpc>
              <a:buFont typeface="Wingdings" panose="05000000000000000000" pitchFamily="2" charset="2"/>
              <a:buChar char="ü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25500" indent="-215895">
              <a:lnSpc>
                <a:spcPct val="150000"/>
              </a:lnSpc>
              <a:buFont typeface="Wingdings" panose="05000000000000000000" pitchFamily="2" charset="2"/>
              <a:buChar char="Ø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289018" indent="-234945">
              <a:lnSpc>
                <a:spcPct val="150000"/>
              </a:lnSpc>
              <a:buFont typeface="Wingdings" panose="05000000000000000000" pitchFamily="2" charset="2"/>
              <a:buChar char="l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24" name="标题占位符 1">
            <a:extLst>
              <a:ext uri="{FF2B5EF4-FFF2-40B4-BE49-F238E27FC236}">
                <a16:creationId xmlns:a16="http://schemas.microsoft.com/office/drawing/2014/main" id="{58EB4AE5-2D12-A84E-B928-E09C888E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651" y="266261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599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2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88">
            <a:extLst>
              <a:ext uri="{FF2B5EF4-FFF2-40B4-BE49-F238E27FC236}">
                <a16:creationId xmlns:a16="http://schemas.microsoft.com/office/drawing/2014/main" id="{59A270AD-5303-4FE9-9F06-62152F6876C3}"/>
              </a:ext>
            </a:extLst>
          </p:cNvPr>
          <p:cNvGrpSpPr/>
          <p:nvPr userDrawn="1"/>
        </p:nvGrpSpPr>
        <p:grpSpPr bwMode="auto">
          <a:xfrm>
            <a:off x="7808913" y="1722919"/>
            <a:ext cx="3460750" cy="494819"/>
            <a:chOff x="0" y="25925"/>
            <a:chExt cx="3461507" cy="495658"/>
          </a:xfrm>
        </p:grpSpPr>
        <p:grpSp>
          <p:nvGrpSpPr>
            <p:cNvPr id="8" name="组合 84">
              <a:extLst>
                <a:ext uri="{FF2B5EF4-FFF2-40B4-BE49-F238E27FC236}">
                  <a16:creationId xmlns:a16="http://schemas.microsoft.com/office/drawing/2014/main" id="{75B5A69C-5409-457A-AD73-F86D0407E82A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0" name="组合 82">
                <a:extLst>
                  <a:ext uri="{FF2B5EF4-FFF2-40B4-BE49-F238E27FC236}">
                    <a16:creationId xmlns:a16="http://schemas.microsoft.com/office/drawing/2014/main" id="{80F0CDCC-9C2B-4CF5-ADCC-7D91A03E454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12" name="平行四边形 79">
                  <a:extLst>
                    <a:ext uri="{FF2B5EF4-FFF2-40B4-BE49-F238E27FC236}">
                      <a16:creationId xmlns:a16="http://schemas.microsoft.com/office/drawing/2014/main" id="{37BFD0F9-C5CC-4EF6-9CB8-3E51EDCABE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" name="平行四边形 81">
                  <a:extLst>
                    <a:ext uri="{FF2B5EF4-FFF2-40B4-BE49-F238E27FC236}">
                      <a16:creationId xmlns:a16="http://schemas.microsoft.com/office/drawing/2014/main" id="{9B8578A5-16F2-4CD9-884C-3CE2E79C56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" name="文本框 83">
                <a:extLst>
                  <a:ext uri="{FF2B5EF4-FFF2-40B4-BE49-F238E27FC236}">
                    <a16:creationId xmlns:a16="http://schemas.microsoft.com/office/drawing/2014/main" id="{E19F3AA1-06D3-4BAC-9998-5B1589FF38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9" name="直接连接符 86">
              <a:extLst>
                <a:ext uri="{FF2B5EF4-FFF2-40B4-BE49-F238E27FC236}">
                  <a16:creationId xmlns:a16="http://schemas.microsoft.com/office/drawing/2014/main" id="{F0F1A1DD-BAA3-428C-97BF-D315E0767A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组合 89">
            <a:extLst>
              <a:ext uri="{FF2B5EF4-FFF2-40B4-BE49-F238E27FC236}">
                <a16:creationId xmlns:a16="http://schemas.microsoft.com/office/drawing/2014/main" id="{5D73EB7C-E793-4AB1-9F4F-DE4D68AA9FFF}"/>
              </a:ext>
            </a:extLst>
          </p:cNvPr>
          <p:cNvGrpSpPr/>
          <p:nvPr userDrawn="1"/>
        </p:nvGrpSpPr>
        <p:grpSpPr bwMode="auto">
          <a:xfrm>
            <a:off x="7231063" y="2769081"/>
            <a:ext cx="3462337" cy="494819"/>
            <a:chOff x="0" y="25925"/>
            <a:chExt cx="3461507" cy="495658"/>
          </a:xfrm>
        </p:grpSpPr>
        <p:grpSp>
          <p:nvGrpSpPr>
            <p:cNvPr id="16" name="组合 91">
              <a:extLst>
                <a:ext uri="{FF2B5EF4-FFF2-40B4-BE49-F238E27FC236}">
                  <a16:creationId xmlns:a16="http://schemas.microsoft.com/office/drawing/2014/main" id="{174F37DC-7417-44DF-BBD8-265C3F5BA85F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8" name="组合 93">
                <a:extLst>
                  <a:ext uri="{FF2B5EF4-FFF2-40B4-BE49-F238E27FC236}">
                    <a16:creationId xmlns:a16="http://schemas.microsoft.com/office/drawing/2014/main" id="{D03915C7-EDB2-47DB-942F-68A487661D0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0" name="平行四边形 95">
                  <a:extLst>
                    <a:ext uri="{FF2B5EF4-FFF2-40B4-BE49-F238E27FC236}">
                      <a16:creationId xmlns:a16="http://schemas.microsoft.com/office/drawing/2014/main" id="{E9C1FCA9-6941-48D4-BF77-855DCF090C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平行四边形 96">
                  <a:extLst>
                    <a:ext uri="{FF2B5EF4-FFF2-40B4-BE49-F238E27FC236}">
                      <a16:creationId xmlns:a16="http://schemas.microsoft.com/office/drawing/2014/main" id="{F22CA1FE-9D53-4079-975A-7DC263FDA5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9" name="文本框 94">
                <a:extLst>
                  <a:ext uri="{FF2B5EF4-FFF2-40B4-BE49-F238E27FC236}">
                    <a16:creationId xmlns:a16="http://schemas.microsoft.com/office/drawing/2014/main" id="{3082E0A7-F24D-4F24-B645-A6C1EA663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7" name="直接连接符 92">
              <a:extLst>
                <a:ext uri="{FF2B5EF4-FFF2-40B4-BE49-F238E27FC236}">
                  <a16:creationId xmlns:a16="http://schemas.microsoft.com/office/drawing/2014/main" id="{D180218D-B042-487F-B75B-462D330E85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组合 97">
            <a:extLst>
              <a:ext uri="{FF2B5EF4-FFF2-40B4-BE49-F238E27FC236}">
                <a16:creationId xmlns:a16="http://schemas.microsoft.com/office/drawing/2014/main" id="{B362A640-20E9-4540-8076-664AB5D4772F}"/>
              </a:ext>
            </a:extLst>
          </p:cNvPr>
          <p:cNvGrpSpPr/>
          <p:nvPr userDrawn="1"/>
        </p:nvGrpSpPr>
        <p:grpSpPr bwMode="auto">
          <a:xfrm>
            <a:off x="6654800" y="3815244"/>
            <a:ext cx="3462338" cy="494819"/>
            <a:chOff x="0" y="25925"/>
            <a:chExt cx="3461507" cy="495658"/>
          </a:xfrm>
        </p:grpSpPr>
        <p:grpSp>
          <p:nvGrpSpPr>
            <p:cNvPr id="24" name="组合 99">
              <a:extLst>
                <a:ext uri="{FF2B5EF4-FFF2-40B4-BE49-F238E27FC236}">
                  <a16:creationId xmlns:a16="http://schemas.microsoft.com/office/drawing/2014/main" id="{490A1117-89BA-4318-BF44-4C571A70A7C6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26" name="组合 101">
                <a:extLst>
                  <a:ext uri="{FF2B5EF4-FFF2-40B4-BE49-F238E27FC236}">
                    <a16:creationId xmlns:a16="http://schemas.microsoft.com/office/drawing/2014/main" id="{90BA505B-09EA-4F5B-B361-9EDF84C26AB8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8" name="平行四边形 103">
                  <a:extLst>
                    <a:ext uri="{FF2B5EF4-FFF2-40B4-BE49-F238E27FC236}">
                      <a16:creationId xmlns:a16="http://schemas.microsoft.com/office/drawing/2014/main" id="{72263DAE-96B5-4BDF-9EE7-CA3695414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" name="平行四边形 104">
                  <a:extLst>
                    <a:ext uri="{FF2B5EF4-FFF2-40B4-BE49-F238E27FC236}">
                      <a16:creationId xmlns:a16="http://schemas.microsoft.com/office/drawing/2014/main" id="{19423534-39A3-4D81-A5B4-3115C5743D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7" name="文本框 102">
                <a:extLst>
                  <a:ext uri="{FF2B5EF4-FFF2-40B4-BE49-F238E27FC236}">
                    <a16:creationId xmlns:a16="http://schemas.microsoft.com/office/drawing/2014/main" id="{CE9BE91E-3E03-4DF1-8437-897D7FEE0B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5" name="直接连接符 100">
              <a:extLst>
                <a:ext uri="{FF2B5EF4-FFF2-40B4-BE49-F238E27FC236}">
                  <a16:creationId xmlns:a16="http://schemas.microsoft.com/office/drawing/2014/main" id="{2C253842-373F-4142-9350-2BA9BCC5949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组合 105">
            <a:extLst>
              <a:ext uri="{FF2B5EF4-FFF2-40B4-BE49-F238E27FC236}">
                <a16:creationId xmlns:a16="http://schemas.microsoft.com/office/drawing/2014/main" id="{B10A60C1-2415-4DB2-8B36-18E2EB6CD51B}"/>
              </a:ext>
            </a:extLst>
          </p:cNvPr>
          <p:cNvGrpSpPr/>
          <p:nvPr userDrawn="1"/>
        </p:nvGrpSpPr>
        <p:grpSpPr bwMode="auto">
          <a:xfrm>
            <a:off x="6078538" y="4861406"/>
            <a:ext cx="3460750" cy="494819"/>
            <a:chOff x="0" y="25925"/>
            <a:chExt cx="3461507" cy="495658"/>
          </a:xfrm>
        </p:grpSpPr>
        <p:grpSp>
          <p:nvGrpSpPr>
            <p:cNvPr id="32" name="组合 107">
              <a:extLst>
                <a:ext uri="{FF2B5EF4-FFF2-40B4-BE49-F238E27FC236}">
                  <a16:creationId xmlns:a16="http://schemas.microsoft.com/office/drawing/2014/main" id="{71EC1992-FA5E-47C5-AFB4-27EF5A302392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34" name="组合 109">
                <a:extLst>
                  <a:ext uri="{FF2B5EF4-FFF2-40B4-BE49-F238E27FC236}">
                    <a16:creationId xmlns:a16="http://schemas.microsoft.com/office/drawing/2014/main" id="{44552F0A-7DD6-4EDC-8FE8-0D9AA6B6890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36" name="平行四边形 111">
                  <a:extLst>
                    <a:ext uri="{FF2B5EF4-FFF2-40B4-BE49-F238E27FC236}">
                      <a16:creationId xmlns:a16="http://schemas.microsoft.com/office/drawing/2014/main" id="{0FF9AAC3-C0F0-40B6-9282-C5D65FBEA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7" name="平行四边形 112">
                  <a:extLst>
                    <a:ext uri="{FF2B5EF4-FFF2-40B4-BE49-F238E27FC236}">
                      <a16:creationId xmlns:a16="http://schemas.microsoft.com/office/drawing/2014/main" id="{E4EDD061-A892-4B86-A32E-73FD6F0F0E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5" name="文本框 110">
                <a:extLst>
                  <a:ext uri="{FF2B5EF4-FFF2-40B4-BE49-F238E27FC236}">
                    <a16:creationId xmlns:a16="http://schemas.microsoft.com/office/drawing/2014/main" id="{04AC55EE-ACFB-4F25-88B6-5161EAC69F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3" name="直接连接符 108">
              <a:extLst>
                <a:ext uri="{FF2B5EF4-FFF2-40B4-BE49-F238E27FC236}">
                  <a16:creationId xmlns:a16="http://schemas.microsoft.com/office/drawing/2014/main" id="{64C03479-81E0-4C9B-AAF5-BE80A006AE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" name="任意多边形 77">
            <a:extLst>
              <a:ext uri="{FF2B5EF4-FFF2-40B4-BE49-F238E27FC236}">
                <a16:creationId xmlns:a16="http://schemas.microsoft.com/office/drawing/2014/main" id="{C22584A7-C922-449F-81C4-E5D8E74DF80C}"/>
              </a:ext>
            </a:extLst>
          </p:cNvPr>
          <p:cNvSpPr/>
          <p:nvPr userDrawn="1"/>
        </p:nvSpPr>
        <p:spPr bwMode="auto">
          <a:xfrm>
            <a:off x="106363" y="0"/>
            <a:ext cx="7808912" cy="6858000"/>
          </a:xfrm>
          <a:custGeom>
            <a:avLst/>
            <a:gdLst>
              <a:gd name="T0" fmla="*/ 0 w 6953768"/>
              <a:gd name="T1" fmla="*/ 0 h 6858000"/>
              <a:gd name="T2" fmla="*/ 9847618 w 6953768"/>
              <a:gd name="T3" fmla="*/ 0 h 6858000"/>
              <a:gd name="T4" fmla="*/ 5264604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9" name="任意多边形 76">
            <a:extLst>
              <a:ext uri="{FF2B5EF4-FFF2-40B4-BE49-F238E27FC236}">
                <a16:creationId xmlns:a16="http://schemas.microsoft.com/office/drawing/2014/main" id="{CA199C89-F324-416E-8344-F0A5D3F0B7EE}"/>
              </a:ext>
            </a:extLst>
          </p:cNvPr>
          <p:cNvSpPr/>
          <p:nvPr userDrawn="1"/>
        </p:nvSpPr>
        <p:spPr bwMode="auto">
          <a:xfrm>
            <a:off x="0" y="0"/>
            <a:ext cx="7808913" cy="6858000"/>
          </a:xfrm>
          <a:custGeom>
            <a:avLst/>
            <a:gdLst>
              <a:gd name="T0" fmla="*/ 0 w 6953768"/>
              <a:gd name="T1" fmla="*/ 0 h 6858000"/>
              <a:gd name="T2" fmla="*/ 9847622 w 6953768"/>
              <a:gd name="T3" fmla="*/ 0 h 6858000"/>
              <a:gd name="T4" fmla="*/ 5264606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5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pic>
        <p:nvPicPr>
          <p:cNvPr id="40" name="图片 73">
            <a:extLst>
              <a:ext uri="{FF2B5EF4-FFF2-40B4-BE49-F238E27FC236}">
                <a16:creationId xmlns:a16="http://schemas.microsoft.com/office/drawing/2014/main" id="{7359FDD3-FB8A-4012-ACD0-8CDBE5EB37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536700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78">
            <a:extLst>
              <a:ext uri="{FF2B5EF4-FFF2-40B4-BE49-F238E27FC236}">
                <a16:creationId xmlns:a16="http://schemas.microsoft.com/office/drawing/2014/main" id="{B2703CAB-E597-45F1-B323-1AADDA5B4A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8125" y="171450"/>
            <a:ext cx="20558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42" name="标题占位符 1">
            <a:extLst>
              <a:ext uri="{FF2B5EF4-FFF2-40B4-BE49-F238E27FC236}">
                <a16:creationId xmlns:a16="http://schemas.microsoft.com/office/drawing/2014/main" id="{E4C02F29-99CC-4A0A-AED7-BDAF71BA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009" y="172752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7" name="标题占位符 1">
            <a:extLst>
              <a:ext uri="{FF2B5EF4-FFF2-40B4-BE49-F238E27FC236}">
                <a16:creationId xmlns:a16="http://schemas.microsoft.com/office/drawing/2014/main" id="{B5F7000F-3907-4B7C-A12B-9224EE90BA91}"/>
              </a:ext>
            </a:extLst>
          </p:cNvPr>
          <p:cNvSpPr txBox="1">
            <a:spLocks/>
          </p:cNvSpPr>
          <p:nvPr userDrawn="1"/>
        </p:nvSpPr>
        <p:spPr>
          <a:xfrm>
            <a:off x="7623451" y="385616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8" name="标题占位符 1">
            <a:extLst>
              <a:ext uri="{FF2B5EF4-FFF2-40B4-BE49-F238E27FC236}">
                <a16:creationId xmlns:a16="http://schemas.microsoft.com/office/drawing/2014/main" id="{9202CD99-818E-47BA-BC0A-BCAE7FDD1FD2}"/>
              </a:ext>
            </a:extLst>
          </p:cNvPr>
          <p:cNvSpPr txBox="1">
            <a:spLocks/>
          </p:cNvSpPr>
          <p:nvPr userDrawn="1"/>
        </p:nvSpPr>
        <p:spPr>
          <a:xfrm>
            <a:off x="7047188" y="4875895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  <p:sp>
        <p:nvSpPr>
          <p:cNvPr id="49" name="标题占位符 1">
            <a:extLst>
              <a:ext uri="{FF2B5EF4-FFF2-40B4-BE49-F238E27FC236}">
                <a16:creationId xmlns:a16="http://schemas.microsoft.com/office/drawing/2014/main" id="{1C132DFB-A4D8-4F82-BD87-65CC1E55BFD4}"/>
              </a:ext>
            </a:extLst>
          </p:cNvPr>
          <p:cNvSpPr txBox="1">
            <a:spLocks/>
          </p:cNvSpPr>
          <p:nvPr userDrawn="1"/>
        </p:nvSpPr>
        <p:spPr>
          <a:xfrm>
            <a:off x="8113712" y="2721909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44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32">
            <a:extLst>
              <a:ext uri="{FF2B5EF4-FFF2-40B4-BE49-F238E27FC236}">
                <a16:creationId xmlns:a16="http://schemas.microsoft.com/office/drawing/2014/main" id="{55CFDE6C-967C-4E46-9995-B191EFFFF589}"/>
              </a:ext>
            </a:extLst>
          </p:cNvPr>
          <p:cNvSpPr/>
          <p:nvPr userDrawn="1"/>
        </p:nvSpPr>
        <p:spPr>
          <a:xfrm rot="2700000">
            <a:off x="312239" y="337946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0" name="直接连接符 33">
            <a:extLst>
              <a:ext uri="{FF2B5EF4-FFF2-40B4-BE49-F238E27FC236}">
                <a16:creationId xmlns:a16="http://schemas.microsoft.com/office/drawing/2014/main" id="{DE1AFDB0-5DEE-D44D-8278-038ACC1C4DD6}"/>
              </a:ext>
            </a:extLst>
          </p:cNvPr>
          <p:cNvCxnSpPr>
            <a:cxnSpLocks/>
          </p:cNvCxnSpPr>
          <p:nvPr userDrawn="1"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1CAB545-AC8D-B946-8CAB-B7FB2731C335}"/>
              </a:ext>
            </a:extLst>
          </p:cNvPr>
          <p:cNvSpPr txBox="1"/>
          <p:nvPr userDrawn="1"/>
        </p:nvSpPr>
        <p:spPr>
          <a:xfrm>
            <a:off x="202831" y="491546"/>
            <a:ext cx="8435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coderwhy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" name="任意多边形: 形状 36">
            <a:extLst>
              <a:ext uri="{FF2B5EF4-FFF2-40B4-BE49-F238E27FC236}">
                <a16:creationId xmlns:a16="http://schemas.microsoft.com/office/drawing/2014/main" id="{77363ABC-11C6-AD48-88F0-23807A33CA9E}"/>
              </a:ext>
            </a:extLst>
          </p:cNvPr>
          <p:cNvSpPr/>
          <p:nvPr userDrawn="1"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任意多边形: 形状 37">
            <a:extLst>
              <a:ext uri="{FF2B5EF4-FFF2-40B4-BE49-F238E27FC236}">
                <a16:creationId xmlns:a16="http://schemas.microsoft.com/office/drawing/2014/main" id="{5D0ECD1D-FE4E-2040-ACB2-3E49A3CE7BBE}"/>
              </a:ext>
            </a:extLst>
          </p:cNvPr>
          <p:cNvSpPr/>
          <p:nvPr userDrawn="1"/>
        </p:nvSpPr>
        <p:spPr>
          <a:xfrm rot="2700000">
            <a:off x="1068801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任意多边形: 形状 38">
            <a:extLst>
              <a:ext uri="{FF2B5EF4-FFF2-40B4-BE49-F238E27FC236}">
                <a16:creationId xmlns:a16="http://schemas.microsoft.com/office/drawing/2014/main" id="{D72453AA-D4FA-C64F-B306-02B14FED60C5}"/>
              </a:ext>
            </a:extLst>
          </p:cNvPr>
          <p:cNvSpPr/>
          <p:nvPr userDrawn="1"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" name="标题占位符 1">
            <a:extLst>
              <a:ext uri="{FF2B5EF4-FFF2-40B4-BE49-F238E27FC236}">
                <a16:creationId xmlns:a16="http://schemas.microsoft.com/office/drawing/2014/main" id="{EC42F5FC-CB37-4B45-96FB-40BE9D617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651" y="266261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595EF662-C16B-0949-84DE-AAC22D0E0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39" y="1257316"/>
            <a:ext cx="11866684" cy="5444088"/>
          </a:xfrm>
        </p:spPr>
        <p:txBody>
          <a:bodyPr>
            <a:normAutofit/>
          </a:bodyPr>
          <a:lstStyle>
            <a:lvl1pPr marL="228594" indent="-228594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36561" indent="-234945">
              <a:lnSpc>
                <a:spcPct val="150000"/>
              </a:lnSpc>
              <a:buFont typeface="Wingdings" panose="05000000000000000000" pitchFamily="2" charset="2"/>
              <a:buChar char="p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00080" indent="-253994">
              <a:lnSpc>
                <a:spcPct val="150000"/>
              </a:lnSpc>
              <a:buFont typeface="Wingdings" panose="05000000000000000000" pitchFamily="2" charset="2"/>
              <a:buChar char="ü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25500" indent="-215895">
              <a:lnSpc>
                <a:spcPct val="150000"/>
              </a:lnSpc>
              <a:buFont typeface="Wingdings" panose="05000000000000000000" pitchFamily="2" charset="2"/>
              <a:buChar char="Ø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289018" indent="-234945">
              <a:lnSpc>
                <a:spcPct val="150000"/>
              </a:lnSpc>
              <a:buFont typeface="Wingdings" panose="05000000000000000000" pitchFamily="2" charset="2"/>
              <a:buChar char="l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36434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D46DC4-DBA3-5944-A737-143BB4CB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1E6E1D-D6F4-4E46-9806-F6A08C0B0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4E7E-9BEF-9D43-8722-EC6243BEC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01B89-D733-6245-BBE3-A44BA92D2544}" type="datetimeFigureOut">
              <a:rPr kumimoji="1" lang="zh-CN" altLang="en-US" smtClean="0"/>
              <a:t>2022/7/1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0BAD9-CC5E-A24D-ABDA-D09C6CCCF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2BE2A-699D-8A40-A103-F095B6A27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48A3-FD95-344E-BCFF-C6286B27B7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456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  <p:sldLayoutId id="2147483665" r:id="rId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docschina.org/" TargetMode="External"/><Relationship Id="rId2" Type="http://schemas.openxmlformats.org/officeDocument/2006/relationships/hyperlink" Target="https://webpack.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nodejs.or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7EEB5-3E56-1044-80D9-75BE589CE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863" y="2483737"/>
            <a:ext cx="10480846" cy="69010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邂逅</a:t>
            </a:r>
            <a:r>
              <a:rPr kumimoji="1" lang="en-US" altLang="zh-CN" dirty="0"/>
              <a:t>Webpack</a:t>
            </a:r>
            <a:r>
              <a:rPr kumimoji="1" lang="zh-CN" altLang="en-US" dirty="0"/>
              <a:t>和打包过程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BCD5E9-F25D-674E-9023-DAC59C44AD7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650533" y="3886144"/>
            <a:ext cx="6327531" cy="4336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zh-CN" altLang="en-US" dirty="0"/>
              <a:t>王红元 </a:t>
            </a:r>
            <a:r>
              <a:rPr kumimoji="1" lang="en-US" altLang="zh-CN" dirty="0"/>
              <a:t>coderwhy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624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C7AC887-48A7-0F46-A9CA-E7928388B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/>
              <a:t>JavaScript</a:t>
            </a:r>
            <a:r>
              <a:rPr kumimoji="1" lang="zh-CN" altLang="en-US" b="1" dirty="0"/>
              <a:t>的打包：</a:t>
            </a:r>
            <a:endParaRPr kumimoji="1" lang="en-US" altLang="zh-CN" b="1" dirty="0"/>
          </a:p>
          <a:p>
            <a:pPr lvl="1"/>
            <a:r>
              <a:rPr kumimoji="1" lang="zh-CN" altLang="en-US" dirty="0"/>
              <a:t>将</a:t>
            </a:r>
            <a:r>
              <a:rPr kumimoji="1" lang="en-US" altLang="zh-CN" dirty="0"/>
              <a:t>ES6</a:t>
            </a:r>
            <a:r>
              <a:rPr kumimoji="1" lang="zh-CN" altLang="en-US" dirty="0"/>
              <a:t>转换成</a:t>
            </a:r>
            <a:r>
              <a:rPr kumimoji="1" lang="en-US" altLang="zh-CN" dirty="0"/>
              <a:t>ES5</a:t>
            </a:r>
            <a:r>
              <a:rPr kumimoji="1" lang="zh-CN" altLang="en-US" dirty="0"/>
              <a:t>的语法；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TypeScript</a:t>
            </a:r>
            <a:r>
              <a:rPr kumimoji="1" lang="zh-CN" altLang="en-US" dirty="0"/>
              <a:t>的处理，将其转换成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r>
              <a:rPr kumimoji="1" lang="en-US" altLang="zh-CN" b="1" dirty="0"/>
              <a:t>Css</a:t>
            </a:r>
            <a:r>
              <a:rPr kumimoji="1" lang="zh-CN" altLang="en-US" b="1" dirty="0"/>
              <a:t>的处理：</a:t>
            </a:r>
            <a:endParaRPr kumimoji="1" lang="en-US" altLang="zh-CN" b="1" dirty="0"/>
          </a:p>
          <a:p>
            <a:pPr lvl="1"/>
            <a:r>
              <a:rPr kumimoji="1" lang="en-US" altLang="zh-CN" dirty="0"/>
              <a:t>CSS</a:t>
            </a:r>
            <a:r>
              <a:rPr kumimoji="1" lang="zh-CN" altLang="en-US" dirty="0"/>
              <a:t>文件模块的加载、提取；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Less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Sass</a:t>
            </a:r>
            <a:r>
              <a:rPr kumimoji="1" lang="zh-CN" altLang="en-US" dirty="0"/>
              <a:t>等预处理器的处理；</a:t>
            </a:r>
            <a:endParaRPr kumimoji="1" lang="en-US" altLang="zh-CN" dirty="0"/>
          </a:p>
          <a:p>
            <a:r>
              <a:rPr kumimoji="1" lang="zh-CN" altLang="en-US" b="1" dirty="0"/>
              <a:t>资源文件</a:t>
            </a:r>
            <a:r>
              <a:rPr kumimoji="1" lang="en-US" altLang="zh-CN" b="1" dirty="0" err="1"/>
              <a:t>img</a:t>
            </a:r>
            <a:r>
              <a:rPr kumimoji="1" lang="zh-CN" altLang="en-US" b="1" dirty="0"/>
              <a:t>、</a:t>
            </a:r>
            <a:r>
              <a:rPr kumimoji="1" lang="en-US" altLang="zh-CN" b="1" dirty="0"/>
              <a:t>font</a:t>
            </a:r>
            <a:r>
              <a:rPr kumimoji="1" lang="zh-CN" altLang="en-US" b="1" dirty="0"/>
              <a:t>：</a:t>
            </a:r>
            <a:endParaRPr kumimoji="1" lang="en-US" altLang="zh-CN" b="1" dirty="0"/>
          </a:p>
          <a:p>
            <a:pPr lvl="1"/>
            <a:r>
              <a:rPr kumimoji="1" lang="zh-CN" altLang="en-US" dirty="0"/>
              <a:t>图片</a:t>
            </a:r>
            <a:r>
              <a:rPr kumimoji="1" lang="en-US" altLang="zh-CN" dirty="0" err="1"/>
              <a:t>img</a:t>
            </a:r>
            <a:r>
              <a:rPr kumimoji="1" lang="zh-CN" altLang="en-US" dirty="0"/>
              <a:t>文件的加载；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字体</a:t>
            </a:r>
            <a:r>
              <a:rPr kumimoji="1" lang="en-US" altLang="zh-CN" dirty="0"/>
              <a:t>font</a:t>
            </a:r>
            <a:r>
              <a:rPr kumimoji="1" lang="zh-CN" altLang="en-US" dirty="0"/>
              <a:t>文件的加载；</a:t>
            </a:r>
            <a:endParaRPr kumimoji="1" lang="en-US" altLang="zh-CN" dirty="0"/>
          </a:p>
          <a:p>
            <a:r>
              <a:rPr kumimoji="1" lang="en-US" altLang="zh-CN" b="1" dirty="0"/>
              <a:t>HTML</a:t>
            </a:r>
            <a:r>
              <a:rPr kumimoji="1" lang="zh-CN" altLang="en-US" b="1" dirty="0"/>
              <a:t>资源的处理：</a:t>
            </a:r>
            <a:endParaRPr kumimoji="1" lang="en-US" altLang="zh-CN" b="1" dirty="0"/>
          </a:p>
          <a:p>
            <a:pPr lvl="1"/>
            <a:r>
              <a:rPr kumimoji="1" lang="zh-CN" altLang="en-US" dirty="0"/>
              <a:t>打包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资源文件；</a:t>
            </a:r>
            <a:endParaRPr kumimoji="1" lang="en-US" altLang="zh-CN" dirty="0"/>
          </a:p>
          <a:p>
            <a:r>
              <a:rPr kumimoji="1" lang="zh-CN" altLang="en-US" b="1" dirty="0"/>
              <a:t>处理</a:t>
            </a:r>
            <a:r>
              <a:rPr kumimoji="1" lang="en-US" altLang="zh-CN" b="1" dirty="0"/>
              <a:t>vue</a:t>
            </a:r>
            <a:r>
              <a:rPr kumimoji="1" lang="zh-CN" altLang="en-US" b="1" dirty="0"/>
              <a:t>项目的</a:t>
            </a:r>
            <a:r>
              <a:rPr kumimoji="1" lang="en-US" altLang="zh-CN" b="1" dirty="0"/>
              <a:t>SFC</a:t>
            </a:r>
            <a:r>
              <a:rPr kumimoji="1" lang="zh-CN" altLang="en-US" b="1" dirty="0"/>
              <a:t>文件</a:t>
            </a:r>
            <a:r>
              <a:rPr kumimoji="1" lang="en-US" altLang="zh-CN" b="1" dirty="0"/>
              <a:t>.vue</a:t>
            </a:r>
            <a:r>
              <a:rPr kumimoji="1" lang="zh-CN" altLang="en-US" b="1" dirty="0"/>
              <a:t>文件；</a:t>
            </a:r>
            <a:endParaRPr kumimoji="1" lang="en-US" altLang="zh-CN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54BBD17-706B-DD44-A144-373AEB1B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Vue</a:t>
            </a:r>
            <a:r>
              <a:rPr kumimoji="1" lang="zh-CN" altLang="en-US" dirty="0"/>
              <a:t>项目加载的文件有哪些呢？</a:t>
            </a:r>
          </a:p>
        </p:txBody>
      </p:sp>
    </p:spTree>
    <p:extLst>
      <p:ext uri="{BB962C8B-B14F-4D97-AF65-F5344CB8AC3E}">
        <p14:creationId xmlns:p14="http://schemas.microsoft.com/office/powerpoint/2010/main" val="421975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E6255DF-CEE4-1549-8E9D-EC55D7105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webpack</a:t>
            </a:r>
            <a:r>
              <a:rPr lang="zh-CN" altLang="en-US" b="1" dirty="0"/>
              <a:t>的官方文档是</a:t>
            </a:r>
            <a:r>
              <a:rPr lang="en-US" altLang="zh-CN" b="1" dirty="0">
                <a:hlinkClick r:id="rId2"/>
              </a:rPr>
              <a:t>https://webpack.js.org/</a:t>
            </a:r>
            <a:endParaRPr lang="en-US" altLang="zh-CN" b="1" dirty="0"/>
          </a:p>
          <a:p>
            <a:pPr lvl="1"/>
            <a:r>
              <a:rPr lang="en-US" altLang="zh-CN" dirty="0"/>
              <a:t>webpack</a:t>
            </a:r>
            <a:r>
              <a:rPr lang="zh-CN" altLang="en-US" dirty="0"/>
              <a:t>的中文官方文档是</a:t>
            </a:r>
            <a:r>
              <a:rPr lang="en-US" altLang="zh-CN" dirty="0">
                <a:hlinkClick r:id="rId3"/>
              </a:rPr>
              <a:t>https://webpack.docschina.org/</a:t>
            </a:r>
            <a:endParaRPr lang="en-US" altLang="zh-CN" dirty="0"/>
          </a:p>
          <a:p>
            <a:pPr lvl="1"/>
            <a:r>
              <a:rPr lang="en-US" altLang="zh-CN" dirty="0"/>
              <a:t>DOCUMENTATION</a:t>
            </a:r>
            <a:r>
              <a:rPr lang="zh-CN" altLang="en-US" dirty="0"/>
              <a:t>：文档详情，也是我们最关注的</a:t>
            </a:r>
            <a:endParaRPr kumimoji="1" lang="en-US" altLang="zh-CN" dirty="0"/>
          </a:p>
          <a:p>
            <a:r>
              <a:rPr kumimoji="1" lang="en-US" altLang="zh-CN" b="1" dirty="0"/>
              <a:t>Webpack</a:t>
            </a:r>
            <a:r>
              <a:rPr kumimoji="1" lang="zh-CN" altLang="en-US" b="1" dirty="0"/>
              <a:t>的运行是依赖</a:t>
            </a:r>
            <a:r>
              <a:rPr kumimoji="1" lang="en-US" altLang="zh-CN" b="1" dirty="0">
                <a:solidFill>
                  <a:srgbClr val="FF0000"/>
                </a:solidFill>
              </a:rPr>
              <a:t>Node</a:t>
            </a:r>
            <a:r>
              <a:rPr kumimoji="1" lang="zh-CN" altLang="en-US" b="1" dirty="0">
                <a:solidFill>
                  <a:srgbClr val="FF0000"/>
                </a:solidFill>
              </a:rPr>
              <a:t>环境</a:t>
            </a:r>
            <a:r>
              <a:rPr kumimoji="1" lang="zh-CN" altLang="en-US" b="1" dirty="0"/>
              <a:t>的，所以我们电脑上必须有</a:t>
            </a:r>
            <a:r>
              <a:rPr kumimoji="1" lang="en-US" altLang="zh-CN" b="1" dirty="0"/>
              <a:t>Node</a:t>
            </a:r>
            <a:r>
              <a:rPr kumimoji="1" lang="zh-CN" altLang="en-US" b="1" dirty="0"/>
              <a:t>环境</a:t>
            </a:r>
            <a:endParaRPr kumimoji="1" lang="en-US" altLang="zh-CN" b="1" dirty="0"/>
          </a:p>
          <a:p>
            <a:pPr lvl="1"/>
            <a:r>
              <a:rPr kumimoji="1" lang="zh-CN" altLang="en-US" dirty="0"/>
              <a:t>所以我们需要先安装</a:t>
            </a:r>
            <a:r>
              <a:rPr kumimoji="1" lang="en-US" altLang="zh-CN" dirty="0"/>
              <a:t>Node.js</a:t>
            </a:r>
            <a:r>
              <a:rPr kumimoji="1" lang="zh-CN" altLang="en-US" dirty="0"/>
              <a:t>，并且同时会安装</a:t>
            </a:r>
            <a:r>
              <a:rPr kumimoji="1" lang="en-US" altLang="zh-CN" dirty="0"/>
              <a:t>npm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我当前电脑上的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版本是</a:t>
            </a:r>
            <a:r>
              <a:rPr lang="en-US" altLang="zh-CN" dirty="0"/>
              <a:t>v16.15.1</a:t>
            </a:r>
            <a:r>
              <a:rPr lang="zh-CN" altLang="en-US" dirty="0"/>
              <a:t>，</a:t>
            </a:r>
            <a:r>
              <a:rPr lang="en-US" altLang="zh-CN" dirty="0"/>
              <a:t>npm</a:t>
            </a:r>
            <a:r>
              <a:rPr lang="zh-CN" altLang="en-US" dirty="0"/>
              <a:t>版本是</a:t>
            </a:r>
            <a:r>
              <a:rPr lang="en-US" altLang="zh-CN" dirty="0"/>
              <a:t>8.11.0</a:t>
            </a:r>
            <a:r>
              <a:rPr lang="zh-CN" altLang="en-US" dirty="0"/>
              <a:t>（你也可以使用</a:t>
            </a:r>
            <a:r>
              <a:rPr lang="en-US" altLang="zh-CN" dirty="0" err="1"/>
              <a:t>nvm</a:t>
            </a:r>
            <a:r>
              <a:rPr lang="zh-CN" altLang="en-US" dirty="0"/>
              <a:t>或者</a:t>
            </a:r>
            <a:r>
              <a:rPr lang="en-US" altLang="zh-CN" dirty="0"/>
              <a:t>n</a:t>
            </a:r>
            <a:r>
              <a:rPr lang="zh-CN" altLang="en-US" dirty="0"/>
              <a:t>来管理</a:t>
            </a:r>
            <a:r>
              <a:rPr lang="en-US" altLang="zh-CN" dirty="0"/>
              <a:t>Node</a:t>
            </a:r>
            <a:r>
              <a:rPr lang="zh-CN" altLang="en-US" dirty="0"/>
              <a:t>版本）；</a:t>
            </a:r>
            <a:endParaRPr lang="en-US" altLang="zh-CN" dirty="0"/>
          </a:p>
          <a:p>
            <a:pPr lvl="1"/>
            <a:r>
              <a:rPr kumimoji="1" lang="en-US" altLang="zh-CN" dirty="0"/>
              <a:t>Node</a:t>
            </a:r>
            <a:r>
              <a:rPr kumimoji="1" lang="zh-CN" altLang="en-US" dirty="0"/>
              <a:t>官方网站：</a:t>
            </a:r>
            <a:r>
              <a:rPr kumimoji="1" lang="en-US" altLang="zh-CN" dirty="0">
                <a:hlinkClick r:id="rId4"/>
              </a:rPr>
              <a:t>https://nodejs.org/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FB7E857-75D4-CE44-9E4E-5861515D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Webpack</a:t>
            </a:r>
            <a:r>
              <a:rPr kumimoji="1" lang="zh-CN" altLang="en-US" dirty="0"/>
              <a:t>的使用前提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421189-7995-EC49-A75A-7EA075940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766" y="4744199"/>
            <a:ext cx="4893013" cy="19572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9523CE-B203-E245-83E4-2019A179CD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6706" y="5452183"/>
            <a:ext cx="3231204" cy="65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3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072AC7D-227B-364C-A8BB-4EEE87DD6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webpack</a:t>
            </a:r>
            <a:r>
              <a:rPr lang="zh-CN" altLang="en-US" b="1" dirty="0"/>
              <a:t>的安装目前分为两个：</a:t>
            </a:r>
            <a:r>
              <a:rPr lang="en-US" altLang="zh-CN" b="1" dirty="0">
                <a:solidFill>
                  <a:srgbClr val="FF0000"/>
                </a:solidFill>
              </a:rPr>
              <a:t>webpack</a:t>
            </a:r>
            <a:r>
              <a:rPr lang="zh-CN" altLang="en-US" b="1" dirty="0"/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webpack-cli</a:t>
            </a:r>
          </a:p>
          <a:p>
            <a:r>
              <a:rPr lang="zh-CN" altLang="en-US" b="1" dirty="0"/>
              <a:t>那么它们是什么关系呢？</a:t>
            </a:r>
          </a:p>
          <a:p>
            <a:pPr lvl="1"/>
            <a:r>
              <a:rPr lang="zh-CN" altLang="en-US" sz="1600" dirty="0"/>
              <a:t>执行</a:t>
            </a:r>
            <a:r>
              <a:rPr lang="en-US" altLang="zh-CN" sz="1600" dirty="0"/>
              <a:t>webpack</a:t>
            </a:r>
            <a:r>
              <a:rPr lang="zh-CN" altLang="en-US" sz="1600" dirty="0"/>
              <a:t>命令，会执行</a:t>
            </a:r>
            <a:r>
              <a:rPr lang="en-US" altLang="zh-CN" sz="1600" dirty="0" err="1"/>
              <a:t>node_modules</a:t>
            </a:r>
            <a:r>
              <a:rPr lang="zh-CN" altLang="en-US" sz="1600" dirty="0"/>
              <a:t>下的</a:t>
            </a:r>
            <a:r>
              <a:rPr lang="en-US" altLang="zh-CN" sz="1600" dirty="0"/>
              <a:t>.bin</a:t>
            </a:r>
            <a:r>
              <a:rPr lang="zh-CN" altLang="en-US" sz="1600" dirty="0"/>
              <a:t>目录下的</a:t>
            </a:r>
            <a:r>
              <a:rPr lang="en-US" altLang="zh-CN" sz="1600" dirty="0"/>
              <a:t>webpack</a:t>
            </a:r>
            <a:r>
              <a:rPr lang="zh-CN" altLang="en-US" sz="1600" dirty="0"/>
              <a:t>；</a:t>
            </a:r>
          </a:p>
          <a:p>
            <a:pPr lvl="1"/>
            <a:r>
              <a:rPr lang="en-US" altLang="zh-CN" sz="1600" dirty="0"/>
              <a:t>webpack</a:t>
            </a:r>
            <a:r>
              <a:rPr lang="zh-CN" altLang="en-US" sz="1600" dirty="0"/>
              <a:t>在执行时是依赖</a:t>
            </a:r>
            <a:r>
              <a:rPr lang="en-US" altLang="zh-CN" sz="1600" dirty="0"/>
              <a:t>webpack-cli</a:t>
            </a:r>
            <a:r>
              <a:rPr lang="zh-CN" altLang="en-US" sz="1600" dirty="0"/>
              <a:t>的，如果没有安装就会报错；</a:t>
            </a:r>
          </a:p>
          <a:p>
            <a:pPr lvl="1"/>
            <a:r>
              <a:rPr lang="zh-CN" altLang="en-US" sz="1600" dirty="0"/>
              <a:t>而</a:t>
            </a:r>
            <a:r>
              <a:rPr lang="en-US" altLang="zh-CN" sz="1600" dirty="0"/>
              <a:t>webpack-cli</a:t>
            </a:r>
            <a:r>
              <a:rPr lang="zh-CN" altLang="en-US" sz="1600" dirty="0"/>
              <a:t>中代码执行时，才是真正利用</a:t>
            </a:r>
            <a:r>
              <a:rPr lang="en-US" altLang="zh-CN" sz="1600" dirty="0"/>
              <a:t>webpack</a:t>
            </a:r>
            <a:r>
              <a:rPr lang="zh-CN" altLang="en-US" sz="1600" dirty="0"/>
              <a:t>进行编译和打包的过程；</a:t>
            </a:r>
            <a:endParaRPr lang="en-US" altLang="zh-CN" sz="1600" dirty="0"/>
          </a:p>
          <a:p>
            <a:pPr lvl="1"/>
            <a:r>
              <a:rPr lang="zh-CN" altLang="en-US" sz="1600" dirty="0"/>
              <a:t>所以在安装</a:t>
            </a:r>
            <a:r>
              <a:rPr lang="en-US" altLang="zh-CN" sz="1600" dirty="0"/>
              <a:t>webpack</a:t>
            </a:r>
            <a:r>
              <a:rPr lang="zh-CN" altLang="en-US" sz="1600" dirty="0"/>
              <a:t>时，我们需要同时安装</a:t>
            </a:r>
            <a:r>
              <a:rPr lang="en-US" altLang="zh-CN" sz="1600" dirty="0"/>
              <a:t>webpack-cli</a:t>
            </a:r>
            <a:r>
              <a:rPr lang="zh-CN" altLang="en-US" sz="1600" dirty="0"/>
              <a:t>（第三方的脚手架事实上是没有使用</a:t>
            </a:r>
            <a:r>
              <a:rPr lang="en-US" altLang="zh-CN" sz="1600" dirty="0"/>
              <a:t>webpack-cli</a:t>
            </a:r>
            <a:r>
              <a:rPr lang="zh-CN" altLang="en-US" sz="1600" dirty="0"/>
              <a:t>的，而是类似于自己的</a:t>
            </a:r>
            <a:r>
              <a:rPr lang="en-US" altLang="zh-CN" sz="1600" dirty="0"/>
              <a:t>vue-service-cli</a:t>
            </a:r>
            <a:r>
              <a:rPr lang="zh-CN" altLang="en-US" sz="1600" dirty="0"/>
              <a:t>的东西）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2EED2B2-7375-3340-B8A1-BA00431B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Webpack</a:t>
            </a:r>
            <a:r>
              <a:rPr lang="zh-CN" altLang="en-US" dirty="0"/>
              <a:t>的安装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306A8C-2EC0-044B-86EF-1DE0F407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34" y="4282026"/>
            <a:ext cx="9512013" cy="139144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DE97926-051C-514A-8B8B-CDCC670DA954}"/>
              </a:ext>
            </a:extLst>
          </p:cNvPr>
          <p:cNvSpPr txBox="1"/>
          <p:nvPr/>
        </p:nvSpPr>
        <p:spPr>
          <a:xfrm>
            <a:off x="798634" y="5952346"/>
            <a:ext cx="5793574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 install webpack webpack-cli –g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全局安装</a:t>
            </a:r>
            <a:endParaRPr kumimoji="1" lang="en-US" altLang="zh-CN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 install webpack webpack-cli –D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局部安装</a:t>
            </a:r>
          </a:p>
        </p:txBody>
      </p:sp>
    </p:spTree>
    <p:extLst>
      <p:ext uri="{BB962C8B-B14F-4D97-AF65-F5344CB8AC3E}">
        <p14:creationId xmlns:p14="http://schemas.microsoft.com/office/powerpoint/2010/main" val="241342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8BF7750-E73C-C348-A047-3E1F7D698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我们可以通过</a:t>
            </a:r>
            <a:r>
              <a:rPr lang="en-US" altLang="zh-CN" sz="1600" dirty="0"/>
              <a:t>webpack</a:t>
            </a:r>
            <a:r>
              <a:rPr lang="zh-CN" altLang="en-US" sz="1600" dirty="0"/>
              <a:t>进行打包，之后运行</a:t>
            </a:r>
            <a:r>
              <a:rPr lang="zh-CN" altLang="en-US" sz="1600" dirty="0">
                <a:solidFill>
                  <a:srgbClr val="FF0000"/>
                </a:solidFill>
              </a:rPr>
              <a:t>打包之后</a:t>
            </a:r>
            <a:r>
              <a:rPr lang="zh-CN" altLang="en-US" sz="1600" dirty="0"/>
              <a:t>的代码</a:t>
            </a:r>
            <a:endParaRPr lang="en-US" altLang="zh-CN" sz="1600" dirty="0"/>
          </a:p>
          <a:p>
            <a:pPr lvl="1"/>
            <a:r>
              <a:rPr lang="zh-CN" altLang="en-US" sz="1600" dirty="0"/>
              <a:t>在目录下直接执行 </a:t>
            </a:r>
            <a:r>
              <a:rPr lang="en-US" altLang="zh-CN" sz="1600" dirty="0"/>
              <a:t>webpack </a:t>
            </a:r>
            <a:r>
              <a:rPr lang="zh-CN" altLang="en-US" sz="1600" dirty="0"/>
              <a:t>命令</a:t>
            </a:r>
            <a:endParaRPr lang="en-US" altLang="zh-CN" sz="1600" dirty="0"/>
          </a:p>
          <a:p>
            <a:endParaRPr kumimoji="1" lang="en-US" altLang="zh-CN" sz="1600" dirty="0"/>
          </a:p>
          <a:p>
            <a:r>
              <a:rPr lang="zh-CN" altLang="en-US" sz="1600" b="1" dirty="0"/>
              <a:t>生成一个</a:t>
            </a:r>
            <a:r>
              <a:rPr lang="en-US" altLang="zh-CN" sz="1600" b="1" dirty="0" err="1"/>
              <a:t>dist</a:t>
            </a:r>
            <a:r>
              <a:rPr lang="zh-CN" altLang="en-US" sz="1600" b="1" dirty="0"/>
              <a:t>文件夹，里面存放一个</a:t>
            </a:r>
            <a:r>
              <a:rPr lang="en-US" altLang="zh-CN" sz="1600" b="1" dirty="0" err="1"/>
              <a:t>main.js</a:t>
            </a:r>
            <a:r>
              <a:rPr lang="zh-CN" altLang="en-US" sz="1600" b="1" dirty="0"/>
              <a:t>的文件，就是我们打包之后的文件：</a:t>
            </a:r>
          </a:p>
          <a:p>
            <a:pPr lvl="1"/>
            <a:r>
              <a:rPr lang="zh-CN" altLang="en-US" sz="1600" dirty="0"/>
              <a:t>这个文件中的代码被压缩和丑化了；</a:t>
            </a:r>
          </a:p>
          <a:p>
            <a:pPr lvl="1"/>
            <a:r>
              <a:rPr lang="zh-CN" altLang="en-US" sz="1600" dirty="0"/>
              <a:t>另外我们发现代码中依然存在</a:t>
            </a:r>
            <a:r>
              <a:rPr lang="en-US" altLang="zh-CN" sz="1600" dirty="0"/>
              <a:t>ES6</a:t>
            </a:r>
            <a:r>
              <a:rPr lang="zh-CN" altLang="en-US" sz="1600" dirty="0"/>
              <a:t>的语法，比如箭头函数、</a:t>
            </a:r>
            <a:r>
              <a:rPr lang="en-US" altLang="zh-CN" sz="1600" dirty="0"/>
              <a:t>const</a:t>
            </a:r>
            <a:r>
              <a:rPr lang="zh-CN" altLang="en-US" sz="1600" dirty="0"/>
              <a:t>等，这是因为默认情况下</a:t>
            </a:r>
            <a:r>
              <a:rPr lang="en-US" altLang="zh-CN" sz="1600" dirty="0"/>
              <a:t>webpack</a:t>
            </a:r>
            <a:r>
              <a:rPr lang="zh-CN" altLang="en-US" sz="1600" dirty="0"/>
              <a:t>并不清楚我们打包后的文件是否需要转成</a:t>
            </a:r>
            <a:r>
              <a:rPr lang="en-US" altLang="zh-CN" sz="1600" dirty="0"/>
              <a:t>ES5</a:t>
            </a:r>
            <a:r>
              <a:rPr lang="zh-CN" altLang="en-US" sz="1600" dirty="0"/>
              <a:t>之前的语法，后续我们需要通过</a:t>
            </a:r>
            <a:r>
              <a:rPr lang="en-US" altLang="zh-CN" sz="1600" dirty="0"/>
              <a:t>babel</a:t>
            </a:r>
            <a:r>
              <a:rPr lang="zh-CN" altLang="en-US" sz="1600" dirty="0"/>
              <a:t>来进行转换和设置；</a:t>
            </a:r>
          </a:p>
          <a:p>
            <a:r>
              <a:rPr lang="zh-CN" altLang="en-US" sz="1600" b="1" dirty="0"/>
              <a:t>我们发现是可以正常进行打包的，但是有一个问题，</a:t>
            </a:r>
            <a:r>
              <a:rPr lang="en-US" altLang="zh-CN" sz="1600" b="1" dirty="0"/>
              <a:t>webpack</a:t>
            </a:r>
            <a:r>
              <a:rPr lang="zh-CN" altLang="en-US" sz="1600" b="1" dirty="0"/>
              <a:t>是如何确定我们的入口的呢？</a:t>
            </a:r>
          </a:p>
          <a:p>
            <a:pPr lvl="1"/>
            <a:r>
              <a:rPr lang="zh-CN" altLang="en-US" sz="1600" dirty="0"/>
              <a:t>事实上，当我们运行</a:t>
            </a:r>
            <a:r>
              <a:rPr lang="en-US" altLang="zh-CN" sz="1600" dirty="0"/>
              <a:t>webpack</a:t>
            </a:r>
            <a:r>
              <a:rPr lang="zh-CN" altLang="en-US" sz="1600" dirty="0"/>
              <a:t>时，</a:t>
            </a:r>
            <a:r>
              <a:rPr lang="en-US" altLang="zh-CN" sz="1600" dirty="0"/>
              <a:t>webpack</a:t>
            </a:r>
            <a:r>
              <a:rPr lang="zh-CN" altLang="en-US" sz="1600" dirty="0"/>
              <a:t>会查找当前目录下的 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/</a:t>
            </a:r>
            <a:r>
              <a:rPr lang="en-US" altLang="zh-CN" sz="1600" dirty="0" err="1"/>
              <a:t>index.js</a:t>
            </a:r>
            <a:r>
              <a:rPr lang="zh-CN" altLang="en-US" sz="1600" dirty="0"/>
              <a:t>作为入口；</a:t>
            </a:r>
          </a:p>
          <a:p>
            <a:pPr lvl="1"/>
            <a:r>
              <a:rPr lang="zh-CN" altLang="en-US" sz="1600" dirty="0"/>
              <a:t>所以，如果当前项目中没有存在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/</a:t>
            </a:r>
            <a:r>
              <a:rPr lang="en-US" altLang="zh-CN" sz="1600" dirty="0" err="1"/>
              <a:t>index.js</a:t>
            </a:r>
            <a:r>
              <a:rPr lang="zh-CN" altLang="en-US" sz="1600" dirty="0"/>
              <a:t>文件，那么会报错；</a:t>
            </a:r>
            <a:endParaRPr lang="en-US" altLang="zh-CN" sz="1600" dirty="0"/>
          </a:p>
          <a:p>
            <a:r>
              <a:rPr lang="zh-CN" altLang="en-US" sz="1600" b="1" dirty="0"/>
              <a:t>当然，我们也可以通过配置来指定入口和出口</a:t>
            </a:r>
            <a:endParaRPr lang="en-US" altLang="zh-CN" sz="1600" b="1" dirty="0"/>
          </a:p>
          <a:p>
            <a:endParaRPr lang="zh-CN" altLang="en-US" sz="1600" dirty="0"/>
          </a:p>
          <a:p>
            <a:endParaRPr kumimoji="1" lang="zh-CN" altLang="en-US" sz="1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9A3CCE7-CECB-1C44-BA5B-73366BD3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Webpack</a:t>
            </a:r>
            <a:r>
              <a:rPr kumimoji="1" lang="zh-CN" altLang="en-US" dirty="0"/>
              <a:t>的默认打包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F3FB11-C1F4-F74A-8909-692FD1DCDCFA}"/>
              </a:ext>
            </a:extLst>
          </p:cNvPr>
          <p:cNvSpPr txBox="1"/>
          <p:nvPr/>
        </p:nvSpPr>
        <p:spPr>
          <a:xfrm>
            <a:off x="882719" y="2207621"/>
            <a:ext cx="1071127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webpack</a:t>
            </a:r>
            <a:endParaRPr kumimoji="1" lang="zh-CN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6FCBFB-2CD7-9D4D-9A83-656C5581900B}"/>
              </a:ext>
            </a:extLst>
          </p:cNvPr>
          <p:cNvSpPr txBox="1"/>
          <p:nvPr/>
        </p:nvSpPr>
        <p:spPr>
          <a:xfrm>
            <a:off x="656359" y="6315785"/>
            <a:ext cx="7149714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npx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webpack --entry ./</a:t>
            </a:r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main.js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--output-path ./build</a:t>
            </a:r>
            <a:endParaRPr kumimoji="1" lang="zh-CN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04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8676575-9894-A341-A3E9-3AD10760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前面我们直接执行</a:t>
            </a:r>
            <a:r>
              <a:rPr kumimoji="1" lang="en-US" altLang="zh-CN" dirty="0"/>
              <a:t>webpack</a:t>
            </a:r>
            <a:r>
              <a:rPr kumimoji="1" lang="zh-CN" altLang="en-US" dirty="0"/>
              <a:t>命令使用的是全局的</a:t>
            </a:r>
            <a:r>
              <a:rPr kumimoji="1" lang="en-US" altLang="zh-CN" dirty="0"/>
              <a:t>webpack</a:t>
            </a:r>
            <a:r>
              <a:rPr kumimoji="1" lang="zh-CN" altLang="en-US" dirty="0"/>
              <a:t>，如果希望使用局部的可以按照下面的步骤来操作。</a:t>
            </a:r>
            <a:endParaRPr kumimoji="1" lang="en-US" altLang="zh-CN" dirty="0"/>
          </a:p>
          <a:p>
            <a:r>
              <a:rPr kumimoji="1" lang="zh-CN" altLang="en-US" dirty="0"/>
              <a:t>第一步：创建</a:t>
            </a:r>
            <a:r>
              <a:rPr kumimoji="1" lang="en-US" altLang="zh-CN" dirty="0" err="1"/>
              <a:t>package.json</a:t>
            </a:r>
            <a:r>
              <a:rPr kumimoji="1" lang="zh-CN" altLang="en-US" dirty="0"/>
              <a:t>文件，用于管理项目的信息、库依赖等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第二步：安装局部的</a:t>
            </a:r>
            <a:r>
              <a:rPr kumimoji="1" lang="en-US" altLang="zh-CN" dirty="0"/>
              <a:t>webpack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第三步：使用局部的</a:t>
            </a:r>
            <a:r>
              <a:rPr kumimoji="1" lang="en-US" altLang="zh-CN" dirty="0"/>
              <a:t>webpack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第四步：在</a:t>
            </a:r>
            <a:r>
              <a:rPr kumimoji="1" lang="en-US" altLang="zh-CN" dirty="0" err="1"/>
              <a:t>package.json</a:t>
            </a:r>
            <a:r>
              <a:rPr kumimoji="1" lang="zh-CN" altLang="en-US" dirty="0"/>
              <a:t>中创建</a:t>
            </a:r>
            <a:r>
              <a:rPr kumimoji="1" lang="en-US" altLang="zh-CN" dirty="0"/>
              <a:t>scripts</a:t>
            </a:r>
            <a:r>
              <a:rPr kumimoji="1" lang="zh-CN" altLang="en-US" dirty="0"/>
              <a:t>脚本，执行脚本打包即可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82E315B-40DE-574C-A797-4A45BC7F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创建局部的</a:t>
            </a:r>
            <a:r>
              <a:rPr lang="en-US" altLang="zh-CN" dirty="0"/>
              <a:t>webpack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1213AD-A051-B14C-ABB7-35B7189D2779}"/>
              </a:ext>
            </a:extLst>
          </p:cNvPr>
          <p:cNvSpPr txBox="1"/>
          <p:nvPr/>
        </p:nvSpPr>
        <p:spPr>
          <a:xfrm>
            <a:off x="635769" y="2334639"/>
            <a:ext cx="11977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kumimoji="1" lang="zh-CN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098B56-A358-9442-8A8F-5D88BEBE40CC}"/>
              </a:ext>
            </a:extLst>
          </p:cNvPr>
          <p:cNvSpPr txBox="1"/>
          <p:nvPr/>
        </p:nvSpPr>
        <p:spPr>
          <a:xfrm>
            <a:off x="660194" y="3269631"/>
            <a:ext cx="44903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webpack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webpack-cli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-D</a:t>
            </a:r>
            <a:endParaRPr kumimoji="1" lang="zh-CN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F03BB3-C64C-F84C-9FA9-7D48F4BFFA36}"/>
              </a:ext>
            </a:extLst>
          </p:cNvPr>
          <p:cNvSpPr txBox="1"/>
          <p:nvPr/>
        </p:nvSpPr>
        <p:spPr>
          <a:xfrm>
            <a:off x="660194" y="4253834"/>
            <a:ext cx="15776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npx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webpack</a:t>
            </a:r>
            <a:endParaRPr kumimoji="1" lang="zh-CN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F6C34F-991D-9A43-B221-AB63C2722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95" y="5299851"/>
            <a:ext cx="3257550" cy="98436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0F44421-9753-9A4E-9EE6-7407D6C2696F}"/>
              </a:ext>
            </a:extLst>
          </p:cNvPr>
          <p:cNvSpPr txBox="1"/>
          <p:nvPr/>
        </p:nvSpPr>
        <p:spPr>
          <a:xfrm>
            <a:off x="4294231" y="5617311"/>
            <a:ext cx="18309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endParaRPr kumimoji="1" lang="zh-CN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57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5D82EA8-5581-5A4E-A3E0-1E2829126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在通常情况下，</a:t>
            </a:r>
            <a:r>
              <a:rPr lang="en-US" altLang="zh-CN" dirty="0"/>
              <a:t>webpack</a:t>
            </a:r>
            <a:r>
              <a:rPr lang="zh-CN" altLang="en-US" dirty="0"/>
              <a:t>需要打包的项目是非常复杂的，并且我们需要一系列的配置来满足要求，默认配置必然是不可以的。</a:t>
            </a:r>
          </a:p>
          <a:p>
            <a:r>
              <a:rPr lang="zh-CN" altLang="en-US" dirty="0"/>
              <a:t>我们可以在根目录下创建一个</a:t>
            </a:r>
            <a:r>
              <a:rPr lang="en-US" altLang="zh-CN" dirty="0" err="1"/>
              <a:t>webpack.config.js</a:t>
            </a:r>
            <a:r>
              <a:rPr lang="zh-CN" altLang="en-US" dirty="0"/>
              <a:t>文件，来作为</a:t>
            </a:r>
            <a:r>
              <a:rPr lang="en-US" altLang="zh-CN" dirty="0"/>
              <a:t>webpack</a:t>
            </a:r>
            <a:r>
              <a:rPr lang="zh-CN" altLang="en-US" dirty="0"/>
              <a:t>的配置文件：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FD64043-294A-514B-9A93-DD3AE01F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Webpack</a:t>
            </a:r>
            <a:r>
              <a:rPr lang="zh-CN" altLang="en-US" dirty="0"/>
              <a:t>配置文件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DF49D9-84C3-A34B-A2C0-03A5BA233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40" y="2850615"/>
            <a:ext cx="6453024" cy="361185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D323E53-B206-4D41-81BB-5F336E766E49}"/>
              </a:ext>
            </a:extLst>
          </p:cNvPr>
          <p:cNvSpPr txBox="1"/>
          <p:nvPr/>
        </p:nvSpPr>
        <p:spPr>
          <a:xfrm>
            <a:off x="7164086" y="3590778"/>
            <a:ext cx="454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继续执行</a:t>
            </a:r>
            <a:r>
              <a:rPr lang="en-US" altLang="zh-CN" dirty="0"/>
              <a:t>webpack</a:t>
            </a:r>
            <a:r>
              <a:rPr lang="zh-CN" altLang="en-US" dirty="0"/>
              <a:t>命令，依然可以正常打包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2E5416-4D35-C04B-82F6-0407D6E9C940}"/>
              </a:ext>
            </a:extLst>
          </p:cNvPr>
          <p:cNvSpPr txBox="1"/>
          <p:nvPr/>
        </p:nvSpPr>
        <p:spPr>
          <a:xfrm>
            <a:off x="7370733" y="4287209"/>
            <a:ext cx="1830950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endParaRPr kumimoji="1" lang="zh-CN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12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B311737-6AFA-E342-903A-F8DF14E55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但是如果我们的配置文件并不是</a:t>
            </a:r>
            <a:r>
              <a:rPr lang="en-US" altLang="zh-CN" b="1" dirty="0" err="1"/>
              <a:t>webpack.config.js</a:t>
            </a:r>
            <a:r>
              <a:rPr lang="zh-CN" altLang="en-US" b="1" dirty="0"/>
              <a:t>的名字，而是其他的名字呢？</a:t>
            </a:r>
          </a:p>
          <a:p>
            <a:pPr lvl="1"/>
            <a:r>
              <a:rPr lang="zh-CN" altLang="en-US" dirty="0"/>
              <a:t>比如我们将</a:t>
            </a:r>
            <a:r>
              <a:rPr lang="en-US" altLang="zh-CN" dirty="0" err="1"/>
              <a:t>webpack.config.js</a:t>
            </a:r>
            <a:r>
              <a:rPr lang="zh-CN" altLang="en-US" dirty="0"/>
              <a:t>修改成了 </a:t>
            </a:r>
            <a:r>
              <a:rPr lang="en-US" altLang="zh-CN" dirty="0" err="1"/>
              <a:t>wk.config.js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这个时候我们可以通过 </a:t>
            </a:r>
            <a:r>
              <a:rPr lang="en-US" altLang="zh-CN" dirty="0"/>
              <a:t>--config </a:t>
            </a:r>
            <a:r>
              <a:rPr lang="zh-CN" altLang="en-US" dirty="0"/>
              <a:t>来指定对应的配置文件；</a:t>
            </a:r>
          </a:p>
          <a:p>
            <a:endParaRPr kumimoji="1" lang="en-US" altLang="zh-CN" dirty="0"/>
          </a:p>
          <a:p>
            <a:r>
              <a:rPr lang="zh-CN" altLang="en-US" dirty="0"/>
              <a:t>但是每次这样执行命令来对源码进行编译，会非常繁琐，所以我们可以在</a:t>
            </a:r>
            <a:r>
              <a:rPr lang="en-US" altLang="zh-CN" dirty="0" err="1"/>
              <a:t>package.json</a:t>
            </a:r>
            <a:r>
              <a:rPr lang="zh-CN" altLang="en-US" dirty="0"/>
              <a:t>中增加一个新的脚本：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067BC71-5AF2-384A-95A8-8B8D3208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指定配置文件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33F5A0-7560-5643-B630-111F9726EA16}"/>
              </a:ext>
            </a:extLst>
          </p:cNvPr>
          <p:cNvSpPr txBox="1"/>
          <p:nvPr/>
        </p:nvSpPr>
        <p:spPr>
          <a:xfrm>
            <a:off x="851338" y="2658480"/>
            <a:ext cx="38571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webpack --config </a:t>
            </a:r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wk.config.js</a:t>
            </a:r>
            <a:endParaRPr kumimoji="1" lang="zh-CN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19AC76-44D4-9842-8F1B-A0782006D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32" y="3798657"/>
            <a:ext cx="5028574" cy="27808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63244E7-B8C9-E343-BD60-2958EF6CA619}"/>
              </a:ext>
            </a:extLst>
          </p:cNvPr>
          <p:cNvSpPr txBox="1"/>
          <p:nvPr/>
        </p:nvSpPr>
        <p:spPr>
          <a:xfrm>
            <a:off x="6453351" y="4624552"/>
            <a:ext cx="433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之后我们执行 </a:t>
            </a:r>
            <a:r>
              <a:rPr lang="en-US" altLang="zh-CN" dirty="0"/>
              <a:t>npm run build</a:t>
            </a:r>
            <a:r>
              <a:rPr lang="zh-CN" altLang="en-US" dirty="0"/>
              <a:t>来打包即可。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48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761A6D7-B247-0A4A-89EB-CC0D0B320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webpack</a:t>
            </a:r>
            <a:r>
              <a:rPr lang="zh-CN" altLang="en-US" b="1" dirty="0"/>
              <a:t>到底是如何对我们的项目进行打包的呢？</a:t>
            </a:r>
          </a:p>
          <a:p>
            <a:pPr lvl="1"/>
            <a:r>
              <a:rPr lang="zh-CN" altLang="en-US" sz="1600" dirty="0"/>
              <a:t>事实上</a:t>
            </a:r>
            <a:r>
              <a:rPr lang="en-US" altLang="zh-CN" sz="1600" dirty="0"/>
              <a:t>webpack</a:t>
            </a:r>
            <a:r>
              <a:rPr lang="zh-CN" altLang="en-US" sz="1600" dirty="0"/>
              <a:t>在处理应用程序时，它会根据命令或者配置文件找到入口文件；</a:t>
            </a:r>
          </a:p>
          <a:p>
            <a:pPr lvl="1"/>
            <a:r>
              <a:rPr lang="zh-CN" altLang="en-US" sz="1600" dirty="0"/>
              <a:t>从入口开始，会生成一个 </a:t>
            </a:r>
            <a:r>
              <a:rPr lang="zh-CN" altLang="en-US" sz="1600" dirty="0">
                <a:solidFill>
                  <a:srgbClr val="FF0000"/>
                </a:solidFill>
              </a:rPr>
              <a:t>依赖关系图</a:t>
            </a:r>
            <a:r>
              <a:rPr lang="zh-CN" altLang="en-US" sz="1600" dirty="0"/>
              <a:t>，这个</a:t>
            </a:r>
            <a:r>
              <a:rPr lang="zh-CN" altLang="en-US" sz="1600" dirty="0">
                <a:solidFill>
                  <a:srgbClr val="FF0000"/>
                </a:solidFill>
              </a:rPr>
              <a:t>依赖关系图</a:t>
            </a:r>
            <a:r>
              <a:rPr lang="zh-CN" altLang="en-US" sz="1600" dirty="0"/>
              <a:t>会包含应用程序中所需的所有模块（比如</a:t>
            </a:r>
            <a:r>
              <a:rPr lang="en-US" altLang="zh-CN" sz="1600" dirty="0"/>
              <a:t>.js</a:t>
            </a:r>
            <a:r>
              <a:rPr lang="zh-CN" altLang="en-US" sz="1600" dirty="0"/>
              <a:t>文件、</a:t>
            </a:r>
            <a:r>
              <a:rPr lang="en-US" altLang="zh-CN" sz="1600" dirty="0"/>
              <a:t>css</a:t>
            </a:r>
            <a:r>
              <a:rPr lang="zh-CN" altLang="en-US" sz="1600" dirty="0"/>
              <a:t>文件、图片、字体等）；</a:t>
            </a:r>
          </a:p>
          <a:p>
            <a:pPr lvl="1"/>
            <a:r>
              <a:rPr lang="zh-CN" altLang="en-US" sz="1600" dirty="0"/>
              <a:t>然后遍历图结构，打包一个个模块（根据文件的不同使用不同的</a:t>
            </a:r>
            <a:r>
              <a:rPr lang="en-US" altLang="zh-CN" sz="1600" dirty="0"/>
              <a:t>loader</a:t>
            </a:r>
            <a:r>
              <a:rPr lang="zh-CN" altLang="en-US" sz="1600" dirty="0"/>
              <a:t>来解析）；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0B81324-D58D-B646-BDCC-86C45F54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Webpack</a:t>
            </a:r>
            <a:r>
              <a:rPr kumimoji="1" lang="zh-CN" altLang="en-US" dirty="0"/>
              <a:t>的依赖图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7F2F30-D1E4-2744-802C-8D3CC8925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66" y="3429000"/>
            <a:ext cx="8519011" cy="319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0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463D1CD-40D4-774B-A636-BF118548A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我们创建一个</a:t>
            </a:r>
            <a:r>
              <a:rPr lang="en-US" altLang="zh-CN" b="1" dirty="0" err="1"/>
              <a:t>component.js</a:t>
            </a:r>
            <a:endParaRPr lang="en-US" altLang="zh-CN" b="1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JavaScript</a:t>
            </a:r>
            <a:r>
              <a:rPr lang="zh-CN" altLang="en-US" dirty="0"/>
              <a:t>创建了一个元素，并且希望给它设置一些样式；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96E69B8-BAD2-B94D-B30F-989E7AB6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编写案例代码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859F2D-1235-9B4F-89DE-B76CCEFA5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76" y="2592943"/>
            <a:ext cx="6299858" cy="35771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18C64B8-AAB5-C94C-87FB-B2057D811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492" y="2779010"/>
            <a:ext cx="2705100" cy="11811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524431C-953F-4A49-A0C9-A076F2E5D1E2}"/>
              </a:ext>
            </a:extLst>
          </p:cNvPr>
          <p:cNvSpPr txBox="1"/>
          <p:nvPr/>
        </p:nvSpPr>
        <p:spPr>
          <a:xfrm>
            <a:off x="7736767" y="4157141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继续编译命令</a:t>
            </a:r>
            <a:r>
              <a:rPr lang="en-US" altLang="zh-CN" dirty="0"/>
              <a:t>npm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789BDAE-4F7C-4145-85FC-DA69C787C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404" y="4723504"/>
            <a:ext cx="4958473" cy="144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7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A1458A-3669-884B-8342-F1E55758E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上面的错误信息告诉我们需要一个</a:t>
            </a:r>
            <a:r>
              <a:rPr lang="en-US" altLang="zh-CN" b="1" dirty="0"/>
              <a:t>loader</a:t>
            </a:r>
            <a:r>
              <a:rPr lang="zh-CN" altLang="en-US" b="1" dirty="0"/>
              <a:t>来加载这个</a:t>
            </a:r>
            <a:r>
              <a:rPr lang="en-US" altLang="zh-CN" b="1" dirty="0"/>
              <a:t>css</a:t>
            </a:r>
            <a:r>
              <a:rPr lang="zh-CN" altLang="en-US" b="1" dirty="0"/>
              <a:t>文件，但是</a:t>
            </a:r>
            <a:r>
              <a:rPr lang="en-US" altLang="zh-CN" b="1" dirty="0">
                <a:solidFill>
                  <a:srgbClr val="FF0000"/>
                </a:solidFill>
              </a:rPr>
              <a:t>loader</a:t>
            </a:r>
            <a:r>
              <a:rPr lang="zh-CN" altLang="en-US" b="1" dirty="0"/>
              <a:t>是什么呢？</a:t>
            </a:r>
          </a:p>
          <a:p>
            <a:pPr lvl="1"/>
            <a:r>
              <a:rPr lang="en-US" altLang="zh-CN" dirty="0"/>
              <a:t>loader </a:t>
            </a:r>
            <a:r>
              <a:rPr lang="zh-CN" altLang="en-US" dirty="0"/>
              <a:t>可以用于对</a:t>
            </a:r>
            <a:r>
              <a:rPr lang="zh-CN" altLang="en-US" dirty="0">
                <a:solidFill>
                  <a:srgbClr val="FF0000"/>
                </a:solidFill>
              </a:rPr>
              <a:t>模块的源代码</a:t>
            </a:r>
            <a:r>
              <a:rPr lang="zh-CN" altLang="en-US" dirty="0"/>
              <a:t>进行转换；</a:t>
            </a:r>
          </a:p>
          <a:p>
            <a:pPr lvl="1"/>
            <a:r>
              <a:rPr lang="zh-CN" altLang="en-US" dirty="0"/>
              <a:t>我们可以</a:t>
            </a:r>
            <a:r>
              <a:rPr lang="zh-CN" altLang="en-US" dirty="0">
                <a:solidFill>
                  <a:srgbClr val="FF0000"/>
                </a:solidFill>
              </a:rPr>
              <a:t>将</a:t>
            </a:r>
            <a:r>
              <a:rPr lang="en-US" altLang="zh-CN" dirty="0">
                <a:solidFill>
                  <a:srgbClr val="FF0000"/>
                </a:solidFill>
              </a:rPr>
              <a:t>css</a:t>
            </a:r>
            <a:r>
              <a:rPr lang="zh-CN" altLang="en-US" dirty="0">
                <a:solidFill>
                  <a:srgbClr val="FF0000"/>
                </a:solidFill>
              </a:rPr>
              <a:t>文件也看成是一个模块</a:t>
            </a:r>
            <a:r>
              <a:rPr lang="zh-CN" altLang="en-US" dirty="0"/>
              <a:t>，我们是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>
                <a:solidFill>
                  <a:srgbClr val="FF0000"/>
                </a:solidFill>
              </a:rPr>
              <a:t>import</a:t>
            </a:r>
            <a:r>
              <a:rPr lang="zh-CN" altLang="en-US" dirty="0">
                <a:solidFill>
                  <a:srgbClr val="FF0000"/>
                </a:solidFill>
              </a:rPr>
              <a:t>来加载这个模块</a:t>
            </a:r>
            <a:r>
              <a:rPr lang="zh-CN" altLang="en-US" dirty="0"/>
              <a:t>的；</a:t>
            </a:r>
          </a:p>
          <a:p>
            <a:pPr lvl="1"/>
            <a:r>
              <a:rPr lang="zh-CN" altLang="en-US" dirty="0"/>
              <a:t>在加载这个模块时，</a:t>
            </a:r>
            <a:r>
              <a:rPr lang="en-US" altLang="zh-CN" dirty="0">
                <a:solidFill>
                  <a:srgbClr val="FF0000"/>
                </a:solidFill>
              </a:rPr>
              <a:t>webpack</a:t>
            </a:r>
            <a:r>
              <a:rPr lang="zh-CN" altLang="en-US" dirty="0">
                <a:solidFill>
                  <a:srgbClr val="FF0000"/>
                </a:solidFill>
              </a:rPr>
              <a:t>其实并不知道如何对其进行加载</a:t>
            </a:r>
            <a:r>
              <a:rPr lang="zh-CN" altLang="en-US" dirty="0"/>
              <a:t>，我们必须制定对应的</a:t>
            </a:r>
            <a:r>
              <a:rPr lang="en-US" altLang="zh-CN" dirty="0"/>
              <a:t>loader</a:t>
            </a:r>
            <a:r>
              <a:rPr lang="zh-CN" altLang="en-US" dirty="0"/>
              <a:t>来完成这个功能；</a:t>
            </a:r>
          </a:p>
          <a:p>
            <a:r>
              <a:rPr lang="zh-CN" altLang="en-US" b="1" dirty="0"/>
              <a:t>那么我们需要一个什么样的</a:t>
            </a:r>
            <a:r>
              <a:rPr lang="en-US" altLang="zh-CN" b="1" dirty="0"/>
              <a:t>loader</a:t>
            </a:r>
            <a:r>
              <a:rPr lang="zh-CN" altLang="en-US" b="1" dirty="0"/>
              <a:t>呢？</a:t>
            </a:r>
          </a:p>
          <a:p>
            <a:pPr lvl="1"/>
            <a:r>
              <a:rPr lang="zh-CN" altLang="en-US" dirty="0"/>
              <a:t>对于加载</a:t>
            </a:r>
            <a:r>
              <a:rPr lang="en-US" altLang="zh-CN" dirty="0"/>
              <a:t>css</a:t>
            </a:r>
            <a:r>
              <a:rPr lang="zh-CN" altLang="en-US" dirty="0"/>
              <a:t>文件来说，我们需要一个可以读取</a:t>
            </a:r>
            <a:r>
              <a:rPr lang="en-US" altLang="zh-CN" dirty="0"/>
              <a:t>css</a:t>
            </a:r>
            <a:r>
              <a:rPr lang="zh-CN" altLang="en-US" dirty="0"/>
              <a:t>文件的</a:t>
            </a:r>
            <a:r>
              <a:rPr lang="en-US" altLang="zh-CN" dirty="0"/>
              <a:t>loader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这个</a:t>
            </a:r>
            <a:r>
              <a:rPr lang="en-US" altLang="zh-CN" dirty="0"/>
              <a:t>loader</a:t>
            </a:r>
            <a:r>
              <a:rPr lang="zh-CN" altLang="en-US" dirty="0"/>
              <a:t>最常用的是</a:t>
            </a:r>
            <a:r>
              <a:rPr lang="en-US" altLang="zh-CN" dirty="0">
                <a:solidFill>
                  <a:srgbClr val="FF0000"/>
                </a:solidFill>
              </a:rPr>
              <a:t>css-loader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css-loader</a:t>
            </a:r>
            <a:r>
              <a:rPr lang="zh-CN" altLang="en-US" dirty="0"/>
              <a:t>的安装：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2BD1627-2307-524E-B9CE-1E4DF9E3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css-loader</a:t>
            </a:r>
            <a:r>
              <a:rPr lang="zh-CN" altLang="en-US" dirty="0"/>
              <a:t>的使用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B4106A-85F7-AB4D-AB2C-B0A2E0B904B1}"/>
              </a:ext>
            </a:extLst>
          </p:cNvPr>
          <p:cNvSpPr txBox="1"/>
          <p:nvPr/>
        </p:nvSpPr>
        <p:spPr>
          <a:xfrm>
            <a:off x="681643" y="5334685"/>
            <a:ext cx="3350597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 install css-loader -D</a:t>
            </a:r>
            <a:endParaRPr kumimoji="1" lang="zh-CN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65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A0416949-2663-43FE-A73F-9032E38BAE6C}"/>
              </a:ext>
            </a:extLst>
          </p:cNvPr>
          <p:cNvSpPr/>
          <p:nvPr/>
        </p:nvSpPr>
        <p:spPr>
          <a:xfrm>
            <a:off x="0" y="0"/>
            <a:ext cx="681170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73">
            <a:extLst>
              <a:ext uri="{FF2B5EF4-FFF2-40B4-BE49-F238E27FC236}">
                <a16:creationId xmlns:a16="http://schemas.microsoft.com/office/drawing/2014/main" id="{A28173DB-796E-4C39-8600-2EE356594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9" y="1914051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78">
            <a:extLst>
              <a:ext uri="{FF2B5EF4-FFF2-40B4-BE49-F238E27FC236}">
                <a16:creationId xmlns:a16="http://schemas.microsoft.com/office/drawing/2014/main" id="{2847D667-15CD-4DE1-B90B-19185BD37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171450"/>
            <a:ext cx="2055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 </a:t>
            </a:r>
            <a:r>
              <a:rPr lang="en-US" altLang="zh-CN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105">
            <a:extLst>
              <a:ext uri="{FF2B5EF4-FFF2-40B4-BE49-F238E27FC236}">
                <a16:creationId xmlns:a16="http://schemas.microsoft.com/office/drawing/2014/main" id="{CDECD88F-D06A-4E72-8513-55F41D5C2212}"/>
              </a:ext>
            </a:extLst>
          </p:cNvPr>
          <p:cNvGrpSpPr/>
          <p:nvPr/>
        </p:nvGrpSpPr>
        <p:grpSpPr bwMode="auto">
          <a:xfrm>
            <a:off x="7518734" y="4931466"/>
            <a:ext cx="4139753" cy="520700"/>
            <a:chOff x="0" y="0"/>
            <a:chExt cx="4140659" cy="521583"/>
          </a:xfrm>
        </p:grpSpPr>
        <p:sp>
          <p:nvSpPr>
            <p:cNvPr id="39" name="文本框 106">
              <a:extLst>
                <a:ext uri="{FF2B5EF4-FFF2-40B4-BE49-F238E27FC236}">
                  <a16:creationId xmlns:a16="http://schemas.microsoft.com/office/drawing/2014/main" id="{1910E112-D259-47F6-9CD9-86A485A7F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199200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编写和打包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LESS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</a:p>
          </p:txBody>
        </p:sp>
        <p:grpSp>
          <p:nvGrpSpPr>
            <p:cNvPr id="40" name="组合 107">
              <a:extLst>
                <a:ext uri="{FF2B5EF4-FFF2-40B4-BE49-F238E27FC236}">
                  <a16:creationId xmlns:a16="http://schemas.microsoft.com/office/drawing/2014/main" id="{1C22AB41-E63F-44A8-9556-37214514D61A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42" name="组合 109">
                <a:extLst>
                  <a:ext uri="{FF2B5EF4-FFF2-40B4-BE49-F238E27FC236}">
                    <a16:creationId xmlns:a16="http://schemas.microsoft.com/office/drawing/2014/main" id="{EF5684DE-554E-4418-8860-2AD14FBDBDB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44" name="平行四边形 111">
                  <a:extLst>
                    <a:ext uri="{FF2B5EF4-FFF2-40B4-BE49-F238E27FC236}">
                      <a16:creationId xmlns:a16="http://schemas.microsoft.com/office/drawing/2014/main" id="{BA9779B2-56E7-4E32-9CF4-74D739B7B1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5" name="平行四边形 112">
                  <a:extLst>
                    <a:ext uri="{FF2B5EF4-FFF2-40B4-BE49-F238E27FC236}">
                      <a16:creationId xmlns:a16="http://schemas.microsoft.com/office/drawing/2014/main" id="{052CA8EB-F5B9-472C-87D3-A346E478CD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3" name="文本框 110">
                <a:extLst>
                  <a:ext uri="{FF2B5EF4-FFF2-40B4-BE49-F238E27FC236}">
                    <a16:creationId xmlns:a16="http://schemas.microsoft.com/office/drawing/2014/main" id="{DA89DF02-D70C-4A15-AD8F-2BC34AE8EC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1" name="直接连接符 108">
              <a:extLst>
                <a:ext uri="{FF2B5EF4-FFF2-40B4-BE49-F238E27FC236}">
                  <a16:creationId xmlns:a16="http://schemas.microsoft.com/office/drawing/2014/main" id="{5D11F973-F642-4D66-B231-BAABC8E2F5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组合 88">
            <a:extLst>
              <a:ext uri="{FF2B5EF4-FFF2-40B4-BE49-F238E27FC236}">
                <a16:creationId xmlns:a16="http://schemas.microsoft.com/office/drawing/2014/main" id="{C6AEA436-6A76-2A41-B63E-1FD9ABC36BA2}"/>
              </a:ext>
            </a:extLst>
          </p:cNvPr>
          <p:cNvGrpSpPr/>
          <p:nvPr/>
        </p:nvGrpSpPr>
        <p:grpSpPr bwMode="auto">
          <a:xfrm>
            <a:off x="7502120" y="537056"/>
            <a:ext cx="4451755" cy="520700"/>
            <a:chOff x="0" y="0"/>
            <a:chExt cx="4452729" cy="521583"/>
          </a:xfrm>
        </p:grpSpPr>
        <p:sp>
          <p:nvSpPr>
            <p:cNvPr id="48" name="文本框 7">
              <a:extLst>
                <a:ext uri="{FF2B5EF4-FFF2-40B4-BE49-F238E27FC236}">
                  <a16:creationId xmlns:a16="http://schemas.microsoft.com/office/drawing/2014/main" id="{A6151BBE-C904-7844-9E97-9AD0A867C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8" y="0"/>
              <a:ext cx="3511271" cy="462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认识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工具</a:t>
              </a:r>
            </a:p>
          </p:txBody>
        </p:sp>
        <p:grpSp>
          <p:nvGrpSpPr>
            <p:cNvPr id="49" name="组合 84">
              <a:extLst>
                <a:ext uri="{FF2B5EF4-FFF2-40B4-BE49-F238E27FC236}">
                  <a16:creationId xmlns:a16="http://schemas.microsoft.com/office/drawing/2014/main" id="{D0F7E88D-4B37-F849-9C6F-2D237B626285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1" name="组合 82">
                <a:extLst>
                  <a:ext uri="{FF2B5EF4-FFF2-40B4-BE49-F238E27FC236}">
                    <a16:creationId xmlns:a16="http://schemas.microsoft.com/office/drawing/2014/main" id="{D17E7886-DD5C-5243-93BC-946A7679365C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53" name="平行四边形 79">
                  <a:extLst>
                    <a:ext uri="{FF2B5EF4-FFF2-40B4-BE49-F238E27FC236}">
                      <a16:creationId xmlns:a16="http://schemas.microsoft.com/office/drawing/2014/main" id="{EA93E616-02C7-1145-9E23-F0BEA8686E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平行四边形 81">
                  <a:extLst>
                    <a:ext uri="{FF2B5EF4-FFF2-40B4-BE49-F238E27FC236}">
                      <a16:creationId xmlns:a16="http://schemas.microsoft.com/office/drawing/2014/main" id="{D551A92E-B6DB-3244-9514-0C7076DD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2" name="文本框 83">
                <a:extLst>
                  <a:ext uri="{FF2B5EF4-FFF2-40B4-BE49-F238E27FC236}">
                    <a16:creationId xmlns:a16="http://schemas.microsoft.com/office/drawing/2014/main" id="{F647C2FE-F46E-544B-A54F-CB60AA3669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0" name="直接连接符 86">
              <a:extLst>
                <a:ext uri="{FF2B5EF4-FFF2-40B4-BE49-F238E27FC236}">
                  <a16:creationId xmlns:a16="http://schemas.microsoft.com/office/drawing/2014/main" id="{06521F44-48B4-3049-91D5-598A17D0DF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5" name="组合 89">
            <a:extLst>
              <a:ext uri="{FF2B5EF4-FFF2-40B4-BE49-F238E27FC236}">
                <a16:creationId xmlns:a16="http://schemas.microsoft.com/office/drawing/2014/main" id="{BF8B53CC-8836-DA42-88E1-87D7826DB606}"/>
              </a:ext>
            </a:extLst>
          </p:cNvPr>
          <p:cNvGrpSpPr/>
          <p:nvPr/>
        </p:nvGrpSpPr>
        <p:grpSpPr bwMode="auto">
          <a:xfrm>
            <a:off x="7500533" y="1595605"/>
            <a:ext cx="4553935" cy="520700"/>
            <a:chOff x="0" y="0"/>
            <a:chExt cx="4552843" cy="521583"/>
          </a:xfrm>
        </p:grpSpPr>
        <p:sp>
          <p:nvSpPr>
            <p:cNvPr id="56" name="文本框 90">
              <a:extLst>
                <a:ext uri="{FF2B5EF4-FFF2-40B4-BE49-F238E27FC236}">
                  <a16:creationId xmlns:a16="http://schemas.microsoft.com/office/drawing/2014/main" id="{BF47FA29-5D0C-774B-9AA7-5E901BE4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8" y="0"/>
              <a:ext cx="3611385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基本打包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7" name="组合 91">
              <a:extLst>
                <a:ext uri="{FF2B5EF4-FFF2-40B4-BE49-F238E27FC236}">
                  <a16:creationId xmlns:a16="http://schemas.microsoft.com/office/drawing/2014/main" id="{9DDE4902-8E05-F347-937B-3F50D1B66A5D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9" name="组合 93">
                <a:extLst>
                  <a:ext uri="{FF2B5EF4-FFF2-40B4-BE49-F238E27FC236}">
                    <a16:creationId xmlns:a16="http://schemas.microsoft.com/office/drawing/2014/main" id="{6B754829-742D-6943-A99F-1399C87A04E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1" name="平行四边形 95">
                  <a:extLst>
                    <a:ext uri="{FF2B5EF4-FFF2-40B4-BE49-F238E27FC236}">
                      <a16:creationId xmlns:a16="http://schemas.microsoft.com/office/drawing/2014/main" id="{5928B495-FCDB-934D-BB02-CE81519220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2" name="平行四边形 96">
                  <a:extLst>
                    <a:ext uri="{FF2B5EF4-FFF2-40B4-BE49-F238E27FC236}">
                      <a16:creationId xmlns:a16="http://schemas.microsoft.com/office/drawing/2014/main" id="{C6A9E09C-00EB-9D40-BAC0-627653D86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0" name="文本框 94">
                <a:extLst>
                  <a:ext uri="{FF2B5EF4-FFF2-40B4-BE49-F238E27FC236}">
                    <a16:creationId xmlns:a16="http://schemas.microsoft.com/office/drawing/2014/main" id="{02AA34B5-06EB-344A-856D-2873D880C7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8" name="直接连接符 92">
              <a:extLst>
                <a:ext uri="{FF2B5EF4-FFF2-40B4-BE49-F238E27FC236}">
                  <a16:creationId xmlns:a16="http://schemas.microsoft.com/office/drawing/2014/main" id="{4B1F2480-B5D0-594E-A147-6D50B114A6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3" name="组合 97">
            <a:extLst>
              <a:ext uri="{FF2B5EF4-FFF2-40B4-BE49-F238E27FC236}">
                <a16:creationId xmlns:a16="http://schemas.microsoft.com/office/drawing/2014/main" id="{B05F6746-D159-A248-9C0C-989812DF8052}"/>
              </a:ext>
            </a:extLst>
          </p:cNvPr>
          <p:cNvGrpSpPr/>
          <p:nvPr/>
        </p:nvGrpSpPr>
        <p:grpSpPr bwMode="auto">
          <a:xfrm>
            <a:off x="7502120" y="2686074"/>
            <a:ext cx="4451755" cy="520700"/>
            <a:chOff x="0" y="0"/>
            <a:chExt cx="4450687" cy="521583"/>
          </a:xfrm>
        </p:grpSpPr>
        <p:sp>
          <p:nvSpPr>
            <p:cNvPr id="64" name="文本框 98">
              <a:extLst>
                <a:ext uri="{FF2B5EF4-FFF2-40B4-BE49-F238E27FC236}">
                  <a16:creationId xmlns:a16="http://schemas.microsoft.com/office/drawing/2014/main" id="{324C3117-89AC-B24B-86AD-33AE915EF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509228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配置文件</a:t>
              </a:r>
            </a:p>
          </p:txBody>
        </p:sp>
        <p:grpSp>
          <p:nvGrpSpPr>
            <p:cNvPr id="65" name="组合 99">
              <a:extLst>
                <a:ext uri="{FF2B5EF4-FFF2-40B4-BE49-F238E27FC236}">
                  <a16:creationId xmlns:a16="http://schemas.microsoft.com/office/drawing/2014/main" id="{F4533F59-0952-3540-997E-A2848BB9AAC1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67" name="组合 101">
                <a:extLst>
                  <a:ext uri="{FF2B5EF4-FFF2-40B4-BE49-F238E27FC236}">
                    <a16:creationId xmlns:a16="http://schemas.microsoft.com/office/drawing/2014/main" id="{17BCCC27-49C9-FA4B-A8AA-9196ED9A5B7B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9" name="平行四边形 103">
                  <a:extLst>
                    <a:ext uri="{FF2B5EF4-FFF2-40B4-BE49-F238E27FC236}">
                      <a16:creationId xmlns:a16="http://schemas.microsoft.com/office/drawing/2014/main" id="{D18038F7-47B7-4C44-B7AF-58D983AE4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平行四边形 104">
                  <a:extLst>
                    <a:ext uri="{FF2B5EF4-FFF2-40B4-BE49-F238E27FC236}">
                      <a16:creationId xmlns:a16="http://schemas.microsoft.com/office/drawing/2014/main" id="{7E743304-8173-4449-BF4E-59801D6D6A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8" name="文本框 102">
                <a:extLst>
                  <a:ext uri="{FF2B5EF4-FFF2-40B4-BE49-F238E27FC236}">
                    <a16:creationId xmlns:a16="http://schemas.microsoft.com/office/drawing/2014/main" id="{3E2A9538-0224-0C44-A166-174892BA2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66" name="直接连接符 100">
              <a:extLst>
                <a:ext uri="{FF2B5EF4-FFF2-40B4-BE49-F238E27FC236}">
                  <a16:creationId xmlns:a16="http://schemas.microsoft.com/office/drawing/2014/main" id="{38A5CFDC-9886-5145-BACC-6848D88F99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1" name="组合 105">
            <a:extLst>
              <a:ext uri="{FF2B5EF4-FFF2-40B4-BE49-F238E27FC236}">
                <a16:creationId xmlns:a16="http://schemas.microsoft.com/office/drawing/2014/main" id="{AF06721A-64A1-D849-9F48-A9121FFB154E}"/>
              </a:ext>
            </a:extLst>
          </p:cNvPr>
          <p:cNvGrpSpPr/>
          <p:nvPr/>
        </p:nvGrpSpPr>
        <p:grpSpPr bwMode="auto">
          <a:xfrm>
            <a:off x="7489229" y="3792084"/>
            <a:ext cx="4041132" cy="520700"/>
            <a:chOff x="0" y="0"/>
            <a:chExt cx="4042016" cy="521583"/>
          </a:xfrm>
        </p:grpSpPr>
        <p:sp>
          <p:nvSpPr>
            <p:cNvPr id="72" name="文本框 106">
              <a:extLst>
                <a:ext uri="{FF2B5EF4-FFF2-40B4-BE49-F238E27FC236}">
                  <a16:creationId xmlns:a16="http://schemas.microsoft.com/office/drawing/2014/main" id="{46B2F7CE-7125-2442-AEE1-9CF1E19FA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100557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编写和打包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</a:p>
          </p:txBody>
        </p:sp>
        <p:grpSp>
          <p:nvGrpSpPr>
            <p:cNvPr id="73" name="组合 107">
              <a:extLst>
                <a:ext uri="{FF2B5EF4-FFF2-40B4-BE49-F238E27FC236}">
                  <a16:creationId xmlns:a16="http://schemas.microsoft.com/office/drawing/2014/main" id="{0ECF31FA-26DE-D042-86A1-B46C83475536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75" name="组合 109">
                <a:extLst>
                  <a:ext uri="{FF2B5EF4-FFF2-40B4-BE49-F238E27FC236}">
                    <a16:creationId xmlns:a16="http://schemas.microsoft.com/office/drawing/2014/main" id="{DF8B7888-B4E6-1243-B326-C6CDF5055183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77" name="平行四边形 111">
                  <a:extLst>
                    <a:ext uri="{FF2B5EF4-FFF2-40B4-BE49-F238E27FC236}">
                      <a16:creationId xmlns:a16="http://schemas.microsoft.com/office/drawing/2014/main" id="{56FE4559-A90D-E145-ADDD-BDED259A78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8" name="平行四边形 112">
                  <a:extLst>
                    <a:ext uri="{FF2B5EF4-FFF2-40B4-BE49-F238E27FC236}">
                      <a16:creationId xmlns:a16="http://schemas.microsoft.com/office/drawing/2014/main" id="{4058A4CE-7B2F-3842-B980-30227411DB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76" name="文本框 110">
                <a:extLst>
                  <a:ext uri="{FF2B5EF4-FFF2-40B4-BE49-F238E27FC236}">
                    <a16:creationId xmlns:a16="http://schemas.microsoft.com/office/drawing/2014/main" id="{5D7C281E-70BE-2B49-B810-75F1561209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4" name="直接连接符 108">
              <a:extLst>
                <a:ext uri="{FF2B5EF4-FFF2-40B4-BE49-F238E27FC236}">
                  <a16:creationId xmlns:a16="http://schemas.microsoft.com/office/drawing/2014/main" id="{E57C7A76-C361-A24D-9A1B-46C20A780B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9" name="组合 105">
            <a:extLst>
              <a:ext uri="{FF2B5EF4-FFF2-40B4-BE49-F238E27FC236}">
                <a16:creationId xmlns:a16="http://schemas.microsoft.com/office/drawing/2014/main" id="{8456F322-6187-55E6-81A5-2D08573F3046}"/>
              </a:ext>
            </a:extLst>
          </p:cNvPr>
          <p:cNvGrpSpPr/>
          <p:nvPr/>
        </p:nvGrpSpPr>
        <p:grpSpPr bwMode="auto">
          <a:xfrm>
            <a:off x="7531638" y="5993266"/>
            <a:ext cx="4139753" cy="520700"/>
            <a:chOff x="0" y="0"/>
            <a:chExt cx="4140659" cy="521583"/>
          </a:xfrm>
        </p:grpSpPr>
        <p:sp>
          <p:nvSpPr>
            <p:cNvPr id="80" name="文本框 106">
              <a:extLst>
                <a:ext uri="{FF2B5EF4-FFF2-40B4-BE49-F238E27FC236}">
                  <a16:creationId xmlns:a16="http://schemas.microsoft.com/office/drawing/2014/main" id="{8418D7D0-6C9D-FB76-8751-F1D98E235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199200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postcss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工具处理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1" name="组合 107">
              <a:extLst>
                <a:ext uri="{FF2B5EF4-FFF2-40B4-BE49-F238E27FC236}">
                  <a16:creationId xmlns:a16="http://schemas.microsoft.com/office/drawing/2014/main" id="{FBCE6F1C-235B-A267-0E8B-56957F3BAB15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83" name="组合 109">
                <a:extLst>
                  <a:ext uri="{FF2B5EF4-FFF2-40B4-BE49-F238E27FC236}">
                    <a16:creationId xmlns:a16="http://schemas.microsoft.com/office/drawing/2014/main" id="{9FCDE80C-09C1-25F8-ABF7-886857B58D6B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85" name="平行四边形 111">
                  <a:extLst>
                    <a:ext uri="{FF2B5EF4-FFF2-40B4-BE49-F238E27FC236}">
                      <a16:creationId xmlns:a16="http://schemas.microsoft.com/office/drawing/2014/main" id="{89671E9F-F7BC-C783-92D1-2D15D79694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平行四边形 112">
                  <a:extLst>
                    <a:ext uri="{FF2B5EF4-FFF2-40B4-BE49-F238E27FC236}">
                      <a16:creationId xmlns:a16="http://schemas.microsoft.com/office/drawing/2014/main" id="{36ED95F0-784F-5F36-9E57-408FD4F37D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84" name="文本框 110">
                <a:extLst>
                  <a:ext uri="{FF2B5EF4-FFF2-40B4-BE49-F238E27FC236}">
                    <a16:creationId xmlns:a16="http://schemas.microsoft.com/office/drawing/2014/main" id="{7933D65E-E007-50F5-F096-4A539C585F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2" name="直接连接符 108">
              <a:extLst>
                <a:ext uri="{FF2B5EF4-FFF2-40B4-BE49-F238E27FC236}">
                  <a16:creationId xmlns:a16="http://schemas.microsoft.com/office/drawing/2014/main" id="{61FB6160-246B-B8F3-BF41-58A82849BE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30924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81E20A1-BE94-AE4C-B083-D0EE3FA30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如何使用这个</a:t>
            </a:r>
            <a:r>
              <a:rPr lang="en-US" altLang="zh-CN" b="1" dirty="0"/>
              <a:t>loader</a:t>
            </a:r>
            <a:r>
              <a:rPr lang="zh-CN" altLang="en-US" b="1" dirty="0"/>
              <a:t>来加载</a:t>
            </a:r>
            <a:r>
              <a:rPr lang="en-US" altLang="zh-CN" b="1" dirty="0"/>
              <a:t>css</a:t>
            </a:r>
            <a:r>
              <a:rPr lang="zh-CN" altLang="en-US" b="1" dirty="0"/>
              <a:t>文件呢？有三种方式：</a:t>
            </a:r>
          </a:p>
          <a:p>
            <a:pPr lvl="1"/>
            <a:r>
              <a:rPr lang="zh-CN" altLang="en-US" dirty="0"/>
              <a:t>内联方式；</a:t>
            </a:r>
          </a:p>
          <a:p>
            <a:pPr lvl="1"/>
            <a:r>
              <a:rPr lang="en-US" altLang="zh-CN" dirty="0"/>
              <a:t>CLI</a:t>
            </a:r>
            <a:r>
              <a:rPr lang="zh-CN" altLang="en-US" dirty="0"/>
              <a:t>方式（</a:t>
            </a:r>
            <a:r>
              <a:rPr lang="en-US" altLang="zh-CN" dirty="0"/>
              <a:t>webpack5</a:t>
            </a:r>
            <a:r>
              <a:rPr lang="zh-CN" altLang="en-US" dirty="0"/>
              <a:t>中不再使用）；</a:t>
            </a:r>
          </a:p>
          <a:p>
            <a:pPr lvl="1"/>
            <a:r>
              <a:rPr lang="zh-CN" altLang="en-US" dirty="0"/>
              <a:t>配置方式；</a:t>
            </a:r>
          </a:p>
          <a:p>
            <a:r>
              <a:rPr lang="zh-CN" altLang="en-US" b="1" dirty="0"/>
              <a:t>内联方式：</a:t>
            </a:r>
            <a:r>
              <a:rPr lang="zh-CN" altLang="en-US" dirty="0"/>
              <a:t>内联方式使用较少，因为不方便管理；</a:t>
            </a:r>
            <a:endParaRPr lang="en-US" altLang="zh-CN" dirty="0"/>
          </a:p>
          <a:p>
            <a:pPr lvl="1"/>
            <a:r>
              <a:rPr lang="zh-CN" altLang="en-US" dirty="0"/>
              <a:t>在引入的样式前加上使用的</a:t>
            </a:r>
            <a:r>
              <a:rPr lang="en-US" altLang="zh-CN" dirty="0"/>
              <a:t>loader</a:t>
            </a:r>
            <a:r>
              <a:rPr lang="zh-CN" altLang="en-US" dirty="0"/>
              <a:t>，并且使用</a:t>
            </a:r>
            <a:r>
              <a:rPr lang="en-US" altLang="zh-CN" dirty="0"/>
              <a:t>!</a:t>
            </a:r>
            <a:r>
              <a:rPr lang="zh-CN" altLang="en-US" dirty="0"/>
              <a:t>分割；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b="1" dirty="0"/>
              <a:t>CLI</a:t>
            </a:r>
            <a:r>
              <a:rPr lang="zh-CN" altLang="en-US" b="1" dirty="0"/>
              <a:t>方式</a:t>
            </a:r>
            <a:endParaRPr lang="en-US" altLang="zh-CN" b="1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webpack5</a:t>
            </a:r>
            <a:r>
              <a:rPr lang="zh-CN" altLang="en-US" dirty="0"/>
              <a:t>的文档中已经没有了</a:t>
            </a:r>
            <a:r>
              <a:rPr lang="en-US" altLang="zh-CN" dirty="0">
                <a:solidFill>
                  <a:srgbClr val="FF0000"/>
                </a:solidFill>
              </a:rPr>
              <a:t>--module-bind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实际应用中也比较少使用，因为不方便管理；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2945664-D1E2-464E-8AD6-183AF7E17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css-loader</a:t>
            </a:r>
            <a:r>
              <a:rPr lang="zh-CN" altLang="en-US" dirty="0"/>
              <a:t>的使用方案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DBB974-B5FC-A646-98E3-43950A27C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32" y="4122461"/>
            <a:ext cx="5391368" cy="45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8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983C082-1B60-084E-BD5E-D321115C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b="1" dirty="0"/>
              <a:t>配置方式表示的意思是在我们的</a:t>
            </a:r>
            <a:r>
              <a:rPr lang="en-US" altLang="zh-CN" b="1" dirty="0" err="1"/>
              <a:t>webpack.config.js</a:t>
            </a:r>
            <a:r>
              <a:rPr lang="zh-CN" altLang="en-US" b="1" dirty="0"/>
              <a:t>文件中写明配置信息：</a:t>
            </a:r>
          </a:p>
          <a:p>
            <a:pPr lvl="1"/>
            <a:r>
              <a:rPr lang="en-US" altLang="zh-CN" dirty="0" err="1"/>
              <a:t>module.rules</a:t>
            </a:r>
            <a:r>
              <a:rPr lang="zh-CN" altLang="en-US" dirty="0"/>
              <a:t>中允许我们配置多个</a:t>
            </a:r>
            <a:r>
              <a:rPr lang="en-US" altLang="zh-CN" dirty="0"/>
              <a:t>loader</a:t>
            </a:r>
            <a:r>
              <a:rPr lang="zh-CN" altLang="en-US" dirty="0"/>
              <a:t>（因为我们也会继续使用其他的</a:t>
            </a:r>
            <a:r>
              <a:rPr lang="en-US" altLang="zh-CN" dirty="0"/>
              <a:t>loader</a:t>
            </a:r>
            <a:r>
              <a:rPr lang="zh-CN" altLang="en-US" dirty="0"/>
              <a:t>，来完成其他文件的加载）；</a:t>
            </a:r>
          </a:p>
          <a:p>
            <a:pPr lvl="1"/>
            <a:r>
              <a:rPr lang="zh-CN" altLang="en-US" dirty="0"/>
              <a:t>这种方式可以更好的表示</a:t>
            </a:r>
            <a:r>
              <a:rPr lang="en-US" altLang="zh-CN" dirty="0"/>
              <a:t>loader</a:t>
            </a:r>
            <a:r>
              <a:rPr lang="zh-CN" altLang="en-US" dirty="0"/>
              <a:t>的配置，也方便后期的维护，同时也让你对各个</a:t>
            </a:r>
            <a:r>
              <a:rPr lang="en-US" altLang="zh-CN" dirty="0"/>
              <a:t>Loader</a:t>
            </a:r>
            <a:r>
              <a:rPr lang="zh-CN" altLang="en-US" dirty="0"/>
              <a:t>有一个全局的概览；</a:t>
            </a:r>
          </a:p>
          <a:p>
            <a:r>
              <a:rPr lang="en-US" altLang="zh-CN" b="1" dirty="0" err="1"/>
              <a:t>module.rules</a:t>
            </a:r>
            <a:r>
              <a:rPr lang="zh-CN" altLang="en-US" b="1" dirty="0"/>
              <a:t>的配置如下：</a:t>
            </a:r>
          </a:p>
          <a:p>
            <a:r>
              <a:rPr lang="en-US" altLang="zh-CN" dirty="0"/>
              <a:t>rules</a:t>
            </a:r>
            <a:r>
              <a:rPr lang="zh-CN" altLang="en-US" dirty="0"/>
              <a:t>属性对应的值是一个数组：</a:t>
            </a:r>
            <a:r>
              <a:rPr lang="en-US" altLang="zh-CN" b="1" dirty="0"/>
              <a:t>[Rule]</a:t>
            </a:r>
          </a:p>
          <a:p>
            <a:r>
              <a:rPr lang="zh-CN" altLang="en-US" dirty="0"/>
              <a:t>数组中存放的是一个个的</a:t>
            </a:r>
            <a:r>
              <a:rPr lang="en-US" altLang="zh-CN" dirty="0"/>
              <a:t>Rule</a:t>
            </a:r>
            <a:r>
              <a:rPr lang="zh-CN" altLang="en-US" dirty="0"/>
              <a:t>，</a:t>
            </a:r>
            <a:r>
              <a:rPr lang="en-US" altLang="zh-CN" dirty="0"/>
              <a:t>Rule</a:t>
            </a:r>
            <a:r>
              <a:rPr lang="zh-CN" altLang="en-US" dirty="0"/>
              <a:t>是一个对象，对象中可以设置多个属性：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test</a:t>
            </a:r>
            <a:r>
              <a:rPr lang="zh-CN" altLang="en-US" dirty="0">
                <a:solidFill>
                  <a:srgbClr val="FF0000"/>
                </a:solidFill>
              </a:rPr>
              <a:t>属性：</a:t>
            </a:r>
            <a:r>
              <a:rPr lang="zh-CN" altLang="en-US" dirty="0"/>
              <a:t>用于对 </a:t>
            </a:r>
            <a:r>
              <a:rPr lang="en-US" altLang="zh-CN" dirty="0"/>
              <a:t>resource</a:t>
            </a:r>
            <a:r>
              <a:rPr lang="zh-CN" altLang="en-US" dirty="0"/>
              <a:t>（资源）进行匹配的，通常会设置成正则表达式；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use</a:t>
            </a:r>
            <a:r>
              <a:rPr lang="zh-CN" altLang="en-US" dirty="0">
                <a:solidFill>
                  <a:srgbClr val="FF0000"/>
                </a:solidFill>
              </a:rPr>
              <a:t>属性：</a:t>
            </a:r>
            <a:r>
              <a:rPr lang="zh-CN" altLang="en-US" dirty="0"/>
              <a:t>对应的值时一个数组：</a:t>
            </a:r>
            <a:r>
              <a:rPr lang="en-US" altLang="zh-CN" b="1" dirty="0"/>
              <a:t>[</a:t>
            </a:r>
            <a:r>
              <a:rPr lang="en-US" altLang="zh-CN" b="1" dirty="0" err="1"/>
              <a:t>UseEntry</a:t>
            </a:r>
            <a:r>
              <a:rPr lang="en-US" altLang="zh-CN" b="1" dirty="0"/>
              <a:t>]</a:t>
            </a:r>
          </a:p>
          <a:p>
            <a:pPr lvl="2"/>
            <a:r>
              <a:rPr lang="en-US" altLang="zh-CN" dirty="0" err="1"/>
              <a:t>UseEntry</a:t>
            </a:r>
            <a:r>
              <a:rPr lang="zh-CN" altLang="en-US" dirty="0"/>
              <a:t>是一个对象，可以通过对象的属性来设置一些其他属性</a:t>
            </a:r>
          </a:p>
          <a:p>
            <a:pPr lvl="3"/>
            <a:r>
              <a:rPr lang="en-US" altLang="zh-CN" dirty="0">
                <a:solidFill>
                  <a:srgbClr val="7030A0"/>
                </a:solidFill>
              </a:rPr>
              <a:t>loader</a:t>
            </a:r>
            <a:r>
              <a:rPr lang="zh-CN" altLang="en-US" dirty="0">
                <a:solidFill>
                  <a:srgbClr val="7030A0"/>
                </a:solidFill>
              </a:rPr>
              <a:t>：</a:t>
            </a:r>
            <a:r>
              <a:rPr lang="zh-CN" altLang="en-US" dirty="0"/>
              <a:t>必须有一个 </a:t>
            </a:r>
            <a:r>
              <a:rPr lang="en-US" altLang="zh-CN" dirty="0"/>
              <a:t>loader</a:t>
            </a:r>
            <a:r>
              <a:rPr lang="zh-CN" altLang="en-US" dirty="0"/>
              <a:t>属性，对应的值是一个字符串；</a:t>
            </a:r>
          </a:p>
          <a:p>
            <a:pPr lvl="3"/>
            <a:r>
              <a:rPr lang="en-US" altLang="zh-CN" dirty="0">
                <a:solidFill>
                  <a:srgbClr val="7030A0"/>
                </a:solidFill>
              </a:rPr>
              <a:t>options</a:t>
            </a:r>
            <a:r>
              <a:rPr lang="zh-CN" altLang="en-US" dirty="0">
                <a:solidFill>
                  <a:srgbClr val="7030A0"/>
                </a:solidFill>
              </a:rPr>
              <a:t>：</a:t>
            </a:r>
            <a:r>
              <a:rPr lang="zh-CN" altLang="en-US" dirty="0"/>
              <a:t>可选的属性，值是一个字符串或者对象，值会被传入到</a:t>
            </a:r>
            <a:r>
              <a:rPr lang="en-US" altLang="zh-CN" dirty="0"/>
              <a:t>loader</a:t>
            </a:r>
            <a:r>
              <a:rPr lang="zh-CN" altLang="en-US" dirty="0"/>
              <a:t>中；</a:t>
            </a:r>
          </a:p>
          <a:p>
            <a:pPr lvl="3"/>
            <a:r>
              <a:rPr lang="en-US" altLang="zh-CN" dirty="0">
                <a:solidFill>
                  <a:srgbClr val="7030A0"/>
                </a:solidFill>
              </a:rPr>
              <a:t>query</a:t>
            </a:r>
            <a:r>
              <a:rPr lang="zh-CN" altLang="en-US" dirty="0">
                <a:solidFill>
                  <a:srgbClr val="7030A0"/>
                </a:solidFill>
              </a:rPr>
              <a:t>：</a:t>
            </a:r>
            <a:r>
              <a:rPr lang="zh-CN" altLang="en-US" dirty="0"/>
              <a:t>目前已经使用</a:t>
            </a:r>
            <a:r>
              <a:rPr lang="en-US" altLang="zh-CN" dirty="0"/>
              <a:t>options</a:t>
            </a:r>
            <a:r>
              <a:rPr lang="zh-CN" altLang="en-US" dirty="0"/>
              <a:t>来替代；</a:t>
            </a:r>
          </a:p>
          <a:p>
            <a:pPr lvl="2"/>
            <a:r>
              <a:rPr lang="zh-CN" altLang="en-US" b="1" dirty="0"/>
              <a:t>传递字符串（如：</a:t>
            </a:r>
            <a:r>
              <a:rPr lang="en-US" altLang="zh-CN" b="1" dirty="0"/>
              <a:t>use: [ 'style-loader' ]</a:t>
            </a:r>
            <a:r>
              <a:rPr lang="zh-CN" altLang="en-US" b="1" dirty="0"/>
              <a:t>）是 </a:t>
            </a:r>
            <a:r>
              <a:rPr lang="en-US" altLang="zh-CN" b="1" dirty="0"/>
              <a:t>loader </a:t>
            </a:r>
            <a:r>
              <a:rPr lang="zh-CN" altLang="en-US" b="1" dirty="0"/>
              <a:t>属性的简写方式（如：</a:t>
            </a:r>
            <a:r>
              <a:rPr lang="en-US" altLang="zh-CN" b="1" dirty="0"/>
              <a:t>use: [ { loader: 'style-loader'} ]</a:t>
            </a:r>
            <a:r>
              <a:rPr lang="zh-CN" altLang="en-US" b="1" dirty="0"/>
              <a:t>）；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loader</a:t>
            </a:r>
            <a:r>
              <a:rPr lang="zh-CN" altLang="en-US" dirty="0">
                <a:solidFill>
                  <a:srgbClr val="FF0000"/>
                </a:solidFill>
              </a:rPr>
              <a:t>属性： </a:t>
            </a:r>
            <a:r>
              <a:rPr lang="en-US" altLang="zh-CN" dirty="0" err="1"/>
              <a:t>Rule.use</a:t>
            </a:r>
            <a:r>
              <a:rPr lang="en-US" altLang="zh-CN" dirty="0"/>
              <a:t>: [ { loader } ] </a:t>
            </a:r>
            <a:r>
              <a:rPr lang="zh-CN" altLang="en-US" dirty="0"/>
              <a:t>的简写。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8707C1D-CF77-F04B-852B-2FFCE0530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loader</a:t>
            </a:r>
            <a:r>
              <a:rPr lang="zh-CN" altLang="en-US" dirty="0"/>
              <a:t>配置方式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45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6853234-58C1-F341-AA9C-FCAC68D3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Loader</a:t>
            </a:r>
            <a:r>
              <a:rPr lang="zh-CN" altLang="en-US" dirty="0"/>
              <a:t>的配置代码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5C450A2-78E8-6742-AC86-0D28A4A0A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382" y="1153065"/>
            <a:ext cx="4759207" cy="54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3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A5D42EC-B7D4-D84C-BBD9-7E6DAC4AC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我们已经可以通过</a:t>
            </a:r>
            <a:r>
              <a:rPr lang="en-US" altLang="zh-CN" dirty="0"/>
              <a:t>css-loader</a:t>
            </a:r>
            <a:r>
              <a:rPr lang="zh-CN" altLang="en-US" dirty="0"/>
              <a:t>来加载</a:t>
            </a:r>
            <a:r>
              <a:rPr lang="en-US" altLang="zh-CN" dirty="0"/>
              <a:t>css</a:t>
            </a:r>
            <a:r>
              <a:rPr lang="zh-CN" altLang="en-US" dirty="0"/>
              <a:t>文件了</a:t>
            </a:r>
            <a:endParaRPr lang="en-US" altLang="zh-CN" dirty="0"/>
          </a:p>
          <a:p>
            <a:pPr lvl="1"/>
            <a:r>
              <a:rPr lang="zh-CN" altLang="en-US" dirty="0"/>
              <a:t>但是你会发现这个</a:t>
            </a:r>
            <a:r>
              <a:rPr lang="en-US" altLang="zh-CN" dirty="0"/>
              <a:t>css</a:t>
            </a:r>
            <a:r>
              <a:rPr lang="zh-CN" altLang="en-US" dirty="0"/>
              <a:t>在我们的代码中并</a:t>
            </a:r>
            <a:r>
              <a:rPr lang="zh-CN" altLang="en-US" dirty="0">
                <a:solidFill>
                  <a:srgbClr val="FF0000"/>
                </a:solidFill>
              </a:rPr>
              <a:t>没有生效（页面没有效果）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这是为什么呢？</a:t>
            </a:r>
          </a:p>
          <a:p>
            <a:pPr lvl="1"/>
            <a:r>
              <a:rPr lang="zh-CN" altLang="en-US" dirty="0"/>
              <a:t>因为</a:t>
            </a:r>
            <a:r>
              <a:rPr lang="en-US" altLang="zh-CN" dirty="0"/>
              <a:t>css-loader</a:t>
            </a:r>
            <a:r>
              <a:rPr lang="zh-CN" altLang="en-US" dirty="0"/>
              <a:t>只是</a:t>
            </a:r>
            <a:r>
              <a:rPr lang="zh-CN" altLang="en-US" dirty="0">
                <a:solidFill>
                  <a:srgbClr val="FF0000"/>
                </a:solidFill>
              </a:rPr>
              <a:t>负责将</a:t>
            </a:r>
            <a:r>
              <a:rPr lang="en-US" altLang="zh-CN" dirty="0">
                <a:solidFill>
                  <a:srgbClr val="FF0000"/>
                </a:solidFill>
              </a:rPr>
              <a:t>.css</a:t>
            </a:r>
            <a:r>
              <a:rPr lang="zh-CN" altLang="en-US" dirty="0">
                <a:solidFill>
                  <a:srgbClr val="FF0000"/>
                </a:solidFill>
              </a:rPr>
              <a:t>文件进行解析</a:t>
            </a:r>
            <a:r>
              <a:rPr lang="zh-CN" altLang="en-US" dirty="0"/>
              <a:t>，并不会将解析之后的</a:t>
            </a:r>
            <a:r>
              <a:rPr lang="en-US" altLang="zh-CN" dirty="0">
                <a:solidFill>
                  <a:srgbClr val="FF0000"/>
                </a:solidFill>
              </a:rPr>
              <a:t>css</a:t>
            </a:r>
            <a:r>
              <a:rPr lang="zh-CN" altLang="en-US" dirty="0">
                <a:solidFill>
                  <a:srgbClr val="FF0000"/>
                </a:solidFill>
              </a:rPr>
              <a:t>插入到页面</a:t>
            </a:r>
            <a:r>
              <a:rPr lang="zh-CN" altLang="en-US" dirty="0"/>
              <a:t>中；</a:t>
            </a:r>
          </a:p>
          <a:p>
            <a:pPr lvl="1"/>
            <a:r>
              <a:rPr lang="zh-CN" altLang="en-US" dirty="0"/>
              <a:t>如果我们希望再完成</a:t>
            </a:r>
            <a:r>
              <a:rPr lang="zh-CN" altLang="en-US" dirty="0">
                <a:solidFill>
                  <a:srgbClr val="FF0000"/>
                </a:solidFill>
              </a:rPr>
              <a:t>插入</a:t>
            </a:r>
            <a:r>
              <a:rPr lang="en-US" altLang="zh-CN" dirty="0">
                <a:solidFill>
                  <a:srgbClr val="FF0000"/>
                </a:solidFill>
              </a:rPr>
              <a:t>style</a:t>
            </a:r>
            <a:r>
              <a:rPr lang="zh-CN" altLang="en-US" dirty="0">
                <a:solidFill>
                  <a:srgbClr val="FF0000"/>
                </a:solidFill>
              </a:rPr>
              <a:t>的操作</a:t>
            </a:r>
            <a:r>
              <a:rPr lang="zh-CN" altLang="en-US" dirty="0"/>
              <a:t>，那么我们还需要另外一个</a:t>
            </a:r>
            <a:r>
              <a:rPr lang="en-US" altLang="zh-CN" dirty="0"/>
              <a:t>loader</a:t>
            </a:r>
            <a:r>
              <a:rPr lang="zh-CN" altLang="en-US" dirty="0"/>
              <a:t>，就是</a:t>
            </a:r>
            <a:r>
              <a:rPr lang="en-US" altLang="zh-CN" dirty="0">
                <a:solidFill>
                  <a:srgbClr val="FF0000"/>
                </a:solidFill>
              </a:rPr>
              <a:t>style-loader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安装</a:t>
            </a:r>
            <a:r>
              <a:rPr lang="en-US" altLang="zh-CN" dirty="0"/>
              <a:t>style-loader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CC8DA5A-E6C4-854C-8333-5E030803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认识</a:t>
            </a:r>
            <a:r>
              <a:rPr kumimoji="1" lang="en-US" altLang="zh-CN" dirty="0"/>
              <a:t>style-loader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78EA1A-D902-654E-B712-351C7855D6A2}"/>
              </a:ext>
            </a:extLst>
          </p:cNvPr>
          <p:cNvSpPr txBox="1"/>
          <p:nvPr/>
        </p:nvSpPr>
        <p:spPr>
          <a:xfrm>
            <a:off x="546537" y="4214648"/>
            <a:ext cx="3603872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 install style-loader -D</a:t>
            </a:r>
            <a:endParaRPr kumimoji="1" lang="zh-CN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24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C16F3CE-8A9C-FF48-B299-FBE8B683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那么我们应该如何使用</a:t>
            </a:r>
            <a:r>
              <a:rPr lang="en-US" altLang="zh-CN" dirty="0"/>
              <a:t>style-loader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在配置文件中，添加</a:t>
            </a:r>
            <a:r>
              <a:rPr lang="en-US" altLang="zh-CN" dirty="0"/>
              <a:t>style-loader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注意：因为</a:t>
            </a:r>
            <a:r>
              <a:rPr lang="en-US" altLang="zh-CN" dirty="0"/>
              <a:t>loader</a:t>
            </a:r>
            <a:r>
              <a:rPr lang="zh-CN" altLang="en-US" dirty="0"/>
              <a:t>的执行顺序是从右向左（或者说从下到上，或者说从后到前的），所以我们需要将</a:t>
            </a:r>
            <a:r>
              <a:rPr lang="en-US" altLang="zh-CN" dirty="0"/>
              <a:t>style-loader</a:t>
            </a:r>
            <a:r>
              <a:rPr lang="zh-CN" altLang="en-US" dirty="0"/>
              <a:t>写到</a:t>
            </a:r>
            <a:r>
              <a:rPr lang="en-US" altLang="zh-CN" dirty="0"/>
              <a:t>css-loader</a:t>
            </a:r>
            <a:r>
              <a:rPr lang="zh-CN" altLang="en-US" dirty="0"/>
              <a:t>的前面；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lang="en-US" altLang="zh-CN" dirty="0"/>
          </a:p>
          <a:p>
            <a:r>
              <a:rPr lang="zh-CN" altLang="en-US" dirty="0"/>
              <a:t>重新执行编译</a:t>
            </a:r>
            <a:r>
              <a:rPr lang="en-US" altLang="zh-CN" dirty="0"/>
              <a:t>npm run build</a:t>
            </a:r>
            <a:r>
              <a:rPr lang="zh-CN" altLang="en-US" dirty="0"/>
              <a:t>，可以发现打包后的</a:t>
            </a:r>
            <a:r>
              <a:rPr lang="en-US" altLang="zh-CN" dirty="0"/>
              <a:t>css</a:t>
            </a:r>
            <a:r>
              <a:rPr lang="zh-CN" altLang="en-US" dirty="0"/>
              <a:t>已经生效了：</a:t>
            </a:r>
          </a:p>
          <a:p>
            <a:pPr lvl="1"/>
            <a:r>
              <a:rPr lang="zh-CN" altLang="en-US" dirty="0"/>
              <a:t>当前目前我们的</a:t>
            </a:r>
            <a:r>
              <a:rPr lang="en-US" altLang="zh-CN" dirty="0"/>
              <a:t>css</a:t>
            </a:r>
            <a:r>
              <a:rPr lang="zh-CN" altLang="en-US" dirty="0"/>
              <a:t>是通过页内样式的方式添加进来的；</a:t>
            </a:r>
          </a:p>
          <a:p>
            <a:pPr lvl="1"/>
            <a:r>
              <a:rPr lang="zh-CN" altLang="en-US" dirty="0"/>
              <a:t>后续我们也会讲如何将</a:t>
            </a:r>
            <a:r>
              <a:rPr lang="en-US" altLang="zh-CN" dirty="0"/>
              <a:t>css</a:t>
            </a:r>
            <a:r>
              <a:rPr lang="zh-CN" altLang="en-US" dirty="0"/>
              <a:t>抽取到单独的文件中，并且进行压缩等操作；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5C54BEC-A3C6-D748-A2A1-379A8C2F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配置</a:t>
            </a:r>
            <a:r>
              <a:rPr kumimoji="1" lang="en-US" altLang="zh-CN" dirty="0"/>
              <a:t>style-loader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988ADD-7639-294C-B282-DBA5A22C8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02" y="3009219"/>
            <a:ext cx="4919498" cy="151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3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D044856-9082-9C4A-9E00-CDC7A0D9E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在我们开发中，我们可能会使用</a:t>
            </a:r>
            <a:r>
              <a:rPr lang="en-US" altLang="zh-CN" dirty="0">
                <a:solidFill>
                  <a:srgbClr val="FF0000"/>
                </a:solidFill>
              </a:rPr>
              <a:t>less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sass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stylus</a:t>
            </a:r>
            <a:r>
              <a:rPr lang="zh-CN" altLang="en-US" dirty="0">
                <a:solidFill>
                  <a:srgbClr val="FF0000"/>
                </a:solidFill>
              </a:rPr>
              <a:t>的预处理器</a:t>
            </a:r>
            <a:r>
              <a:rPr lang="zh-CN" altLang="en-US" dirty="0"/>
              <a:t>来编写</a:t>
            </a:r>
            <a:r>
              <a:rPr lang="en-US" altLang="zh-CN" dirty="0"/>
              <a:t>css</a:t>
            </a:r>
            <a:r>
              <a:rPr lang="zh-CN" altLang="en-US" dirty="0"/>
              <a:t>样式，效率会更高。</a:t>
            </a:r>
          </a:p>
          <a:p>
            <a:r>
              <a:rPr lang="zh-CN" altLang="en-US" dirty="0"/>
              <a:t>那么，如何可以让我们的</a:t>
            </a:r>
            <a:r>
              <a:rPr lang="zh-CN" altLang="en-US" dirty="0">
                <a:solidFill>
                  <a:srgbClr val="FF0000"/>
                </a:solidFill>
              </a:rPr>
              <a:t>环境支持这些预处理器</a:t>
            </a:r>
            <a:r>
              <a:rPr lang="zh-CN" altLang="en-US" dirty="0"/>
              <a:t>呢？</a:t>
            </a:r>
          </a:p>
          <a:p>
            <a:pPr lvl="1"/>
            <a:r>
              <a:rPr lang="zh-CN" altLang="en-US" dirty="0"/>
              <a:t>首先我们需要确定，</a:t>
            </a:r>
            <a:r>
              <a:rPr lang="en-US" altLang="zh-CN" dirty="0"/>
              <a:t>less</a:t>
            </a:r>
            <a:r>
              <a:rPr lang="zh-CN" altLang="en-US" dirty="0"/>
              <a:t>、</a:t>
            </a:r>
            <a:r>
              <a:rPr lang="en-US" altLang="zh-CN" dirty="0"/>
              <a:t>sass</a:t>
            </a:r>
            <a:r>
              <a:rPr lang="zh-CN" altLang="en-US" dirty="0"/>
              <a:t>等编写的</a:t>
            </a:r>
            <a:r>
              <a:rPr lang="en-US" altLang="zh-CN" dirty="0"/>
              <a:t>css</a:t>
            </a:r>
            <a:r>
              <a:rPr lang="zh-CN" altLang="en-US" dirty="0"/>
              <a:t>需要通过工具转换成普通的</a:t>
            </a:r>
            <a:r>
              <a:rPr lang="en-US" altLang="zh-CN" dirty="0"/>
              <a:t>css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比如我们编写如下的</a:t>
            </a:r>
            <a:r>
              <a:rPr lang="en-US" altLang="zh-CN" dirty="0"/>
              <a:t>less</a:t>
            </a:r>
            <a:r>
              <a:rPr lang="zh-CN" altLang="en-US" dirty="0"/>
              <a:t>样式：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F353E94-A890-D04B-8A68-CA3C3C88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如何处理</a:t>
            </a:r>
            <a:r>
              <a:rPr lang="en-US" altLang="zh-CN" dirty="0"/>
              <a:t>less</a:t>
            </a:r>
            <a:r>
              <a:rPr lang="zh-CN" altLang="en-US" dirty="0"/>
              <a:t>文件？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B8AB79-5D22-D949-B312-5F136D98F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32" y="3429000"/>
            <a:ext cx="3797570" cy="232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3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8C3F7CC-DBCC-164A-B7AF-E2D03CBE7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我们可以使用</a:t>
            </a:r>
            <a:r>
              <a:rPr lang="en-US" altLang="zh-CN" dirty="0"/>
              <a:t>less</a:t>
            </a:r>
            <a:r>
              <a:rPr lang="zh-CN" altLang="en-US" dirty="0"/>
              <a:t>工具来完成它的编译转换：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执行如下命令：</a:t>
            </a:r>
            <a:endParaRPr kumimoji="1" lang="zh-CN" altLang="en-US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C7F6709-F802-AC43-9DA4-6429A14E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Less</a:t>
            </a:r>
            <a:r>
              <a:rPr lang="zh-CN" altLang="en-US" dirty="0"/>
              <a:t>工具处理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D63FA3-B2AB-1B4B-915A-965EBF85DE36}"/>
              </a:ext>
            </a:extLst>
          </p:cNvPr>
          <p:cNvSpPr txBox="1"/>
          <p:nvPr/>
        </p:nvSpPr>
        <p:spPr>
          <a:xfrm>
            <a:off x="536027" y="1839311"/>
            <a:ext cx="2590774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 install less -D</a:t>
            </a:r>
            <a:endParaRPr kumimoji="1" lang="zh-CN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CBAC3D-4421-7F4F-ADF6-CACEFF40DF96}"/>
              </a:ext>
            </a:extLst>
          </p:cNvPr>
          <p:cNvSpPr txBox="1"/>
          <p:nvPr/>
        </p:nvSpPr>
        <p:spPr>
          <a:xfrm>
            <a:off x="536027" y="2975136"/>
            <a:ext cx="5250155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npx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lessc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./</a:t>
            </a:r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/css/</a:t>
            </a:r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title.less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title.css</a:t>
            </a:r>
            <a:endParaRPr kumimoji="1" lang="zh-CN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64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7F7A9D-AC4B-6948-A10A-99D231F31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但是在项目中我们会编写大量的</a:t>
            </a:r>
            <a:r>
              <a:rPr lang="en-US" altLang="zh-CN" dirty="0"/>
              <a:t>css</a:t>
            </a:r>
            <a:r>
              <a:rPr lang="zh-CN" altLang="en-US" dirty="0"/>
              <a:t>，它们如何可以自动转换呢？</a:t>
            </a:r>
          </a:p>
          <a:p>
            <a:pPr lvl="1"/>
            <a:r>
              <a:rPr lang="zh-CN" altLang="en-US" dirty="0"/>
              <a:t>这个时候我们就可以使用</a:t>
            </a:r>
            <a:r>
              <a:rPr lang="en-US" altLang="zh-CN" dirty="0"/>
              <a:t>less-loader</a:t>
            </a:r>
            <a:r>
              <a:rPr lang="zh-CN" altLang="en-US" dirty="0"/>
              <a:t>，来自动使用</a:t>
            </a:r>
            <a:r>
              <a:rPr lang="en-US" altLang="zh-CN" dirty="0"/>
              <a:t>less</a:t>
            </a:r>
            <a:r>
              <a:rPr lang="zh-CN" altLang="en-US" dirty="0"/>
              <a:t>工具转换</a:t>
            </a:r>
            <a:r>
              <a:rPr lang="en-US" altLang="zh-CN" dirty="0"/>
              <a:t>less</a:t>
            </a:r>
            <a:r>
              <a:rPr lang="zh-CN" altLang="en-US" dirty="0"/>
              <a:t>到</a:t>
            </a:r>
            <a:r>
              <a:rPr lang="en-US" altLang="zh-CN" dirty="0"/>
              <a:t>css</a:t>
            </a:r>
            <a:r>
              <a:rPr lang="zh-CN" altLang="en-US" dirty="0"/>
              <a:t>；</a:t>
            </a:r>
          </a:p>
          <a:p>
            <a:endParaRPr kumimoji="1" lang="en-US" altLang="zh-CN" dirty="0"/>
          </a:p>
          <a:p>
            <a:r>
              <a:rPr lang="zh-CN" altLang="en-US" dirty="0"/>
              <a:t>配置</a:t>
            </a:r>
            <a:r>
              <a:rPr lang="en-US" altLang="zh-CN" dirty="0" err="1"/>
              <a:t>webpack.config.js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596D345-8D2E-E348-9F81-A2B4AC0E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less-loader</a:t>
            </a:r>
            <a:r>
              <a:rPr lang="zh-CN" altLang="en-US" dirty="0"/>
              <a:t>处理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540FB0-753D-EF4C-B2DB-424F1FEE5214}"/>
              </a:ext>
            </a:extLst>
          </p:cNvPr>
          <p:cNvSpPr txBox="1"/>
          <p:nvPr/>
        </p:nvSpPr>
        <p:spPr>
          <a:xfrm>
            <a:off x="672663" y="2354317"/>
            <a:ext cx="3477234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 install less-loader -D</a:t>
            </a:r>
            <a:endParaRPr kumimoji="1" lang="zh-CN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419B84-B37C-FB4D-A107-68FA019F5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63" y="3429000"/>
            <a:ext cx="4424854" cy="265708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1D6A8CC-CBE2-9C4E-AC5E-826A9B9F242D}"/>
              </a:ext>
            </a:extLst>
          </p:cNvPr>
          <p:cNvSpPr txBox="1"/>
          <p:nvPr/>
        </p:nvSpPr>
        <p:spPr>
          <a:xfrm>
            <a:off x="5608987" y="4288221"/>
            <a:ext cx="4964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</a:t>
            </a:r>
            <a:r>
              <a:rPr lang="en-US" altLang="zh-CN" dirty="0"/>
              <a:t>npm run build</a:t>
            </a:r>
          </a:p>
          <a:p>
            <a:r>
              <a:rPr lang="en-US" altLang="zh-CN" dirty="0"/>
              <a:t>less</a:t>
            </a:r>
            <a:r>
              <a:rPr lang="zh-CN" altLang="en-US" dirty="0"/>
              <a:t>就可以自动转换成</a:t>
            </a:r>
            <a:r>
              <a:rPr lang="en-US" altLang="zh-CN" dirty="0"/>
              <a:t>css</a:t>
            </a:r>
            <a:r>
              <a:rPr lang="zh-CN" altLang="en-US" dirty="0"/>
              <a:t>，并且页面也会生效了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32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2FBE52-EE53-C94B-806B-32F27BCAC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PostCSS</a:t>
            </a:r>
            <a:r>
              <a:rPr lang="zh-CN" altLang="en-US" dirty="0"/>
              <a:t>呢？</a:t>
            </a:r>
          </a:p>
          <a:p>
            <a:pPr lvl="1"/>
            <a:r>
              <a:rPr lang="en-US" altLang="zh-CN" dirty="0" err="1"/>
              <a:t>PostCSS</a:t>
            </a:r>
            <a:r>
              <a:rPr lang="zh-CN" altLang="en-US" dirty="0"/>
              <a:t>是一个通过</a:t>
            </a:r>
            <a:r>
              <a:rPr lang="en-US" altLang="zh-CN" dirty="0"/>
              <a:t>JavaScript</a:t>
            </a:r>
            <a:r>
              <a:rPr lang="zh-CN" altLang="en-US" dirty="0"/>
              <a:t>来转换样式的工具；</a:t>
            </a:r>
          </a:p>
          <a:p>
            <a:pPr lvl="1"/>
            <a:r>
              <a:rPr lang="zh-CN" altLang="en-US" dirty="0"/>
              <a:t>这个工具可以帮助我们进行一些</a:t>
            </a:r>
            <a:r>
              <a:rPr lang="en-US" altLang="zh-CN" dirty="0"/>
              <a:t>CSS</a:t>
            </a:r>
            <a:r>
              <a:rPr lang="zh-CN" altLang="en-US" dirty="0"/>
              <a:t>的转换和适配，比如自动添加浏览器前缀、</a:t>
            </a:r>
            <a:r>
              <a:rPr lang="en-US" altLang="zh-CN" dirty="0"/>
              <a:t>css</a:t>
            </a:r>
            <a:r>
              <a:rPr lang="zh-CN" altLang="en-US" dirty="0"/>
              <a:t>样式的重置；</a:t>
            </a:r>
          </a:p>
          <a:p>
            <a:pPr lvl="1"/>
            <a:r>
              <a:rPr lang="zh-CN" altLang="en-US" dirty="0"/>
              <a:t>但是实现这些功能，我们需要借助于</a:t>
            </a:r>
            <a:r>
              <a:rPr lang="en-US" altLang="zh-CN" dirty="0" err="1"/>
              <a:t>PostCSS</a:t>
            </a:r>
            <a:r>
              <a:rPr lang="zh-CN" altLang="en-US" dirty="0"/>
              <a:t>对应的插件；</a:t>
            </a:r>
          </a:p>
          <a:p>
            <a:r>
              <a:rPr lang="zh-CN" altLang="en-US" dirty="0"/>
              <a:t>如何使用</a:t>
            </a:r>
            <a:r>
              <a:rPr lang="en-US" altLang="zh-CN" dirty="0" err="1"/>
              <a:t>PostCSS</a:t>
            </a:r>
            <a:r>
              <a:rPr lang="zh-CN" altLang="en-US" dirty="0"/>
              <a:t>呢？主要就是两个步骤：</a:t>
            </a:r>
          </a:p>
          <a:p>
            <a:pPr lvl="1"/>
            <a:r>
              <a:rPr lang="zh-CN" altLang="en-US" dirty="0"/>
              <a:t>第一步：查找</a:t>
            </a:r>
            <a:r>
              <a:rPr lang="en-US" altLang="zh-CN" dirty="0" err="1"/>
              <a:t>PostCSS</a:t>
            </a:r>
            <a:r>
              <a:rPr lang="zh-CN" altLang="en-US" dirty="0"/>
              <a:t>在构建工具中的扩展，比如</a:t>
            </a:r>
            <a:r>
              <a:rPr lang="en-US" altLang="zh-CN" dirty="0"/>
              <a:t>webpack</a:t>
            </a:r>
            <a:r>
              <a:rPr lang="zh-CN" altLang="en-US" dirty="0"/>
              <a:t>中的</a:t>
            </a:r>
            <a:r>
              <a:rPr lang="en-US" altLang="zh-CN" dirty="0" err="1"/>
              <a:t>postcss</a:t>
            </a:r>
            <a:r>
              <a:rPr lang="en-US" altLang="zh-CN" dirty="0"/>
              <a:t>-loader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第二步：选择可以添加你需要的</a:t>
            </a:r>
            <a:r>
              <a:rPr lang="en-US" altLang="zh-CN" dirty="0" err="1"/>
              <a:t>PostCSS</a:t>
            </a:r>
            <a:r>
              <a:rPr lang="zh-CN" altLang="en-US" dirty="0"/>
              <a:t>相关的插件；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2E6079-44BB-6443-A2CD-6A15BD4C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</a:t>
            </a:r>
            <a:r>
              <a:rPr lang="en-US" altLang="zh-CN" dirty="0" err="1"/>
              <a:t>PostCSS</a:t>
            </a:r>
            <a:r>
              <a:rPr lang="zh-CN" altLang="en-US" dirty="0"/>
              <a:t>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77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BE1EB3-9E8A-0C40-940A-310A5ADF2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我们可以借助于构建工具：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webpack</a:t>
            </a:r>
            <a:r>
              <a:rPr lang="zh-CN" altLang="en-US" dirty="0"/>
              <a:t>中使用</a:t>
            </a:r>
            <a:r>
              <a:rPr lang="en-US" altLang="zh-CN" dirty="0"/>
              <a:t>postcss</a:t>
            </a:r>
            <a:r>
              <a:rPr lang="zh-CN" altLang="en-US" dirty="0"/>
              <a:t>就是使用</a:t>
            </a:r>
            <a:r>
              <a:rPr lang="en-US" altLang="zh-CN" dirty="0" err="1"/>
              <a:t>postcss</a:t>
            </a:r>
            <a:r>
              <a:rPr lang="en-US" altLang="zh-CN" dirty="0"/>
              <a:t>-loader</a:t>
            </a:r>
            <a:r>
              <a:rPr lang="zh-CN" altLang="en-US" dirty="0"/>
              <a:t>来处理的；</a:t>
            </a:r>
          </a:p>
          <a:p>
            <a:r>
              <a:rPr lang="zh-CN" altLang="en-US" dirty="0"/>
              <a:t>我们来安装</a:t>
            </a:r>
            <a:r>
              <a:rPr lang="en-US" altLang="zh-CN" dirty="0" err="1"/>
              <a:t>postcss</a:t>
            </a:r>
            <a:r>
              <a:rPr lang="en-US" altLang="zh-CN" dirty="0"/>
              <a:t>-loader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我们修改加载</a:t>
            </a:r>
            <a:r>
              <a:rPr lang="en-US" altLang="zh-CN" dirty="0"/>
              <a:t>css</a:t>
            </a:r>
            <a:r>
              <a:rPr lang="zh-CN" altLang="en-US" dirty="0"/>
              <a:t>的</a:t>
            </a:r>
            <a:r>
              <a:rPr lang="en-US" altLang="zh-CN" dirty="0"/>
              <a:t>loader</a:t>
            </a:r>
            <a:r>
              <a:rPr lang="zh-CN" altLang="en-US" dirty="0"/>
              <a:t>：（配置文件已经过多，给出一部分了）</a:t>
            </a:r>
          </a:p>
          <a:p>
            <a:pPr lvl="1"/>
            <a:r>
              <a:rPr lang="zh-CN" altLang="en-US" dirty="0"/>
              <a:t>注意：因为</a:t>
            </a:r>
            <a:r>
              <a:rPr lang="en-US" altLang="zh-CN" dirty="0"/>
              <a:t>postcss</a:t>
            </a:r>
            <a:r>
              <a:rPr lang="zh-CN" altLang="en-US" dirty="0"/>
              <a:t>需要有对应的插件才会起效果，所以我们需要配置它的</a:t>
            </a:r>
            <a:r>
              <a:rPr lang="en-US" altLang="zh-CN" dirty="0"/>
              <a:t>plugin</a:t>
            </a:r>
            <a:r>
              <a:rPr lang="zh-CN" altLang="en-US" dirty="0"/>
              <a:t>；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1420737-768A-E643-A8B4-095230F5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postcss</a:t>
            </a:r>
            <a:r>
              <a:rPr lang="en-US" altLang="zh-CN" dirty="0"/>
              <a:t>-loader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7406F8-8F4E-1147-99AA-997A8E63C8F9}"/>
              </a:ext>
            </a:extLst>
          </p:cNvPr>
          <p:cNvSpPr txBox="1"/>
          <p:nvPr/>
        </p:nvSpPr>
        <p:spPr>
          <a:xfrm>
            <a:off x="746235" y="2732692"/>
            <a:ext cx="3857146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 install </a:t>
            </a:r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postcss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-loader -D</a:t>
            </a:r>
            <a:endParaRPr kumimoji="1" lang="zh-CN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D145C0-832B-7544-8A99-5653C7213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35" y="4219564"/>
            <a:ext cx="3384631" cy="246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5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09E251-68FC-EF4C-A327-F3396B13E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path</a:t>
            </a:r>
            <a:r>
              <a:rPr lang="zh-CN" altLang="en-US" b="1" dirty="0"/>
              <a:t>模块用于对</a:t>
            </a:r>
            <a:r>
              <a:rPr lang="zh-CN" altLang="en-US" b="1" dirty="0">
                <a:solidFill>
                  <a:srgbClr val="FF0000"/>
                </a:solidFill>
              </a:rPr>
              <a:t>路径和文件</a:t>
            </a:r>
            <a:r>
              <a:rPr lang="zh-CN" altLang="en-US" b="1" dirty="0"/>
              <a:t>进行处理，提供了很多好用的方法。</a:t>
            </a:r>
          </a:p>
          <a:p>
            <a:r>
              <a:rPr lang="zh-CN" altLang="en-US" b="1" dirty="0"/>
              <a:t>我们知道在</a:t>
            </a:r>
            <a:r>
              <a:rPr lang="en-US" altLang="zh-CN" b="1" dirty="0"/>
              <a:t>Mac OS</a:t>
            </a:r>
            <a:r>
              <a:rPr lang="zh-CN" altLang="en-US" b="1" dirty="0"/>
              <a:t>、</a:t>
            </a:r>
            <a:r>
              <a:rPr lang="en-US" altLang="zh-CN" b="1" dirty="0"/>
              <a:t>Linux</a:t>
            </a:r>
            <a:r>
              <a:rPr lang="zh-CN" altLang="en-US" b="1" dirty="0"/>
              <a:t>和</a:t>
            </a:r>
            <a:r>
              <a:rPr lang="en-US" altLang="zh-CN" b="1" dirty="0"/>
              <a:t>window</a:t>
            </a:r>
            <a:r>
              <a:rPr lang="zh-CN" altLang="en-US" b="1" dirty="0"/>
              <a:t>上的路径时不一样的</a:t>
            </a:r>
          </a:p>
          <a:p>
            <a:pPr lvl="1"/>
            <a:r>
              <a:rPr lang="en-US" altLang="zh-CN" dirty="0"/>
              <a:t>window</a:t>
            </a:r>
            <a:r>
              <a:rPr lang="zh-CN" altLang="en-US" dirty="0"/>
              <a:t>上会</a:t>
            </a:r>
            <a:r>
              <a:rPr lang="zh-CN" altLang="en-US" dirty="0">
                <a:solidFill>
                  <a:srgbClr val="FF0000"/>
                </a:solidFill>
              </a:rPr>
              <a:t>使用 </a:t>
            </a:r>
            <a:r>
              <a:rPr lang="en-US" altLang="zh-CN" dirty="0">
                <a:solidFill>
                  <a:srgbClr val="FF0000"/>
                </a:solidFill>
              </a:rPr>
              <a:t>\</a:t>
            </a:r>
            <a:r>
              <a:rPr lang="zh-CN" altLang="en-US" dirty="0">
                <a:solidFill>
                  <a:srgbClr val="FF0000"/>
                </a:solidFill>
              </a:rPr>
              <a:t>或者 </a:t>
            </a:r>
            <a:r>
              <a:rPr lang="en-US" altLang="zh-CN" dirty="0">
                <a:solidFill>
                  <a:srgbClr val="FF0000"/>
                </a:solidFill>
              </a:rPr>
              <a:t>\\ </a:t>
            </a:r>
            <a:r>
              <a:rPr lang="zh-CN" altLang="en-US" dirty="0"/>
              <a:t>来作为文件路径的分隔符，当然目前也支持 </a:t>
            </a:r>
            <a:r>
              <a:rPr lang="en-US" altLang="zh-CN" dirty="0"/>
              <a:t>/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Mac OS</a:t>
            </a:r>
            <a:r>
              <a:rPr lang="zh-CN" altLang="en-US" dirty="0"/>
              <a:t>、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Unix</a:t>
            </a:r>
            <a:r>
              <a:rPr lang="zh-CN" altLang="en-US" dirty="0"/>
              <a:t>操作系统上</a:t>
            </a:r>
            <a:r>
              <a:rPr lang="zh-CN" altLang="en-US" dirty="0">
                <a:solidFill>
                  <a:srgbClr val="FF0000"/>
                </a:solidFill>
              </a:rPr>
              <a:t>使用 </a:t>
            </a:r>
            <a:r>
              <a:rPr lang="en-US" altLang="zh-CN" dirty="0">
                <a:solidFill>
                  <a:srgbClr val="FF0000"/>
                </a:solidFill>
              </a:rPr>
              <a:t>/ </a:t>
            </a:r>
            <a:r>
              <a:rPr lang="zh-CN" altLang="en-US" dirty="0"/>
              <a:t>来作为文件路径的分隔符；</a:t>
            </a:r>
          </a:p>
          <a:p>
            <a:r>
              <a:rPr lang="zh-CN" altLang="en-US" b="1" dirty="0"/>
              <a:t>那么如果我们在</a:t>
            </a:r>
            <a:r>
              <a:rPr lang="en-US" altLang="zh-CN" b="1" dirty="0"/>
              <a:t>window</a:t>
            </a:r>
            <a:r>
              <a:rPr lang="zh-CN" altLang="en-US" b="1" dirty="0"/>
              <a:t>上使用 </a:t>
            </a:r>
            <a:r>
              <a:rPr lang="en-US" altLang="zh-CN" b="1" dirty="0"/>
              <a:t>\ </a:t>
            </a:r>
            <a:r>
              <a:rPr lang="zh-CN" altLang="en-US" b="1" dirty="0"/>
              <a:t>来作为分隔符开发了一个应用程序，要部署到</a:t>
            </a:r>
            <a:r>
              <a:rPr lang="en-US" altLang="zh-CN" b="1" dirty="0"/>
              <a:t>Linux</a:t>
            </a:r>
            <a:r>
              <a:rPr lang="zh-CN" altLang="en-US" b="1" dirty="0"/>
              <a:t>上面应该怎么办呢？</a:t>
            </a:r>
          </a:p>
          <a:p>
            <a:pPr lvl="1"/>
            <a:r>
              <a:rPr lang="zh-CN" altLang="en-US" dirty="0"/>
              <a:t>显示</a:t>
            </a:r>
            <a:r>
              <a:rPr lang="zh-CN" altLang="en-US" dirty="0">
                <a:solidFill>
                  <a:srgbClr val="FF0000"/>
                </a:solidFill>
              </a:rPr>
              <a:t>路径会出现一些问题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所以</a:t>
            </a:r>
            <a:r>
              <a:rPr lang="zh-CN" altLang="en-US" dirty="0">
                <a:solidFill>
                  <a:srgbClr val="FF0000"/>
                </a:solidFill>
              </a:rPr>
              <a:t>为了屏蔽他们之间的差异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在开发中对于路径的操作我们可以使用 </a:t>
            </a:r>
            <a:r>
              <a:rPr lang="en-US" altLang="zh-CN" dirty="0">
                <a:solidFill>
                  <a:srgbClr val="FF0000"/>
                </a:solidFill>
              </a:rPr>
              <a:t>path </a:t>
            </a:r>
            <a:r>
              <a:rPr lang="zh-CN" altLang="en-US" dirty="0">
                <a:solidFill>
                  <a:srgbClr val="FF0000"/>
                </a:solidFill>
              </a:rPr>
              <a:t>模块</a:t>
            </a:r>
            <a:r>
              <a:rPr lang="zh-CN" altLang="en-US" dirty="0"/>
              <a:t>；</a:t>
            </a:r>
          </a:p>
          <a:p>
            <a:r>
              <a:rPr lang="zh-CN" altLang="zh-CN" b="1" dirty="0"/>
              <a:t>可移植操作系统接口（英语：Portable Operating System Interface，缩写为POSIX）</a:t>
            </a:r>
          </a:p>
          <a:p>
            <a:pPr lvl="1"/>
            <a:r>
              <a:rPr kumimoji="1" lang="en-US" altLang="zh-CN" dirty="0"/>
              <a:t>Linux</a:t>
            </a:r>
            <a:r>
              <a:rPr kumimoji="1" lang="zh-CN" altLang="en-US" dirty="0"/>
              <a:t>和</a:t>
            </a:r>
            <a:r>
              <a:rPr kumimoji="1" lang="en-US" altLang="zh-CN" dirty="0"/>
              <a:t>Mac</a:t>
            </a:r>
            <a:r>
              <a:rPr kumimoji="1" lang="zh-CN" altLang="en-US" dirty="0"/>
              <a:t> </a:t>
            </a:r>
            <a:r>
              <a:rPr kumimoji="1" lang="en-US" altLang="zh-CN" dirty="0"/>
              <a:t>OS</a:t>
            </a:r>
            <a:r>
              <a:rPr kumimoji="1" lang="zh-CN" altLang="en-US" dirty="0"/>
              <a:t>都实现了</a:t>
            </a:r>
            <a:r>
              <a:rPr kumimoji="1" lang="en-US" altLang="zh-CN" dirty="0"/>
              <a:t>POSIX</a:t>
            </a:r>
            <a:r>
              <a:rPr kumimoji="1" lang="zh-CN" altLang="en-US" dirty="0"/>
              <a:t>接口；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Window</a:t>
            </a:r>
            <a:r>
              <a:rPr kumimoji="1" lang="zh-CN" altLang="en-US" dirty="0"/>
              <a:t>部分电脑实现了</a:t>
            </a:r>
            <a:r>
              <a:rPr kumimoji="1" lang="en-US" altLang="zh-CN" dirty="0"/>
              <a:t>POSIX</a:t>
            </a:r>
            <a:r>
              <a:rPr kumimoji="1" lang="zh-CN" altLang="en-US" dirty="0"/>
              <a:t>接口；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FC6CD14-2FB6-0948-84B9-B0B4EEA1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内置模块</a:t>
            </a:r>
            <a:r>
              <a:rPr kumimoji="1" lang="en-US" altLang="zh-CN" dirty="0"/>
              <a:t>path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562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1AB6F8-7B78-C64C-A010-02FC84878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因为我们需要添加前缀，所以要安装</a:t>
            </a:r>
            <a:r>
              <a:rPr lang="en-US" altLang="zh-CN" dirty="0" err="1"/>
              <a:t>autoprefixer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我们可以将这些配置信息放到一个单独的文件中进行管理：</a:t>
            </a:r>
          </a:p>
          <a:p>
            <a:pPr lvl="1"/>
            <a:r>
              <a:rPr lang="zh-CN" altLang="en-US" dirty="0"/>
              <a:t>在根目录下创建</a:t>
            </a:r>
            <a:r>
              <a:rPr lang="en-US" altLang="zh-CN" dirty="0"/>
              <a:t>postcss.config.js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5CB9F5F-493F-C544-93A2-B49B9D56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单独的</a:t>
            </a:r>
            <a:r>
              <a:rPr lang="en-US" altLang="zh-CN" dirty="0"/>
              <a:t>postcss</a:t>
            </a:r>
            <a:r>
              <a:rPr lang="zh-CN" altLang="en-US" dirty="0"/>
              <a:t>配置文件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55A20A-E329-7744-8CA5-EC67D5BBA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85" y="3348639"/>
            <a:ext cx="4432300" cy="19685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DAEF8F1-E7E3-B796-06BB-079487CE50A5}"/>
              </a:ext>
            </a:extLst>
          </p:cNvPr>
          <p:cNvSpPr txBox="1"/>
          <p:nvPr/>
        </p:nvSpPr>
        <p:spPr>
          <a:xfrm>
            <a:off x="636813" y="1772372"/>
            <a:ext cx="3603872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 install </a:t>
            </a:r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autoprefixer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-D</a:t>
            </a:r>
            <a:endParaRPr kumimoji="1" lang="zh-CN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8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0F3F5-90C1-B942-8855-F700A0B46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事实上，在配置</a:t>
            </a:r>
            <a:r>
              <a:rPr lang="en-US" altLang="zh-CN" dirty="0" err="1"/>
              <a:t>postcss</a:t>
            </a:r>
            <a:r>
              <a:rPr lang="en-US" altLang="zh-CN" dirty="0"/>
              <a:t>-loader</a:t>
            </a:r>
            <a:r>
              <a:rPr lang="zh-CN" altLang="en-US" dirty="0"/>
              <a:t>时，我们配置插件并不需要使用</a:t>
            </a:r>
            <a:r>
              <a:rPr lang="en-US" altLang="zh-CN" dirty="0" err="1"/>
              <a:t>autoprefixer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我们可以使用另外一个插件：</a:t>
            </a:r>
            <a:r>
              <a:rPr lang="en-US" altLang="zh-CN" dirty="0" err="1"/>
              <a:t>postcss</a:t>
            </a:r>
            <a:r>
              <a:rPr lang="en-US" altLang="zh-CN" dirty="0"/>
              <a:t>-preset-env</a:t>
            </a:r>
          </a:p>
          <a:p>
            <a:pPr lvl="1"/>
            <a:r>
              <a:rPr lang="en-US" altLang="zh-CN" dirty="0" err="1"/>
              <a:t>postcss</a:t>
            </a:r>
            <a:r>
              <a:rPr lang="en-US" altLang="zh-CN" dirty="0"/>
              <a:t>-preset-env</a:t>
            </a:r>
            <a:r>
              <a:rPr lang="zh-CN" altLang="en-US" dirty="0"/>
              <a:t>也是一个</a:t>
            </a:r>
            <a:r>
              <a:rPr lang="en-US" altLang="zh-CN" dirty="0"/>
              <a:t>postcss</a:t>
            </a:r>
            <a:r>
              <a:rPr lang="zh-CN" altLang="en-US" dirty="0"/>
              <a:t>的插件；</a:t>
            </a:r>
          </a:p>
          <a:p>
            <a:pPr lvl="1"/>
            <a:r>
              <a:rPr lang="zh-CN" altLang="en-US" dirty="0"/>
              <a:t>它可以帮助我们将一些现代的</a:t>
            </a:r>
            <a:r>
              <a:rPr lang="en-US" altLang="zh-CN" dirty="0"/>
              <a:t>CSS</a:t>
            </a:r>
            <a:r>
              <a:rPr lang="zh-CN" altLang="en-US" dirty="0"/>
              <a:t>特性，转成大多数浏览器认识的</a:t>
            </a:r>
            <a:r>
              <a:rPr lang="en-US" altLang="zh-CN" dirty="0"/>
              <a:t>CSS</a:t>
            </a:r>
            <a:r>
              <a:rPr lang="zh-CN" altLang="en-US" dirty="0"/>
              <a:t>，并且会根据目标浏览器或者运行时环境添加所需的</a:t>
            </a:r>
            <a:r>
              <a:rPr lang="en-US" altLang="zh-CN" dirty="0"/>
              <a:t>polyfill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也包括会自动帮助我们添加</a:t>
            </a:r>
            <a:r>
              <a:rPr lang="en-US" altLang="zh-CN" dirty="0" err="1"/>
              <a:t>autoprefixer</a:t>
            </a:r>
            <a:r>
              <a:rPr lang="zh-CN" altLang="en-US" dirty="0"/>
              <a:t>（所以相当于已经内置了</a:t>
            </a:r>
            <a:r>
              <a:rPr lang="en-US" altLang="zh-CN" dirty="0" err="1"/>
              <a:t>autoprefixer</a:t>
            </a:r>
            <a:r>
              <a:rPr lang="zh-CN" altLang="en-US" dirty="0"/>
              <a:t>）；</a:t>
            </a:r>
          </a:p>
          <a:p>
            <a:r>
              <a:rPr lang="zh-CN" altLang="en-US" dirty="0"/>
              <a:t>首先，我们需要安装</a:t>
            </a:r>
            <a:r>
              <a:rPr lang="en-US" altLang="zh-CN" dirty="0" err="1"/>
              <a:t>postcss</a:t>
            </a:r>
            <a:r>
              <a:rPr lang="en-US" altLang="zh-CN" dirty="0"/>
              <a:t>-preset-env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之后，我们直接修改掉之前的</a:t>
            </a:r>
            <a:r>
              <a:rPr lang="en-US" altLang="zh-CN" dirty="0" err="1"/>
              <a:t>autoprefixer</a:t>
            </a:r>
            <a:r>
              <a:rPr lang="zh-CN" altLang="en-US" dirty="0"/>
              <a:t>即可：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AB12B71-51F5-084F-B20F-4F916C1EF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postcss</a:t>
            </a:r>
            <a:r>
              <a:rPr lang="en-US" altLang="zh-CN" dirty="0"/>
              <a:t>-preset-env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CC988C-DD58-7549-92CF-0FE8F0F7A60C}"/>
              </a:ext>
            </a:extLst>
          </p:cNvPr>
          <p:cNvSpPr txBox="1"/>
          <p:nvPr/>
        </p:nvSpPr>
        <p:spPr>
          <a:xfrm>
            <a:off x="724537" y="4391854"/>
            <a:ext cx="4363695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 install </a:t>
            </a:r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postcss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-preset-env -D</a:t>
            </a:r>
            <a:endParaRPr kumimoji="1" lang="zh-CN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2B8435-655E-484A-988A-818FB1594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37" y="5600684"/>
            <a:ext cx="4035315" cy="8999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7F43FCC-8647-F648-927B-4211A3E3A4D5}"/>
              </a:ext>
            </a:extLst>
          </p:cNvPr>
          <p:cNvSpPr txBox="1"/>
          <p:nvPr/>
        </p:nvSpPr>
        <p:spPr>
          <a:xfrm>
            <a:off x="5620930" y="4761186"/>
            <a:ext cx="640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注意：我们在使用某些</a:t>
            </a:r>
            <a:r>
              <a:rPr kumimoji="1" lang="en-US" altLang="zh-CN" dirty="0"/>
              <a:t>postcss</a:t>
            </a:r>
            <a:r>
              <a:rPr kumimoji="1" lang="zh-CN" altLang="en-US" dirty="0"/>
              <a:t>插件时，也可以直接传入字符串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1ECD25-6DAA-AA47-87A3-CCBF6B42B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235" y="5223619"/>
            <a:ext cx="3162519" cy="136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9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16394E-AD63-BB47-8D85-6874402DE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/>
              <a:t>从路径中获取信息</a:t>
            </a:r>
            <a:endParaRPr lang="en-US" altLang="zh-CN" b="1" dirty="0"/>
          </a:p>
          <a:p>
            <a:pPr lvl="1"/>
            <a:r>
              <a:rPr lang="en-US" altLang="zh-CN" dirty="0" err="1"/>
              <a:t>dirname</a:t>
            </a:r>
            <a:r>
              <a:rPr lang="zh-CN" altLang="en-US" dirty="0"/>
              <a:t>：获取文件的父文件夹；</a:t>
            </a:r>
          </a:p>
          <a:p>
            <a:pPr lvl="1"/>
            <a:r>
              <a:rPr lang="en-US" altLang="zh-CN" dirty="0" err="1"/>
              <a:t>basename</a:t>
            </a:r>
            <a:r>
              <a:rPr lang="zh-CN" altLang="en-US" dirty="0"/>
              <a:t>：获取文件名；</a:t>
            </a:r>
          </a:p>
          <a:p>
            <a:pPr lvl="1"/>
            <a:r>
              <a:rPr lang="en-US" altLang="zh-CN" dirty="0" err="1"/>
              <a:t>extname</a:t>
            </a:r>
            <a:r>
              <a:rPr lang="zh-CN" altLang="en-US" dirty="0"/>
              <a:t>：获取文件扩展名；</a:t>
            </a:r>
          </a:p>
          <a:p>
            <a:r>
              <a:rPr lang="zh-CN" altLang="en-US" b="1" dirty="0"/>
              <a:t>路径的拼接：</a:t>
            </a:r>
            <a:r>
              <a:rPr lang="en-US" altLang="zh-CN" b="1" dirty="0" err="1"/>
              <a:t>path.join</a:t>
            </a:r>
            <a:endParaRPr lang="en-US" altLang="zh-CN" b="1" dirty="0"/>
          </a:p>
          <a:p>
            <a:pPr lvl="1"/>
            <a:r>
              <a:rPr lang="zh-CN" altLang="en-US" dirty="0"/>
              <a:t>如果我们希望将多个路径进行拼接，但是不同的操作系统可能使用的是不同的分隔符；</a:t>
            </a:r>
          </a:p>
          <a:p>
            <a:pPr lvl="1"/>
            <a:r>
              <a:rPr lang="zh-CN" altLang="en-US" dirty="0"/>
              <a:t>这个时候我们可以使用</a:t>
            </a:r>
            <a:r>
              <a:rPr lang="en-US" altLang="zh-CN" dirty="0" err="1"/>
              <a:t>path.join</a:t>
            </a:r>
            <a:r>
              <a:rPr lang="zh-CN" altLang="en-US" dirty="0"/>
              <a:t>函数；</a:t>
            </a:r>
          </a:p>
          <a:p>
            <a:r>
              <a:rPr lang="zh-CN" altLang="en-US" b="1" dirty="0"/>
              <a:t>拼接绝对路径：</a:t>
            </a:r>
            <a:r>
              <a:rPr lang="en-US" altLang="zh-CN" b="1" dirty="0" err="1"/>
              <a:t>path.resolve</a:t>
            </a:r>
            <a:endParaRPr lang="en-US" altLang="zh-CN" b="1" dirty="0"/>
          </a:p>
          <a:p>
            <a:pPr lvl="1"/>
            <a:r>
              <a:rPr lang="en-US" altLang="zh-CN" dirty="0" err="1"/>
              <a:t>path.resolve</a:t>
            </a:r>
            <a:r>
              <a:rPr lang="en-US" altLang="zh-CN" dirty="0"/>
              <a:t>() </a:t>
            </a:r>
            <a:r>
              <a:rPr lang="zh-CN" altLang="en-US" dirty="0"/>
              <a:t>方法会把一个路径或路径片段的序列解析为一个绝对路径；</a:t>
            </a:r>
            <a:endParaRPr lang="en-US" altLang="zh-CN" dirty="0"/>
          </a:p>
          <a:p>
            <a:pPr lvl="1"/>
            <a:r>
              <a:rPr lang="zh-CN" altLang="en-US" dirty="0"/>
              <a:t>给定的路径的序列是从右往左被处理的，后面每个 </a:t>
            </a:r>
            <a:r>
              <a:rPr lang="en-US" altLang="zh-CN" dirty="0"/>
              <a:t>path </a:t>
            </a:r>
            <a:r>
              <a:rPr lang="zh-CN" altLang="en-US" dirty="0"/>
              <a:t>被依次解析，直到构造完成一个绝对路径；</a:t>
            </a:r>
            <a:endParaRPr lang="en-US" altLang="zh-CN" dirty="0"/>
          </a:p>
          <a:p>
            <a:pPr lvl="1"/>
            <a:r>
              <a:rPr lang="zh-CN" altLang="en-US" dirty="0"/>
              <a:t>如果在处理完所有给定</a:t>
            </a:r>
            <a:r>
              <a:rPr lang="en-US" altLang="zh-CN" dirty="0"/>
              <a:t>path</a:t>
            </a:r>
            <a:r>
              <a:rPr lang="zh-CN" altLang="en-US" dirty="0"/>
              <a:t>的段之后，还没有生成绝对路径，则使用当前工作目录；</a:t>
            </a:r>
            <a:endParaRPr lang="en-US" altLang="zh-CN" dirty="0"/>
          </a:p>
          <a:p>
            <a:pPr lvl="1"/>
            <a:r>
              <a:rPr lang="zh-CN" altLang="en-US" dirty="0"/>
              <a:t>生成的路径被规范化并删除尾部斜杠，零长度</a:t>
            </a:r>
            <a:r>
              <a:rPr lang="en-US" altLang="zh-CN" dirty="0"/>
              <a:t>path</a:t>
            </a:r>
            <a:r>
              <a:rPr lang="zh-CN" altLang="en-US" dirty="0"/>
              <a:t>段被忽略；</a:t>
            </a:r>
            <a:endParaRPr lang="en-US" altLang="zh-CN" dirty="0"/>
          </a:p>
          <a:p>
            <a:pPr lvl="1"/>
            <a:r>
              <a:rPr lang="zh-CN" altLang="en-US" dirty="0"/>
              <a:t>如果没有</a:t>
            </a:r>
            <a:r>
              <a:rPr lang="en-US" altLang="zh-CN" dirty="0"/>
              <a:t>path</a:t>
            </a:r>
            <a:r>
              <a:rPr lang="zh-CN" altLang="en-US" dirty="0"/>
              <a:t>传递段，</a:t>
            </a:r>
            <a:r>
              <a:rPr lang="en-US" altLang="zh-CN" dirty="0" err="1"/>
              <a:t>path.resolve</a:t>
            </a:r>
            <a:r>
              <a:rPr lang="en-US" altLang="zh-CN" dirty="0"/>
              <a:t>()</a:t>
            </a:r>
            <a:r>
              <a:rPr lang="zh-CN" altLang="en-US" dirty="0"/>
              <a:t>将返回当前工作目录的绝对路径；</a:t>
            </a:r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932310B-0E76-3142-90AE-330276CD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kumimoji="1" lang="en-US" altLang="zh-CN" dirty="0"/>
              <a:t>ath</a:t>
            </a:r>
            <a:r>
              <a:rPr kumimoji="1" lang="zh-CN" altLang="en-US" dirty="0"/>
              <a:t>常见的</a:t>
            </a:r>
            <a:r>
              <a:rPr kumimoji="1" lang="en-US" altLang="zh-CN" dirty="0"/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666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02CEF-B508-EB41-9729-15011A8EE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/>
              <a:t>在</a:t>
            </a:r>
            <a:r>
              <a:rPr kumimoji="1" lang="en-US" altLang="zh-CN" b="1" dirty="0"/>
              <a:t>webpack</a:t>
            </a:r>
            <a:r>
              <a:rPr kumimoji="1" lang="zh-CN" altLang="en-US" b="1" dirty="0"/>
              <a:t>中获取路径或者起别名的地方也可以使用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FFEFFAE-81F8-DC40-8060-364C2CC29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webpack</a:t>
            </a:r>
            <a:r>
              <a:rPr lang="zh-CN" altLang="en-US" dirty="0"/>
              <a:t>中的使用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3A7857-E879-3346-9607-C71E79CE1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86" y="1856865"/>
            <a:ext cx="6050911" cy="473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4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B7AB69C-913C-584D-87BD-07EE76DAD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事实上随着前端的快速发展，目前前端的开发已经变的越来越复杂了：</a:t>
            </a:r>
            <a:endParaRPr kumimoji="1" lang="en-US" altLang="zh-CN" b="1" dirty="0"/>
          </a:p>
          <a:p>
            <a:pPr lvl="1"/>
            <a:r>
              <a:rPr lang="zh-CN" altLang="en-US" dirty="0"/>
              <a:t>比如开发过程中我们需要通过</a:t>
            </a:r>
            <a:r>
              <a:rPr lang="zh-CN" altLang="en-US" dirty="0">
                <a:solidFill>
                  <a:srgbClr val="FF0000"/>
                </a:solidFill>
              </a:rPr>
              <a:t>模块化的方式</a:t>
            </a:r>
            <a:r>
              <a:rPr lang="zh-CN" altLang="en-US" dirty="0"/>
              <a:t>来开发；</a:t>
            </a:r>
          </a:p>
          <a:p>
            <a:pPr lvl="1"/>
            <a:r>
              <a:rPr lang="zh-CN" altLang="en-US" dirty="0"/>
              <a:t>比如也会使用一些</a:t>
            </a:r>
            <a:r>
              <a:rPr lang="zh-CN" altLang="en-US" dirty="0">
                <a:solidFill>
                  <a:srgbClr val="FF0000"/>
                </a:solidFill>
              </a:rPr>
              <a:t>高级的特性来加快我们的开发效率或者安全性</a:t>
            </a:r>
            <a:r>
              <a:rPr lang="zh-CN" altLang="en-US" dirty="0"/>
              <a:t>，比如通过</a:t>
            </a:r>
            <a:r>
              <a:rPr lang="en-US" altLang="zh-CN" dirty="0"/>
              <a:t>ES6+</a:t>
            </a:r>
            <a:r>
              <a:rPr lang="zh-CN" altLang="en-US" dirty="0"/>
              <a:t>、</a:t>
            </a:r>
            <a:r>
              <a:rPr lang="en-US" altLang="zh-CN" dirty="0"/>
              <a:t>TypeScript</a:t>
            </a:r>
            <a:r>
              <a:rPr lang="zh-CN" altLang="en-US" dirty="0"/>
              <a:t>开发脚本逻辑，通过</a:t>
            </a:r>
            <a:r>
              <a:rPr lang="en-US" altLang="zh-CN" dirty="0"/>
              <a:t>sass</a:t>
            </a:r>
            <a:r>
              <a:rPr lang="zh-CN" altLang="en-US" dirty="0"/>
              <a:t>、</a:t>
            </a:r>
            <a:r>
              <a:rPr lang="en-US" altLang="zh-CN" dirty="0"/>
              <a:t>less</a:t>
            </a:r>
            <a:r>
              <a:rPr lang="zh-CN" altLang="en-US" dirty="0"/>
              <a:t>等方式来编写</a:t>
            </a:r>
            <a:r>
              <a:rPr lang="en-US" altLang="zh-CN" dirty="0"/>
              <a:t>css</a:t>
            </a:r>
            <a:r>
              <a:rPr lang="zh-CN" altLang="en-US" dirty="0"/>
              <a:t>样式代码；</a:t>
            </a:r>
          </a:p>
          <a:p>
            <a:pPr lvl="1"/>
            <a:r>
              <a:rPr lang="zh-CN" altLang="en-US" dirty="0"/>
              <a:t>比如开发过程中，我们还希望</a:t>
            </a:r>
            <a:r>
              <a:rPr lang="zh-CN" altLang="en-US" dirty="0">
                <a:solidFill>
                  <a:srgbClr val="FF0000"/>
                </a:solidFill>
              </a:rPr>
              <a:t>实时的监听文件的变化</a:t>
            </a:r>
            <a:r>
              <a:rPr lang="zh-CN" altLang="en-US" dirty="0"/>
              <a:t>来并且</a:t>
            </a:r>
            <a:r>
              <a:rPr lang="zh-CN" altLang="en-US" dirty="0">
                <a:solidFill>
                  <a:srgbClr val="FF0000"/>
                </a:solidFill>
              </a:rPr>
              <a:t>反映到浏览器上</a:t>
            </a:r>
            <a:r>
              <a:rPr lang="zh-CN" altLang="en-US" dirty="0"/>
              <a:t>，提高开发的效率；</a:t>
            </a:r>
          </a:p>
          <a:p>
            <a:pPr lvl="1"/>
            <a:r>
              <a:rPr lang="zh-CN" altLang="en-US" dirty="0"/>
              <a:t>比如开发完成后我们还需要</a:t>
            </a:r>
            <a:r>
              <a:rPr lang="zh-CN" altLang="en-US" dirty="0">
                <a:solidFill>
                  <a:srgbClr val="FF0000"/>
                </a:solidFill>
              </a:rPr>
              <a:t>将代码进行压缩、合并以及其他相关的优化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等等</a:t>
            </a:r>
            <a:r>
              <a:rPr lang="en-US" altLang="zh-CN" dirty="0"/>
              <a:t>….</a:t>
            </a:r>
          </a:p>
          <a:p>
            <a:r>
              <a:rPr lang="zh-CN" altLang="en-US" b="1" dirty="0"/>
              <a:t>但是对于很多的</a:t>
            </a:r>
            <a:r>
              <a:rPr lang="zh-CN" altLang="en-US" b="1" dirty="0">
                <a:solidFill>
                  <a:srgbClr val="FF0000"/>
                </a:solidFill>
              </a:rPr>
              <a:t>前端开发者</a:t>
            </a:r>
            <a:r>
              <a:rPr lang="zh-CN" altLang="en-US" b="1" dirty="0"/>
              <a:t>来说，并不需要思考这些问题，日常的开发中根本就没有面临这些问题：</a:t>
            </a:r>
          </a:p>
          <a:p>
            <a:pPr lvl="1"/>
            <a:r>
              <a:rPr lang="zh-CN" altLang="en-US" dirty="0"/>
              <a:t>这是因为目前前端开发我们通常都会直接使用三大框架来开发：</a:t>
            </a:r>
            <a:r>
              <a:rPr lang="en-US" altLang="zh-CN" dirty="0">
                <a:solidFill>
                  <a:srgbClr val="FF0000"/>
                </a:solidFill>
              </a:rPr>
              <a:t>Vue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React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Angular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但是事实上，这三大框架的创建过程我们都是</a:t>
            </a:r>
            <a:r>
              <a:rPr lang="zh-CN" altLang="en-US" dirty="0">
                <a:solidFill>
                  <a:srgbClr val="FF0000"/>
                </a:solidFill>
              </a:rPr>
              <a:t>借助于脚手架（</a:t>
            </a:r>
            <a:r>
              <a:rPr lang="en-US" altLang="zh-CN" dirty="0">
                <a:solidFill>
                  <a:srgbClr val="FF0000"/>
                </a:solidFill>
              </a:rPr>
              <a:t>CLI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的；</a:t>
            </a:r>
          </a:p>
          <a:p>
            <a:pPr lvl="1"/>
            <a:r>
              <a:rPr lang="zh-CN" altLang="en-US" dirty="0"/>
              <a:t>事实上</a:t>
            </a:r>
            <a:r>
              <a:rPr lang="en-US" altLang="zh-CN" dirty="0"/>
              <a:t>Vue-CLI</a:t>
            </a:r>
            <a:r>
              <a:rPr lang="zh-CN" altLang="en-US" dirty="0"/>
              <a:t>、</a:t>
            </a:r>
            <a:r>
              <a:rPr lang="en-US" altLang="zh-CN" dirty="0"/>
              <a:t>create-react-app</a:t>
            </a:r>
            <a:r>
              <a:rPr lang="zh-CN" altLang="en-US" dirty="0"/>
              <a:t>、</a:t>
            </a:r>
            <a:r>
              <a:rPr lang="en-US" altLang="zh-CN" dirty="0"/>
              <a:t>Angular-CLI</a:t>
            </a:r>
            <a:r>
              <a:rPr lang="zh-CN" altLang="en-US" dirty="0"/>
              <a:t>都是</a:t>
            </a:r>
            <a:r>
              <a:rPr lang="zh-CN" altLang="en-US" dirty="0">
                <a:solidFill>
                  <a:srgbClr val="FF0000"/>
                </a:solidFill>
              </a:rPr>
              <a:t>基于</a:t>
            </a:r>
            <a:r>
              <a:rPr lang="en-US" altLang="zh-CN" dirty="0">
                <a:solidFill>
                  <a:srgbClr val="FF0000"/>
                </a:solidFill>
              </a:rPr>
              <a:t>webpack</a:t>
            </a:r>
            <a:r>
              <a:rPr lang="zh-CN" altLang="en-US" dirty="0"/>
              <a:t>来帮助我们支持模块化、</a:t>
            </a:r>
            <a:r>
              <a:rPr lang="en-US" altLang="zh-CN" dirty="0"/>
              <a:t>less</a:t>
            </a:r>
            <a:r>
              <a:rPr lang="zh-CN" altLang="en-US" dirty="0"/>
              <a:t>、</a:t>
            </a:r>
            <a:r>
              <a:rPr lang="en-US" altLang="zh-CN" dirty="0"/>
              <a:t>TypeScript</a:t>
            </a:r>
            <a:r>
              <a:rPr lang="zh-CN" altLang="en-US" dirty="0"/>
              <a:t>、打包优化等的；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4941B52-348C-544D-9BB9-4C693963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认识</a:t>
            </a:r>
            <a:r>
              <a:rPr kumimoji="1" lang="en-US" altLang="zh-CN" dirty="0"/>
              <a:t>webpack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13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CA36A53-D154-DB4C-BB27-D5C1D6A5A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事实上我们上面提到的所有脚手架都是依赖于</a:t>
            </a:r>
            <a:r>
              <a:rPr kumimoji="1" lang="en-US" altLang="zh-CN" dirty="0"/>
              <a:t>webpack</a:t>
            </a:r>
            <a:r>
              <a:rPr kumimoji="1" lang="zh-CN" altLang="en-US" dirty="0"/>
              <a:t>的：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4E5EAD1-3D10-6748-B68B-73E76DD0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脚手架依赖</a:t>
            </a:r>
            <a:r>
              <a:rPr kumimoji="1" lang="en-US" altLang="zh-CN" dirty="0"/>
              <a:t>webpack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6379EC-9EB4-164D-B98D-5491C49A6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49" y="2067837"/>
            <a:ext cx="9537162" cy="360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2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71A32D5-3108-6049-A3A0-6EB9BAD24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/>
              <a:t>我们先来看一下官方的解释：</a:t>
            </a:r>
            <a:endParaRPr kumimoji="1" lang="en-US" altLang="zh-CN" b="1" dirty="0"/>
          </a:p>
          <a:p>
            <a:endParaRPr kumimoji="1"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webpack</a:t>
            </a:r>
            <a:r>
              <a:rPr lang="zh-CN" altLang="en-US" b="1" dirty="0"/>
              <a:t>是一个静态的模块化打包工具，为现代的</a:t>
            </a:r>
            <a:r>
              <a:rPr lang="en-US" altLang="zh-CN" b="1" dirty="0"/>
              <a:t>JavaScript</a:t>
            </a:r>
            <a:r>
              <a:rPr lang="zh-CN" altLang="en-US" b="1" dirty="0"/>
              <a:t>应用程序；</a:t>
            </a:r>
          </a:p>
          <a:p>
            <a:r>
              <a:rPr lang="zh-CN" altLang="en-US" dirty="0"/>
              <a:t>我们来对上面的解释进行拆解：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打包</a:t>
            </a:r>
            <a:r>
              <a:rPr lang="en-US" altLang="zh-CN" dirty="0">
                <a:solidFill>
                  <a:srgbClr val="FF0000"/>
                </a:solidFill>
              </a:rPr>
              <a:t>bundler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/>
              <a:t>webpack</a:t>
            </a:r>
            <a:r>
              <a:rPr lang="zh-CN" altLang="en-US" dirty="0"/>
              <a:t>可以将帮助我们进行打包，所以它是一个打包工具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静态的</a:t>
            </a:r>
            <a:r>
              <a:rPr lang="en-US" altLang="zh-CN" dirty="0">
                <a:solidFill>
                  <a:srgbClr val="FF0000"/>
                </a:solidFill>
              </a:rPr>
              <a:t>static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这样表述的原因是我们最终可以将代码打包成最终的静态资源（部署到静态服务器）；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模块化</a:t>
            </a:r>
            <a:r>
              <a:rPr lang="en-US" altLang="zh-CN" dirty="0">
                <a:solidFill>
                  <a:srgbClr val="FF0000"/>
                </a:solidFill>
              </a:rPr>
              <a:t>module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/>
              <a:t>webpack</a:t>
            </a:r>
            <a:r>
              <a:rPr lang="zh-CN" altLang="en-US" dirty="0"/>
              <a:t>默认支持各种模块化开发，</a:t>
            </a:r>
            <a:r>
              <a:rPr lang="en-US" altLang="zh-CN" dirty="0"/>
              <a:t>ES Module</a:t>
            </a:r>
            <a:r>
              <a:rPr lang="zh-CN" altLang="en-US" dirty="0"/>
              <a:t>、</a:t>
            </a:r>
            <a:r>
              <a:rPr lang="en-US" altLang="zh-CN" dirty="0"/>
              <a:t>CommonJS</a:t>
            </a:r>
            <a:r>
              <a:rPr lang="zh-CN" altLang="en-US" dirty="0"/>
              <a:t>、</a:t>
            </a:r>
            <a:r>
              <a:rPr lang="en-US" altLang="zh-CN" dirty="0"/>
              <a:t>AMD</a:t>
            </a:r>
            <a:r>
              <a:rPr lang="zh-CN" altLang="en-US" dirty="0"/>
              <a:t>等；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现代的</a:t>
            </a:r>
            <a:r>
              <a:rPr lang="en-US" altLang="zh-CN" dirty="0">
                <a:solidFill>
                  <a:srgbClr val="FF0000"/>
                </a:solidFill>
              </a:rPr>
              <a:t>modern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我们前端说过，正是因为现代前端开发面临各种各样的问题，才催生了</a:t>
            </a:r>
            <a:r>
              <a:rPr lang="en-US" altLang="zh-CN" dirty="0"/>
              <a:t>webpack</a:t>
            </a:r>
            <a:r>
              <a:rPr lang="zh-CN" altLang="en-US" dirty="0"/>
              <a:t>的出现和发展；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E28BC99-0081-9D46-87EB-5DFFC812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Webpack</a:t>
            </a:r>
            <a:r>
              <a:rPr kumimoji="1" lang="zh-CN" altLang="en-US" dirty="0"/>
              <a:t>到底是什么呢？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459BD8-83BF-9543-877F-287BE932B9FB}"/>
              </a:ext>
            </a:extLst>
          </p:cNvPr>
          <p:cNvSpPr txBox="1"/>
          <p:nvPr/>
        </p:nvSpPr>
        <p:spPr>
          <a:xfrm>
            <a:off x="929851" y="2006047"/>
            <a:ext cx="917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webpack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 is a </a:t>
            </a:r>
            <a:r>
              <a:rPr lang="en-US" altLang="zh-CN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altLang="zh-CN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en-US" altLang="zh-CN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bundler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 for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modern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JavaScript applications. 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81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5B499EF-1A50-A343-8930-05166FDE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Webpack</a:t>
            </a:r>
            <a:r>
              <a:rPr kumimoji="1" lang="zh-CN" altLang="en-US" dirty="0"/>
              <a:t>官方的图片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1EC0ED2-DA52-3C48-B89A-BB2A62F37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74" y="1257300"/>
            <a:ext cx="11808790" cy="54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21-4-26-2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/>
      <a:bodyPr vert="horz" lIns="91440" tIns="45720" rIns="91440" bIns="45720" rtlCol="0" anchor="ctr">
        <a:no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1-4-26-2" id="{4A51172A-A772-3E4F-9001-22DF8F808751}" vid="{4E90DBBC-22CF-6C41-B475-53D708E4241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2021-4-26-2</Template>
  <TotalTime>41043</TotalTime>
  <Words>2890</Words>
  <Application>Microsoft Office PowerPoint</Application>
  <PresentationFormat>宽屏</PresentationFormat>
  <Paragraphs>256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等线</vt:lpstr>
      <vt:lpstr>等线 Light</vt:lpstr>
      <vt:lpstr>微软雅黑</vt:lpstr>
      <vt:lpstr>Arial</vt:lpstr>
      <vt:lpstr>Consolas</vt:lpstr>
      <vt:lpstr>Wingdings</vt:lpstr>
      <vt:lpstr>2021-4-26-2</vt:lpstr>
      <vt:lpstr>邂逅Webpack和打包过程</vt:lpstr>
      <vt:lpstr>PowerPoint 演示文稿</vt:lpstr>
      <vt:lpstr>内置模块path</vt:lpstr>
      <vt:lpstr>path常见的API</vt:lpstr>
      <vt:lpstr>在webpack中的使用</vt:lpstr>
      <vt:lpstr>认识webpack</vt:lpstr>
      <vt:lpstr>脚手架依赖webpack</vt:lpstr>
      <vt:lpstr>Webpack到底是什么呢？</vt:lpstr>
      <vt:lpstr>Webpack官方的图片</vt:lpstr>
      <vt:lpstr>Vue项目加载的文件有哪些呢？</vt:lpstr>
      <vt:lpstr>Webpack的使用前提</vt:lpstr>
      <vt:lpstr>Webpack的安装</vt:lpstr>
      <vt:lpstr>Webpack的默认打包</vt:lpstr>
      <vt:lpstr>创建局部的webpack</vt:lpstr>
      <vt:lpstr>Webpack配置文件</vt:lpstr>
      <vt:lpstr>指定配置文件</vt:lpstr>
      <vt:lpstr>Webpack的依赖图</vt:lpstr>
      <vt:lpstr>编写案例代码</vt:lpstr>
      <vt:lpstr>css-loader的使用</vt:lpstr>
      <vt:lpstr>css-loader的使用方案</vt:lpstr>
      <vt:lpstr>loader配置方式</vt:lpstr>
      <vt:lpstr>Loader的配置代码</vt:lpstr>
      <vt:lpstr>认识style-loader</vt:lpstr>
      <vt:lpstr>配置style-loader</vt:lpstr>
      <vt:lpstr>如何处理less文件？</vt:lpstr>
      <vt:lpstr>Less工具处理</vt:lpstr>
      <vt:lpstr>less-loader处理</vt:lpstr>
      <vt:lpstr>认识PostCSS工具</vt:lpstr>
      <vt:lpstr>postcss-loader</vt:lpstr>
      <vt:lpstr>单独的postcss配置文件</vt:lpstr>
      <vt:lpstr>postcss-preset-env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Vue3+TypeScript</dc:title>
  <dc:creator>coder why</dc:creator>
  <cp:lastModifiedBy>coderwhy</cp:lastModifiedBy>
  <cp:revision>1352</cp:revision>
  <dcterms:created xsi:type="dcterms:W3CDTF">2021-04-26T13:18:14Z</dcterms:created>
  <dcterms:modified xsi:type="dcterms:W3CDTF">2022-07-01T16:12:54Z</dcterms:modified>
</cp:coreProperties>
</file>