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20"/>
  </p:handoutMasterIdLst>
  <p:sldIdLst>
    <p:sldId id="256" r:id="rId2"/>
    <p:sldId id="288" r:id="rId3"/>
    <p:sldId id="257" r:id="rId4"/>
    <p:sldId id="264" r:id="rId5"/>
    <p:sldId id="265" r:id="rId6"/>
    <p:sldId id="266" r:id="rId7"/>
    <p:sldId id="289" r:id="rId8"/>
    <p:sldId id="258" r:id="rId9"/>
    <p:sldId id="259" r:id="rId10"/>
    <p:sldId id="260" r:id="rId11"/>
    <p:sldId id="263" r:id="rId12"/>
    <p:sldId id="291" r:id="rId13"/>
    <p:sldId id="293" r:id="rId14"/>
    <p:sldId id="290" r:id="rId15"/>
    <p:sldId id="294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9FF5C5-38EE-3A40-8FF3-54AE8E46463A}">
          <p14:sldIdLst>
            <p14:sldId id="256"/>
            <p14:sldId id="288"/>
          </p14:sldIdLst>
        </p14:section>
        <p14:section name="加载图片资源" id="{BCEA5B29-5239-BB45-8A13-C0D2216B0C98}">
          <p14:sldIdLst>
            <p14:sldId id="257"/>
          </p14:sldIdLst>
        </p14:section>
        <p14:section name="asset module type" id="{76F8BE73-5109-9A47-BC17-4FDC5AF27D8E}">
          <p14:sldIdLst>
            <p14:sldId id="264"/>
            <p14:sldId id="265"/>
            <p14:sldId id="266"/>
          </p14:sldIdLst>
        </p14:section>
        <p14:section name="认识Babel" id="{95FC5122-D0D5-D84A-901C-0333F1F89472}">
          <p14:sldIdLst>
            <p14:sldId id="289"/>
          </p14:sldIdLst>
        </p14:section>
        <p14:section name="Babel命令行" id="{BB61B42D-064F-1046-92D8-0C22CF006509}">
          <p14:sldIdLst>
            <p14:sldId id="258"/>
            <p14:sldId id="259"/>
            <p14:sldId id="260"/>
          </p14:sldIdLst>
        </p14:section>
        <p14:section name="babel-loader" id="{ECD2405F-C464-C442-BDE6-415F74F61F67}">
          <p14:sldIdLst>
            <p14:sldId id="263"/>
            <p14:sldId id="291"/>
          </p14:sldIdLst>
        </p14:section>
        <p14:section name="加载Vue文件" id="{45E7AE65-3ED7-9C4E-A463-060D59AC6B46}">
          <p14:sldIdLst>
            <p14:sldId id="293"/>
            <p14:sldId id="290"/>
            <p14:sldId id="294"/>
          </p14:sldIdLst>
        </p14:section>
        <p14:section name="resolve模块解析" id="{1AFA4A70-242C-8A45-9C25-F7584F1DA1CC}">
          <p14:sldIdLst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340" autoAdjust="0"/>
  </p:normalViewPr>
  <p:slideViewPr>
    <p:cSldViewPr snapToGrid="0" snapToObjects="1">
      <p:cViewPr varScale="1">
        <p:scale>
          <a:sx n="91" d="100"/>
          <a:sy n="91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E67966-7BF3-694F-BCEB-1779471752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317A60-927D-1449-8BA7-3D46916F7F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  <a:t>2022/7/1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A1D51-4A5F-2B42-8F72-19690F7DB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50B665-F8CB-0C4C-BD00-069E67E6CC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49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>
            <a:extLst>
              <a:ext uri="{FF2B5EF4-FFF2-40B4-BE49-F238E27FC236}">
                <a16:creationId xmlns:a16="http://schemas.microsoft.com/office/drawing/2014/main" id="{9725B4CE-0582-7B45-B31D-CC21CD8F69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>
            <a:extLst>
              <a:ext uri="{FF2B5EF4-FFF2-40B4-BE49-F238E27FC236}">
                <a16:creationId xmlns:a16="http://schemas.microsoft.com/office/drawing/2014/main" id="{EDF499DC-9019-1748-9A7C-818D506CD8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>
            <a:extLst>
              <a:ext uri="{FF2B5EF4-FFF2-40B4-BE49-F238E27FC236}">
                <a16:creationId xmlns:a16="http://schemas.microsoft.com/office/drawing/2014/main" id="{B19BC968-C2DD-064F-A459-B0284BAA952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>
            <a:extLst>
              <a:ext uri="{FF2B5EF4-FFF2-40B4-BE49-F238E27FC236}">
                <a16:creationId xmlns:a16="http://schemas.microsoft.com/office/drawing/2014/main" id="{54886609-4623-B14F-867F-1E16692393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>
            <a:extLst>
              <a:ext uri="{FF2B5EF4-FFF2-40B4-BE49-F238E27FC236}">
                <a16:creationId xmlns:a16="http://schemas.microsoft.com/office/drawing/2014/main" id="{2D3B475A-339D-B245-8E34-0FE327202FA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>
            <a:extLst>
              <a:ext uri="{FF2B5EF4-FFF2-40B4-BE49-F238E27FC236}">
                <a16:creationId xmlns:a16="http://schemas.microsoft.com/office/drawing/2014/main" id="{DB8DE067-95F7-464E-BD65-7CB3579AA96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>
            <a:extLst>
              <a:ext uri="{FF2B5EF4-FFF2-40B4-BE49-F238E27FC236}">
                <a16:creationId xmlns:a16="http://schemas.microsoft.com/office/drawing/2014/main" id="{E4A5A2D5-FA8C-B542-B609-72EFC61976C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>
            <a:extLst>
              <a:ext uri="{FF2B5EF4-FFF2-40B4-BE49-F238E27FC236}">
                <a16:creationId xmlns:a16="http://schemas.microsoft.com/office/drawing/2014/main" id="{2C818430-C3C4-CE41-BCFF-5C7B3DCC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副标题 2">
            <a:extLst>
              <a:ext uri="{FF2B5EF4-FFF2-40B4-BE49-F238E27FC236}">
                <a16:creationId xmlns:a16="http://schemas.microsoft.com/office/drawing/2014/main" id="{90BE9B69-F2C1-C440-A41F-1E7D2D32B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3401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>
            <a:extLst>
              <a:ext uri="{FF2B5EF4-FFF2-40B4-BE49-F238E27FC236}">
                <a16:creationId xmlns:a16="http://schemas.microsoft.com/office/drawing/2014/main" id="{A19D57B8-7610-EF46-900B-EB81275C089F}"/>
              </a:ext>
            </a:extLst>
          </p:cNvPr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6" name="直接连接符 33">
            <a:extLst>
              <a:ext uri="{FF2B5EF4-FFF2-40B4-BE49-F238E27FC236}">
                <a16:creationId xmlns:a16="http://schemas.microsoft.com/office/drawing/2014/main" id="{DCE9A412-7F71-D942-B1D5-5B67A08D49E8}"/>
              </a:ext>
            </a:extLst>
          </p:cNvPr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94D6BB-841B-FB40-A3CC-20D5B2618D54}"/>
              </a:ext>
            </a:extLst>
          </p:cNvPr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任意多边形: 形状 36">
            <a:extLst>
              <a:ext uri="{FF2B5EF4-FFF2-40B4-BE49-F238E27FC236}">
                <a16:creationId xmlns:a16="http://schemas.microsoft.com/office/drawing/2014/main" id="{C8A7EFEE-06D3-8847-969A-EF0D7622FF15}"/>
              </a:ext>
            </a:extLst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任意多边形: 形状 37">
            <a:extLst>
              <a:ext uri="{FF2B5EF4-FFF2-40B4-BE49-F238E27FC236}">
                <a16:creationId xmlns:a16="http://schemas.microsoft.com/office/drawing/2014/main" id="{252D63A4-8C59-6643-9A20-F5743F099E34}"/>
              </a:ext>
            </a:extLst>
          </p:cNvPr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任意多边形: 形状 38">
            <a:extLst>
              <a:ext uri="{FF2B5EF4-FFF2-40B4-BE49-F238E27FC236}">
                <a16:creationId xmlns:a16="http://schemas.microsoft.com/office/drawing/2014/main" id="{75888639-4E84-3647-9D0B-5CE68464B884}"/>
              </a:ext>
            </a:extLst>
          </p:cNvPr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4D6CB28-65E8-344A-AA21-177138B3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61" indent="-234945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080" indent="-253994">
              <a:lnSpc>
                <a:spcPct val="150000"/>
              </a:lnSpc>
              <a:buFont typeface="Wingdings" panose="05000000000000000000" pitchFamily="2" charset="2"/>
              <a:buChar char="ü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00" indent="-215895">
              <a:lnSpc>
                <a:spcPct val="150000"/>
              </a:lnSpc>
              <a:buFont typeface="Wingdings" panose="05000000000000000000" pitchFamily="2" charset="2"/>
              <a:buChar char="Ø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18" indent="-234945">
              <a:lnSpc>
                <a:spcPct val="150000"/>
              </a:lnSpc>
              <a:buFont typeface="Wingdings" panose="05000000000000000000" pitchFamily="2" charset="2"/>
              <a:buChar char="l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4" name="标题占位符 1">
            <a:extLst>
              <a:ext uri="{FF2B5EF4-FFF2-40B4-BE49-F238E27FC236}">
                <a16:creationId xmlns:a16="http://schemas.microsoft.com/office/drawing/2014/main" id="{58EB4AE5-2D12-A84E-B928-E09C888E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59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2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>
            <a:extLst>
              <a:ext uri="{FF2B5EF4-FFF2-40B4-BE49-F238E27FC236}">
                <a16:creationId xmlns:a16="http://schemas.microsoft.com/office/drawing/2014/main" id="{59A270AD-5303-4FE9-9F06-62152F6876C3}"/>
              </a:ext>
            </a:extLst>
          </p:cNvPr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>
              <a:extLst>
                <a:ext uri="{FF2B5EF4-FFF2-40B4-BE49-F238E27FC236}">
                  <a16:creationId xmlns:a16="http://schemas.microsoft.com/office/drawing/2014/main" id="{75B5A69C-5409-457A-AD73-F86D0407E82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>
                <a:extLst>
                  <a:ext uri="{FF2B5EF4-FFF2-40B4-BE49-F238E27FC236}">
                    <a16:creationId xmlns:a16="http://schemas.microsoft.com/office/drawing/2014/main" id="{80F0CDCC-9C2B-4CF5-ADCC-7D91A03E454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>
                  <a:extLst>
                    <a:ext uri="{FF2B5EF4-FFF2-40B4-BE49-F238E27FC236}">
                      <a16:creationId xmlns:a16="http://schemas.microsoft.com/office/drawing/2014/main" id="{37BFD0F9-C5CC-4EF6-9CB8-3E51EDCAB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>
                  <a:extLst>
                    <a:ext uri="{FF2B5EF4-FFF2-40B4-BE49-F238E27FC236}">
                      <a16:creationId xmlns:a16="http://schemas.microsoft.com/office/drawing/2014/main" id="{9B8578A5-16F2-4CD9-884C-3CE2E79C5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>
                <a:extLst>
                  <a:ext uri="{FF2B5EF4-FFF2-40B4-BE49-F238E27FC236}">
                    <a16:creationId xmlns:a16="http://schemas.microsoft.com/office/drawing/2014/main" id="{E19F3AA1-06D3-4BAC-9998-5B1589FF3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>
              <a:extLst>
                <a:ext uri="{FF2B5EF4-FFF2-40B4-BE49-F238E27FC236}">
                  <a16:creationId xmlns:a16="http://schemas.microsoft.com/office/drawing/2014/main" id="{F0F1A1DD-BAA3-428C-97BF-D315E0767A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>
            <a:extLst>
              <a:ext uri="{FF2B5EF4-FFF2-40B4-BE49-F238E27FC236}">
                <a16:creationId xmlns:a16="http://schemas.microsoft.com/office/drawing/2014/main" id="{5D73EB7C-E793-4AB1-9F4F-DE4D68AA9FFF}"/>
              </a:ext>
            </a:extLst>
          </p:cNvPr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>
              <a:extLst>
                <a:ext uri="{FF2B5EF4-FFF2-40B4-BE49-F238E27FC236}">
                  <a16:creationId xmlns:a16="http://schemas.microsoft.com/office/drawing/2014/main" id="{174F37DC-7417-44DF-BBD8-265C3F5BA85F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>
                <a:extLst>
                  <a:ext uri="{FF2B5EF4-FFF2-40B4-BE49-F238E27FC236}">
                    <a16:creationId xmlns:a16="http://schemas.microsoft.com/office/drawing/2014/main" id="{D03915C7-EDB2-47DB-942F-68A487661D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>
                  <a:extLst>
                    <a:ext uri="{FF2B5EF4-FFF2-40B4-BE49-F238E27FC236}">
                      <a16:creationId xmlns:a16="http://schemas.microsoft.com/office/drawing/2014/main" id="{E9C1FCA9-6941-48D4-BF77-855DCF090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>
                  <a:extLst>
                    <a:ext uri="{FF2B5EF4-FFF2-40B4-BE49-F238E27FC236}">
                      <a16:creationId xmlns:a16="http://schemas.microsoft.com/office/drawing/2014/main" id="{F22CA1FE-9D53-4079-975A-7DC263FDA5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>
                <a:extLst>
                  <a:ext uri="{FF2B5EF4-FFF2-40B4-BE49-F238E27FC236}">
                    <a16:creationId xmlns:a16="http://schemas.microsoft.com/office/drawing/2014/main" id="{3082E0A7-F24D-4F24-B645-A6C1EA663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>
              <a:extLst>
                <a:ext uri="{FF2B5EF4-FFF2-40B4-BE49-F238E27FC236}">
                  <a16:creationId xmlns:a16="http://schemas.microsoft.com/office/drawing/2014/main" id="{D180218D-B042-487F-B75B-462D330E85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>
            <a:extLst>
              <a:ext uri="{FF2B5EF4-FFF2-40B4-BE49-F238E27FC236}">
                <a16:creationId xmlns:a16="http://schemas.microsoft.com/office/drawing/2014/main" id="{B362A640-20E9-4540-8076-664AB5D4772F}"/>
              </a:ext>
            </a:extLst>
          </p:cNvPr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>
              <a:extLst>
                <a:ext uri="{FF2B5EF4-FFF2-40B4-BE49-F238E27FC236}">
                  <a16:creationId xmlns:a16="http://schemas.microsoft.com/office/drawing/2014/main" id="{490A1117-89BA-4318-BF44-4C571A70A7C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>
                <a:extLst>
                  <a:ext uri="{FF2B5EF4-FFF2-40B4-BE49-F238E27FC236}">
                    <a16:creationId xmlns:a16="http://schemas.microsoft.com/office/drawing/2014/main" id="{90BA505B-09EA-4F5B-B361-9EDF84C26AB8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>
                  <a:extLst>
                    <a:ext uri="{FF2B5EF4-FFF2-40B4-BE49-F238E27FC236}">
                      <a16:creationId xmlns:a16="http://schemas.microsoft.com/office/drawing/2014/main" id="{72263DAE-96B5-4BDF-9EE7-CA3695414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>
                  <a:extLst>
                    <a:ext uri="{FF2B5EF4-FFF2-40B4-BE49-F238E27FC236}">
                      <a16:creationId xmlns:a16="http://schemas.microsoft.com/office/drawing/2014/main" id="{19423534-39A3-4D81-A5B4-3115C5743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>
                <a:extLst>
                  <a:ext uri="{FF2B5EF4-FFF2-40B4-BE49-F238E27FC236}">
                    <a16:creationId xmlns:a16="http://schemas.microsoft.com/office/drawing/2014/main" id="{CE9BE91E-3E03-4DF1-8437-897D7FEE0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>
              <a:extLst>
                <a:ext uri="{FF2B5EF4-FFF2-40B4-BE49-F238E27FC236}">
                  <a16:creationId xmlns:a16="http://schemas.microsoft.com/office/drawing/2014/main" id="{2C253842-373F-4142-9350-2BA9BCC594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>
            <a:extLst>
              <a:ext uri="{FF2B5EF4-FFF2-40B4-BE49-F238E27FC236}">
                <a16:creationId xmlns:a16="http://schemas.microsoft.com/office/drawing/2014/main" id="{B10A60C1-2415-4DB2-8B36-18E2EB6CD51B}"/>
              </a:ext>
            </a:extLst>
          </p:cNvPr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>
              <a:extLst>
                <a:ext uri="{FF2B5EF4-FFF2-40B4-BE49-F238E27FC236}">
                  <a16:creationId xmlns:a16="http://schemas.microsoft.com/office/drawing/2014/main" id="{71EC1992-FA5E-47C5-AFB4-27EF5A302392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>
                <a:extLst>
                  <a:ext uri="{FF2B5EF4-FFF2-40B4-BE49-F238E27FC236}">
                    <a16:creationId xmlns:a16="http://schemas.microsoft.com/office/drawing/2014/main" id="{44552F0A-7DD6-4EDC-8FE8-0D9AA6B689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>
                  <a:extLst>
                    <a:ext uri="{FF2B5EF4-FFF2-40B4-BE49-F238E27FC236}">
                      <a16:creationId xmlns:a16="http://schemas.microsoft.com/office/drawing/2014/main" id="{0FF9AAC3-C0F0-40B6-9282-C5D65FBEA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>
                  <a:extLst>
                    <a:ext uri="{FF2B5EF4-FFF2-40B4-BE49-F238E27FC236}">
                      <a16:creationId xmlns:a16="http://schemas.microsoft.com/office/drawing/2014/main" id="{E4EDD061-A892-4B86-A32E-73FD6F0F0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>
                <a:extLst>
                  <a:ext uri="{FF2B5EF4-FFF2-40B4-BE49-F238E27FC236}">
                    <a16:creationId xmlns:a16="http://schemas.microsoft.com/office/drawing/2014/main" id="{04AC55EE-ACFB-4F25-88B6-5161EAC69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>
              <a:extLst>
                <a:ext uri="{FF2B5EF4-FFF2-40B4-BE49-F238E27FC236}">
                  <a16:creationId xmlns:a16="http://schemas.microsoft.com/office/drawing/2014/main" id="{64C03479-81E0-4C9B-AAF5-BE80A006AE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>
            <a:extLst>
              <a:ext uri="{FF2B5EF4-FFF2-40B4-BE49-F238E27FC236}">
                <a16:creationId xmlns:a16="http://schemas.microsoft.com/office/drawing/2014/main" id="{C22584A7-C922-449F-81C4-E5D8E74DF80C}"/>
              </a:ext>
            </a:extLst>
          </p:cNvPr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>
            <a:extLst>
              <a:ext uri="{FF2B5EF4-FFF2-40B4-BE49-F238E27FC236}">
                <a16:creationId xmlns:a16="http://schemas.microsoft.com/office/drawing/2014/main" id="{CA199C89-F324-416E-8344-F0A5D3F0B7EE}"/>
              </a:ext>
            </a:extLst>
          </p:cNvPr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>
            <a:extLst>
              <a:ext uri="{FF2B5EF4-FFF2-40B4-BE49-F238E27FC236}">
                <a16:creationId xmlns:a16="http://schemas.microsoft.com/office/drawing/2014/main" id="{7359FDD3-FB8A-4012-ACD0-8CDBE5EB37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>
            <a:extLst>
              <a:ext uri="{FF2B5EF4-FFF2-40B4-BE49-F238E27FC236}">
                <a16:creationId xmlns:a16="http://schemas.microsoft.com/office/drawing/2014/main" id="{B2703CAB-E597-45F1-B323-1AADDA5B4A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42" name="标题占位符 1">
            <a:extLst>
              <a:ext uri="{FF2B5EF4-FFF2-40B4-BE49-F238E27FC236}">
                <a16:creationId xmlns:a16="http://schemas.microsoft.com/office/drawing/2014/main" id="{E4C02F29-99CC-4A0A-AED7-BDAF71BA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7" name="标题占位符 1">
            <a:extLst>
              <a:ext uri="{FF2B5EF4-FFF2-40B4-BE49-F238E27FC236}">
                <a16:creationId xmlns:a16="http://schemas.microsoft.com/office/drawing/2014/main" id="{B5F7000F-3907-4B7C-A12B-9224EE90BA91}"/>
              </a:ext>
            </a:extLst>
          </p:cNvPr>
          <p:cNvSpPr txBox="1">
            <a:spLocks/>
          </p:cNvSpPr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8" name="标题占位符 1">
            <a:extLst>
              <a:ext uri="{FF2B5EF4-FFF2-40B4-BE49-F238E27FC236}">
                <a16:creationId xmlns:a16="http://schemas.microsoft.com/office/drawing/2014/main" id="{9202CD99-818E-47BA-BC0A-BCAE7FDD1FD2}"/>
              </a:ext>
            </a:extLst>
          </p:cNvPr>
          <p:cNvSpPr txBox="1">
            <a:spLocks/>
          </p:cNvSpPr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>
            <a:extLst>
              <a:ext uri="{FF2B5EF4-FFF2-40B4-BE49-F238E27FC236}">
                <a16:creationId xmlns:a16="http://schemas.microsoft.com/office/drawing/2014/main" id="{1C132DFB-A4D8-4F82-BD87-65CC1E55BFD4}"/>
              </a:ext>
            </a:extLst>
          </p:cNvPr>
          <p:cNvSpPr txBox="1">
            <a:spLocks/>
          </p:cNvSpPr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4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32">
            <a:extLst>
              <a:ext uri="{FF2B5EF4-FFF2-40B4-BE49-F238E27FC236}">
                <a16:creationId xmlns:a16="http://schemas.microsoft.com/office/drawing/2014/main" id="{55CFDE6C-967C-4E46-9995-B191EFFFF589}"/>
              </a:ext>
            </a:extLst>
          </p:cNvPr>
          <p:cNvSpPr/>
          <p:nvPr userDrawn="1"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0" name="直接连接符 33">
            <a:extLst>
              <a:ext uri="{FF2B5EF4-FFF2-40B4-BE49-F238E27FC236}">
                <a16:creationId xmlns:a16="http://schemas.microsoft.com/office/drawing/2014/main" id="{DE1AFDB0-5DEE-D44D-8278-038ACC1C4DD6}"/>
              </a:ext>
            </a:extLst>
          </p:cNvPr>
          <p:cNvCxnSpPr>
            <a:cxnSpLocks/>
          </p:cNvCxnSpPr>
          <p:nvPr userDrawn="1"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1CAB545-AC8D-B946-8CAB-B7FB2731C335}"/>
              </a:ext>
            </a:extLst>
          </p:cNvPr>
          <p:cNvSpPr txBox="1"/>
          <p:nvPr userDrawn="1"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任意多边形: 形状 36">
            <a:extLst>
              <a:ext uri="{FF2B5EF4-FFF2-40B4-BE49-F238E27FC236}">
                <a16:creationId xmlns:a16="http://schemas.microsoft.com/office/drawing/2014/main" id="{77363ABC-11C6-AD48-88F0-23807A33CA9E}"/>
              </a:ext>
            </a:extLst>
          </p:cNvPr>
          <p:cNvSpPr/>
          <p:nvPr userDrawn="1"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任意多边形: 形状 37">
            <a:extLst>
              <a:ext uri="{FF2B5EF4-FFF2-40B4-BE49-F238E27FC236}">
                <a16:creationId xmlns:a16="http://schemas.microsoft.com/office/drawing/2014/main" id="{5D0ECD1D-FE4E-2040-ACB2-3E49A3CE7BBE}"/>
              </a:ext>
            </a:extLst>
          </p:cNvPr>
          <p:cNvSpPr/>
          <p:nvPr userDrawn="1"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任意多边形: 形状 38">
            <a:extLst>
              <a:ext uri="{FF2B5EF4-FFF2-40B4-BE49-F238E27FC236}">
                <a16:creationId xmlns:a16="http://schemas.microsoft.com/office/drawing/2014/main" id="{D72453AA-D4FA-C64F-B306-02B14FED60C5}"/>
              </a:ext>
            </a:extLst>
          </p:cNvPr>
          <p:cNvSpPr/>
          <p:nvPr userDrawn="1"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标题占位符 1">
            <a:extLst>
              <a:ext uri="{FF2B5EF4-FFF2-40B4-BE49-F238E27FC236}">
                <a16:creationId xmlns:a16="http://schemas.microsoft.com/office/drawing/2014/main" id="{EC42F5FC-CB37-4B45-96FB-40BE9D61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595EF662-C16B-0949-84DE-AAC22D0E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61" indent="-234945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080" indent="-253994">
              <a:lnSpc>
                <a:spcPct val="150000"/>
              </a:lnSpc>
              <a:buFont typeface="Wingdings" panose="05000000000000000000" pitchFamily="2" charset="2"/>
              <a:buChar char="ü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00" indent="-215895">
              <a:lnSpc>
                <a:spcPct val="150000"/>
              </a:lnSpc>
              <a:buFont typeface="Wingdings" panose="05000000000000000000" pitchFamily="2" charset="2"/>
              <a:buChar char="Ø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18" indent="-234945">
              <a:lnSpc>
                <a:spcPct val="150000"/>
              </a:lnSpc>
              <a:buFont typeface="Wingdings" panose="05000000000000000000" pitchFamily="2" charset="2"/>
              <a:buChar char="l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36434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D46DC4-DBA3-5944-A737-143BB4CB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E6E1D-D6F4-4E46-9806-F6A08C0B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4E7E-9BEF-9D43-8722-EC6243BEC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  <a:t>2022/7/1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0BAD9-CC5E-A24D-ABDA-D09C6CCCF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2BE2A-699D-8A40-A103-F095B6A27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5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bpack/enhanced-resolv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7EEB5-3E56-1044-80D9-75BE589C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62" y="2483737"/>
            <a:ext cx="10750289" cy="69010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Webpack</a:t>
            </a:r>
            <a:r>
              <a:rPr kumimoji="1" lang="zh-CN" altLang="en-US" dirty="0"/>
              <a:t>打包图片</a:t>
            </a:r>
            <a:r>
              <a:rPr kumimoji="1" lang="en-US" altLang="zh-CN" dirty="0"/>
              <a:t>-JS-Vue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CD5E9-F25D-674E-9023-DAC59C44AD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650533" y="3886144"/>
            <a:ext cx="6327531" cy="433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王红元 </a:t>
            </a:r>
            <a:r>
              <a:rPr kumimoji="1" lang="en-US" altLang="zh-CN" dirty="0"/>
              <a:t>coderwhy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2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2A7DFCF-B742-B743-9092-63D0FCA09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但是如果要转换的内容过多，一个个设置是比较麻烦的，我们可以使用预设（</a:t>
            </a:r>
            <a:r>
              <a:rPr lang="en-US" altLang="zh-CN" dirty="0"/>
              <a:t>preset</a:t>
            </a:r>
            <a:r>
              <a:rPr lang="zh-CN" altLang="en-US" dirty="0"/>
              <a:t>）：</a:t>
            </a:r>
          </a:p>
          <a:p>
            <a:pPr lvl="1"/>
            <a:r>
              <a:rPr lang="zh-CN" altLang="en-US" dirty="0"/>
              <a:t>后面我们再具体来讲预设代表的含义；</a:t>
            </a:r>
          </a:p>
          <a:p>
            <a:r>
              <a:rPr lang="zh-CN" altLang="en-US" dirty="0"/>
              <a:t>安装</a:t>
            </a:r>
            <a:r>
              <a:rPr lang="en-US" altLang="zh-CN" dirty="0"/>
              <a:t>@babel/preset-env</a:t>
            </a:r>
            <a:r>
              <a:rPr lang="zh-CN" altLang="en-US" dirty="0"/>
              <a:t>预设：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执行如下命令：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B2330F-BE1A-AF42-A1CD-D7E4DADA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Babel</a:t>
            </a:r>
            <a:r>
              <a:rPr lang="zh-CN" altLang="en-US" dirty="0"/>
              <a:t>的预设</a:t>
            </a:r>
            <a:r>
              <a:rPr lang="en-US" altLang="zh-CN" dirty="0"/>
              <a:t>preset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0EB282-861F-F241-AE7C-D27CBC42E207}"/>
              </a:ext>
            </a:extLst>
          </p:cNvPr>
          <p:cNvSpPr txBox="1"/>
          <p:nvPr/>
        </p:nvSpPr>
        <p:spPr>
          <a:xfrm>
            <a:off x="525518" y="2713224"/>
            <a:ext cx="4237057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 install @babel/preset-env -D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B9EAE4-41D0-834C-817B-8CC9C416E552}"/>
              </a:ext>
            </a:extLst>
          </p:cNvPr>
          <p:cNvSpPr txBox="1"/>
          <p:nvPr/>
        </p:nvSpPr>
        <p:spPr>
          <a:xfrm>
            <a:off x="525518" y="3610028"/>
            <a:ext cx="727635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npx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babel 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--out-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--presets=@babel/preset-env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1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77879FA-8D58-CA4E-89AA-3555AB7BC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在实际开发中，我们通常会在构建工具中通过配置</a:t>
            </a:r>
            <a:r>
              <a:rPr lang="en-US" altLang="zh-CN" dirty="0"/>
              <a:t>babel</a:t>
            </a:r>
            <a:r>
              <a:rPr lang="zh-CN" altLang="en-US" dirty="0"/>
              <a:t>来对其进行使用的，比如在</a:t>
            </a:r>
            <a:r>
              <a:rPr lang="en-US" altLang="zh-CN" dirty="0"/>
              <a:t>webpack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那么我们就需要去安装相关的依赖：</a:t>
            </a:r>
          </a:p>
          <a:p>
            <a:pPr lvl="1"/>
            <a:r>
              <a:rPr lang="zh-CN" altLang="en-US" dirty="0"/>
              <a:t>如果之前已经安装了</a:t>
            </a:r>
            <a:r>
              <a:rPr lang="en-US" altLang="zh-CN" dirty="0"/>
              <a:t>@babel/core</a:t>
            </a:r>
            <a:r>
              <a:rPr lang="zh-CN" altLang="en-US" dirty="0"/>
              <a:t>，那么这里不需要再次安装；</a:t>
            </a:r>
          </a:p>
          <a:p>
            <a:endParaRPr kumimoji="1" lang="en-US" altLang="zh-CN" dirty="0"/>
          </a:p>
          <a:p>
            <a:r>
              <a:rPr lang="zh-CN" altLang="en-US" dirty="0"/>
              <a:t>我们可以设置一个规则，在加载</a:t>
            </a:r>
            <a:r>
              <a:rPr lang="en-US" altLang="zh-CN" dirty="0"/>
              <a:t>js</a:t>
            </a:r>
            <a:r>
              <a:rPr lang="zh-CN" altLang="en-US" dirty="0"/>
              <a:t>文件时，使用我们的</a:t>
            </a:r>
            <a:r>
              <a:rPr lang="en-US" altLang="zh-CN" dirty="0"/>
              <a:t>babel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FC28EB-B4D8-9441-97BC-BA774933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babel-loader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E229B9-6238-424D-88E6-3A53BD62FE5A}"/>
              </a:ext>
            </a:extLst>
          </p:cNvPr>
          <p:cNvSpPr txBox="1"/>
          <p:nvPr/>
        </p:nvSpPr>
        <p:spPr>
          <a:xfrm>
            <a:off x="725214" y="2685816"/>
            <a:ext cx="360387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 install babel-loader -D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452DCF-57EF-BE47-BED1-4ABED44EC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14" y="3722296"/>
            <a:ext cx="3657600" cy="27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C4ACD6D-1A53-D74B-8EF2-7AB7668A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如果我们一个个去安装使用插件，那么需要手动来管理大量的</a:t>
            </a:r>
            <a:r>
              <a:rPr lang="en-US" altLang="zh-CN" dirty="0"/>
              <a:t>babel</a:t>
            </a:r>
            <a:r>
              <a:rPr lang="zh-CN" altLang="en-US" dirty="0"/>
              <a:t>插件，我们可以直接给</a:t>
            </a:r>
            <a:r>
              <a:rPr lang="en-US" altLang="zh-CN" dirty="0"/>
              <a:t>webpack</a:t>
            </a:r>
            <a:r>
              <a:rPr lang="zh-CN" altLang="en-US" dirty="0"/>
              <a:t>提供一个</a:t>
            </a:r>
            <a:r>
              <a:rPr lang="en-US" altLang="zh-CN" dirty="0"/>
              <a:t>preset</a:t>
            </a:r>
            <a:r>
              <a:rPr lang="zh-CN" altLang="en-US" dirty="0"/>
              <a:t>，</a:t>
            </a:r>
            <a:r>
              <a:rPr lang="en-US" altLang="zh-CN" dirty="0"/>
              <a:t>webpack</a:t>
            </a:r>
            <a:r>
              <a:rPr lang="zh-CN" altLang="en-US" dirty="0"/>
              <a:t>会根据我们的预设来加载对应的插件列表，并且将其传递给</a:t>
            </a:r>
            <a:r>
              <a:rPr lang="en-US" altLang="zh-CN" dirty="0"/>
              <a:t>babel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比如常见的预设有三个：</a:t>
            </a:r>
          </a:p>
          <a:p>
            <a:pPr lvl="1"/>
            <a:r>
              <a:rPr lang="en-US" altLang="zh-CN" dirty="0"/>
              <a:t>env</a:t>
            </a:r>
          </a:p>
          <a:p>
            <a:pPr lvl="1"/>
            <a:r>
              <a:rPr lang="en-US" altLang="zh-CN" dirty="0"/>
              <a:t>react</a:t>
            </a:r>
          </a:p>
          <a:p>
            <a:pPr lvl="1"/>
            <a:r>
              <a:rPr lang="en-US" altLang="zh-CN" dirty="0"/>
              <a:t>TypeScript</a:t>
            </a:r>
          </a:p>
          <a:p>
            <a:r>
              <a:rPr lang="zh-CN" altLang="en-US" dirty="0"/>
              <a:t>安装</a:t>
            </a:r>
            <a:r>
              <a:rPr lang="en-US" altLang="zh-CN" dirty="0"/>
              <a:t>preset-env</a:t>
            </a:r>
            <a:r>
              <a:rPr lang="zh-CN" altLang="en-US" dirty="0"/>
              <a:t>：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52A6813-EEFA-1547-80EC-681B63F5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babel-preset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B5000D-F479-7242-8CB4-E3EFEE2FD064}"/>
              </a:ext>
            </a:extLst>
          </p:cNvPr>
          <p:cNvSpPr txBox="1"/>
          <p:nvPr/>
        </p:nvSpPr>
        <p:spPr>
          <a:xfrm>
            <a:off x="609600" y="4581040"/>
            <a:ext cx="385714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 install @babel/preset-env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BC1F19-8D89-BD4D-A971-4481DB921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174" y="3549788"/>
            <a:ext cx="3514570" cy="296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2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D054F26-0BB7-6C47-A85E-AE708ED85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在开发中我们会编写</a:t>
            </a:r>
            <a:r>
              <a:rPr kumimoji="1" lang="en-US" altLang="zh-CN" dirty="0"/>
              <a:t>Vue</a:t>
            </a:r>
            <a:r>
              <a:rPr kumimoji="1" lang="zh-CN" altLang="en-US" dirty="0"/>
              <a:t>相关的代码，</a:t>
            </a:r>
            <a:r>
              <a:rPr kumimoji="1" lang="en-US" altLang="zh-CN" dirty="0"/>
              <a:t>webpack</a:t>
            </a:r>
            <a:r>
              <a:rPr kumimoji="1" lang="zh-CN" altLang="en-US" dirty="0"/>
              <a:t>可以对</a:t>
            </a:r>
            <a:r>
              <a:rPr kumimoji="1" lang="en-US" altLang="zh-CN" dirty="0"/>
              <a:t>Vue</a:t>
            </a:r>
            <a:r>
              <a:rPr kumimoji="1" lang="zh-CN" altLang="en-US" dirty="0"/>
              <a:t>代码进行解析：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接下来我们编写自己的</a:t>
            </a:r>
            <a:r>
              <a:rPr kumimoji="1" lang="en-US" altLang="zh-CN" dirty="0" err="1"/>
              <a:t>App.vue</a:t>
            </a:r>
            <a:r>
              <a:rPr kumimoji="1" lang="zh-CN" altLang="en-US" dirty="0"/>
              <a:t>代码；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41768C-429B-2A41-BF5E-E795E21B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编写</a:t>
            </a:r>
            <a:r>
              <a:rPr kumimoji="1" lang="en-US" altLang="zh-CN" dirty="0" err="1"/>
              <a:t>App.vue</a:t>
            </a:r>
            <a:r>
              <a:rPr kumimoji="1" lang="zh-CN" altLang="en-US" dirty="0"/>
              <a:t>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A7BCA0-F922-C342-AFCD-79F976AF9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62" y="2190005"/>
            <a:ext cx="2870890" cy="45113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04A4BB-8DBC-4641-A66F-0D043FC84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078" y="3225577"/>
            <a:ext cx="5723782" cy="150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3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3CB14E2-C02E-0046-BCEB-D39B41A96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我们对代码打包会报错：我们需要合适的</a:t>
            </a:r>
            <a:r>
              <a:rPr kumimoji="1" lang="en-US" altLang="zh-CN" dirty="0"/>
              <a:t>Loader</a:t>
            </a:r>
            <a:r>
              <a:rPr kumimoji="1" lang="zh-CN" altLang="en-US" dirty="0"/>
              <a:t>来处理文件。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这个时候我们需要使用</a:t>
            </a:r>
            <a:r>
              <a:rPr kumimoji="1" lang="en-US" altLang="zh-CN" dirty="0"/>
              <a:t>vue-loader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webpack</a:t>
            </a:r>
            <a:r>
              <a:rPr kumimoji="1" lang="zh-CN" altLang="en-US" dirty="0"/>
              <a:t>的模板规则中进行配置：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2F9C4C9-94CB-284E-BD0F-53BC3CF1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App.vue</a:t>
            </a:r>
            <a:r>
              <a:rPr kumimoji="1" lang="zh-CN" altLang="en-US" dirty="0"/>
              <a:t>的打包过程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729E62-0189-0E4C-BA2F-BEAAC4163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42" y="1777593"/>
            <a:ext cx="6003317" cy="9888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DF97C8-BFE3-C84D-A051-930DA956C948}"/>
              </a:ext>
            </a:extLst>
          </p:cNvPr>
          <p:cNvSpPr txBox="1"/>
          <p:nvPr/>
        </p:nvSpPr>
        <p:spPr>
          <a:xfrm>
            <a:off x="523942" y="3244334"/>
            <a:ext cx="3350597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 install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vue-loader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-D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CD942A-7808-4349-AE84-DDBB6A4DF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42" y="4536239"/>
            <a:ext cx="3123930" cy="125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2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D9FDAC-EDFB-4B4C-98E9-BF2756C0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打包依然会报错，这是因为我们必须添加</a:t>
            </a:r>
            <a:r>
              <a:rPr kumimoji="1" lang="en-US" altLang="zh-CN" dirty="0"/>
              <a:t>@vue/compiler-</a:t>
            </a:r>
            <a:r>
              <a:rPr kumimoji="1" lang="en-US" altLang="zh-CN" dirty="0" err="1"/>
              <a:t>sfc</a:t>
            </a:r>
            <a:r>
              <a:rPr kumimoji="1" lang="zh-CN" altLang="en-US" dirty="0"/>
              <a:t>来对</a:t>
            </a:r>
            <a:r>
              <a:rPr kumimoji="1" lang="en-US" altLang="zh-CN" dirty="0"/>
              <a:t>template</a:t>
            </a:r>
            <a:r>
              <a:rPr kumimoji="1" lang="zh-CN" altLang="en-US" dirty="0"/>
              <a:t>进行解析：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另外我们需要配置对应的</a:t>
            </a:r>
            <a:r>
              <a:rPr kumimoji="1" lang="en-US" altLang="zh-CN" dirty="0"/>
              <a:t>Vue</a:t>
            </a:r>
            <a:r>
              <a:rPr kumimoji="1" lang="zh-CN" altLang="en-US" dirty="0"/>
              <a:t>插件：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重新打包即可支持</a:t>
            </a:r>
            <a:r>
              <a:rPr kumimoji="1" lang="en-US" altLang="zh-CN" dirty="0" err="1"/>
              <a:t>App.vue</a:t>
            </a:r>
            <a:r>
              <a:rPr kumimoji="1" lang="zh-CN" altLang="en-US" dirty="0"/>
              <a:t>的写法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另外，我们也可以编写其他的</a:t>
            </a:r>
            <a:r>
              <a:rPr kumimoji="1" lang="en-US" altLang="zh-CN" dirty="0"/>
              <a:t>.vue</a:t>
            </a:r>
            <a:r>
              <a:rPr kumimoji="1" lang="zh-CN" altLang="en-US" dirty="0"/>
              <a:t>文件来编写自己的组件；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2138A2-9027-7D41-ABC9-B954E85E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@vue/compiler-</a:t>
            </a:r>
            <a:r>
              <a:rPr kumimoji="1" lang="en-US" altLang="zh-CN" dirty="0" err="1"/>
              <a:t>sfc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BE7F60-5D73-E344-AEBD-782F9C95449B}"/>
              </a:ext>
            </a:extLst>
          </p:cNvPr>
          <p:cNvSpPr txBox="1"/>
          <p:nvPr/>
        </p:nvSpPr>
        <p:spPr>
          <a:xfrm>
            <a:off x="485032" y="1824496"/>
            <a:ext cx="4237057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 install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@vue/compiler-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sfc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-D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E45012-C5F3-D04D-9716-296A705FF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32" y="2839956"/>
            <a:ext cx="6335814" cy="2966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776E35-776A-F441-A542-563FB3653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32" y="3366716"/>
            <a:ext cx="2874253" cy="29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6F201AD-45DF-E543-9909-DA111C72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resolve</a:t>
            </a:r>
            <a:r>
              <a:rPr lang="zh-CN" altLang="en-US" dirty="0"/>
              <a:t>用于设置模块如何被解析：</a:t>
            </a:r>
          </a:p>
          <a:p>
            <a:pPr lvl="1"/>
            <a:r>
              <a:rPr lang="zh-CN" altLang="en-US" dirty="0"/>
              <a:t>在开发中我们会有各种各样的模块依赖，这些模块可能来自于自己编写的代码，也可能来自第三方库；</a:t>
            </a:r>
          </a:p>
          <a:p>
            <a:pPr lvl="1"/>
            <a:r>
              <a:rPr lang="en-US" altLang="zh-CN" dirty="0"/>
              <a:t>resolve</a:t>
            </a:r>
            <a:r>
              <a:rPr lang="zh-CN" altLang="en-US" dirty="0"/>
              <a:t>可以帮助</a:t>
            </a:r>
            <a:r>
              <a:rPr lang="en-US" altLang="zh-CN" dirty="0"/>
              <a:t>webpack</a:t>
            </a:r>
            <a:r>
              <a:rPr lang="zh-CN" altLang="en-US" dirty="0"/>
              <a:t>从每个 </a:t>
            </a:r>
            <a:r>
              <a:rPr lang="en-US" altLang="zh-CN" dirty="0"/>
              <a:t>require/import </a:t>
            </a:r>
            <a:r>
              <a:rPr lang="zh-CN" altLang="en-US" dirty="0"/>
              <a:t>语句中，找到需要引入到合适的模块代码；</a:t>
            </a:r>
          </a:p>
          <a:p>
            <a:pPr lvl="1"/>
            <a:r>
              <a:rPr lang="en-US" altLang="zh-CN" dirty="0"/>
              <a:t>webpack </a:t>
            </a:r>
            <a:r>
              <a:rPr lang="zh-CN" altLang="en-US" dirty="0"/>
              <a:t>使用 </a:t>
            </a:r>
            <a:r>
              <a:rPr lang="en-US" altLang="zh-CN" dirty="0">
                <a:hlinkClick r:id="rId2"/>
              </a:rPr>
              <a:t>enhanced-resolve</a:t>
            </a:r>
            <a:r>
              <a:rPr lang="en-US" altLang="zh-CN" dirty="0"/>
              <a:t> </a:t>
            </a:r>
            <a:r>
              <a:rPr lang="zh-CN" altLang="en-US" dirty="0"/>
              <a:t>来解析文件路径；</a:t>
            </a:r>
          </a:p>
          <a:p>
            <a:r>
              <a:rPr lang="en-US" altLang="zh-CN" b="1" dirty="0"/>
              <a:t>webpack</a:t>
            </a:r>
            <a:r>
              <a:rPr lang="zh-CN" altLang="en-US" b="1" dirty="0"/>
              <a:t>能解析三种文件路径：</a:t>
            </a:r>
            <a:endParaRPr lang="en-US" altLang="zh-CN" b="1" dirty="0"/>
          </a:p>
          <a:p>
            <a:r>
              <a:rPr lang="zh-CN" altLang="en-US" dirty="0"/>
              <a:t>绝对路径</a:t>
            </a:r>
          </a:p>
          <a:p>
            <a:pPr lvl="1"/>
            <a:r>
              <a:rPr lang="zh-CN" altLang="en-US" dirty="0"/>
              <a:t>由于已经获得文件的绝对路径，因此不需要再做进一步解析。</a:t>
            </a:r>
          </a:p>
          <a:p>
            <a:r>
              <a:rPr lang="zh-CN" altLang="en-US" dirty="0"/>
              <a:t>相对路径</a:t>
            </a:r>
          </a:p>
          <a:p>
            <a:pPr lvl="1"/>
            <a:r>
              <a:rPr lang="zh-CN" altLang="en-US" dirty="0"/>
              <a:t>在这种情况下，使用 </a:t>
            </a:r>
            <a:r>
              <a:rPr lang="en-US" altLang="zh-CN" dirty="0"/>
              <a:t>import </a:t>
            </a:r>
            <a:r>
              <a:rPr lang="zh-CN" altLang="en-US" dirty="0"/>
              <a:t>或 </a:t>
            </a:r>
            <a:r>
              <a:rPr lang="en-US" altLang="zh-CN" dirty="0"/>
              <a:t>require </a:t>
            </a:r>
            <a:r>
              <a:rPr lang="zh-CN" altLang="en-US" dirty="0"/>
              <a:t>的资源文件所处的目录，被认为是上下文目录；</a:t>
            </a:r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import/require </a:t>
            </a:r>
            <a:r>
              <a:rPr lang="zh-CN" altLang="en-US" dirty="0"/>
              <a:t>中给定的相对路径，会拼接此上下文路径，来生成模块的绝对路径；</a:t>
            </a:r>
          </a:p>
          <a:p>
            <a:r>
              <a:rPr lang="zh-CN" altLang="en-US" dirty="0"/>
              <a:t>模块路径</a:t>
            </a:r>
          </a:p>
          <a:p>
            <a:pPr lvl="1"/>
            <a:r>
              <a:rPr lang="zh-CN" altLang="en-US" dirty="0"/>
              <a:t>在 </a:t>
            </a:r>
            <a:r>
              <a:rPr lang="en-US" altLang="zh-CN" dirty="0" err="1"/>
              <a:t>resolve.modules</a:t>
            </a:r>
            <a:r>
              <a:rPr lang="zh-CN" altLang="en-US" dirty="0"/>
              <a:t>中指定的所有目录检索模块；</a:t>
            </a:r>
          </a:p>
          <a:p>
            <a:pPr lvl="2"/>
            <a:r>
              <a:rPr lang="zh-CN" altLang="en-US" dirty="0"/>
              <a:t>默认值是 </a:t>
            </a:r>
            <a:r>
              <a:rPr lang="en-US" altLang="zh-CN" dirty="0"/>
              <a:t>['</a:t>
            </a:r>
            <a:r>
              <a:rPr lang="en-US" altLang="zh-CN" dirty="0" err="1"/>
              <a:t>node_modules</a:t>
            </a:r>
            <a:r>
              <a:rPr lang="en-US" altLang="zh-CN" dirty="0"/>
              <a:t>']</a:t>
            </a:r>
            <a:r>
              <a:rPr lang="zh-CN" altLang="en-US" dirty="0"/>
              <a:t>，所以默认会从</a:t>
            </a:r>
            <a:r>
              <a:rPr lang="en-US" altLang="zh-CN" dirty="0" err="1"/>
              <a:t>node_modules</a:t>
            </a:r>
            <a:r>
              <a:rPr lang="zh-CN" altLang="en-US" dirty="0"/>
              <a:t>中查找文件；</a:t>
            </a:r>
          </a:p>
          <a:p>
            <a:pPr lvl="1"/>
            <a:r>
              <a:rPr lang="zh-CN" altLang="en-US" dirty="0"/>
              <a:t>我们可以通过设置别名的方式来替换初识模块路径，具体后面讲解</a:t>
            </a:r>
            <a:r>
              <a:rPr lang="en-US" altLang="zh-CN" dirty="0"/>
              <a:t>alias</a:t>
            </a:r>
            <a:r>
              <a:rPr lang="zh-CN" altLang="en-US" dirty="0"/>
              <a:t>的配置；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A3D4743-63EA-3147-A7BF-8A600D2F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resolve</a:t>
            </a:r>
            <a:r>
              <a:rPr lang="zh-CN" altLang="en-US" dirty="0"/>
              <a:t>模块解析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131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924D33C-E66A-B348-84DC-06EEB61CE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如果是一个文件：</a:t>
            </a:r>
          </a:p>
          <a:p>
            <a:pPr lvl="1"/>
            <a:r>
              <a:rPr lang="zh-CN" altLang="en-US" dirty="0"/>
              <a:t>如果文件具有扩展名，则直接打包文件；</a:t>
            </a:r>
          </a:p>
          <a:p>
            <a:pPr lvl="1"/>
            <a:r>
              <a:rPr lang="zh-CN" altLang="en-US" dirty="0"/>
              <a:t>否则，将使用 </a:t>
            </a:r>
            <a:r>
              <a:rPr lang="en-US" altLang="zh-CN" dirty="0" err="1"/>
              <a:t>resolve.extensions</a:t>
            </a:r>
            <a:r>
              <a:rPr lang="zh-CN" altLang="en-US" dirty="0"/>
              <a:t>选项作为文件扩展名解析；</a:t>
            </a:r>
          </a:p>
          <a:p>
            <a:r>
              <a:rPr lang="zh-CN" altLang="en-US" dirty="0"/>
              <a:t>如果是一个文件夹：</a:t>
            </a:r>
          </a:p>
          <a:p>
            <a:pPr lvl="1"/>
            <a:r>
              <a:rPr lang="zh-CN" altLang="en-US" dirty="0"/>
              <a:t>会在文件夹中根据 </a:t>
            </a:r>
            <a:r>
              <a:rPr lang="en-US" altLang="zh-CN" dirty="0" err="1"/>
              <a:t>resolve.mainFiles</a:t>
            </a:r>
            <a:r>
              <a:rPr lang="zh-CN" altLang="en-US" dirty="0"/>
              <a:t>配置选项中指定的文件顺序查找；</a:t>
            </a:r>
          </a:p>
          <a:p>
            <a:pPr lvl="2"/>
            <a:r>
              <a:rPr lang="en-US" altLang="zh-CN" dirty="0" err="1"/>
              <a:t>resolve.mainFiles</a:t>
            </a:r>
            <a:r>
              <a:rPr lang="zh-CN" altLang="en-US" dirty="0"/>
              <a:t>的默认值是 </a:t>
            </a:r>
            <a:r>
              <a:rPr lang="en-US" altLang="zh-CN" dirty="0"/>
              <a:t>['index']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/>
              <a:t>再根据 </a:t>
            </a:r>
            <a:r>
              <a:rPr lang="en-US" altLang="zh-CN" dirty="0" err="1"/>
              <a:t>resolve.extensions</a:t>
            </a:r>
            <a:r>
              <a:rPr lang="zh-CN" altLang="en-US" dirty="0"/>
              <a:t>来解析扩展名；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79A5214-0B61-8447-ABFE-C86D641F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确实文件还是文件夹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997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0CCEB2F-3A00-F64B-B9F2-2B01423FE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extensions</a:t>
            </a:r>
            <a:r>
              <a:rPr lang="zh-CN" altLang="en-US" dirty="0"/>
              <a:t>是解析到文件时自动添加扩展名：</a:t>
            </a:r>
          </a:p>
          <a:p>
            <a:pPr lvl="1"/>
            <a:r>
              <a:rPr lang="zh-CN" altLang="en-US" dirty="0"/>
              <a:t>默认值是 </a:t>
            </a:r>
            <a:r>
              <a:rPr lang="en-US" altLang="zh-CN" dirty="0"/>
              <a:t>['.</a:t>
            </a:r>
            <a:r>
              <a:rPr lang="en-US" altLang="zh-CN" dirty="0" err="1"/>
              <a:t>wasm</a:t>
            </a:r>
            <a:r>
              <a:rPr lang="en-US" altLang="zh-CN" dirty="0"/>
              <a:t>', '.</a:t>
            </a:r>
            <a:r>
              <a:rPr lang="en-US" altLang="zh-CN" dirty="0" err="1"/>
              <a:t>mjs</a:t>
            </a:r>
            <a:r>
              <a:rPr lang="en-US" altLang="zh-CN" dirty="0"/>
              <a:t>', '.js', '.json']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所以如果我们代码中想要添加加载 </a:t>
            </a:r>
            <a:r>
              <a:rPr lang="en-US" altLang="zh-CN" dirty="0"/>
              <a:t>.vue </a:t>
            </a:r>
            <a:r>
              <a:rPr lang="zh-CN" altLang="en-US" dirty="0"/>
              <a:t>或者 </a:t>
            </a:r>
            <a:r>
              <a:rPr lang="en-US" altLang="zh-CN" dirty="0"/>
              <a:t>jsx </a:t>
            </a:r>
            <a:r>
              <a:rPr lang="zh-CN" altLang="en-US" dirty="0"/>
              <a:t>或者 </a:t>
            </a:r>
            <a:r>
              <a:rPr lang="en-US" altLang="zh-CN" dirty="0" err="1"/>
              <a:t>ts</a:t>
            </a:r>
            <a:r>
              <a:rPr lang="en-US" altLang="zh-CN" dirty="0"/>
              <a:t> </a:t>
            </a:r>
            <a:r>
              <a:rPr lang="zh-CN" altLang="en-US" dirty="0"/>
              <a:t>等文件时，我们必须自己写上扩展名；</a:t>
            </a:r>
            <a:endParaRPr kumimoji="1" lang="en-US" altLang="zh-CN" dirty="0"/>
          </a:p>
          <a:p>
            <a:r>
              <a:rPr lang="zh-CN" altLang="en-US" dirty="0"/>
              <a:t>另一个非常好用的功能是配置别名</a:t>
            </a:r>
            <a:r>
              <a:rPr lang="en-US" altLang="zh-CN" dirty="0"/>
              <a:t>alias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特别是当我们项目的目录结构比较深的时候，或者一个文件的路径可能需要 </a:t>
            </a:r>
            <a:r>
              <a:rPr lang="en-US" altLang="zh-CN" dirty="0"/>
              <a:t>../../../</a:t>
            </a:r>
            <a:r>
              <a:rPr lang="zh-CN" altLang="en-US" dirty="0"/>
              <a:t>这种路径片段；</a:t>
            </a:r>
          </a:p>
          <a:p>
            <a:pPr lvl="1"/>
            <a:r>
              <a:rPr lang="zh-CN" altLang="en-US" dirty="0"/>
              <a:t>我们可以给某些常见的路径起一个别名；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50A220C-34DF-8A4B-94B8-710AA8DD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extensions</a:t>
            </a:r>
            <a:r>
              <a:rPr lang="zh-CN" altLang="en-US" dirty="0"/>
              <a:t>和</a:t>
            </a:r>
            <a:r>
              <a:rPr lang="en-US" altLang="zh-CN" dirty="0"/>
              <a:t>alias</a:t>
            </a:r>
            <a:r>
              <a:rPr lang="zh-CN" altLang="en-US" dirty="0"/>
              <a:t>配置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16E323-BD7A-C548-94B1-F3934C55D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76" y="4345227"/>
            <a:ext cx="8684610" cy="211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A0416949-2663-43FE-A73F-9032E38BAE6C}"/>
              </a:ext>
            </a:extLst>
          </p:cNvPr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>
            <a:extLst>
              <a:ext uri="{FF2B5EF4-FFF2-40B4-BE49-F238E27FC236}">
                <a16:creationId xmlns:a16="http://schemas.microsoft.com/office/drawing/2014/main" id="{A28173DB-796E-4C39-8600-2EE35659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>
            <a:extLst>
              <a:ext uri="{FF2B5EF4-FFF2-40B4-BE49-F238E27FC236}">
                <a16:creationId xmlns:a16="http://schemas.microsoft.com/office/drawing/2014/main" id="{2847D667-15CD-4DE1-B90B-19185BD3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105">
            <a:extLst>
              <a:ext uri="{FF2B5EF4-FFF2-40B4-BE49-F238E27FC236}">
                <a16:creationId xmlns:a16="http://schemas.microsoft.com/office/drawing/2014/main" id="{CDECD88F-D06A-4E72-8513-55F41D5C2212}"/>
              </a:ext>
            </a:extLst>
          </p:cNvPr>
          <p:cNvGrpSpPr/>
          <p:nvPr/>
        </p:nvGrpSpPr>
        <p:grpSpPr bwMode="auto">
          <a:xfrm>
            <a:off x="7518734" y="5499216"/>
            <a:ext cx="4139753" cy="520700"/>
            <a:chOff x="0" y="0"/>
            <a:chExt cx="4140659" cy="521583"/>
          </a:xfrm>
        </p:grpSpPr>
        <p:sp>
          <p:nvSpPr>
            <p:cNvPr id="39" name="文本框 106">
              <a:extLst>
                <a:ext uri="{FF2B5EF4-FFF2-40B4-BE49-F238E27FC236}">
                  <a16:creationId xmlns:a16="http://schemas.microsoft.com/office/drawing/2014/main" id="{1910E112-D259-47F6-9CD9-86A485A7F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99200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resolve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模块解析</a:t>
              </a:r>
            </a:p>
          </p:txBody>
        </p:sp>
        <p:grpSp>
          <p:nvGrpSpPr>
            <p:cNvPr id="40" name="组合 107">
              <a:extLst>
                <a:ext uri="{FF2B5EF4-FFF2-40B4-BE49-F238E27FC236}">
                  <a16:creationId xmlns:a16="http://schemas.microsoft.com/office/drawing/2014/main" id="{1C22AB41-E63F-44A8-9556-37214514D61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42" name="组合 109">
                <a:extLst>
                  <a:ext uri="{FF2B5EF4-FFF2-40B4-BE49-F238E27FC236}">
                    <a16:creationId xmlns:a16="http://schemas.microsoft.com/office/drawing/2014/main" id="{EF5684DE-554E-4418-8860-2AD14FBDBDB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44" name="平行四边形 111">
                  <a:extLst>
                    <a:ext uri="{FF2B5EF4-FFF2-40B4-BE49-F238E27FC236}">
                      <a16:creationId xmlns:a16="http://schemas.microsoft.com/office/drawing/2014/main" id="{BA9779B2-56E7-4E32-9CF4-74D739B7B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平行四边形 112">
                  <a:extLst>
                    <a:ext uri="{FF2B5EF4-FFF2-40B4-BE49-F238E27FC236}">
                      <a16:creationId xmlns:a16="http://schemas.microsoft.com/office/drawing/2014/main" id="{052CA8EB-F5B9-472C-87D3-A346E478C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" name="文本框 110">
                <a:extLst>
                  <a:ext uri="{FF2B5EF4-FFF2-40B4-BE49-F238E27FC236}">
                    <a16:creationId xmlns:a16="http://schemas.microsoft.com/office/drawing/2014/main" id="{DA89DF02-D70C-4A15-AD8F-2BC34AE8E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1" name="直接连接符 108">
              <a:extLst>
                <a:ext uri="{FF2B5EF4-FFF2-40B4-BE49-F238E27FC236}">
                  <a16:creationId xmlns:a16="http://schemas.microsoft.com/office/drawing/2014/main" id="{5D11F973-F642-4D66-B231-BAABC8E2F5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组合 88">
            <a:extLst>
              <a:ext uri="{FF2B5EF4-FFF2-40B4-BE49-F238E27FC236}">
                <a16:creationId xmlns:a16="http://schemas.microsoft.com/office/drawing/2014/main" id="{C6AEA436-6A76-2A41-B63E-1FD9ABC36BA2}"/>
              </a:ext>
            </a:extLst>
          </p:cNvPr>
          <p:cNvGrpSpPr/>
          <p:nvPr/>
        </p:nvGrpSpPr>
        <p:grpSpPr bwMode="auto">
          <a:xfrm>
            <a:off x="7502120" y="1104806"/>
            <a:ext cx="4451755" cy="520700"/>
            <a:chOff x="0" y="0"/>
            <a:chExt cx="4452729" cy="521583"/>
          </a:xfrm>
        </p:grpSpPr>
        <p:sp>
          <p:nvSpPr>
            <p:cNvPr id="48" name="文本框 7">
              <a:extLst>
                <a:ext uri="{FF2B5EF4-FFF2-40B4-BE49-F238E27FC236}">
                  <a16:creationId xmlns:a16="http://schemas.microsoft.com/office/drawing/2014/main" id="{A6151BBE-C904-7844-9E97-9AD0A867C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511271" cy="462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打包图片</a:t>
              </a:r>
            </a:p>
          </p:txBody>
        </p:sp>
        <p:grpSp>
          <p:nvGrpSpPr>
            <p:cNvPr id="49" name="组合 84">
              <a:extLst>
                <a:ext uri="{FF2B5EF4-FFF2-40B4-BE49-F238E27FC236}">
                  <a16:creationId xmlns:a16="http://schemas.microsoft.com/office/drawing/2014/main" id="{D0F7E88D-4B37-F849-9C6F-2D237B62628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>
                <a:extLst>
                  <a:ext uri="{FF2B5EF4-FFF2-40B4-BE49-F238E27FC236}">
                    <a16:creationId xmlns:a16="http://schemas.microsoft.com/office/drawing/2014/main" id="{D17E7886-DD5C-5243-93BC-946A7679365C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>
                  <a:extLst>
                    <a:ext uri="{FF2B5EF4-FFF2-40B4-BE49-F238E27FC236}">
                      <a16:creationId xmlns:a16="http://schemas.microsoft.com/office/drawing/2014/main" id="{EA93E616-02C7-1145-9E23-F0BEA8686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>
                  <a:extLst>
                    <a:ext uri="{FF2B5EF4-FFF2-40B4-BE49-F238E27FC236}">
                      <a16:creationId xmlns:a16="http://schemas.microsoft.com/office/drawing/2014/main" id="{D551A92E-B6DB-3244-9514-0C7076DD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>
                <a:extLst>
                  <a:ext uri="{FF2B5EF4-FFF2-40B4-BE49-F238E27FC236}">
                    <a16:creationId xmlns:a16="http://schemas.microsoft.com/office/drawing/2014/main" id="{F647C2FE-F46E-544B-A54F-CB60AA366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>
              <a:extLst>
                <a:ext uri="{FF2B5EF4-FFF2-40B4-BE49-F238E27FC236}">
                  <a16:creationId xmlns:a16="http://schemas.microsoft.com/office/drawing/2014/main" id="{06521F44-48B4-3049-91D5-598A17D0DF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组合 89">
            <a:extLst>
              <a:ext uri="{FF2B5EF4-FFF2-40B4-BE49-F238E27FC236}">
                <a16:creationId xmlns:a16="http://schemas.microsoft.com/office/drawing/2014/main" id="{BF8B53CC-8836-DA42-88E1-87D7826DB606}"/>
              </a:ext>
            </a:extLst>
          </p:cNvPr>
          <p:cNvGrpSpPr/>
          <p:nvPr/>
        </p:nvGrpSpPr>
        <p:grpSpPr bwMode="auto">
          <a:xfrm>
            <a:off x="7500533" y="2163355"/>
            <a:ext cx="4553935" cy="520700"/>
            <a:chOff x="0" y="0"/>
            <a:chExt cx="4552843" cy="521583"/>
          </a:xfrm>
        </p:grpSpPr>
        <p:sp>
          <p:nvSpPr>
            <p:cNvPr id="56" name="文本框 90">
              <a:extLst>
                <a:ext uri="{FF2B5EF4-FFF2-40B4-BE49-F238E27FC236}">
                  <a16:creationId xmlns:a16="http://schemas.microsoft.com/office/drawing/2014/main" id="{BF47FA29-5D0C-774B-9AA7-5E901BE4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61138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打包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91">
              <a:extLst>
                <a:ext uri="{FF2B5EF4-FFF2-40B4-BE49-F238E27FC236}">
                  <a16:creationId xmlns:a16="http://schemas.microsoft.com/office/drawing/2014/main" id="{9DDE4902-8E05-F347-937B-3F50D1B66A5D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9" name="组合 93">
                <a:extLst>
                  <a:ext uri="{FF2B5EF4-FFF2-40B4-BE49-F238E27FC236}">
                    <a16:creationId xmlns:a16="http://schemas.microsoft.com/office/drawing/2014/main" id="{6B754829-742D-6943-A99F-1399C87A04E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1" name="平行四边形 95">
                  <a:extLst>
                    <a:ext uri="{FF2B5EF4-FFF2-40B4-BE49-F238E27FC236}">
                      <a16:creationId xmlns:a16="http://schemas.microsoft.com/office/drawing/2014/main" id="{5928B495-FCDB-934D-BB02-CE8151922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" name="平行四边形 96">
                  <a:extLst>
                    <a:ext uri="{FF2B5EF4-FFF2-40B4-BE49-F238E27FC236}">
                      <a16:creationId xmlns:a16="http://schemas.microsoft.com/office/drawing/2014/main" id="{C6A9E09C-00EB-9D40-BAC0-627653D86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" name="文本框 94">
                <a:extLst>
                  <a:ext uri="{FF2B5EF4-FFF2-40B4-BE49-F238E27FC236}">
                    <a16:creationId xmlns:a16="http://schemas.microsoft.com/office/drawing/2014/main" id="{02AA34B5-06EB-344A-856D-2873D880C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8" name="直接连接符 92">
              <a:extLst>
                <a:ext uri="{FF2B5EF4-FFF2-40B4-BE49-F238E27FC236}">
                  <a16:creationId xmlns:a16="http://schemas.microsoft.com/office/drawing/2014/main" id="{4B1F2480-B5D0-594E-A147-6D50B114A6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组合 97">
            <a:extLst>
              <a:ext uri="{FF2B5EF4-FFF2-40B4-BE49-F238E27FC236}">
                <a16:creationId xmlns:a16="http://schemas.microsoft.com/office/drawing/2014/main" id="{B05F6746-D159-A248-9C0C-989812DF8052}"/>
              </a:ext>
            </a:extLst>
          </p:cNvPr>
          <p:cNvGrpSpPr/>
          <p:nvPr/>
        </p:nvGrpSpPr>
        <p:grpSpPr bwMode="auto">
          <a:xfrm>
            <a:off x="7502120" y="3253824"/>
            <a:ext cx="4451755" cy="520700"/>
            <a:chOff x="0" y="0"/>
            <a:chExt cx="4450687" cy="521583"/>
          </a:xfrm>
        </p:grpSpPr>
        <p:sp>
          <p:nvSpPr>
            <p:cNvPr id="64" name="文本框 98">
              <a:extLst>
                <a:ext uri="{FF2B5EF4-FFF2-40B4-BE49-F238E27FC236}">
                  <a16:creationId xmlns:a16="http://schemas.microsoft.com/office/drawing/2014/main" id="{324C3117-89AC-B24B-86AD-33AE915EF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509228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Babel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babel-loader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5" name="组合 99">
              <a:extLst>
                <a:ext uri="{FF2B5EF4-FFF2-40B4-BE49-F238E27FC236}">
                  <a16:creationId xmlns:a16="http://schemas.microsoft.com/office/drawing/2014/main" id="{F4533F59-0952-3540-997E-A2848BB9AAC1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67" name="组合 101">
                <a:extLst>
                  <a:ext uri="{FF2B5EF4-FFF2-40B4-BE49-F238E27FC236}">
                    <a16:creationId xmlns:a16="http://schemas.microsoft.com/office/drawing/2014/main" id="{17BCCC27-49C9-FA4B-A8AA-9196ED9A5B7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9" name="平行四边形 103">
                  <a:extLst>
                    <a:ext uri="{FF2B5EF4-FFF2-40B4-BE49-F238E27FC236}">
                      <a16:creationId xmlns:a16="http://schemas.microsoft.com/office/drawing/2014/main" id="{D18038F7-47B7-4C44-B7AF-58D983AE4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平行四边形 104">
                  <a:extLst>
                    <a:ext uri="{FF2B5EF4-FFF2-40B4-BE49-F238E27FC236}">
                      <a16:creationId xmlns:a16="http://schemas.microsoft.com/office/drawing/2014/main" id="{7E743304-8173-4449-BF4E-59801D6D6A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8" name="文本框 102">
                <a:extLst>
                  <a:ext uri="{FF2B5EF4-FFF2-40B4-BE49-F238E27FC236}">
                    <a16:creationId xmlns:a16="http://schemas.microsoft.com/office/drawing/2014/main" id="{3E2A9538-0224-0C44-A166-174892BA2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6" name="直接连接符 100">
              <a:extLst>
                <a:ext uri="{FF2B5EF4-FFF2-40B4-BE49-F238E27FC236}">
                  <a16:creationId xmlns:a16="http://schemas.microsoft.com/office/drawing/2014/main" id="{38A5CFDC-9886-5145-BACC-6848D88F99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" name="组合 105">
            <a:extLst>
              <a:ext uri="{FF2B5EF4-FFF2-40B4-BE49-F238E27FC236}">
                <a16:creationId xmlns:a16="http://schemas.microsoft.com/office/drawing/2014/main" id="{AF06721A-64A1-D849-9F48-A9121FFB154E}"/>
              </a:ext>
            </a:extLst>
          </p:cNvPr>
          <p:cNvGrpSpPr/>
          <p:nvPr/>
        </p:nvGrpSpPr>
        <p:grpSpPr bwMode="auto">
          <a:xfrm>
            <a:off x="7489229" y="4359834"/>
            <a:ext cx="4464646" cy="520700"/>
            <a:chOff x="0" y="0"/>
            <a:chExt cx="4465623" cy="521583"/>
          </a:xfrm>
        </p:grpSpPr>
        <p:sp>
          <p:nvSpPr>
            <p:cNvPr id="72" name="文本框 106">
              <a:extLst>
                <a:ext uri="{FF2B5EF4-FFF2-40B4-BE49-F238E27FC236}">
                  <a16:creationId xmlns:a16="http://schemas.microsoft.com/office/drawing/2014/main" id="{46B2F7CE-7125-2442-AEE1-9CF1E19FA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60" y="0"/>
              <a:ext cx="3524163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打包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3" name="组合 107">
              <a:extLst>
                <a:ext uri="{FF2B5EF4-FFF2-40B4-BE49-F238E27FC236}">
                  <a16:creationId xmlns:a16="http://schemas.microsoft.com/office/drawing/2014/main" id="{0ECF31FA-26DE-D042-86A1-B46C8347553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75" name="组合 109">
                <a:extLst>
                  <a:ext uri="{FF2B5EF4-FFF2-40B4-BE49-F238E27FC236}">
                    <a16:creationId xmlns:a16="http://schemas.microsoft.com/office/drawing/2014/main" id="{DF8B7888-B4E6-1243-B326-C6CDF5055183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77" name="平行四边形 111">
                  <a:extLst>
                    <a:ext uri="{FF2B5EF4-FFF2-40B4-BE49-F238E27FC236}">
                      <a16:creationId xmlns:a16="http://schemas.microsoft.com/office/drawing/2014/main" id="{56FE4559-A90D-E145-ADDD-BDED259A7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平行四边形 112">
                  <a:extLst>
                    <a:ext uri="{FF2B5EF4-FFF2-40B4-BE49-F238E27FC236}">
                      <a16:creationId xmlns:a16="http://schemas.microsoft.com/office/drawing/2014/main" id="{4058A4CE-7B2F-3842-B980-30227411D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6" name="文本框 110">
                <a:extLst>
                  <a:ext uri="{FF2B5EF4-FFF2-40B4-BE49-F238E27FC236}">
                    <a16:creationId xmlns:a16="http://schemas.microsoft.com/office/drawing/2014/main" id="{5D7C281E-70BE-2B49-B810-75F156120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4" name="直接连接符 108">
              <a:extLst>
                <a:ext uri="{FF2B5EF4-FFF2-40B4-BE49-F238E27FC236}">
                  <a16:creationId xmlns:a16="http://schemas.microsoft.com/office/drawing/2014/main" id="{E57C7A76-C361-A24D-9A1B-46C20A780B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092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EB0D845-E44E-4D47-AEFE-82C0C34C6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为了演示我们项目中可以加载图片，我们需要在项目中使用图片，比较常见的使用图片的方式是两种：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img</a:t>
            </a:r>
            <a:r>
              <a:rPr lang="zh-CN" altLang="en-US" dirty="0">
                <a:solidFill>
                  <a:srgbClr val="FF0000"/>
                </a:solidFill>
              </a:rPr>
              <a:t>元素</a:t>
            </a:r>
            <a:r>
              <a:rPr lang="zh-CN" altLang="en-US" dirty="0"/>
              <a:t>，设置</a:t>
            </a:r>
            <a:r>
              <a:rPr lang="en-US" altLang="zh-CN" dirty="0" err="1">
                <a:solidFill>
                  <a:srgbClr val="FF0000"/>
                </a:solidFill>
              </a:rPr>
              <a:t>src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其他元素</a:t>
            </a:r>
            <a:r>
              <a:rPr lang="zh-CN" altLang="en-US" dirty="0"/>
              <a:t>（比如</a:t>
            </a:r>
            <a:r>
              <a:rPr lang="en-US" altLang="zh-CN" dirty="0"/>
              <a:t>div</a:t>
            </a:r>
            <a:r>
              <a:rPr lang="zh-CN" altLang="en-US" dirty="0"/>
              <a:t>），设置</a:t>
            </a:r>
            <a:r>
              <a:rPr lang="en-US" altLang="zh-CN" dirty="0">
                <a:solidFill>
                  <a:srgbClr val="FF0000"/>
                </a:solidFill>
              </a:rPr>
              <a:t>background-image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css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D9235E-CED5-7349-B59F-00939399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加载图片案例准备</a:t>
            </a:r>
            <a:endParaRPr kumimoji="1"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C12DE8B-9B31-6947-B5A7-EC0ECDA8D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93" y="2820932"/>
            <a:ext cx="4918768" cy="374803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2F3FD46-2189-AB4A-94DA-5BCF9C7B8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35" y="3429000"/>
            <a:ext cx="4610538" cy="108483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4348538-9527-1444-9356-4E91A27BCE21}"/>
              </a:ext>
            </a:extLst>
          </p:cNvPr>
          <p:cNvSpPr txBox="1"/>
          <p:nvPr/>
        </p:nvSpPr>
        <p:spPr>
          <a:xfrm>
            <a:off x="6955847" y="52286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这个时候，打包会报错</a:t>
            </a:r>
          </a:p>
        </p:txBody>
      </p:sp>
    </p:spTree>
    <p:extLst>
      <p:ext uri="{BB962C8B-B14F-4D97-AF65-F5344CB8AC3E}">
        <p14:creationId xmlns:p14="http://schemas.microsoft.com/office/powerpoint/2010/main" val="396242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E4C6F0-7A18-7D49-B2FC-65392447F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我们当前使用的</a:t>
            </a:r>
            <a:r>
              <a:rPr lang="en-US" altLang="zh-CN" b="1" dirty="0"/>
              <a:t>webpack</a:t>
            </a:r>
            <a:r>
              <a:rPr lang="zh-CN" altLang="en-US" b="1" dirty="0"/>
              <a:t>版本是</a:t>
            </a:r>
            <a:r>
              <a:rPr lang="en-US" altLang="zh-CN" b="1" dirty="0"/>
              <a:t>webpack5</a:t>
            </a:r>
            <a:r>
              <a:rPr lang="zh-CN" altLang="en-US" b="1" dirty="0"/>
              <a:t>：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webpack5</a:t>
            </a:r>
            <a:r>
              <a:rPr lang="zh-CN" altLang="en-US" dirty="0"/>
              <a:t>之前，加载这些资源我们需要</a:t>
            </a:r>
            <a:r>
              <a:rPr lang="zh-CN" altLang="en-US" dirty="0">
                <a:solidFill>
                  <a:srgbClr val="FF0000"/>
                </a:solidFill>
              </a:rPr>
              <a:t>使用一些</a:t>
            </a:r>
            <a:r>
              <a:rPr lang="en-US" altLang="zh-CN" dirty="0">
                <a:solidFill>
                  <a:srgbClr val="FF0000"/>
                </a:solidFill>
              </a:rPr>
              <a:t>loader</a:t>
            </a:r>
            <a:r>
              <a:rPr lang="zh-CN" altLang="en-US" dirty="0">
                <a:solidFill>
                  <a:srgbClr val="FF0000"/>
                </a:solidFill>
              </a:rPr>
              <a:t>，比如</a:t>
            </a:r>
            <a:r>
              <a:rPr lang="en-US" altLang="zh-CN" dirty="0">
                <a:solidFill>
                  <a:srgbClr val="FF0000"/>
                </a:solidFill>
              </a:rPr>
              <a:t>raw-loader 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url</a:t>
            </a:r>
            <a:r>
              <a:rPr lang="en-US" altLang="zh-CN" dirty="0">
                <a:solidFill>
                  <a:srgbClr val="FF0000"/>
                </a:solidFill>
              </a:rPr>
              <a:t>-loader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file-loader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webpack5</a:t>
            </a:r>
            <a:r>
              <a:rPr lang="zh-CN" altLang="en-US" dirty="0"/>
              <a:t>开始，我们可以直接使用</a:t>
            </a:r>
            <a:r>
              <a:rPr lang="zh-CN" altLang="en-US" dirty="0">
                <a:solidFill>
                  <a:srgbClr val="FF0000"/>
                </a:solidFill>
              </a:rPr>
              <a:t>资源模块类型（</a:t>
            </a:r>
            <a:r>
              <a:rPr lang="en-US" altLang="zh-CN" dirty="0">
                <a:solidFill>
                  <a:srgbClr val="FF0000"/>
                </a:solidFill>
              </a:rPr>
              <a:t>asset module type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，来替代上面的这些</a:t>
            </a:r>
            <a:r>
              <a:rPr lang="en-US" altLang="zh-CN" dirty="0"/>
              <a:t>loader</a:t>
            </a:r>
            <a:r>
              <a:rPr lang="zh-CN" altLang="en-US" dirty="0"/>
              <a:t>；</a:t>
            </a:r>
          </a:p>
          <a:p>
            <a:r>
              <a:rPr lang="zh-CN" altLang="en-US" b="1" dirty="0"/>
              <a:t>资源模块类型</a:t>
            </a:r>
            <a:r>
              <a:rPr lang="en-US" altLang="zh-CN" b="1" dirty="0"/>
              <a:t>(asset module type)</a:t>
            </a:r>
            <a:r>
              <a:rPr lang="zh-CN" altLang="en-US" dirty="0"/>
              <a:t>，通过添加 </a:t>
            </a:r>
            <a:r>
              <a:rPr lang="en-US" altLang="zh-CN" dirty="0"/>
              <a:t>4 </a:t>
            </a:r>
            <a:r>
              <a:rPr lang="zh-CN" altLang="en-US" dirty="0"/>
              <a:t>种新的模块类型，来替换所有这些 </a:t>
            </a:r>
            <a:r>
              <a:rPr lang="en-US" altLang="zh-CN" dirty="0"/>
              <a:t>loader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b="1" dirty="0"/>
              <a:t>asset/resource </a:t>
            </a:r>
            <a:r>
              <a:rPr lang="zh-CN" altLang="en-US" dirty="0"/>
              <a:t>发送一个单独的文件并导出 </a:t>
            </a:r>
            <a:r>
              <a:rPr lang="en-US" altLang="zh-CN" dirty="0"/>
              <a:t>URL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之前通过使用 </a:t>
            </a:r>
            <a:r>
              <a:rPr lang="en-US" altLang="zh-CN" dirty="0"/>
              <a:t>file-loader </a:t>
            </a:r>
            <a:r>
              <a:rPr lang="zh-CN" altLang="en-US" dirty="0"/>
              <a:t>实现；</a:t>
            </a:r>
          </a:p>
          <a:p>
            <a:pPr lvl="1"/>
            <a:r>
              <a:rPr lang="en-US" altLang="zh-CN" b="1" dirty="0"/>
              <a:t>asset/inline </a:t>
            </a:r>
            <a:r>
              <a:rPr lang="zh-CN" altLang="en-US" dirty="0"/>
              <a:t>导出一个资源的 </a:t>
            </a:r>
            <a:r>
              <a:rPr lang="en-US" altLang="zh-CN" dirty="0"/>
              <a:t>data URI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之前通过使用 </a:t>
            </a:r>
            <a:r>
              <a:rPr lang="en-US" altLang="zh-CN" dirty="0" err="1"/>
              <a:t>url</a:t>
            </a:r>
            <a:r>
              <a:rPr lang="en-US" altLang="zh-CN" dirty="0"/>
              <a:t>-loader </a:t>
            </a:r>
            <a:r>
              <a:rPr lang="zh-CN" altLang="en-US" dirty="0"/>
              <a:t>实现；</a:t>
            </a:r>
          </a:p>
          <a:p>
            <a:pPr lvl="1"/>
            <a:r>
              <a:rPr lang="en-US" altLang="zh-CN" b="1" dirty="0"/>
              <a:t>asset/source </a:t>
            </a:r>
            <a:r>
              <a:rPr lang="zh-CN" altLang="en-US" dirty="0"/>
              <a:t>导出资源的源代码</a:t>
            </a:r>
            <a:endParaRPr lang="en-US" altLang="zh-CN" dirty="0"/>
          </a:p>
          <a:p>
            <a:pPr lvl="2"/>
            <a:r>
              <a:rPr lang="zh-CN" altLang="en-US" dirty="0"/>
              <a:t>之前通过使用 </a:t>
            </a:r>
            <a:r>
              <a:rPr lang="en-US" altLang="zh-CN" dirty="0"/>
              <a:t>raw-loader </a:t>
            </a:r>
            <a:r>
              <a:rPr lang="zh-CN" altLang="en-US" dirty="0"/>
              <a:t>实现；</a:t>
            </a:r>
          </a:p>
          <a:p>
            <a:pPr lvl="1"/>
            <a:r>
              <a:rPr lang="en-US" altLang="zh-CN" b="1" dirty="0"/>
              <a:t>asset</a:t>
            </a:r>
            <a:r>
              <a:rPr lang="en-US" altLang="zh-CN" dirty="0"/>
              <a:t> </a:t>
            </a:r>
            <a:r>
              <a:rPr lang="zh-CN" altLang="en-US" dirty="0"/>
              <a:t>在导出一个 </a:t>
            </a:r>
            <a:r>
              <a:rPr lang="en-US" altLang="zh-CN" dirty="0"/>
              <a:t>data URI </a:t>
            </a:r>
            <a:r>
              <a:rPr lang="zh-CN" altLang="en-US" dirty="0"/>
              <a:t>和发送一个单独的文件之间自动选择。</a:t>
            </a:r>
            <a:endParaRPr lang="en-US" altLang="zh-CN" dirty="0"/>
          </a:p>
          <a:p>
            <a:pPr lvl="2"/>
            <a:r>
              <a:rPr lang="zh-CN" altLang="en-US" dirty="0"/>
              <a:t>之前通过使用 </a:t>
            </a:r>
            <a:r>
              <a:rPr lang="en-US" altLang="zh-CN" dirty="0" err="1"/>
              <a:t>url</a:t>
            </a:r>
            <a:r>
              <a:rPr lang="en-US" altLang="zh-CN" dirty="0"/>
              <a:t>-loader</a:t>
            </a:r>
            <a:r>
              <a:rPr lang="zh-CN" altLang="en-US" dirty="0"/>
              <a:t>，并且配置资源体积限制实现；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AA0C3BE-926E-5440-8062-18557D54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认识</a:t>
            </a:r>
            <a:r>
              <a:rPr kumimoji="1" lang="en-US" altLang="zh-CN" dirty="0"/>
              <a:t>asset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84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606154D-990D-6D4F-8E37-E51172B0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/>
              <a:t>比如加载图片，我们可以使用下面的方式：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但是，如何可以自定义文件的输出路径和文件名呢？</a:t>
            </a:r>
          </a:p>
          <a:p>
            <a:pPr lvl="1"/>
            <a:r>
              <a:rPr lang="zh-CN" altLang="en-US" b="1" dirty="0"/>
              <a:t>方式一：</a:t>
            </a:r>
            <a:r>
              <a:rPr lang="zh-CN" altLang="en-US" dirty="0"/>
              <a:t>修改</a:t>
            </a:r>
            <a:r>
              <a:rPr lang="en-US" altLang="zh-CN" dirty="0"/>
              <a:t>output</a:t>
            </a:r>
            <a:r>
              <a:rPr lang="zh-CN" altLang="en-US" dirty="0"/>
              <a:t>，添加</a:t>
            </a:r>
            <a:r>
              <a:rPr lang="en-US" altLang="zh-CN" dirty="0" err="1"/>
              <a:t>assetModuleFilename</a:t>
            </a:r>
            <a:r>
              <a:rPr lang="zh-CN" altLang="en-US" dirty="0"/>
              <a:t>属性；</a:t>
            </a:r>
          </a:p>
          <a:p>
            <a:pPr lvl="1"/>
            <a:r>
              <a:rPr lang="zh-CN" altLang="en-US" b="1" dirty="0"/>
              <a:t>方式二：</a:t>
            </a:r>
            <a:r>
              <a:rPr lang="zh-CN" altLang="en-US" dirty="0"/>
              <a:t>在</a:t>
            </a:r>
            <a:r>
              <a:rPr lang="en-US" altLang="zh-CN" dirty="0"/>
              <a:t>Rule</a:t>
            </a:r>
            <a:r>
              <a:rPr lang="zh-CN" altLang="en-US" dirty="0"/>
              <a:t>中，添加一个</a:t>
            </a:r>
            <a:r>
              <a:rPr lang="en-US" altLang="zh-CN" dirty="0"/>
              <a:t>generator</a:t>
            </a:r>
            <a:r>
              <a:rPr lang="zh-CN" altLang="en-US" dirty="0"/>
              <a:t>属性，并且设置</a:t>
            </a:r>
            <a:r>
              <a:rPr lang="en-US" altLang="zh-CN" dirty="0"/>
              <a:t>filename</a:t>
            </a:r>
            <a:r>
              <a:rPr lang="zh-CN" altLang="en-US" dirty="0"/>
              <a:t>；</a:t>
            </a:r>
          </a:p>
          <a:p>
            <a:endParaRPr lang="en-US" altLang="zh-CN" dirty="0"/>
          </a:p>
          <a:p>
            <a:r>
              <a:rPr lang="zh-CN" altLang="en-US" dirty="0"/>
              <a:t>我们这里介绍几个最常用的</a:t>
            </a:r>
            <a:r>
              <a:rPr lang="en-US" altLang="zh-CN" dirty="0"/>
              <a:t>placeholder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b="1" dirty="0"/>
              <a:t>[</a:t>
            </a:r>
            <a:r>
              <a:rPr lang="en-US" altLang="zh-CN" b="1" dirty="0" err="1"/>
              <a:t>ext</a:t>
            </a:r>
            <a:r>
              <a:rPr lang="en-US" altLang="zh-CN" b="1" dirty="0"/>
              <a:t>]</a:t>
            </a:r>
            <a:r>
              <a:rPr lang="zh-CN" altLang="en-US" b="1" dirty="0"/>
              <a:t>： </a:t>
            </a:r>
            <a:r>
              <a:rPr lang="zh-CN" altLang="en-US" dirty="0"/>
              <a:t>处理文件的扩展名；</a:t>
            </a:r>
          </a:p>
          <a:p>
            <a:pPr lvl="1"/>
            <a:r>
              <a:rPr lang="en-US" altLang="zh-CN" b="1" dirty="0"/>
              <a:t>[name]</a:t>
            </a:r>
            <a:r>
              <a:rPr lang="zh-CN" altLang="en-US" b="1" dirty="0"/>
              <a:t>：</a:t>
            </a:r>
            <a:r>
              <a:rPr lang="zh-CN" altLang="en-US" dirty="0"/>
              <a:t>处理文件的名称；</a:t>
            </a:r>
          </a:p>
          <a:p>
            <a:pPr lvl="1"/>
            <a:r>
              <a:rPr lang="en-US" altLang="zh-CN" b="1" dirty="0"/>
              <a:t>[hash]</a:t>
            </a:r>
            <a:r>
              <a:rPr lang="zh-CN" altLang="en-US" b="1" dirty="0"/>
              <a:t>：</a:t>
            </a:r>
            <a:r>
              <a:rPr lang="zh-CN" altLang="en-US" dirty="0"/>
              <a:t>文件的内容，使用</a:t>
            </a:r>
            <a:r>
              <a:rPr lang="en-US" altLang="zh-CN" dirty="0"/>
              <a:t>MD4</a:t>
            </a:r>
            <a:r>
              <a:rPr lang="zh-CN" altLang="en-US" dirty="0"/>
              <a:t>的散列函数处理，生成的一个</a:t>
            </a:r>
            <a:r>
              <a:rPr lang="en-US" altLang="zh-CN" dirty="0"/>
              <a:t>128</a:t>
            </a:r>
            <a:r>
              <a:rPr lang="zh-CN" altLang="en-US" dirty="0"/>
              <a:t>位的</a:t>
            </a:r>
            <a:r>
              <a:rPr lang="en-US" altLang="zh-CN" dirty="0"/>
              <a:t>hash</a:t>
            </a:r>
            <a:r>
              <a:rPr lang="zh-CN" altLang="en-US" dirty="0"/>
              <a:t>值（</a:t>
            </a:r>
            <a:r>
              <a:rPr lang="en-US" altLang="zh-CN" dirty="0"/>
              <a:t>32</a:t>
            </a:r>
            <a:r>
              <a:rPr lang="zh-CN" altLang="en-US" dirty="0"/>
              <a:t>个十六进制）；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CA4956-19F5-D947-A41A-8928A05E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kumimoji="1" lang="en-US" altLang="zh-CN" dirty="0"/>
              <a:t>sset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的使用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670E31-EDC4-254C-913A-4B587BAE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67" y="1828800"/>
            <a:ext cx="4866071" cy="12907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A7BEB2-1CE3-0D43-B709-588F87CCC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974" y="2703374"/>
            <a:ext cx="4776582" cy="12057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E57E2D-8FB3-134D-835F-9947D1505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974" y="4115150"/>
            <a:ext cx="4032907" cy="177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1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6499AD2-F808-0D40-BD04-B037CA4B1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开发中我们往往是</a:t>
            </a:r>
            <a:r>
              <a:rPr lang="zh-CN" altLang="en-US" b="1" dirty="0">
                <a:solidFill>
                  <a:srgbClr val="FF0000"/>
                </a:solidFill>
              </a:rPr>
              <a:t>小的图片需要转换</a:t>
            </a:r>
            <a:r>
              <a:rPr lang="zh-CN" altLang="en-US" b="1" dirty="0"/>
              <a:t>，但是</a:t>
            </a:r>
            <a:r>
              <a:rPr lang="zh-CN" altLang="en-US" b="1" dirty="0">
                <a:solidFill>
                  <a:srgbClr val="FF0000"/>
                </a:solidFill>
              </a:rPr>
              <a:t>大的图片直接使用图片</a:t>
            </a:r>
            <a:r>
              <a:rPr lang="zh-CN" altLang="en-US" b="1" dirty="0"/>
              <a:t>即可</a:t>
            </a:r>
          </a:p>
          <a:p>
            <a:pPr lvl="1"/>
            <a:r>
              <a:rPr lang="zh-CN" altLang="en-US" dirty="0"/>
              <a:t>这是因为</a:t>
            </a:r>
            <a:r>
              <a:rPr lang="zh-CN" altLang="en-US" dirty="0">
                <a:solidFill>
                  <a:srgbClr val="FF0000"/>
                </a:solidFill>
              </a:rPr>
              <a:t>小的图片转换</a:t>
            </a:r>
            <a:r>
              <a:rPr lang="en-US" altLang="zh-CN" dirty="0">
                <a:solidFill>
                  <a:srgbClr val="FF0000"/>
                </a:solidFill>
              </a:rPr>
              <a:t>base64</a:t>
            </a:r>
            <a:r>
              <a:rPr lang="zh-CN" altLang="en-US" dirty="0"/>
              <a:t>之后可以</a:t>
            </a:r>
            <a:r>
              <a:rPr lang="zh-CN" altLang="en-US" dirty="0">
                <a:solidFill>
                  <a:srgbClr val="FF0000"/>
                </a:solidFill>
              </a:rPr>
              <a:t>和页面一起被请求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减少不必要的请求过程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而</a:t>
            </a:r>
            <a:r>
              <a:rPr lang="zh-CN" altLang="en-US" dirty="0">
                <a:solidFill>
                  <a:srgbClr val="FF0000"/>
                </a:solidFill>
              </a:rPr>
              <a:t>大的图片也进行转换</a:t>
            </a:r>
            <a:r>
              <a:rPr lang="zh-CN" altLang="en-US" dirty="0"/>
              <a:t>，反而会</a:t>
            </a:r>
            <a:r>
              <a:rPr lang="zh-CN" altLang="en-US" dirty="0">
                <a:solidFill>
                  <a:srgbClr val="FF0000"/>
                </a:solidFill>
              </a:rPr>
              <a:t>影响页面的请求速度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b="1" dirty="0"/>
              <a:t>我们需要两个步骤来实现：</a:t>
            </a:r>
          </a:p>
          <a:p>
            <a:pPr lvl="1"/>
            <a:r>
              <a:rPr lang="zh-CN" altLang="en-US" b="1" dirty="0"/>
              <a:t>步骤一：</a:t>
            </a:r>
            <a:r>
              <a:rPr lang="zh-CN" altLang="en-US" dirty="0"/>
              <a:t>将</a:t>
            </a:r>
            <a:r>
              <a:rPr lang="en-US" altLang="zh-CN" dirty="0"/>
              <a:t>type</a:t>
            </a:r>
            <a:r>
              <a:rPr lang="zh-CN" altLang="en-US" dirty="0"/>
              <a:t>修改为</a:t>
            </a:r>
            <a:r>
              <a:rPr lang="en-US" altLang="zh-CN" dirty="0"/>
              <a:t>asset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b="1" dirty="0"/>
              <a:t>步骤二：</a:t>
            </a:r>
            <a:r>
              <a:rPr lang="zh-CN" altLang="en-US" dirty="0"/>
              <a:t>添加一个</a:t>
            </a:r>
            <a:r>
              <a:rPr lang="en-US" altLang="zh-CN" dirty="0"/>
              <a:t>parser</a:t>
            </a:r>
            <a:r>
              <a:rPr lang="zh-CN" altLang="en-US" dirty="0"/>
              <a:t>属性，并且制定</a:t>
            </a:r>
            <a:r>
              <a:rPr lang="en-US" altLang="zh-CN" dirty="0" err="1"/>
              <a:t>dataUrl</a:t>
            </a:r>
            <a:r>
              <a:rPr lang="zh-CN" altLang="en-US" dirty="0"/>
              <a:t>的条件，添加</a:t>
            </a:r>
            <a:r>
              <a:rPr lang="en-US" altLang="zh-CN" dirty="0" err="1"/>
              <a:t>maxSize</a:t>
            </a:r>
            <a:r>
              <a:rPr lang="zh-CN" altLang="en-US" dirty="0"/>
              <a:t>属性；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C5BE11C-579F-F247-A5FB-C25CBD7A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url</a:t>
            </a:r>
            <a:r>
              <a:rPr lang="en-US" altLang="zh-CN" dirty="0"/>
              <a:t>-loader</a:t>
            </a:r>
            <a:r>
              <a:rPr lang="zh-CN" altLang="en-US" dirty="0"/>
              <a:t>的</a:t>
            </a:r>
            <a:r>
              <a:rPr lang="en-US" altLang="zh-CN" dirty="0"/>
              <a:t>limit</a:t>
            </a:r>
            <a:r>
              <a:rPr lang="zh-CN" altLang="en-US" dirty="0"/>
              <a:t>效果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071FFA-8A9C-964D-9D29-40FB533CC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50" y="3979360"/>
            <a:ext cx="3500706" cy="26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6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97F2EB1-35F8-F747-9B87-865D9DD60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事实上，在开发中我们很少直接去接触</a:t>
            </a:r>
            <a:r>
              <a:rPr lang="en-US" altLang="zh-CN" b="1" dirty="0"/>
              <a:t>babel</a:t>
            </a:r>
            <a:r>
              <a:rPr lang="zh-CN" altLang="en-US" b="1" dirty="0"/>
              <a:t>，但是</a:t>
            </a:r>
            <a:r>
              <a:rPr lang="en-US" altLang="zh-CN" b="1" dirty="0"/>
              <a:t>babel</a:t>
            </a:r>
            <a:r>
              <a:rPr lang="zh-CN" altLang="en-US" b="1" dirty="0"/>
              <a:t>对于前端开发来说，目前是不可缺少的一部分：</a:t>
            </a:r>
          </a:p>
          <a:p>
            <a:pPr lvl="1"/>
            <a:r>
              <a:rPr lang="zh-CN" altLang="en-US" dirty="0"/>
              <a:t>开发中，我们想要使用</a:t>
            </a:r>
            <a:r>
              <a:rPr lang="en-US" altLang="zh-CN" dirty="0">
                <a:solidFill>
                  <a:srgbClr val="FF0000"/>
                </a:solidFill>
              </a:rPr>
              <a:t>ES6+</a:t>
            </a:r>
            <a:r>
              <a:rPr lang="zh-CN" altLang="en-US" dirty="0">
                <a:solidFill>
                  <a:srgbClr val="FF0000"/>
                </a:solidFill>
              </a:rPr>
              <a:t>的语法</a:t>
            </a:r>
            <a:r>
              <a:rPr lang="zh-CN" altLang="en-US" dirty="0"/>
              <a:t>，想要使用</a:t>
            </a:r>
            <a:r>
              <a:rPr lang="en-US" altLang="zh-CN" dirty="0">
                <a:solidFill>
                  <a:srgbClr val="FF0000"/>
                </a:solidFill>
              </a:rPr>
              <a:t>TypeScript</a:t>
            </a:r>
            <a:r>
              <a:rPr lang="zh-CN" altLang="en-US" dirty="0"/>
              <a:t>，开发</a:t>
            </a:r>
            <a:r>
              <a:rPr lang="en-US" altLang="zh-CN" dirty="0">
                <a:solidFill>
                  <a:srgbClr val="FF0000"/>
                </a:solidFill>
              </a:rPr>
              <a:t>React</a:t>
            </a:r>
            <a:r>
              <a:rPr lang="zh-CN" altLang="en-US" dirty="0">
                <a:solidFill>
                  <a:srgbClr val="FF0000"/>
                </a:solidFill>
              </a:rPr>
              <a:t>项目</a:t>
            </a:r>
            <a:r>
              <a:rPr lang="zh-CN" altLang="en-US" dirty="0"/>
              <a:t>，它们</a:t>
            </a:r>
            <a:r>
              <a:rPr lang="zh-CN" altLang="en-US" dirty="0">
                <a:solidFill>
                  <a:srgbClr val="FF0000"/>
                </a:solidFill>
              </a:rPr>
              <a:t>都是离不开</a:t>
            </a:r>
            <a:r>
              <a:rPr lang="en-US" altLang="zh-CN" dirty="0">
                <a:solidFill>
                  <a:srgbClr val="FF0000"/>
                </a:solidFill>
              </a:rPr>
              <a:t>Babel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所以，</a:t>
            </a:r>
            <a:r>
              <a:rPr lang="zh-CN" altLang="en-US" dirty="0">
                <a:solidFill>
                  <a:srgbClr val="FF0000"/>
                </a:solidFill>
              </a:rPr>
              <a:t>学习</a:t>
            </a:r>
            <a:r>
              <a:rPr lang="en-US" altLang="zh-CN" dirty="0">
                <a:solidFill>
                  <a:srgbClr val="FF0000"/>
                </a:solidFill>
              </a:rPr>
              <a:t>Babel</a:t>
            </a:r>
            <a:r>
              <a:rPr lang="zh-CN" altLang="en-US" dirty="0"/>
              <a:t>对于我们理解代码从编写到线上的转变过程至关重要；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b="1" dirty="0"/>
              <a:t>那么，</a:t>
            </a:r>
            <a:r>
              <a:rPr lang="en-US" altLang="zh-CN" b="1" dirty="0"/>
              <a:t>Babel</a:t>
            </a:r>
            <a:r>
              <a:rPr lang="zh-CN" altLang="en-US" b="1" dirty="0"/>
              <a:t>到底是什么呢？</a:t>
            </a:r>
          </a:p>
          <a:p>
            <a:pPr lvl="1"/>
            <a:r>
              <a:rPr lang="en-US" altLang="zh-CN" dirty="0"/>
              <a:t>Babel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rgbClr val="FF0000"/>
                </a:solidFill>
              </a:rPr>
              <a:t>工具链</a:t>
            </a:r>
            <a:r>
              <a:rPr lang="zh-CN" altLang="en-US" dirty="0"/>
              <a:t>，主要用于旧浏览器或者环境中将</a:t>
            </a:r>
            <a:r>
              <a:rPr lang="en-US" altLang="zh-CN" dirty="0"/>
              <a:t>ECMAScript 2015+</a:t>
            </a:r>
            <a:r>
              <a:rPr lang="zh-CN" altLang="en-US" dirty="0"/>
              <a:t>代码转换为向后兼容版本的</a:t>
            </a:r>
            <a:r>
              <a:rPr lang="en-US" altLang="zh-CN" dirty="0"/>
              <a:t>JavaScript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包括：语法转换、源代码转换等；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BC80DEA-118B-7A4B-80BE-7F4DCCF7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</a:t>
            </a:r>
            <a:r>
              <a:rPr lang="en-US" altLang="zh-CN" dirty="0"/>
              <a:t>babel</a:t>
            </a:r>
            <a:r>
              <a:rPr lang="zh-CN" altLang="en-US" dirty="0"/>
              <a:t>？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1BB774-B232-8245-8BD9-08DAB7AFE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29" y="4564209"/>
            <a:ext cx="3906564" cy="15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4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466EF8D-1145-8145-A06A-768E6111C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babel</a:t>
            </a:r>
            <a:r>
              <a:rPr lang="zh-CN" altLang="en-US" dirty="0"/>
              <a:t>本身可以作为</a:t>
            </a:r>
            <a:r>
              <a:rPr lang="zh-CN" altLang="en-US" b="1" dirty="0"/>
              <a:t>一个独立的工具</a:t>
            </a:r>
            <a:r>
              <a:rPr lang="zh-CN" altLang="en-US" dirty="0"/>
              <a:t>（和</a:t>
            </a:r>
            <a:r>
              <a:rPr lang="en-US" altLang="zh-CN" dirty="0" err="1"/>
              <a:t>postcss</a:t>
            </a:r>
            <a:r>
              <a:rPr lang="zh-CN" altLang="en-US" dirty="0"/>
              <a:t>一样），不和</a:t>
            </a:r>
            <a:r>
              <a:rPr lang="en-US" altLang="zh-CN" dirty="0"/>
              <a:t>webpack</a:t>
            </a:r>
            <a:r>
              <a:rPr lang="zh-CN" altLang="en-US" dirty="0"/>
              <a:t>等构建工具配置来单独使用。</a:t>
            </a:r>
            <a:endParaRPr lang="en-US" altLang="zh-CN" dirty="0"/>
          </a:p>
          <a:p>
            <a:r>
              <a:rPr lang="zh-CN" altLang="en-US" dirty="0"/>
              <a:t>如果我们希望在命令行尝试使用</a:t>
            </a:r>
            <a:r>
              <a:rPr lang="en-US" altLang="zh-CN" dirty="0"/>
              <a:t>babel</a:t>
            </a:r>
            <a:r>
              <a:rPr lang="zh-CN" altLang="en-US" dirty="0"/>
              <a:t>，需要安装如下库：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@babel/core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babel</a:t>
            </a:r>
            <a:r>
              <a:rPr lang="zh-CN" altLang="en-US" dirty="0"/>
              <a:t>的核心代码，必须安装；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@babel/cli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可以让我们在命令行使用</a:t>
            </a:r>
            <a:r>
              <a:rPr lang="en-US" altLang="zh-CN" dirty="0"/>
              <a:t>babel</a:t>
            </a:r>
            <a:r>
              <a:rPr lang="zh-CN" altLang="en-US" dirty="0"/>
              <a:t>；</a:t>
            </a:r>
          </a:p>
          <a:p>
            <a:endParaRPr kumimoji="1"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babel</a:t>
            </a:r>
            <a:r>
              <a:rPr lang="zh-CN" altLang="en-US" dirty="0"/>
              <a:t>来处理我们的源代码：</a:t>
            </a:r>
          </a:p>
          <a:p>
            <a:pPr lvl="1"/>
            <a:r>
              <a:rPr lang="en-US" altLang="zh-CN" dirty="0" err="1"/>
              <a:t>src</a:t>
            </a:r>
            <a:r>
              <a:rPr lang="zh-CN" altLang="en-US" dirty="0"/>
              <a:t>：是源文件的目录；</a:t>
            </a:r>
          </a:p>
          <a:p>
            <a:pPr lvl="1"/>
            <a:r>
              <a:rPr lang="en-US" altLang="zh-CN" dirty="0"/>
              <a:t>--out-</a:t>
            </a:r>
            <a:r>
              <a:rPr lang="en-US" altLang="zh-CN" dirty="0" err="1"/>
              <a:t>dir</a:t>
            </a:r>
            <a:r>
              <a:rPr lang="zh-CN" altLang="en-US" dirty="0"/>
              <a:t>：指定要输出的文件夹</a:t>
            </a:r>
            <a:r>
              <a:rPr lang="en-US" altLang="zh-CN" dirty="0" err="1"/>
              <a:t>dist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7CBDA55-35DC-A147-9DF8-8B650D62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Babel</a:t>
            </a:r>
            <a:r>
              <a:rPr kumimoji="1" lang="zh-CN" altLang="en-US" dirty="0"/>
              <a:t>命令行使用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4E0EED-9AE0-2542-B764-F5069097489B}"/>
              </a:ext>
            </a:extLst>
          </p:cNvPr>
          <p:cNvSpPr txBox="1"/>
          <p:nvPr/>
        </p:nvSpPr>
        <p:spPr>
          <a:xfrm>
            <a:off x="651642" y="3170762"/>
            <a:ext cx="487024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 install @babel/cli @babel/core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-D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557AD1-0088-A24B-B978-525505F5A4F8}"/>
              </a:ext>
            </a:extLst>
          </p:cNvPr>
          <p:cNvSpPr txBox="1"/>
          <p:nvPr/>
        </p:nvSpPr>
        <p:spPr>
          <a:xfrm>
            <a:off x="651642" y="4936083"/>
            <a:ext cx="373050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npx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babel 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--out-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97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B2F278D-A5EC-0946-AB14-BE4363B77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比如我们需要转换箭头函数，那么我们就可以使用</a:t>
            </a:r>
            <a:r>
              <a:rPr lang="zh-CN" altLang="en-US" b="1" dirty="0"/>
              <a:t>箭头函数转换相关的插件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查看转换后的结果：我们会发现 </a:t>
            </a:r>
            <a:r>
              <a:rPr lang="en-US" altLang="zh-CN" dirty="0"/>
              <a:t>const </a:t>
            </a:r>
            <a:r>
              <a:rPr lang="zh-CN" altLang="en-US" dirty="0"/>
              <a:t>并没有转成 </a:t>
            </a:r>
            <a:r>
              <a:rPr lang="en-US" altLang="zh-CN" dirty="0"/>
              <a:t>var</a:t>
            </a:r>
          </a:p>
          <a:p>
            <a:pPr lvl="1"/>
            <a:r>
              <a:rPr lang="zh-CN" altLang="en-US" dirty="0"/>
              <a:t>这是因为 </a:t>
            </a:r>
            <a:r>
              <a:rPr lang="en-US" altLang="zh-CN" dirty="0"/>
              <a:t>plugin-transform-arrow-functions</a:t>
            </a:r>
            <a:r>
              <a:rPr lang="zh-CN" altLang="en-US" dirty="0"/>
              <a:t>，并没有提供这样的功能；</a:t>
            </a:r>
            <a:endParaRPr lang="en-US" altLang="zh-CN" dirty="0"/>
          </a:p>
          <a:p>
            <a:pPr lvl="1"/>
            <a:r>
              <a:rPr lang="zh-CN" altLang="en-US" dirty="0"/>
              <a:t>我们需要使用 </a:t>
            </a:r>
            <a:r>
              <a:rPr lang="en-US" altLang="zh-CN" dirty="0"/>
              <a:t>plugin-transform-block-scoping </a:t>
            </a:r>
            <a:r>
              <a:rPr lang="zh-CN" altLang="en-US" dirty="0"/>
              <a:t>来完成这样的功能；</a:t>
            </a:r>
          </a:p>
          <a:p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943A94A-0AB9-3846-A30A-EAD8FB94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插件的使用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5FA4D7-AE02-5A44-8AFB-D184CE1A9381}"/>
              </a:ext>
            </a:extLst>
          </p:cNvPr>
          <p:cNvSpPr txBox="1"/>
          <p:nvPr/>
        </p:nvSpPr>
        <p:spPr>
          <a:xfrm>
            <a:off x="630621" y="1818289"/>
            <a:ext cx="702307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 install @babel/plugin-transform-arrow-functions -D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A43654-F9C5-B741-8694-F0C56FA1741F}"/>
              </a:ext>
            </a:extLst>
          </p:cNvPr>
          <p:cNvSpPr txBox="1"/>
          <p:nvPr/>
        </p:nvSpPr>
        <p:spPr>
          <a:xfrm>
            <a:off x="630621" y="2397581"/>
            <a:ext cx="1006237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npx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babel 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--out-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--plugins=@babel/plugin-transform-arrow-functions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B86483-0511-864F-A5A1-510438550AF2}"/>
              </a:ext>
            </a:extLst>
          </p:cNvPr>
          <p:cNvSpPr txBox="1"/>
          <p:nvPr/>
        </p:nvSpPr>
        <p:spPr>
          <a:xfrm>
            <a:off x="630621" y="4129103"/>
            <a:ext cx="689644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 install @babel/plugin-transform-block-scoping -D 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6E2832-9B08-AB48-81CD-7F0176DBA55D}"/>
              </a:ext>
            </a:extLst>
          </p:cNvPr>
          <p:cNvSpPr txBox="1"/>
          <p:nvPr/>
        </p:nvSpPr>
        <p:spPr>
          <a:xfrm>
            <a:off x="630621" y="4778539"/>
            <a:ext cx="10790133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npx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babel 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--out-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--plugins=@babel/plugin-transform-block-scoping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,@babel/plugin-transform-arrow-functions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6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-4-26-2" id="{4A51172A-A772-3E4F-9001-22DF8F808751}" vid="{4E90DBBC-22CF-6C41-B475-53D708E4241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41060</TotalTime>
  <Words>1544</Words>
  <Application>Microsoft Office PowerPoint</Application>
  <PresentationFormat>宽屏</PresentationFormat>
  <Paragraphs>158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Consolas</vt:lpstr>
      <vt:lpstr>Wingdings</vt:lpstr>
      <vt:lpstr>2021-4-26-2</vt:lpstr>
      <vt:lpstr>Webpack打包图片-JS-Vue</vt:lpstr>
      <vt:lpstr>PowerPoint 演示文稿</vt:lpstr>
      <vt:lpstr>加载图片案例准备</vt:lpstr>
      <vt:lpstr>认识asset module type</vt:lpstr>
      <vt:lpstr>asset module type的使用</vt:lpstr>
      <vt:lpstr>url-loader的limit效果</vt:lpstr>
      <vt:lpstr>为什么需要babel？</vt:lpstr>
      <vt:lpstr>Babel命令行使用</vt:lpstr>
      <vt:lpstr>插件的使用</vt:lpstr>
      <vt:lpstr>Babel的预设preset</vt:lpstr>
      <vt:lpstr>babel-loader</vt:lpstr>
      <vt:lpstr>babel-preset</vt:lpstr>
      <vt:lpstr>编写App.vue代码</vt:lpstr>
      <vt:lpstr>App.vue的打包过程</vt:lpstr>
      <vt:lpstr>@vue/compiler-sfc</vt:lpstr>
      <vt:lpstr>resolve模块解析</vt:lpstr>
      <vt:lpstr>确实文件还是文件夹</vt:lpstr>
      <vt:lpstr>extensions和alias配置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coderwhy</cp:lastModifiedBy>
  <cp:revision>1354</cp:revision>
  <dcterms:created xsi:type="dcterms:W3CDTF">2021-04-26T13:18:14Z</dcterms:created>
  <dcterms:modified xsi:type="dcterms:W3CDTF">2022-07-01T15:19:16Z</dcterms:modified>
</cp:coreProperties>
</file>