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5"/>
  </p:handoutMasterIdLst>
  <p:sldIdLst>
    <p:sldId id="256" r:id="rId2"/>
    <p:sldId id="288" r:id="rId3"/>
    <p:sldId id="289" r:id="rId4"/>
    <p:sldId id="323" r:id="rId5"/>
    <p:sldId id="324" r:id="rId6"/>
    <p:sldId id="313" r:id="rId7"/>
    <p:sldId id="353" r:id="rId8"/>
    <p:sldId id="352" r:id="rId9"/>
    <p:sldId id="314" r:id="rId10"/>
    <p:sldId id="315" r:id="rId11"/>
    <p:sldId id="316" r:id="rId12"/>
    <p:sldId id="354" r:id="rId13"/>
    <p:sldId id="317" r:id="rId14"/>
    <p:sldId id="357" r:id="rId15"/>
    <p:sldId id="356" r:id="rId16"/>
    <p:sldId id="318" r:id="rId17"/>
    <p:sldId id="360" r:id="rId18"/>
    <p:sldId id="319" r:id="rId19"/>
    <p:sldId id="361" r:id="rId20"/>
    <p:sldId id="320" r:id="rId21"/>
    <p:sldId id="321" r:id="rId22"/>
    <p:sldId id="322" r:id="rId23"/>
    <p:sldId id="362" r:id="rId24"/>
    <p:sldId id="383" r:id="rId25"/>
    <p:sldId id="363" r:id="rId26"/>
    <p:sldId id="364" r:id="rId27"/>
    <p:sldId id="371" r:id="rId28"/>
    <p:sldId id="366" r:id="rId29"/>
    <p:sldId id="372" r:id="rId30"/>
    <p:sldId id="373" r:id="rId31"/>
    <p:sldId id="367" r:id="rId32"/>
    <p:sldId id="374" r:id="rId33"/>
    <p:sldId id="36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认识jQuery和初体验" id="{2FC2D488-2E27-4E92-8678-3E1BF2B4BC1A}">
          <p14:sldIdLst>
            <p14:sldId id="289"/>
            <p14:sldId id="323"/>
            <p14:sldId id="324"/>
            <p14:sldId id="313"/>
            <p14:sldId id="353"/>
            <p14:sldId id="352"/>
            <p14:sldId id="314"/>
            <p14:sldId id="315"/>
            <p14:sldId id="316"/>
            <p14:sldId id="354"/>
            <p14:sldId id="317"/>
            <p14:sldId id="357"/>
            <p14:sldId id="356"/>
            <p14:sldId id="318"/>
            <p14:sldId id="360"/>
          </p14:sldIdLst>
        </p14:section>
        <p14:section name="jQuery函数和jQuery对象" id="{64051A8F-0ABE-4D65-8962-5CC7F98DCDC4}">
          <p14:sldIdLst>
            <p14:sldId id="319"/>
            <p14:sldId id="361"/>
            <p14:sldId id="320"/>
            <p14:sldId id="321"/>
            <p14:sldId id="322"/>
            <p14:sldId id="362"/>
            <p14:sldId id="383"/>
            <p14:sldId id="363"/>
          </p14:sldIdLst>
        </p14:section>
        <p14:section name="jQuery的属性操作" id="{CDA0E68A-7304-4870-95D9-363C06A5D6F3}">
          <p14:sldIdLst>
            <p14:sldId id="364"/>
            <p14:sldId id="371"/>
            <p14:sldId id="366"/>
            <p14:sldId id="372"/>
            <p14:sldId id="373"/>
          </p14:sldIdLst>
        </p14:section>
        <p14:section name="jQuery的DOM操作" id="{EBCD078C-F33F-46F3-B790-17A2B4EA1CCB}">
          <p14:sldIdLst>
            <p14:sldId id="367"/>
            <p14:sldId id="374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5" d="100"/>
          <a:sy n="9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邂逅</a:t>
            </a:r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022643" y="4179442"/>
            <a:ext cx="6327531" cy="433633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刘军  </a:t>
            </a:r>
            <a:r>
              <a:rPr kumimoji="1" lang="en-US" altLang="zh-CN" dirty="0"/>
              <a:t>liujun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jQuery 本质是一个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JavaScript 库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pPr lvl="1"/>
            <a:r>
              <a:rPr lang="zh-CN" altLang="en-US" dirty="0">
                <a:sym typeface="+mn-ea"/>
              </a:rPr>
              <a:t>该库包含了：</a:t>
            </a:r>
            <a:r>
              <a:rPr lang="en-US" altLang="zh-CN" dirty="0">
                <a:sym typeface="+mn-ea"/>
              </a:rPr>
              <a:t>DOM操作、</a:t>
            </a:r>
            <a:r>
              <a:rPr lang="zh-CN" altLang="en-US" dirty="0">
                <a:sym typeface="+mn-ea"/>
              </a:rPr>
              <a:t>选择器、</a:t>
            </a:r>
            <a:r>
              <a:rPr lang="en-US" altLang="zh-CN" dirty="0">
                <a:sym typeface="+mn-ea"/>
              </a:rPr>
              <a:t>事件处理、动画和 Ajax </a:t>
            </a:r>
            <a:r>
              <a:rPr lang="zh-CN" altLang="en-US" dirty="0">
                <a:sym typeface="+mn-ea"/>
              </a:rPr>
              <a:t>等核心功能。</a:t>
            </a:r>
            <a:endParaRPr lang="zh-CN" altLang="en-US" dirty="0"/>
          </a:p>
          <a:p>
            <a:pPr lvl="1"/>
            <a:r>
              <a:rPr lang="zh-CN" altLang="en-US" dirty="0"/>
              <a:t>现在我们可以简单的理解它就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执行该文件中会给</a:t>
            </a:r>
            <a:r>
              <a:rPr lang="en-US" altLang="zh-CN" dirty="0"/>
              <a:t>window</a:t>
            </a:r>
            <a:r>
              <a:rPr lang="zh-CN" altLang="en-US" dirty="0"/>
              <a:t>对象添加一个</a:t>
            </a:r>
            <a:r>
              <a:rPr lang="en-US" altLang="zh-CN" dirty="0"/>
              <a:t>jQuery</a:t>
            </a:r>
            <a:r>
              <a:rPr lang="zh-CN" altLang="en-US" dirty="0"/>
              <a:t>函数（例如：</a:t>
            </a:r>
            <a:r>
              <a:rPr lang="en-US" altLang="zh-CN" dirty="0">
                <a:solidFill>
                  <a:srgbClr val="FF0000"/>
                </a:solidFill>
              </a:rPr>
              <a:t>window.jQuery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接着我们就可以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dirty="0">
                <a:sym typeface="+mn-ea"/>
              </a:rPr>
              <a:t>，或者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使用该函数上的类方法</a:t>
            </a:r>
            <a:r>
              <a:rPr lang="zh-CN" altLang="en-US" dirty="0">
                <a:sym typeface="+mn-ea"/>
              </a:rPr>
              <a:t>。</a:t>
            </a:r>
          </a:p>
          <a:p>
            <a:pPr marL="301625" lvl="1" indent="0">
              <a:buNone/>
            </a:pP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zh-CN" altLang="en-US" dirty="0"/>
              <a:t>下面我们来看看</a:t>
            </a:r>
            <a:r>
              <a:rPr lang="en-US" altLang="zh-CN" dirty="0"/>
              <a:t>jQuery</a:t>
            </a:r>
            <a:r>
              <a:rPr lang="zh-CN" altLang="en-US" dirty="0"/>
              <a:t>安装方式有哪些？</a:t>
            </a:r>
          </a:p>
          <a:p>
            <a:pPr lvl="1"/>
            <a:r>
              <a:rPr lang="zh-CN" altLang="en-US" dirty="0"/>
              <a:t>方式一：在页面中，直接通过</a:t>
            </a:r>
            <a:r>
              <a:rPr lang="en-US" altLang="zh-CN" dirty="0"/>
              <a:t>CDN</a:t>
            </a:r>
            <a:r>
              <a:rPr lang="zh-CN" altLang="en-US" dirty="0"/>
              <a:t>的方式引入。</a:t>
            </a:r>
          </a:p>
          <a:p>
            <a:pPr lvl="1"/>
            <a:r>
              <a:rPr lang="zh-CN" altLang="en-US" dirty="0"/>
              <a:t>方式二：下载</a:t>
            </a:r>
            <a:r>
              <a:rPr lang="en-US" altLang="zh-CN" dirty="0"/>
              <a:t>jQuery</a:t>
            </a:r>
            <a:r>
              <a:rPr lang="zh-CN" altLang="en-US" dirty="0"/>
              <a:t>的源文件，并在页面中手动引入。</a:t>
            </a:r>
          </a:p>
          <a:p>
            <a:pPr lvl="1"/>
            <a:r>
              <a:rPr lang="zh-CN" altLang="en-US" dirty="0"/>
              <a:t>方式三：使用</a:t>
            </a:r>
            <a:r>
              <a:rPr lang="en-US" altLang="zh-CN" dirty="0"/>
              <a:t>npm</a:t>
            </a:r>
            <a:r>
              <a:rPr lang="zh-CN" altLang="en-US" dirty="0"/>
              <a:t>包管理工具安装到项目中（</a:t>
            </a:r>
            <a:r>
              <a:rPr lang="en-US" altLang="zh-CN" dirty="0"/>
              <a:t>npm</a:t>
            </a:r>
            <a:r>
              <a:rPr lang="zh-CN" altLang="en-US" dirty="0"/>
              <a:t>在</a:t>
            </a:r>
            <a:r>
              <a:rPr lang="en-US" altLang="zh-CN" dirty="0"/>
              <a:t>Node</a:t>
            </a:r>
            <a:r>
              <a:rPr lang="zh-CN" altLang="en-US" dirty="0"/>
              <a:t>基础阶段会讲解）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的安装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什么是CDN呢？CDN称之为内容分发网络（Content Delivery Network或Content Distribution Network，缩写：CDN）</a:t>
            </a:r>
          </a:p>
          <a:p>
            <a:pPr lvl="1"/>
            <a:r>
              <a:rPr lang="en-US" altLang="zh-CN" dirty="0"/>
              <a:t>CDN它是</a:t>
            </a:r>
            <a:r>
              <a:rPr lang="zh-CN" altLang="en-US" dirty="0"/>
              <a:t>一组分布在不同地理位置的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相互连接</a:t>
            </a:r>
            <a:r>
              <a:rPr lang="zh-CN" altLang="en-US" dirty="0">
                <a:sym typeface="+mn-ea"/>
              </a:rPr>
              <a:t>形成</a:t>
            </a:r>
            <a:r>
              <a:rPr lang="en-US" altLang="zh-CN" dirty="0">
                <a:sym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网络系统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通过</a:t>
            </a:r>
            <a:r>
              <a:rPr lang="zh-CN" altLang="en-US" dirty="0">
                <a:sym typeface="+mn-ea"/>
              </a:rPr>
              <a:t>这个</a:t>
            </a:r>
            <a:r>
              <a:rPr lang="en-US" altLang="zh-CN" dirty="0">
                <a:sym typeface="+mn-ea"/>
              </a:rPr>
              <a:t>网络系统，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内容存放在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距离用户最近</a:t>
            </a:r>
            <a:r>
              <a:rPr lang="zh-CN" altLang="en-US" dirty="0">
                <a:sym typeface="+mn-ea"/>
              </a:rPr>
              <a:t>的服务器。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en-US" altLang="zh-CN" dirty="0">
                <a:solidFill>
                  <a:srgbClr val="FF0000"/>
                </a:solidFill>
              </a:rPr>
              <a:t>更快、更可靠</a:t>
            </a:r>
            <a:r>
              <a:rPr lang="en-US" altLang="zh-CN" dirty="0"/>
              <a:t>地将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内容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文件、图片、音乐、视频等</a:t>
            </a:r>
            <a:r>
              <a:rPr lang="en-US" altLang="zh-CN" dirty="0">
                <a:sym typeface="+mn-ea"/>
              </a:rPr>
              <a:t>)</a:t>
            </a:r>
            <a:r>
              <a:rPr lang="en-US" altLang="zh-CN" dirty="0"/>
              <a:t>发送给用户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CDN</a:t>
            </a:r>
            <a:r>
              <a:rPr lang="zh-CN" altLang="en-US" dirty="0"/>
              <a:t>不但可以提高资源的</a:t>
            </a:r>
            <a:r>
              <a:rPr lang="zh-CN" altLang="en-US" dirty="0">
                <a:solidFill>
                  <a:srgbClr val="FF0000"/>
                </a:solidFill>
              </a:rPr>
              <a:t>访问速度</a:t>
            </a:r>
            <a:r>
              <a:rPr lang="zh-CN" altLang="en-US" dirty="0"/>
              <a:t>，还可以分担源站的</a:t>
            </a:r>
            <a:r>
              <a:rPr lang="zh-CN" altLang="en-US" dirty="0">
                <a:solidFill>
                  <a:srgbClr val="FF0000"/>
                </a:solidFill>
              </a:rPr>
              <a:t>压力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更简单的理解</a:t>
            </a:r>
            <a:r>
              <a:rPr lang="en-US" altLang="zh-CN" b="1" dirty="0"/>
              <a:t>CDN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en-US" altLang="zh-CN" dirty="0"/>
              <a:t>CDN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FF0000"/>
                </a:solidFill>
              </a:rPr>
              <a:t>将资源缓存到遍布全球的网站</a:t>
            </a:r>
            <a:r>
              <a:rPr lang="zh-CN" altLang="en-US" dirty="0"/>
              <a:t>，用户请求获取资源时；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可就近获取</a:t>
            </a:r>
            <a:r>
              <a:rPr lang="en-US" altLang="zh-CN" dirty="0"/>
              <a:t>CDN</a:t>
            </a:r>
            <a:r>
              <a:rPr lang="zh-CN" altLang="en-US" dirty="0"/>
              <a:t>上缓存的资源，</a:t>
            </a:r>
            <a:r>
              <a:rPr lang="zh-CN" altLang="en-US" dirty="0">
                <a:solidFill>
                  <a:srgbClr val="FF0000"/>
                </a:solidFill>
              </a:rPr>
              <a:t>提高资源访问速度，同时分担源站压力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b="1" dirty="0"/>
              <a:t>常用的CDN</a:t>
            </a:r>
            <a:r>
              <a:rPr lang="zh-CN" b="1" dirty="0"/>
              <a:t>服务</a:t>
            </a:r>
            <a:r>
              <a:rPr b="1" dirty="0"/>
              <a:t>可以大致分为两种：</a:t>
            </a:r>
            <a:endParaRPr lang="en-US" altLang="zh-CN" b="1" dirty="0"/>
          </a:p>
          <a:p>
            <a:pPr lvl="1"/>
            <a:r>
              <a:rPr dirty="0"/>
              <a:t>自己</a:t>
            </a:r>
            <a:r>
              <a:rPr lang="zh-CN" dirty="0"/>
              <a:t>购买的</a:t>
            </a:r>
            <a:r>
              <a:rPr dirty="0"/>
              <a:t>CDN服务：需要购买</a:t>
            </a:r>
            <a:r>
              <a:rPr lang="zh-CN" dirty="0"/>
              <a:t>开通</a:t>
            </a:r>
            <a:r>
              <a:rPr dirty="0"/>
              <a:t>CDN</a:t>
            </a:r>
            <a:r>
              <a:rPr lang="zh-CN" dirty="0"/>
              <a:t>服务（会分配一个域名）。</a:t>
            </a:r>
          </a:p>
          <a:p>
            <a:pPr lvl="2"/>
            <a:r>
              <a:rPr dirty="0">
                <a:sym typeface="+mn-ea"/>
              </a:rPr>
              <a:t>目前阿里、腾讯、亚马逊、Google等都可以购买CDN</a:t>
            </a:r>
            <a:r>
              <a:rPr lang="zh-CN" dirty="0">
                <a:sym typeface="+mn-ea"/>
              </a:rPr>
              <a:t>服务。</a:t>
            </a:r>
            <a:endParaRPr lang="zh-CN" dirty="0"/>
          </a:p>
          <a:p>
            <a:pPr lvl="1"/>
            <a:r>
              <a:rPr dirty="0"/>
              <a:t>开源的CDN</a:t>
            </a:r>
            <a:r>
              <a:rPr lang="zh-CN" dirty="0"/>
              <a:t>服务</a:t>
            </a:r>
            <a:endParaRPr dirty="0"/>
          </a:p>
          <a:p>
            <a:pPr lvl="2"/>
            <a:r>
              <a:rPr lang="zh-CN" dirty="0"/>
              <a:t>国际上使用比较多的是unpkg、JSDelivr、cdnjs、BootCDN等。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</p:spPr>
        <p:txBody>
          <a:bodyPr/>
          <a:lstStyle/>
          <a:p>
            <a:r>
              <a:rPr dirty="0"/>
              <a:t>认识</a:t>
            </a:r>
            <a:r>
              <a:rPr lang="en-US" altLang="zh-CN" dirty="0"/>
              <a:t>CDN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820" y="1997075"/>
            <a:ext cx="3485515" cy="208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20" y="4370705"/>
            <a:ext cx="3478530" cy="223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使用</a:t>
            </a:r>
            <a:r>
              <a:rPr lang="en-US" altLang="zh-CN" b="1" dirty="0"/>
              <a:t>CDN</a:t>
            </a:r>
            <a:r>
              <a:rPr lang="zh-CN" altLang="en-US" b="1" dirty="0"/>
              <a:t>方式引入</a:t>
            </a:r>
          </a:p>
          <a:p>
            <a:pPr lvl="1"/>
            <a:r>
              <a:rPr lang="en-US" altLang="zh-CN" dirty="0"/>
              <a:t>&lt;script src="https://code.jquery.com/jquery-3.6.0.js"&gt;&lt;/script&gt;</a:t>
            </a:r>
          </a:p>
          <a:p>
            <a:r>
              <a:rPr lang="zh-CN" altLang="en-US" b="1" dirty="0"/>
              <a:t>下面实现一个 </a:t>
            </a:r>
            <a:r>
              <a:rPr lang="en-US" altLang="zh-CN" b="1" dirty="0"/>
              <a:t>Hello jQuery </a:t>
            </a:r>
            <a:r>
              <a:rPr lang="zh-CN" altLang="en-US" b="1" dirty="0"/>
              <a:t>的案例：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方式一：</a:t>
            </a:r>
            <a:r>
              <a:rPr lang="en-US" altLang="zh-CN" dirty="0"/>
              <a:t>CDN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2791460"/>
            <a:ext cx="7325995" cy="376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下载</a:t>
            </a:r>
            <a:r>
              <a:rPr lang="en-US" altLang="zh-CN" b="1" dirty="0"/>
              <a:t>jQuery</a:t>
            </a:r>
            <a:r>
              <a:rPr lang="zh-CN" altLang="en-US" b="1" dirty="0"/>
              <a:t>的源码</a:t>
            </a:r>
          </a:p>
          <a:p>
            <a:pPr lvl="1"/>
            <a:r>
              <a:rPr lang="zh-CN" altLang="en-US" b="1" dirty="0"/>
              <a:t>官网下载：https://jquery.com/download/</a:t>
            </a:r>
          </a:p>
          <a:p>
            <a:pPr lvl="1"/>
            <a:r>
              <a:rPr lang="en-US" altLang="zh-CN" b="1" dirty="0"/>
              <a:t>CDN</a:t>
            </a:r>
            <a:r>
              <a:rPr lang="zh-CN" altLang="en-US" b="1" dirty="0"/>
              <a:t>连接地址下载： https://releases.jquery.com/jquery/</a:t>
            </a:r>
          </a:p>
          <a:p>
            <a:pPr lvl="1"/>
            <a:r>
              <a:rPr lang="en-US" altLang="zh-CN" b="1" dirty="0"/>
              <a:t>GitHub</a:t>
            </a:r>
            <a:r>
              <a:rPr lang="zh-CN" altLang="en-US" b="1" dirty="0"/>
              <a:t>仓库中下载：https://github.com/jquery/jquery</a:t>
            </a:r>
          </a:p>
          <a:p>
            <a:r>
              <a:rPr lang="zh-CN" altLang="en-US" b="1" dirty="0"/>
              <a:t>下面使用源码的方式引入</a:t>
            </a:r>
            <a:r>
              <a:rPr lang="en-US" altLang="zh-CN" b="1" dirty="0"/>
              <a:t>jQuery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endParaRPr lang="en-US" altLang="zh-CN" b="1" dirty="0"/>
          </a:p>
          <a:p>
            <a:pPr marL="301625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方式二：下载源码引入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3514725"/>
            <a:ext cx="5863590" cy="310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npm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安装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到项目中（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npm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在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Node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基础阶段会讲解）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301625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方式三：</a:t>
            </a:r>
            <a:r>
              <a:rPr lang="en-US" altLang="zh-CN" dirty="0"/>
              <a:t>npm</a:t>
            </a:r>
            <a:r>
              <a:rPr dirty="0"/>
              <a:t>安装（了解）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160905"/>
            <a:ext cx="3863340" cy="887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3691255"/>
            <a:ext cx="3862705" cy="94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初体验</a:t>
            </a:r>
            <a:r>
              <a:rPr lang="en-US" altLang="zh-CN" dirty="0"/>
              <a:t>-</a:t>
            </a:r>
            <a:r>
              <a:rPr dirty="0"/>
              <a:t>计数器案例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1619885"/>
            <a:ext cx="4808855" cy="4151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720215"/>
            <a:ext cx="427990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监听</a:t>
            </a:r>
            <a:r>
              <a:rPr lang="en-US" altLang="zh-CN" b="1" dirty="0"/>
              <a:t>document</a:t>
            </a:r>
            <a:r>
              <a:rPr lang="zh-CN" altLang="en-US" b="1" dirty="0"/>
              <a:t>的</a:t>
            </a:r>
            <a:r>
              <a:rPr lang="en-US" altLang="zh-CN" b="1" dirty="0"/>
              <a:t>DOMContentLoaded</a:t>
            </a:r>
            <a:r>
              <a:rPr lang="zh-CN" altLang="en-US" b="1" dirty="0"/>
              <a:t>事件的四种方案</a:t>
            </a:r>
          </a:p>
          <a:p>
            <a:pPr lvl="1"/>
            <a:r>
              <a:rPr lang="zh-CN" altLang="en-US" b="1" dirty="0"/>
              <a:t>$( document ).ready( handler )  ： </a:t>
            </a:r>
            <a:r>
              <a:rPr lang="en-US" altLang="zh-CN" dirty="0">
                <a:sym typeface="+mn-ea"/>
              </a:rPr>
              <a:t>deprecated</a:t>
            </a:r>
            <a:endParaRPr lang="zh-CN" altLang="en-US" b="1" dirty="0"/>
          </a:p>
          <a:p>
            <a:pPr lvl="1"/>
            <a:r>
              <a:rPr lang="zh-CN" altLang="en-US" b="1" dirty="0"/>
              <a:t>$( "document" ).ready( handler ) ： </a:t>
            </a:r>
            <a:r>
              <a:rPr lang="en-US" altLang="zh-CN" dirty="0">
                <a:sym typeface="+mn-ea"/>
              </a:rPr>
              <a:t>deprecated</a:t>
            </a:r>
            <a:endParaRPr lang="zh-CN" altLang="en-US" b="1" dirty="0"/>
          </a:p>
          <a:p>
            <a:pPr lvl="1"/>
            <a:r>
              <a:rPr lang="zh-CN" altLang="en-US" b="1" dirty="0"/>
              <a:t>$().ready( handler ) ：</a:t>
            </a:r>
            <a:r>
              <a:rPr lang="en-US" altLang="zh-CN" dirty="0">
                <a:sym typeface="+mn-ea"/>
              </a:rPr>
              <a:t>deprecated</a:t>
            </a:r>
            <a:endParaRPr lang="zh-CN" altLang="en-US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$( handler ) ：推荐用这种写法，其它可以使用但是不推荐</a:t>
            </a:r>
            <a:endParaRPr lang="zh-CN" altLang="en-US" b="1" dirty="0"/>
          </a:p>
          <a:p>
            <a:pPr marL="301625" lvl="1" indent="0">
              <a:buNone/>
            </a:pPr>
            <a:endParaRPr lang="zh-CN" altLang="en-US" b="1" dirty="0"/>
          </a:p>
          <a:p>
            <a:pPr marL="301625" lvl="1" indent="0">
              <a:buNone/>
            </a:pPr>
            <a:endParaRPr lang="zh-CN" altLang="en-US" b="1" dirty="0"/>
          </a:p>
          <a:p>
            <a:r>
              <a:rPr lang="zh-CN" altLang="en-US" b="1" dirty="0"/>
              <a:t>监听</a:t>
            </a:r>
            <a:r>
              <a:rPr lang="en-US" altLang="zh-CN" b="1" dirty="0"/>
              <a:t>window</a:t>
            </a:r>
            <a:r>
              <a:rPr lang="zh-CN" altLang="en-US" b="1" dirty="0"/>
              <a:t>的</a:t>
            </a:r>
            <a:r>
              <a:rPr lang="en-US" altLang="zh-CN" b="1" dirty="0"/>
              <a:t>load</a:t>
            </a:r>
            <a:r>
              <a:rPr lang="zh-CN" altLang="en-US" b="1" dirty="0"/>
              <a:t>事件，即网页所有资源（外部连接，图片等）加载完</a:t>
            </a:r>
          </a:p>
          <a:p>
            <a:pPr lvl="1"/>
            <a:r>
              <a:rPr lang="en-US" altLang="zh-CN" dirty="0"/>
              <a:t>.load( handler ) </a:t>
            </a:r>
            <a:r>
              <a:rPr lang="zh-CN" altLang="en-US" dirty="0"/>
              <a:t>： </a:t>
            </a:r>
            <a:r>
              <a:rPr lang="en-US" altLang="zh-CN" dirty="0"/>
              <a:t>This API has been </a:t>
            </a:r>
            <a:r>
              <a:rPr lang="en-US" altLang="zh-CN" dirty="0">
                <a:solidFill>
                  <a:srgbClr val="FF0000"/>
                </a:solidFill>
              </a:rPr>
              <a:t>removed in jQuery 3.0</a:t>
            </a:r>
            <a:endParaRPr lang="en-US" altLang="zh-CN" dirty="0"/>
          </a:p>
          <a:p>
            <a:pPr lvl="1"/>
            <a:r>
              <a:rPr lang="en-US" altLang="zh-CN" dirty="0"/>
              <a:t>$(window).on('load', handler) : </a:t>
            </a:r>
            <a:r>
              <a:rPr lang="zh-CN" altLang="en-US" dirty="0"/>
              <a:t>推荐写法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监听文档加载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85" y="1257300"/>
            <a:ext cx="342900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410" y="4243705"/>
            <a:ext cx="3256915" cy="2247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" y="5841365"/>
            <a:ext cx="6024245" cy="50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ym typeface="+mn-ea"/>
              </a:rPr>
              <a:t>和 jQuery库一样，</a:t>
            </a:r>
            <a:r>
              <a:rPr lang="zh-CN" altLang="en-US" b="1" dirty="0"/>
              <a:t>许多JavaScript库也会使用 $ 作为函数名或变量名。</a:t>
            </a:r>
          </a:p>
          <a:p>
            <a:pPr lvl="1"/>
            <a:r>
              <a:rPr lang="zh-CN" altLang="en-US" dirty="0"/>
              <a:t>在 jQuery 中，</a:t>
            </a:r>
            <a:r>
              <a:rPr lang="zh-CN" altLang="en-US" dirty="0">
                <a:solidFill>
                  <a:srgbClr val="FF0000"/>
                </a:solidFill>
              </a:rPr>
              <a:t>$ 是jQuery的别名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如果我们在使用</a:t>
            </a:r>
            <a:r>
              <a:rPr lang="en-US" altLang="zh-CN" dirty="0"/>
              <a:t>jQuery</a:t>
            </a:r>
            <a:r>
              <a:rPr lang="zh-CN" altLang="en-US" dirty="0"/>
              <a:t>库之前，其它库已经使用了 </a:t>
            </a:r>
            <a:r>
              <a:rPr lang="en-US" altLang="zh-CN" dirty="0"/>
              <a:t>$ </a:t>
            </a:r>
            <a:r>
              <a:rPr lang="zh-CN" altLang="en-US" dirty="0"/>
              <a:t>函数或者变量，这时就会出现冲突的情况。</a:t>
            </a:r>
          </a:p>
          <a:p>
            <a:pPr lvl="1"/>
            <a:r>
              <a:rPr lang="zh-CN" altLang="en-US" dirty="0">
                <a:sym typeface="+mn-ea"/>
              </a:rPr>
              <a:t>这时我们可以通过调用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noConflict函数</a:t>
            </a:r>
            <a:r>
              <a:rPr lang="zh-CN" altLang="en-US" dirty="0">
                <a:sym typeface="+mn-ea"/>
              </a:rPr>
              <a:t>来解决冲突问题。</a:t>
            </a:r>
          </a:p>
          <a:p>
            <a:pPr lvl="1"/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在初始化前会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先备份</a:t>
            </a:r>
            <a:r>
              <a:rPr lang="zh-CN" altLang="en-US" dirty="0">
                <a:sym typeface="+mn-ea"/>
              </a:rPr>
              <a:t>一下全局其它库的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$</a:t>
            </a:r>
            <a:r>
              <a:rPr lang="zh-CN" altLang="en-US" dirty="0">
                <a:sym typeface="+mn-ea"/>
              </a:rPr>
              <a:t>变量，调用noConflict函数只是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恢复</a:t>
            </a:r>
            <a:r>
              <a:rPr lang="zh-CN" altLang="en-US" dirty="0">
                <a:sym typeface="+mn-ea"/>
              </a:rPr>
              <a:t>之前备份的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$</a:t>
            </a:r>
            <a:r>
              <a:rPr lang="zh-CN" altLang="en-US" dirty="0">
                <a:sym typeface="+mn-ea"/>
              </a:rPr>
              <a:t>变量。</a:t>
            </a:r>
          </a:p>
          <a:p>
            <a:pPr lvl="1"/>
            <a:endParaRPr lang="zh-CN" altLang="en-US" b="1" dirty="0"/>
          </a:p>
          <a:p>
            <a:pPr marL="301625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与其它库的变量名冲突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3622431"/>
            <a:ext cx="4718050" cy="293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r>
              <a:rPr lang="zh-CN" altLang="en-US" b="1" dirty="0"/>
              <a:t>jQuery是一个工厂函数</a:t>
            </a:r>
            <a:r>
              <a:rPr lang="en-US" altLang="zh-CN" b="1" dirty="0"/>
              <a:t>( </a:t>
            </a:r>
            <a:r>
              <a:rPr lang="zh-CN" altLang="en-US" b="1" dirty="0"/>
              <a:t>别名</a:t>
            </a:r>
            <a:r>
              <a:rPr lang="en-US" altLang="zh-CN" b="1" dirty="0"/>
              <a:t>$ )</a:t>
            </a:r>
            <a:r>
              <a:rPr lang="zh-CN" altLang="en-US" b="1" dirty="0"/>
              <a:t>，调用该函数，会根据传入参数类型来返回匹配到元素的集合，一般把该集合称为</a:t>
            </a:r>
            <a:r>
              <a:rPr lang="en-US" altLang="zh-CN" b="1" dirty="0">
                <a:solidFill>
                  <a:srgbClr val="FF0000"/>
                </a:solidFill>
              </a:rPr>
              <a:t>jQuery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。</a:t>
            </a:r>
          </a:p>
          <a:p>
            <a:pPr lvl="1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如果传入假值：返回一个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空的集合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</a:p>
          <a:p>
            <a:pPr lvl="1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如果传入选择器：返回在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documnet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中所匹配到元素的集合。</a:t>
            </a:r>
          </a:p>
          <a:p>
            <a:pPr lvl="1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如果传入元素：返回包含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该元素的集合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如果传入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HTML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字符串，返回包含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新创建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元素的集合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如果传入回调函数：返回的是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包含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document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元素集合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并且当文档加载完成会回调该函数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dirty="0"/>
              <a:t>因为函数也是对象，所以该函数还</a:t>
            </a:r>
            <a:r>
              <a:rPr lang="zh-CN" altLang="en-US" dirty="0">
                <a:sym typeface="+mn-ea"/>
              </a:rPr>
              <a:t>包含了很多已封装好的方法。如：</a:t>
            </a:r>
            <a:r>
              <a:rPr lang="en-US" altLang="zh-CN" dirty="0">
                <a:sym typeface="+mn-ea"/>
              </a:rPr>
              <a:t>jQuery.noConflict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jQuery.ready</a:t>
            </a:r>
            <a:r>
              <a:rPr lang="zh-CN" altLang="en-US" dirty="0">
                <a:sym typeface="+mn-ea"/>
              </a:rPr>
              <a:t>等</a:t>
            </a:r>
            <a:endParaRPr lang="zh-CN" altLang="en-US" dirty="0"/>
          </a:p>
          <a:p>
            <a:r>
              <a:rPr lang="en-US" altLang="zh-CN" dirty="0"/>
              <a:t>jQuery</a:t>
            </a:r>
            <a:r>
              <a:rPr lang="zh-CN" altLang="en-US" dirty="0"/>
              <a:t>函数的参数：</a:t>
            </a:r>
          </a:p>
          <a:p>
            <a:pPr lvl="1"/>
            <a:r>
              <a:rPr dirty="0"/>
              <a:t>jQuery( selector [, context ] ) </a:t>
            </a:r>
            <a:r>
              <a:rPr lang="zh-CN" dirty="0"/>
              <a:t>：</a:t>
            </a:r>
            <a:r>
              <a:rPr lang="en-US" altLang="zh-CN" dirty="0"/>
              <a:t>selector </a:t>
            </a:r>
            <a:r>
              <a:rPr lang="zh-CN" altLang="en-US" dirty="0"/>
              <a:t>是字符串选择器；</a:t>
            </a:r>
            <a:r>
              <a:rPr lang="en-US" altLang="zh-CN" dirty="0"/>
              <a:t>context </a:t>
            </a:r>
            <a:r>
              <a:rPr lang="zh-CN" altLang="en-US" dirty="0"/>
              <a:t>是匹配元素时的上下文，默认值为 </a:t>
            </a:r>
            <a:r>
              <a:rPr lang="en-US" altLang="zh-CN" dirty="0"/>
              <a:t>document</a:t>
            </a:r>
            <a:endParaRPr dirty="0"/>
          </a:p>
          <a:p>
            <a:pPr lvl="2"/>
            <a:r>
              <a:rPr dirty="0">
                <a:solidFill>
                  <a:srgbClr val="FF0000"/>
                </a:solidFill>
              </a:rPr>
              <a:t>jQuery( selector [, context ] )</a:t>
            </a:r>
          </a:p>
          <a:p>
            <a:pPr lvl="2"/>
            <a:r>
              <a:rPr dirty="0">
                <a:solidFill>
                  <a:srgbClr val="FF0000"/>
                </a:solidFill>
              </a:rPr>
              <a:t>jQuery( element )</a:t>
            </a:r>
            <a:endParaRPr dirty="0"/>
          </a:p>
          <a:p>
            <a:pPr lvl="2"/>
            <a:r>
              <a:rPr dirty="0">
                <a:solidFill>
                  <a:srgbClr val="FF0000"/>
                </a:solidFill>
              </a:rPr>
              <a:t>jQuery( elementArray )</a:t>
            </a:r>
            <a:endParaRPr dirty="0"/>
          </a:p>
          <a:p>
            <a:pPr lvl="2"/>
            <a:r>
              <a:rPr dirty="0"/>
              <a:t>jQuery()</a:t>
            </a:r>
          </a:p>
          <a:p>
            <a:pPr lvl="1"/>
            <a:r>
              <a:rPr dirty="0"/>
              <a:t>jQuery( html [, ownerDocument ] )</a:t>
            </a:r>
          </a:p>
          <a:p>
            <a:pPr lvl="2"/>
            <a:r>
              <a:rPr dirty="0"/>
              <a:t>jQuery( html [, ownerDocument ] )</a:t>
            </a:r>
          </a:p>
          <a:p>
            <a:pPr lvl="2"/>
            <a:r>
              <a:rPr dirty="0">
                <a:solidFill>
                  <a:srgbClr val="FF0000"/>
                </a:solidFill>
              </a:rPr>
              <a:t>jQuery( html )</a:t>
            </a:r>
            <a:endParaRPr dirty="0"/>
          </a:p>
          <a:p>
            <a:pPr lvl="1"/>
            <a:r>
              <a:rPr dirty="0">
                <a:solidFill>
                  <a:srgbClr val="FF0000"/>
                </a:solidFill>
              </a:rPr>
              <a:t>jQuery( callback 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认识</a:t>
            </a:r>
            <a:r>
              <a:rPr lang="en-US" altLang="zh-CN" dirty="0"/>
              <a:t>jQuery</a:t>
            </a:r>
            <a:r>
              <a:rPr dirty="0"/>
              <a:t>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860" y="1816735"/>
            <a:ext cx="4975225" cy="1741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860" y="4145915"/>
            <a:ext cx="4975225" cy="211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jQuery对象是一个包含所</a:t>
            </a:r>
            <a:r>
              <a:rPr lang="zh-CN" altLang="en-US" b="1" dirty="0">
                <a:solidFill>
                  <a:srgbClr val="FF0000"/>
                </a:solidFill>
              </a:rPr>
              <a:t>匹配到元素的集合</a:t>
            </a:r>
            <a:r>
              <a:rPr lang="zh-CN" altLang="en-US" b="1" dirty="0"/>
              <a:t>，该集合是</a:t>
            </a:r>
            <a:r>
              <a:rPr lang="zh-CN" altLang="en-US" b="1" dirty="0">
                <a:solidFill>
                  <a:srgbClr val="FF0000"/>
                </a:solidFill>
              </a:rPr>
              <a:t>类数组</a:t>
            </a:r>
            <a:r>
              <a:rPr lang="en-US" altLang="zh-CN" b="1" dirty="0">
                <a:solidFill>
                  <a:srgbClr val="FF0000"/>
                </a:solidFill>
              </a:rPr>
              <a:t>(array-like)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。</a:t>
            </a:r>
          </a:p>
          <a:p>
            <a:pPr lvl="1"/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对象是通过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函数来创建的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jQuery对象中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会包含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&gt;=0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）个匹配到的元素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en-US" altLang="zh-CN" dirty="0"/>
              <a:t>jQuery </a:t>
            </a:r>
            <a:r>
              <a:rPr lang="zh-CN" altLang="en-US" dirty="0"/>
              <a:t>对象</a:t>
            </a:r>
            <a:r>
              <a:rPr lang="zh-CN" altLang="en-US" dirty="0">
                <a:solidFill>
                  <a:srgbClr val="FF0000"/>
                </a:solidFill>
              </a:rPr>
              <a:t>原型中包含了很多已封装好的方法</a:t>
            </a:r>
            <a:r>
              <a:rPr lang="zh-CN" altLang="en-US" dirty="0"/>
              <a:t>。例如：</a:t>
            </a:r>
            <a:r>
              <a:rPr lang="en-US" altLang="zh-CN" dirty="0"/>
              <a:t>DOM</a:t>
            </a:r>
            <a:r>
              <a:rPr lang="zh-CN" altLang="en-US" dirty="0"/>
              <a:t>操作、事件处理、动画等方法。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下面我们通过调用</a:t>
            </a:r>
            <a:r>
              <a:rPr lang="en-US" altLang="zh-CN" dirty="0"/>
              <a:t>jQuery</a:t>
            </a:r>
            <a:r>
              <a:rPr lang="zh-CN" altLang="en-US" dirty="0"/>
              <a:t>函数来新建一个</a:t>
            </a:r>
            <a:r>
              <a:rPr lang="en-US" altLang="zh-CN" dirty="0"/>
              <a:t>jQuery</a:t>
            </a:r>
            <a:r>
              <a:rPr lang="zh-CN" altLang="en-US" dirty="0"/>
              <a:t>对象，例如：</a:t>
            </a:r>
          </a:p>
          <a:p>
            <a:pPr lvl="1"/>
            <a:r>
              <a:rPr lang="en-US" altLang="zh-CN" dirty="0"/>
              <a:t>$() </a:t>
            </a:r>
            <a:r>
              <a:rPr lang="zh-CN" altLang="en-US" dirty="0"/>
              <a:t>新建一个空的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/>
              <a:t>$(document)  </a:t>
            </a:r>
            <a:r>
              <a:rPr lang="zh-CN" altLang="en-US" dirty="0"/>
              <a:t>新建一个包含</a:t>
            </a:r>
            <a:r>
              <a:rPr lang="en-US" altLang="zh-CN" dirty="0"/>
              <a:t>document</a:t>
            </a:r>
            <a:r>
              <a:rPr lang="zh-CN" altLang="en-US" dirty="0"/>
              <a:t>元素的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/>
              <a:t>$('</a:t>
            </a:r>
            <a:r>
              <a:rPr lang="zh-CN" altLang="en-US" dirty="0"/>
              <a:t>选择器</a:t>
            </a:r>
            <a:r>
              <a:rPr lang="en-US" altLang="zh-CN" dirty="0"/>
              <a:t>')  </a:t>
            </a:r>
            <a:r>
              <a:rPr lang="zh-CN" altLang="en-US" dirty="0">
                <a:sym typeface="+mn-ea"/>
              </a:rPr>
              <a:t>新建一个包含所选中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元素的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认识</a:t>
            </a:r>
            <a:r>
              <a:rPr lang="en-US" altLang="zh-CN" dirty="0"/>
              <a:t>jQuery</a:t>
            </a:r>
            <a:r>
              <a:rPr dirty="0"/>
              <a:t>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75" y="3455670"/>
            <a:ext cx="324104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502120" y="4830926"/>
            <a:ext cx="3857510" cy="520700"/>
            <a:chOff x="0" y="0"/>
            <a:chExt cx="3858354" cy="521583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/>
          <p:cNvGrpSpPr/>
          <p:nvPr/>
        </p:nvGrpSpPr>
        <p:grpSpPr bwMode="auto">
          <a:xfrm>
            <a:off x="7500533" y="1619766"/>
            <a:ext cx="3462337" cy="520700"/>
            <a:chOff x="0" y="0"/>
            <a:chExt cx="3461507" cy="521583"/>
          </a:xfrm>
        </p:grpSpPr>
        <p:sp>
          <p:nvSpPr>
            <p:cNvPr id="56" name="文本框 90"/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grpSp>
          <p:nvGrpSpPr>
            <p:cNvPr id="57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/>
          <p:cNvGrpSpPr/>
          <p:nvPr/>
        </p:nvGrpSpPr>
        <p:grpSpPr bwMode="auto">
          <a:xfrm>
            <a:off x="7502120" y="2673831"/>
            <a:ext cx="3821992" cy="520700"/>
            <a:chOff x="0" y="0"/>
            <a:chExt cx="3821075" cy="521583"/>
          </a:xfrm>
        </p:grpSpPr>
        <p:sp>
          <p:nvSpPr>
            <p:cNvPr id="64" name="文本框 98"/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的整体架构</a:t>
              </a:r>
            </a:p>
          </p:txBody>
        </p:sp>
        <p:grpSp>
          <p:nvGrpSpPr>
            <p:cNvPr id="65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/>
          <p:cNvGrpSpPr/>
          <p:nvPr/>
        </p:nvGrpSpPr>
        <p:grpSpPr bwMode="auto">
          <a:xfrm>
            <a:off x="7502120" y="3755638"/>
            <a:ext cx="3857510" cy="520700"/>
            <a:chOff x="0" y="0"/>
            <a:chExt cx="3858354" cy="521583"/>
          </a:xfrm>
        </p:grpSpPr>
        <p:sp>
          <p:nvSpPr>
            <p:cNvPr id="72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操作属性</a:t>
              </a:r>
            </a:p>
          </p:txBody>
        </p:sp>
        <p:grpSp>
          <p:nvGrpSpPr>
            <p:cNvPr id="73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对象与</a:t>
            </a:r>
            <a:r>
              <a:rPr lang="en-US" altLang="zh-CN" b="1" dirty="0"/>
              <a:t>DOM Element</a:t>
            </a:r>
            <a:r>
              <a:rPr lang="zh-CN" altLang="en-US" b="1" dirty="0"/>
              <a:t>的区别</a:t>
            </a:r>
            <a:endParaRPr lang="en-US" altLang="zh-CN" b="1" dirty="0"/>
          </a:p>
          <a:p>
            <a:pPr lvl="1"/>
            <a:r>
              <a:rPr lang="zh-CN" altLang="en-US" dirty="0"/>
              <a:t>获取的方式不同</a:t>
            </a:r>
          </a:p>
          <a:p>
            <a:pPr lvl="3"/>
            <a:r>
              <a:rPr lang="zh-CN" altLang="en-US" dirty="0">
                <a:sym typeface="+mn-ea"/>
              </a:rPr>
              <a:t>DOM Element 是通过原生方式获取，例如：</a:t>
            </a:r>
            <a:r>
              <a:rPr lang="en-US" altLang="zh-CN" dirty="0">
                <a:sym typeface="+mn-ea"/>
              </a:rPr>
              <a:t>document.querySelector()</a:t>
            </a:r>
            <a:endParaRPr lang="zh-CN" altLang="en-US" dirty="0">
              <a:sym typeface="+mn-ea"/>
            </a:endParaRPr>
          </a:p>
          <a:p>
            <a:pPr lvl="3"/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对象是通过调用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函数获取，例如：</a:t>
            </a:r>
            <a:r>
              <a:rPr lang="en-US" altLang="zh-CN" dirty="0">
                <a:sym typeface="+mn-ea"/>
              </a:rPr>
              <a:t>jQuery(' ')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jQuery对象是一个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类数组对象</a:t>
            </a:r>
            <a:r>
              <a:rPr lang="zh-CN" altLang="en-US" dirty="0">
                <a:sym typeface="+mn-ea"/>
              </a:rPr>
              <a:t>，该对象中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会包含所选中的DOM Element的集合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1"/>
            <a:r>
              <a:rPr lang="en-US" altLang="zh-CN" dirty="0"/>
              <a:t>jQuery</a:t>
            </a:r>
            <a:r>
              <a:rPr lang="zh-CN" altLang="en-US" dirty="0"/>
              <a:t>对象的原型上扩展非常多实用的方法，</a:t>
            </a:r>
            <a:r>
              <a:rPr lang="zh-CN" altLang="en-US" dirty="0">
                <a:sym typeface="+mn-ea"/>
              </a:rPr>
              <a:t>DOM Element 则是</a:t>
            </a:r>
            <a:r>
              <a:rPr lang="en-US" altLang="zh-CN" dirty="0">
                <a:sym typeface="+mn-ea"/>
              </a:rPr>
              <a:t>W3C</a:t>
            </a:r>
            <a:r>
              <a:rPr lang="zh-CN" altLang="en-US" dirty="0">
                <a:sym typeface="+mn-ea"/>
              </a:rPr>
              <a:t>规范中定义的属性和方法。</a:t>
            </a:r>
            <a:endParaRPr lang="zh-CN" altLang="en-US" dirty="0"/>
          </a:p>
          <a:p>
            <a:pPr marL="301625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对象 与 </a:t>
            </a:r>
            <a:r>
              <a:rPr lang="en-US" altLang="zh-CN" dirty="0"/>
              <a:t>DOM</a:t>
            </a:r>
            <a:r>
              <a:rPr dirty="0"/>
              <a:t> </a:t>
            </a:r>
            <a:r>
              <a:rPr lang="en-US" altLang="zh-CN" dirty="0"/>
              <a:t>Element</a:t>
            </a:r>
            <a:r>
              <a:rPr dirty="0"/>
              <a:t>的区别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4049395"/>
            <a:ext cx="3241040" cy="2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85" y="3996055"/>
            <a:ext cx="2637155" cy="264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对象转成</a:t>
            </a:r>
            <a:r>
              <a:rPr lang="en-US" altLang="zh-CN" b="1" dirty="0"/>
              <a:t>DOM Element</a:t>
            </a:r>
            <a:endParaRPr lang="zh-CN" altLang="en-US" b="1" dirty="0"/>
          </a:p>
          <a:p>
            <a:pPr lvl="1"/>
            <a:r>
              <a:rPr lang="en-US" altLang="zh-CN" dirty="0"/>
              <a:t>.get(index)</a:t>
            </a:r>
            <a:r>
              <a:rPr lang="zh-CN" altLang="en-US" dirty="0"/>
              <a:t>： 获取</a:t>
            </a:r>
            <a:r>
              <a:rPr lang="en-US" altLang="zh-CN" dirty="0"/>
              <a:t> jQuery 对象</a:t>
            </a:r>
            <a:r>
              <a:rPr lang="zh-CN" altLang="en-US" dirty="0"/>
              <a:t>中某个索引中的</a:t>
            </a:r>
            <a:r>
              <a:rPr lang="en-US" altLang="zh-CN" dirty="0"/>
              <a:t> DOM 元素。</a:t>
            </a:r>
          </a:p>
          <a:p>
            <a:pPr lvl="2"/>
            <a:r>
              <a:rPr lang="en-US" altLang="zh-CN" dirty="0"/>
              <a:t>index一个从零开始的整数，指示要检索的元素。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index</a:t>
            </a:r>
            <a:r>
              <a:rPr lang="zh-CN" altLang="en-US" dirty="0"/>
              <a:t>超出范围（小于负数元素或等于或大于元素数），则返回undefined。</a:t>
            </a:r>
          </a:p>
          <a:p>
            <a:pPr lvl="1"/>
            <a:r>
              <a:rPr lang="en-US" altLang="zh-CN" dirty="0"/>
              <a:t>.get() : 没有参数，</a:t>
            </a:r>
            <a:r>
              <a:rPr lang="zh-CN" altLang="en-US" dirty="0"/>
              <a:t>将</a:t>
            </a:r>
            <a:r>
              <a:rPr lang="en-US" altLang="zh-CN" dirty="0"/>
              <a:t>返回jQuery</a:t>
            </a:r>
            <a:r>
              <a:rPr lang="zh-CN" altLang="en-US" dirty="0"/>
              <a:t>对象中</a:t>
            </a:r>
            <a:r>
              <a:rPr lang="en-US" altLang="zh-CN" dirty="0"/>
              <a:t>所有DOM元素的数组</a:t>
            </a:r>
            <a:r>
              <a:rPr lang="zh-CN" altLang="en-US" dirty="0"/>
              <a:t>。</a:t>
            </a:r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en-US" altLang="zh-CN" b="1" dirty="0"/>
              <a:t>DOM Element</a:t>
            </a:r>
            <a:r>
              <a:rPr lang="zh-CN" altLang="en-US" b="1" dirty="0"/>
              <a:t>转成</a:t>
            </a:r>
            <a:r>
              <a:rPr lang="en-US" altLang="zh-CN" b="1" dirty="0"/>
              <a:t>jQuery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jQuery</a:t>
            </a:r>
            <a:r>
              <a:rPr lang="zh-CN" altLang="en-US" dirty="0"/>
              <a:t>函数或者</a:t>
            </a:r>
            <a:r>
              <a:rPr lang="en-US" altLang="zh-CN" dirty="0"/>
              <a:t>$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$(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对象 与 </a:t>
            </a:r>
            <a:r>
              <a:rPr lang="en-US" altLang="zh-CN" dirty="0">
                <a:sym typeface="+mn-ea"/>
              </a:rPr>
              <a:t>DOM </a:t>
            </a:r>
            <a:r>
              <a:rPr lang="en-US" altLang="zh-CN" dirty="0"/>
              <a:t>Element </a:t>
            </a:r>
            <a:r>
              <a:rPr dirty="0"/>
              <a:t>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在开始学习</a:t>
            </a:r>
            <a:r>
              <a:rPr lang="en-US" altLang="zh-CN" b="1" dirty="0"/>
              <a:t>jQuery</a:t>
            </a:r>
            <a:r>
              <a:rPr lang="zh-CN" altLang="en-US" b="1" dirty="0"/>
              <a:t>语法之前，我们先来了解一下</a:t>
            </a:r>
            <a:r>
              <a:rPr lang="en-US" altLang="zh-CN" b="1" dirty="0"/>
              <a:t>jQuery</a:t>
            </a:r>
            <a:r>
              <a:rPr lang="zh-CN" altLang="en-US" b="1" dirty="0"/>
              <a:t>的架构设计图。</a:t>
            </a: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jQuery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架构设计图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如下：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架构设计图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5" y="1887220"/>
            <a:ext cx="6140450" cy="491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函数支持大部分的</a:t>
            </a:r>
            <a:r>
              <a:rPr lang="en-US" altLang="zh-CN" b="1" dirty="0"/>
              <a:t>CSS</a:t>
            </a:r>
            <a:r>
              <a:rPr lang="zh-CN" altLang="en-US" b="1" dirty="0"/>
              <a:t>选择器，语法：</a:t>
            </a:r>
            <a:r>
              <a:rPr lang="en-US" altLang="zh-CN" b="1" dirty="0"/>
              <a:t>jQuery</a:t>
            </a:r>
            <a:r>
              <a:rPr lang="zh-CN" altLang="en-US" b="1" dirty="0"/>
              <a:t>（</a:t>
            </a:r>
            <a:r>
              <a:rPr lang="en-US" altLang="zh-CN" b="1" dirty="0"/>
              <a:t>'</a:t>
            </a:r>
            <a:r>
              <a:rPr lang="zh-CN" altLang="en-US" b="1" dirty="0"/>
              <a:t>字符串格式的选择器</a:t>
            </a:r>
            <a:r>
              <a:rPr lang="en-US" altLang="zh-CN" b="1" dirty="0"/>
              <a:t>'</a:t>
            </a:r>
            <a:r>
              <a:rPr lang="zh-CN" altLang="en-US" b="1" dirty="0"/>
              <a:t>）</a:t>
            </a:r>
          </a:p>
          <a:p>
            <a:pPr lvl="1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通用选择器（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>
                <a:sym typeface="+mn-ea"/>
              </a:rPr>
              <a:t>）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基本选择器</a:t>
            </a:r>
            <a:r>
              <a:rPr lang="zh-CN" altLang="en-US" dirty="0"/>
              <a:t>（</a:t>
            </a:r>
            <a:r>
              <a:rPr lang="en-US" altLang="zh-CN" dirty="0"/>
              <a:t>id, class, </a:t>
            </a:r>
            <a:r>
              <a:rPr lang="zh-CN" altLang="en-US" dirty="0"/>
              <a:t>元素）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属性选择器</a:t>
            </a:r>
            <a:r>
              <a:rPr lang="zh-CN" altLang="en-US" dirty="0"/>
              <a:t>（ </a:t>
            </a:r>
            <a:r>
              <a:rPr lang="en-US" altLang="zh-CN" dirty="0"/>
              <a:t>[attr] , [atrr=”value ”]</a:t>
            </a:r>
            <a:r>
              <a:rPr lang="zh-CN" altLang="en-US" dirty="0"/>
              <a:t> ）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后代选择器（</a:t>
            </a:r>
            <a:r>
              <a:rPr lang="en-US" altLang="zh-CN" dirty="0"/>
              <a:t>div &gt; span,  </a:t>
            </a:r>
            <a:r>
              <a:rPr lang="en-US" altLang="zh-CN" dirty="0">
                <a:sym typeface="+mn-ea"/>
              </a:rPr>
              <a:t>div  span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兄弟选择器（</a:t>
            </a:r>
            <a:r>
              <a:rPr lang="en-US" altLang="zh-CN" dirty="0"/>
              <a:t>div + span , div ~ span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交集选择器（</a:t>
            </a:r>
            <a:r>
              <a:rPr lang="en-US" altLang="zh-CN" dirty="0"/>
              <a:t>div.container</a:t>
            </a:r>
            <a:r>
              <a:rPr lang="zh-CN" altLang="en-US" dirty="0"/>
              <a:t>）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</a:t>
            </a:r>
            <a:r>
              <a:rPr lang="zh-CN" altLang="en-US" dirty="0">
                <a:solidFill>
                  <a:srgbClr val="FF0000"/>
                </a:solidFill>
              </a:rPr>
              <a:t>伪类选择器</a:t>
            </a:r>
            <a:r>
              <a:rPr lang="zh-CN" altLang="en-US" dirty="0"/>
              <a:t>（</a:t>
            </a:r>
            <a:r>
              <a:rPr lang="en-US" altLang="zh-CN" dirty="0"/>
              <a:t>:nth-child()</a:t>
            </a:r>
            <a:r>
              <a:rPr lang="zh-CN" altLang="en-US" dirty="0"/>
              <a:t>，</a:t>
            </a:r>
            <a:r>
              <a:rPr lang="en-US" altLang="zh-CN" dirty="0"/>
              <a:t>:nth-of-type()</a:t>
            </a:r>
            <a:r>
              <a:rPr lang="zh-CN" altLang="en-US" dirty="0"/>
              <a:t>，</a:t>
            </a:r>
            <a:r>
              <a:rPr lang="en-US" altLang="zh-CN" dirty="0"/>
              <a:t>:not()</a:t>
            </a:r>
            <a:r>
              <a:rPr lang="zh-CN" altLang="en-US" dirty="0"/>
              <a:t>， 但不支持状态伪类 </a:t>
            </a:r>
            <a:r>
              <a:rPr lang="en-US" altLang="zh-CN" dirty="0"/>
              <a:t>:hover, :focus...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8.</a:t>
            </a:r>
            <a:r>
              <a:rPr lang="zh-CN" altLang="en-US" dirty="0">
                <a:solidFill>
                  <a:schemeClr val="tx1"/>
                </a:solidFill>
              </a:rPr>
              <a:t>内容选择器（</a:t>
            </a:r>
            <a:r>
              <a:rPr lang="en-US" altLang="zh-CN" dirty="0"/>
              <a:t>:empty</a:t>
            </a:r>
            <a:r>
              <a:rPr lang="zh-CN" altLang="en-US" dirty="0"/>
              <a:t>，</a:t>
            </a:r>
            <a:r>
              <a:rPr lang="en-US" altLang="zh-CN" dirty="0"/>
              <a:t>:has(selector)</a:t>
            </a:r>
            <a:r>
              <a:rPr lang="zh-CN" altLang="en-US" dirty="0"/>
              <a:t>）</a:t>
            </a:r>
            <a:r>
              <a:rPr lang="en-US" altLang="zh-CN" dirty="0"/>
              <a:t>, empty</a:t>
            </a:r>
            <a:r>
              <a:rPr lang="zh-CN" altLang="en-US" dirty="0"/>
              <a:t>指选中的元素没有子元素或文本； </a:t>
            </a:r>
            <a:r>
              <a:rPr lang="en-US" altLang="zh-CN" dirty="0">
                <a:solidFill>
                  <a:srgbClr val="FF0000"/>
                </a:solidFill>
              </a:rPr>
              <a:t>has</a:t>
            </a:r>
            <a:r>
              <a:rPr lang="zh-CN" altLang="en-US" dirty="0"/>
              <a:t>指选中的元素是否存在某个子元素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9.</a:t>
            </a:r>
            <a:r>
              <a:rPr lang="zh-CN" altLang="en-US" dirty="0">
                <a:solidFill>
                  <a:schemeClr val="tx1"/>
                </a:solidFill>
              </a:rPr>
              <a:t>可见选择器（</a:t>
            </a:r>
            <a:r>
              <a:rPr lang="en-US" altLang="zh-CN" dirty="0"/>
              <a:t>:visible,  :hidden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10.jQuery</a:t>
            </a:r>
            <a:r>
              <a:rPr lang="zh-CN" altLang="en-US" dirty="0">
                <a:solidFill>
                  <a:srgbClr val="FF0000"/>
                </a:solidFill>
              </a:rPr>
              <a:t>扩展选择器</a:t>
            </a:r>
            <a:r>
              <a:rPr lang="zh-CN" altLang="en-US" dirty="0"/>
              <a:t>：（</a:t>
            </a:r>
            <a:r>
              <a:rPr lang="en-US" altLang="zh-CN" dirty="0"/>
              <a:t>:eq(),  :odd,  :even, :first, :last 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.....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的选择器</a:t>
            </a:r>
            <a:r>
              <a:rPr lang="en-US" altLang="zh-CN" dirty="0"/>
              <a:t>(Selectors)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10" y="1634490"/>
            <a:ext cx="1876425" cy="250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在线生成代码片段地址：https://snippet-generator.app/</a:t>
            </a:r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VSCode</a:t>
            </a:r>
            <a:r>
              <a:rPr dirty="0"/>
              <a:t>生成代码片段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2106295"/>
            <a:ext cx="7002145" cy="374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2106930"/>
            <a:ext cx="4041775" cy="1747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过滤器</a:t>
            </a:r>
            <a:r>
              <a:rPr lang="en-US" altLang="zh-CN" b="1" dirty="0"/>
              <a:t>API ( </a:t>
            </a:r>
            <a:r>
              <a:rPr lang="zh-CN" altLang="en-US" b="1" dirty="0"/>
              <a:t>即</a:t>
            </a:r>
            <a:r>
              <a:rPr lang="en-US" altLang="zh-CN" b="1" dirty="0"/>
              <a:t>jQuery</a:t>
            </a:r>
            <a:r>
              <a:rPr lang="zh-CN" altLang="en-US" b="1" dirty="0"/>
              <a:t>原型上的方法 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1.</a:t>
            </a:r>
            <a:r>
              <a:rPr lang="en-US" altLang="zh-CN" dirty="0">
                <a:solidFill>
                  <a:srgbClr val="FF0000"/>
                </a:solidFill>
              </a:rPr>
              <a:t>eq(index)</a:t>
            </a:r>
            <a:r>
              <a:rPr lang="en-US" altLang="zh-CN" dirty="0"/>
              <a:t>:  </a:t>
            </a:r>
            <a:r>
              <a:rPr lang="zh-CN" altLang="en-US" dirty="0"/>
              <a:t>从</a:t>
            </a:r>
            <a:r>
              <a:rPr lang="en-US" altLang="zh-CN" dirty="0"/>
              <a:t>匹配元素</a:t>
            </a:r>
            <a:r>
              <a:rPr lang="zh-CN" altLang="en-US" dirty="0"/>
              <a:t>的集合中，取</a:t>
            </a:r>
            <a:r>
              <a:rPr lang="en-US" altLang="zh-CN" dirty="0"/>
              <a:t>索引处的元素</a:t>
            </a:r>
            <a:r>
              <a:rPr lang="zh-CN" altLang="en-US" dirty="0"/>
              <a:t>， </a:t>
            </a:r>
            <a:r>
              <a:rPr lang="en-US" altLang="zh-CN" dirty="0"/>
              <a:t>eq</a:t>
            </a:r>
            <a:r>
              <a:rPr lang="zh-CN" altLang="en-US" dirty="0"/>
              <a:t>全称</a:t>
            </a:r>
            <a:r>
              <a:rPr lang="en-US" altLang="zh-CN" dirty="0"/>
              <a:t>(equal </a:t>
            </a:r>
            <a:r>
              <a:rPr lang="zh-CN" altLang="en-US" dirty="0"/>
              <a:t>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first() </a:t>
            </a:r>
            <a:r>
              <a:rPr lang="en-US" altLang="zh-CN" dirty="0"/>
              <a:t>: </a:t>
            </a:r>
            <a:r>
              <a:rPr lang="zh-CN" altLang="en-US" dirty="0"/>
              <a:t>从匹配元素的集合中，取第一个元素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3.</a:t>
            </a:r>
            <a:r>
              <a:rPr lang="en-US" altLang="zh-CN" dirty="0">
                <a:solidFill>
                  <a:srgbClr val="FF0000"/>
                </a:solidFill>
              </a:rPr>
              <a:t>last()</a:t>
            </a:r>
            <a:r>
              <a:rPr lang="en-US" altLang="zh-CN" dirty="0"/>
              <a:t>: </a:t>
            </a:r>
            <a:r>
              <a:rPr lang="zh-CN" altLang="en-US" dirty="0"/>
              <a:t>从</a:t>
            </a:r>
            <a:r>
              <a:rPr lang="en-US" altLang="zh-CN" dirty="0"/>
              <a:t>匹配元素的集合</a:t>
            </a:r>
            <a:r>
              <a:rPr lang="zh-CN" altLang="en-US" dirty="0"/>
              <a:t>中，取</a:t>
            </a:r>
            <a:r>
              <a:rPr lang="en-US" altLang="zh-CN" dirty="0"/>
              <a:t>最后一个</a:t>
            </a:r>
            <a:r>
              <a:rPr lang="zh-CN" altLang="en-US" dirty="0"/>
              <a:t>元素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>
                <a:sym typeface="+mn-ea"/>
              </a:rPr>
              <a:t>4.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not(selector):</a:t>
            </a:r>
            <a:r>
              <a:rPr lang="en-US" altLang="zh-CN" dirty="0">
                <a:sym typeface="+mn-ea"/>
              </a:rPr>
              <a:t>  从匹配元素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集</a:t>
            </a:r>
            <a:r>
              <a:rPr lang="zh-CN" altLang="en-US" dirty="0">
                <a:sym typeface="+mn-ea"/>
              </a:rPr>
              <a:t>合</a:t>
            </a:r>
            <a:r>
              <a:rPr lang="en-US" altLang="zh-CN" dirty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删除</a:t>
            </a:r>
            <a:r>
              <a:rPr lang="zh-CN" altLang="en-US" dirty="0">
                <a:sym typeface="+mn-ea"/>
              </a:rPr>
              <a:t>匹配的</a:t>
            </a:r>
            <a:r>
              <a:rPr lang="en-US" altLang="zh-CN" dirty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/>
              <a:t>5.</a:t>
            </a:r>
            <a:r>
              <a:rPr lang="en-US" altLang="zh-CN" dirty="0">
                <a:solidFill>
                  <a:srgbClr val="FF0000"/>
                </a:solidFill>
              </a:rPr>
              <a:t>filter(selector)</a:t>
            </a:r>
            <a:r>
              <a:rPr lang="en-US" altLang="zh-CN" dirty="0"/>
              <a:t>: </a:t>
            </a:r>
            <a:r>
              <a:rPr lang="zh-CN" altLang="en-US" dirty="0"/>
              <a:t>从</a:t>
            </a:r>
            <a:r>
              <a:rPr lang="en-US" altLang="zh-CN" dirty="0"/>
              <a:t>匹配元素</a:t>
            </a:r>
            <a:r>
              <a:rPr lang="zh-CN" altLang="en-US" dirty="0"/>
              <a:t>的</a:t>
            </a:r>
            <a:r>
              <a:rPr lang="en-US" altLang="zh-CN" dirty="0"/>
              <a:t>集</a:t>
            </a:r>
            <a:r>
              <a:rPr lang="zh-CN" altLang="en-US" dirty="0"/>
              <a:t>合中，过滤出</a:t>
            </a:r>
            <a:r>
              <a:rPr lang="en-US" altLang="zh-CN" dirty="0"/>
              <a:t>匹配的元素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>
                <a:sym typeface="+mn-ea"/>
              </a:rPr>
              <a:t>6.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find(selector)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从匹配元素集合中，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匹配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的后代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/>
              <a:t>7.is(selector|element| . ): 根据选择器、元素</a:t>
            </a:r>
            <a:r>
              <a:rPr lang="zh-CN" altLang="en-US" dirty="0"/>
              <a:t>等</a:t>
            </a:r>
            <a:r>
              <a:rPr lang="en-US" altLang="zh-CN" dirty="0"/>
              <a:t>检查当前匹配</a:t>
            </a:r>
            <a:r>
              <a:rPr lang="zh-CN" altLang="en-US" dirty="0"/>
              <a:t>到</a:t>
            </a:r>
            <a:r>
              <a:rPr lang="en-US" altLang="zh-CN" dirty="0"/>
              <a:t>元素</a:t>
            </a:r>
            <a:r>
              <a:rPr lang="zh-CN" altLang="en-US" dirty="0"/>
              <a:t>的</a:t>
            </a:r>
            <a:r>
              <a:rPr lang="en-US" altLang="zh-CN" dirty="0"/>
              <a:t>集</a:t>
            </a:r>
            <a:r>
              <a:rPr lang="zh-CN" altLang="en-US" dirty="0"/>
              <a:t>合。集合</a:t>
            </a:r>
            <a:r>
              <a:rPr lang="en-US" altLang="zh-CN" dirty="0"/>
              <a:t>中至少有一个与给定参数匹配则返回true。</a:t>
            </a:r>
          </a:p>
          <a:p>
            <a:pPr lvl="1"/>
            <a:r>
              <a:rPr lang="en-US" altLang="zh-CN" dirty="0"/>
              <a:t>8.odd() :将匹配</a:t>
            </a:r>
            <a:r>
              <a:rPr lang="zh-CN" altLang="en-US" dirty="0"/>
              <a:t>到</a:t>
            </a:r>
            <a:r>
              <a:rPr lang="en-US" altLang="zh-CN" dirty="0"/>
              <a:t>元素的集合减少为集合中的奇数，从零开始编号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/>
              <a:t>9.even()</a:t>
            </a:r>
            <a:r>
              <a:rPr lang="zh-CN" altLang="en-US" dirty="0"/>
              <a:t>：</a:t>
            </a:r>
            <a:r>
              <a:rPr lang="en-US" altLang="zh-CN" dirty="0"/>
              <a:t>将匹配</a:t>
            </a:r>
            <a:r>
              <a:rPr lang="zh-CN" altLang="en-US" dirty="0"/>
              <a:t>到</a:t>
            </a:r>
            <a:r>
              <a:rPr lang="en-US" altLang="zh-CN" dirty="0"/>
              <a:t>元素的集合减少到集合中的偶数，从零开始编号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返回jQuery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/>
              <a:t>。</a:t>
            </a:r>
          </a:p>
          <a:p>
            <a:pPr lvl="1"/>
            <a:r>
              <a:rPr lang="en-US" altLang="zh-CN" dirty="0"/>
              <a:t>10.支持链式调用</a:t>
            </a:r>
          </a:p>
          <a:p>
            <a:pPr lvl="1"/>
            <a:r>
              <a:rPr lang="en-US" altLang="zh-CN" dirty="0"/>
              <a:t>.......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过滤器</a:t>
            </a:r>
            <a:r>
              <a:rPr lang="en-US" altLang="zh-CN" dirty="0"/>
              <a:t>(</a:t>
            </a:r>
            <a:r>
              <a:rPr dirty="0"/>
              <a:t>Filtering</a:t>
            </a:r>
            <a:r>
              <a:rPr lang="en-US" altLang="zh-CN" dirty="0"/>
              <a:t>) API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80" y="1747520"/>
            <a:ext cx="158623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.text()</a:t>
            </a:r>
            <a:r>
              <a:rPr lang="zh-CN" altLang="en-US" b="1" dirty="0"/>
              <a:t>、</a:t>
            </a:r>
            <a:r>
              <a:rPr lang="en-US" altLang="zh-CN" b="1" dirty="0"/>
              <a:t>.text(text)</a:t>
            </a: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FF0000"/>
                </a:solidFill>
              </a:rPr>
              <a:t>匹配到元素集合中每个元素</a:t>
            </a:r>
            <a:r>
              <a:rPr lang="zh-CN" altLang="en-US" dirty="0"/>
              <a:t>组合的</a:t>
            </a:r>
            <a:r>
              <a:rPr lang="zh-CN" altLang="en-US" dirty="0">
                <a:solidFill>
                  <a:srgbClr val="FF0000"/>
                </a:solidFill>
              </a:rPr>
              <a:t>文本内容</a:t>
            </a:r>
            <a:r>
              <a:rPr lang="zh-CN" altLang="en-US" dirty="0"/>
              <a:t>，包括它们的后代，或设置匹配到元素的文本内容。</a:t>
            </a:r>
            <a:endParaRPr lang="zh-CN" altLang="en-US" b="1" dirty="0"/>
          </a:p>
          <a:p>
            <a:pPr lvl="1"/>
            <a:r>
              <a:rPr lang="zh-CN" altLang="en-US" dirty="0"/>
              <a:t>相当与</a:t>
            </a:r>
            <a:r>
              <a:rPr lang="zh-CN" altLang="en-US" dirty="0">
                <a:sym typeface="+mn-ea"/>
              </a:rPr>
              <a:t>原生元素的</a:t>
            </a:r>
            <a:r>
              <a:rPr lang="en-US" altLang="zh-CN" dirty="0">
                <a:sym typeface="+mn-ea"/>
              </a:rPr>
              <a:t>textContent</a:t>
            </a:r>
            <a:r>
              <a:rPr lang="zh-CN" altLang="en-US" dirty="0"/>
              <a:t>属性。</a:t>
            </a:r>
            <a:endParaRPr lang="en-US" altLang="zh-CN" dirty="0"/>
          </a:p>
          <a:p>
            <a:r>
              <a:rPr lang="en-US" altLang="zh-CN" b="1" dirty="0"/>
              <a:t>.html()</a:t>
            </a:r>
            <a:r>
              <a:rPr lang="zh-CN" altLang="en-US" b="1" dirty="0"/>
              <a:t>、</a:t>
            </a:r>
            <a:r>
              <a:rPr lang="en-US" altLang="zh-CN" b="1" dirty="0"/>
              <a:t>html(htmlString)</a:t>
            </a:r>
          </a:p>
          <a:p>
            <a:pPr lvl="1"/>
            <a:r>
              <a:rPr lang="zh-CN" altLang="en-US" dirty="0">
                <a:sym typeface="+mn-ea"/>
              </a:rPr>
              <a:t>获取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匹配到元素集合中第一个元素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HTML内容</a:t>
            </a:r>
            <a:r>
              <a:rPr lang="zh-CN" altLang="en-US" dirty="0">
                <a:sym typeface="+mn-ea"/>
              </a:rPr>
              <a:t>，包括它们的后代，或设置每个匹配元素的 HTML 内容。</a:t>
            </a:r>
          </a:p>
          <a:p>
            <a:pPr lvl="1"/>
            <a:r>
              <a:rPr lang="zh-CN" altLang="en-US" dirty="0">
                <a:sym typeface="+mn-ea"/>
              </a:rPr>
              <a:t>相当与原生元素的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innerHTML</a:t>
            </a:r>
            <a:r>
              <a:rPr lang="zh-CN" altLang="en-US" dirty="0">
                <a:sym typeface="+mn-ea"/>
              </a:rPr>
              <a:t>属性。</a:t>
            </a:r>
            <a:endParaRPr lang="en-US" altLang="zh-CN" b="1" dirty="0"/>
          </a:p>
          <a:p>
            <a:r>
              <a:rPr lang="en-US" altLang="zh-CN" dirty="0"/>
              <a:t>.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val()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.val(value)</a:t>
            </a:r>
            <a:endParaRPr lang="zh-CN" altLang="en-US" dirty="0"/>
          </a:p>
          <a:p>
            <a:pPr lvl="1"/>
            <a:r>
              <a:rPr lang="zh-CN" altLang="en-US" dirty="0"/>
              <a:t>获取匹配到元素集合中</a:t>
            </a:r>
            <a:r>
              <a:rPr lang="zh-CN" altLang="en-US" dirty="0">
                <a:solidFill>
                  <a:srgbClr val="FF0000"/>
                </a:solidFill>
              </a:rPr>
              <a:t>第一个元素</a:t>
            </a:r>
            <a:r>
              <a:rPr lang="zh-CN" altLang="en-US" dirty="0"/>
              <a:t>的当前值 或 设置每个匹配到元素的值。</a:t>
            </a:r>
          </a:p>
          <a:p>
            <a:pPr lvl="1"/>
            <a:r>
              <a:rPr lang="zh-CN" altLang="en-US" dirty="0"/>
              <a:t>该.val()方法主要用于获取input,select和等</a:t>
            </a:r>
            <a:r>
              <a:rPr lang="zh-CN" altLang="en-US" dirty="0">
                <a:solidFill>
                  <a:srgbClr val="FF0000"/>
                </a:solidFill>
              </a:rPr>
              <a:t>表单元素的值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相当与获取原生元素的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zh-CN" altLang="en-US" dirty="0"/>
              <a:t>属性。</a:t>
            </a:r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对文本的操作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.width()</a:t>
            </a:r>
            <a:r>
              <a:rPr lang="zh-CN" altLang="en-US" b="1" dirty="0"/>
              <a:t>、</a:t>
            </a:r>
            <a:r>
              <a:rPr lang="en-US" altLang="zh-CN" b="1" dirty="0"/>
              <a:t>.width(value)</a:t>
            </a:r>
          </a:p>
          <a:p>
            <a:pPr lvl="1"/>
            <a:r>
              <a:rPr lang="zh-CN" altLang="en-US" dirty="0"/>
              <a:t>获取匹配到元素集合中</a:t>
            </a:r>
            <a:r>
              <a:rPr lang="zh-CN" altLang="en-US" dirty="0">
                <a:solidFill>
                  <a:srgbClr val="FF0000"/>
                </a:solidFill>
              </a:rPr>
              <a:t>第一个元素的宽度</a:t>
            </a:r>
            <a:r>
              <a:rPr lang="zh-CN" altLang="en-US" dirty="0"/>
              <a:t>或设置每个匹配到元素的宽度。</a:t>
            </a:r>
            <a:endParaRPr lang="en-US" altLang="zh-CN" dirty="0"/>
          </a:p>
          <a:p>
            <a:r>
              <a:rPr lang="en-US" altLang="zh-CN" b="1" dirty="0"/>
              <a:t>.height()</a:t>
            </a:r>
            <a:r>
              <a:rPr lang="zh-CN" altLang="en-US" b="1" dirty="0"/>
              <a:t>、</a:t>
            </a:r>
            <a:r>
              <a:rPr lang="en-US" altLang="zh-CN" b="1" dirty="0"/>
              <a:t>height(value)</a:t>
            </a:r>
          </a:p>
          <a:p>
            <a:pPr lvl="1"/>
            <a:r>
              <a:rPr lang="zh-CN" altLang="en-US" dirty="0">
                <a:sym typeface="+mn-ea"/>
              </a:rPr>
              <a:t>获取匹配到元素集合中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第一个元素的高度</a:t>
            </a:r>
            <a:r>
              <a:rPr lang="zh-CN" altLang="en-US" dirty="0">
                <a:sym typeface="+mn-ea"/>
              </a:rPr>
              <a:t>或设置每个匹配到元素的高度。</a:t>
            </a:r>
            <a:endParaRPr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.css(propertyName)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.css(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propertyNames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)</a:t>
            </a:r>
          </a:p>
          <a:p>
            <a:pPr lvl="1"/>
            <a:r>
              <a:rPr lang="zh-CN" altLang="en-US" dirty="0"/>
              <a:t>获取匹配到元素集中</a:t>
            </a:r>
            <a:r>
              <a:rPr lang="zh-CN" altLang="en-US" dirty="0">
                <a:solidFill>
                  <a:srgbClr val="FF0000"/>
                </a:solidFill>
              </a:rPr>
              <a:t>第一个元素样式属性的值，</a:t>
            </a:r>
            <a:r>
              <a:rPr lang="zh-CN" altLang="en-US" dirty="0">
                <a:sym typeface="+mn-ea"/>
              </a:rPr>
              <a:t>底层是调用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getComputedStyle</a:t>
            </a:r>
            <a:r>
              <a:rPr lang="zh-CN" altLang="en-US" dirty="0">
                <a:sym typeface="+mn-ea"/>
              </a:rPr>
              <a:t>函数获取。</a:t>
            </a:r>
            <a:endParaRPr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.css( "width" )和.width()之间的区别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2"/>
            <a:r>
              <a:rPr lang="en-US" altLang="zh-CN" dirty="0">
                <a:sym typeface="+mn-ea"/>
              </a:rPr>
              <a:t>width()</a:t>
            </a:r>
            <a:r>
              <a:rPr lang="zh-CN" altLang="en-US" dirty="0">
                <a:sym typeface="+mn-ea"/>
              </a:rPr>
              <a:t>返回一个无单位的像素值（例如，400），而</a:t>
            </a:r>
            <a:r>
              <a:rPr lang="en-US" altLang="zh-CN" dirty="0">
                <a:sym typeface="+mn-ea"/>
              </a:rPr>
              <a:t>css()</a:t>
            </a:r>
            <a:r>
              <a:rPr lang="zh-CN" altLang="en-US" dirty="0">
                <a:sym typeface="+mn-ea"/>
              </a:rPr>
              <a:t>返回一个具有完整单位的值（例如，400px）</a:t>
            </a:r>
            <a:endParaRPr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 dirty="0"/>
              <a:t>.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css(propertyName, value)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.css(properties)</a:t>
            </a:r>
          </a:p>
          <a:p>
            <a:pPr lvl="1"/>
            <a:r>
              <a:rPr lang="zh-CN" altLang="en-US" dirty="0">
                <a:sym typeface="+mn-ea"/>
              </a:rPr>
              <a:t>为每个匹配到元素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设置一个 或 多个 CSS 属性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css</a:t>
            </a:r>
            <a:r>
              <a:rPr lang="zh-CN" altLang="en-US" dirty="0"/>
              <a:t>方法添加样式会直接把样式添加到元素的</a:t>
            </a:r>
            <a:r>
              <a:rPr lang="en-US" altLang="zh-CN" dirty="0">
                <a:solidFill>
                  <a:srgbClr val="FF0000"/>
                </a:solidFill>
              </a:rPr>
              <a:t>style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上。</a:t>
            </a:r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对</a:t>
            </a:r>
            <a:r>
              <a:rPr lang="en-US" altLang="zh-CN" dirty="0"/>
              <a:t>CSS</a:t>
            </a:r>
            <a:r>
              <a:rPr dirty="0"/>
              <a:t>的操作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70" y="1429385"/>
            <a:ext cx="2995295" cy="156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.addClass(className)</a:t>
            </a:r>
            <a:r>
              <a:rPr lang="zh-CN" altLang="en-US" b="1" dirty="0"/>
              <a:t>、</a:t>
            </a:r>
            <a:r>
              <a:rPr lang="en-US" altLang="zh-CN" b="1" dirty="0">
                <a:sym typeface="+mn-ea"/>
              </a:rPr>
              <a:t>.addClass(classNames)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.addClass(funcntion)</a:t>
            </a:r>
            <a:endParaRPr lang="en-US" altLang="zh-CN" b="1" dirty="0"/>
          </a:p>
          <a:p>
            <a:pPr lvl="1"/>
            <a:r>
              <a:rPr lang="zh-CN" altLang="en-US" dirty="0"/>
              <a:t>将指定的类添加到</a:t>
            </a:r>
            <a:r>
              <a:rPr lang="zh-CN" altLang="en-US" dirty="0">
                <a:solidFill>
                  <a:srgbClr val="FF0000"/>
                </a:solidFill>
              </a:rPr>
              <a:t>匹配元素集合中的每个元素</a:t>
            </a:r>
            <a:r>
              <a:rPr lang="zh-CN" altLang="en-US" dirty="0"/>
              <a:t>，每次都是追加</a:t>
            </a:r>
            <a:r>
              <a:rPr lang="en-US" altLang="zh-CN" dirty="0"/>
              <a:t>class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底层调用的是setAttribute( "class", finalValue )方法添加</a:t>
            </a:r>
            <a:r>
              <a:rPr lang="en-US" altLang="zh-CN" dirty="0"/>
              <a:t>class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.hasClass(className)</a:t>
            </a:r>
          </a:p>
          <a:p>
            <a:pPr lvl="1"/>
            <a:r>
              <a:rPr lang="zh-CN" altLang="en-US" dirty="0">
                <a:sym typeface="+mn-ea"/>
              </a:rPr>
              <a:t>是否给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任意匹配到的元素</a:t>
            </a:r>
            <a:r>
              <a:rPr lang="zh-CN" altLang="en-US" dirty="0">
                <a:sym typeface="+mn-ea"/>
              </a:rPr>
              <a:t>分配了该类。</a:t>
            </a:r>
          </a:p>
          <a:p>
            <a:pPr lvl="1"/>
            <a:r>
              <a:rPr lang="zh-CN" altLang="en-US" dirty="0">
                <a:sym typeface="+mn-ea"/>
              </a:rPr>
              <a:t>底层是通过getAttribute( "class" )</a:t>
            </a:r>
            <a:r>
              <a:rPr lang="en-US" altLang="zh-CN" dirty="0">
                <a:sym typeface="+mn-ea"/>
              </a:rPr>
              <a:t>.indexOf()</a:t>
            </a:r>
            <a:r>
              <a:rPr lang="zh-CN" altLang="en-US" dirty="0">
                <a:sym typeface="+mn-ea"/>
              </a:rPr>
              <a:t>来判断是否存在。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.removeClass()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.removeClass(className)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.removeClass(classNames)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.removeClass(function)</a:t>
            </a:r>
            <a:endParaRPr lang="en-US" altLang="zh-CN" dirty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匹配元素集中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每个元素删除单个类、多个类或所有类</a:t>
            </a:r>
            <a:r>
              <a:rPr lang="en-US" altLang="zh-CN" dirty="0"/>
              <a:t>。</a:t>
            </a:r>
          </a:p>
          <a:p>
            <a:pPr lvl="1"/>
            <a:r>
              <a:rPr lang="zh-CN" altLang="en-US" dirty="0">
                <a:sym typeface="+mn-ea"/>
              </a:rPr>
              <a:t>底层调用的是setAttribute( "class", finalValue )方法。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.toggleClass()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/>
              <a:t>.toggleClass(className[,state])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.toggleClass(classNames[,state])</a:t>
            </a:r>
            <a:endParaRPr lang="zh-CN" altLang="en-US" dirty="0"/>
          </a:p>
          <a:p>
            <a:pPr lvl="1"/>
            <a:r>
              <a:rPr lang="zh-CN" altLang="en-US" dirty="0"/>
              <a:t>根据类的存在或状态参数的值，在匹配到元素的集合中，给</a:t>
            </a:r>
            <a:r>
              <a:rPr lang="zh-CN" altLang="en-US" dirty="0">
                <a:solidFill>
                  <a:srgbClr val="FF0000"/>
                </a:solidFill>
              </a:rPr>
              <a:t>每个元素添加或删除一个或多个类</a:t>
            </a:r>
            <a:r>
              <a:rPr lang="zh-CN" altLang="en-US" dirty="0"/>
              <a:t>。</a:t>
            </a:r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</p:spPr>
        <p:txBody>
          <a:bodyPr/>
          <a:lstStyle/>
          <a:p>
            <a:r>
              <a:rPr lang="en-US" altLang="zh-CN" dirty="0"/>
              <a:t>Class</a:t>
            </a:r>
            <a:r>
              <a:rPr dirty="0"/>
              <a:t>属性的操作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05" y="1092835"/>
            <a:ext cx="3971925" cy="115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90" y="2359660"/>
            <a:ext cx="3279140" cy="17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.attr(attributeName)</a:t>
            </a:r>
          </a:p>
          <a:p>
            <a:pPr lvl="1"/>
            <a:r>
              <a:rPr lang="zh-CN" altLang="en-US" dirty="0">
                <a:sym typeface="+mn-ea"/>
              </a:rPr>
              <a:t>获取匹配元素集和中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第一个元素</a:t>
            </a:r>
            <a:r>
              <a:rPr lang="zh-CN" altLang="en-US" dirty="0">
                <a:sym typeface="+mn-ea"/>
              </a:rPr>
              <a:t>的属性值，底层调用了原生的 </a:t>
            </a:r>
            <a:r>
              <a:rPr lang="en-US" altLang="zh-CN" dirty="0">
                <a:sym typeface="+mn-ea"/>
              </a:rPr>
              <a:t>getAttribute() API</a:t>
            </a:r>
            <a:endParaRPr lang="en-US" altLang="zh-CN" b="1" dirty="0"/>
          </a:p>
          <a:p>
            <a:r>
              <a:rPr lang="en-US" altLang="zh-CN" b="1" dirty="0">
                <a:sym typeface="+mn-ea"/>
              </a:rPr>
              <a:t>.attr(attributeName, value)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.attr(attributes)</a:t>
            </a:r>
            <a:endParaRPr lang="en-US" altLang="zh-CN" b="1" dirty="0"/>
          </a:p>
          <a:p>
            <a:pPr lvl="1"/>
            <a:r>
              <a:rPr lang="zh-CN" altLang="en-US" dirty="0"/>
              <a:t>为每个匹配元素</a:t>
            </a:r>
            <a:r>
              <a:rPr lang="zh-CN" altLang="en-US" dirty="0">
                <a:solidFill>
                  <a:srgbClr val="FF0000"/>
                </a:solidFill>
              </a:rPr>
              <a:t>设置一个或多个属性，</a:t>
            </a:r>
            <a:r>
              <a:rPr lang="zh-CN" altLang="en-US" dirty="0">
                <a:sym typeface="+mn-ea"/>
              </a:rPr>
              <a:t>底层调用了原生的 </a:t>
            </a:r>
            <a:r>
              <a:rPr lang="en-US" altLang="zh-CN" dirty="0">
                <a:sym typeface="+mn-ea"/>
              </a:rPr>
              <a:t>setAttribute() API</a:t>
            </a:r>
            <a:endParaRPr lang="zh-CN" altLang="en-US" dirty="0"/>
          </a:p>
          <a:p>
            <a:r>
              <a:rPr lang="en-US" altLang="zh-CN" b="1" dirty="0"/>
              <a:t>.removeAttr(</a:t>
            </a:r>
            <a:r>
              <a:rPr lang="en-US" altLang="zh-CN" b="1" dirty="0">
                <a:sym typeface="+mn-ea"/>
              </a:rPr>
              <a:t>attributeName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>
                <a:sym typeface="+mn-ea"/>
              </a:rPr>
              <a:t>在匹配到元素的集中，给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每个元素删除一个属性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底层调用了原生的 </a:t>
            </a:r>
            <a:r>
              <a:rPr lang="en-US" altLang="zh-CN" dirty="0">
                <a:sym typeface="+mn-ea"/>
              </a:rPr>
              <a:t>removeAttribute() API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</a:rPr>
              <a:t>.prop(propertyName)</a:t>
            </a:r>
          </a:p>
          <a:p>
            <a:pPr lvl="1"/>
            <a:r>
              <a:rPr lang="en-US" altLang="zh-CN" dirty="0">
                <a:sym typeface="+mn-ea"/>
              </a:rPr>
              <a:t>获取匹配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元素集</a:t>
            </a:r>
            <a:r>
              <a:rPr lang="zh-CN" altLang="en-US" dirty="0">
                <a:sym typeface="+mn-ea"/>
              </a:rPr>
              <a:t>合</a:t>
            </a:r>
            <a:r>
              <a:rPr lang="en-US" altLang="zh-CN" dirty="0">
                <a:sym typeface="+mn-ea"/>
              </a:rPr>
              <a:t>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第一个元素</a:t>
            </a:r>
            <a:r>
              <a:rPr lang="en-US" altLang="zh-CN" dirty="0">
                <a:sym typeface="+mn-ea"/>
              </a:rPr>
              <a:t>的属性值</a:t>
            </a:r>
            <a:endParaRPr lang="en-US" altLang="zh-CN" b="1" dirty="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.prop(propertyName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，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value)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.prop(propertys)</a:t>
            </a:r>
            <a:endParaRPr lang="en-US" altLang="zh-CN" dirty="0"/>
          </a:p>
          <a:p>
            <a:pPr lvl="1"/>
            <a:r>
              <a:rPr lang="en-US" altLang="zh-CN" dirty="0"/>
              <a:t>为每个匹配元素设置一个或多个属性。</a:t>
            </a:r>
          </a:p>
          <a:p>
            <a:r>
              <a:rPr lang="en-US" altLang="zh-CN" dirty="0"/>
              <a:t>removeProp(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propertyName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删除匹配元素集的属性,( </a:t>
            </a:r>
            <a:r>
              <a:rPr lang="zh-CN" altLang="en-US" dirty="0">
                <a:sym typeface="+mn-ea"/>
              </a:rPr>
              <a:t>只能删除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用户自定义添加的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prop</a:t>
            </a:r>
            <a:r>
              <a:rPr lang="zh-CN" altLang="en-US" dirty="0">
                <a:sym typeface="+mn-ea"/>
              </a:rPr>
              <a:t>，不能删除元素本身的属性</a:t>
            </a:r>
            <a:r>
              <a:rPr lang="en-US" altLang="zh-CN" dirty="0">
                <a:sym typeface="+mn-ea"/>
              </a:rPr>
              <a:t> )。</a:t>
            </a: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dirty="0"/>
              <a:t>ttributes和</a:t>
            </a:r>
            <a:r>
              <a:rPr lang="en-US" altLang="zh-CN" dirty="0"/>
              <a:t>property</a:t>
            </a:r>
            <a:r>
              <a:rPr dirty="0"/>
              <a:t>属性的操作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460" y="2988945"/>
            <a:ext cx="1398270" cy="3065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15" y="1447165"/>
            <a:ext cx="4578350" cy="125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jQuery 读音为：/ˈdʒeɪkwɪəri/ （ 简称：</a:t>
            </a:r>
            <a:r>
              <a:rPr lang="en-US" altLang="zh-CN" b="1" dirty="0"/>
              <a:t>jQ</a:t>
            </a:r>
            <a:r>
              <a:rPr lang="zh-CN" altLang="en-US" b="1" dirty="0"/>
              <a:t>），是一个</a:t>
            </a:r>
            <a:r>
              <a:rPr lang="zh-CN" altLang="en-US" b="1" dirty="0">
                <a:solidFill>
                  <a:srgbClr val="FF0000"/>
                </a:solidFill>
              </a:rPr>
              <a:t>快速、小型且功能丰富的 JavaScript 库，</a:t>
            </a:r>
            <a:r>
              <a:rPr lang="zh-CN" altLang="en-US" b="1" dirty="0"/>
              <a:t>官网对</a:t>
            </a:r>
            <a:r>
              <a:rPr lang="en-US" altLang="zh-CN" b="1" dirty="0"/>
              <a:t>jQuery</a:t>
            </a:r>
            <a:r>
              <a:rPr lang="zh-CN" altLang="en-US" b="1" dirty="0"/>
              <a:t>的描述：</a:t>
            </a:r>
          </a:p>
          <a:p>
            <a:pPr lvl="1"/>
            <a:r>
              <a:rPr lang="en-US" altLang="zh-CN" dirty="0"/>
              <a:t>使HTML文档遍历</a:t>
            </a:r>
            <a:r>
              <a:rPr lang="zh-CN" altLang="en-US" dirty="0"/>
              <a:t>、</a:t>
            </a:r>
            <a:r>
              <a:rPr lang="en-US" altLang="zh-CN" dirty="0"/>
              <a:t>操作、事件处理、动画和 Ajax 之类的事情变得更加简单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具有易于使用的 API，可在多种浏览器中使用。</a:t>
            </a:r>
          </a:p>
          <a:p>
            <a:pPr lvl="1"/>
            <a:r>
              <a:rPr lang="en-US" altLang="zh-CN" dirty="0">
                <a:sym typeface="+mn-ea"/>
              </a:rPr>
              <a:t>jQuery </a:t>
            </a:r>
            <a:r>
              <a:rPr lang="en-US" altLang="zh-CN" dirty="0"/>
              <a:t>结合多功能性和可扩展性，改变了数百万人编写 JavaScript 的方式。</a:t>
            </a:r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官网：https://jquery.com/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jQuery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4491355"/>
            <a:ext cx="3272155" cy="1014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10" y="2852420"/>
            <a:ext cx="3097530" cy="343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.data()</a:t>
            </a:r>
            <a:r>
              <a:rPr lang="zh-CN" altLang="en-US" b="1" dirty="0"/>
              <a:t>、</a:t>
            </a:r>
            <a:r>
              <a:rPr lang="en-US" altLang="zh-CN" b="1" dirty="0">
                <a:sym typeface="+mn-ea"/>
              </a:rPr>
              <a:t>.data(key)</a:t>
            </a:r>
          </a:p>
          <a:p>
            <a:pPr lvl="1"/>
            <a:r>
              <a:rPr lang="zh-CN" altLang="en-US" dirty="0">
                <a:sym typeface="+mn-ea"/>
              </a:rPr>
              <a:t>获取匹配元素集中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第一个元素</a:t>
            </a:r>
            <a:r>
              <a:rPr lang="zh-CN" altLang="en-US" dirty="0">
                <a:sym typeface="+mn-ea"/>
              </a:rPr>
              <a:t>的自定义属性的值</a:t>
            </a:r>
            <a:endParaRPr lang="en-US" altLang="zh-CN" b="1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.data(key, value) 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.data(obj)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为每个匹配元素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设置一个或多个自定义属性</a:t>
            </a:r>
            <a:endParaRPr lang="en-US" altLang="zh-CN" b="1" dirty="0"/>
          </a:p>
          <a:p>
            <a:r>
              <a:rPr lang="en-US" altLang="zh-CN" b="1" dirty="0"/>
              <a:t>.removeData([name])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会删除</a:t>
            </a:r>
            <a:r>
              <a:rPr lang="en-US" altLang="zh-CN" dirty="0">
                <a:sym typeface="+mn-ea"/>
              </a:rPr>
              <a:t>data()</a:t>
            </a:r>
            <a:r>
              <a:rPr lang="zh-CN" altLang="en-US" dirty="0">
                <a:sym typeface="+mn-ea"/>
              </a:rPr>
              <a:t>函数给匹配元素属性添加的数据 和 </a:t>
            </a:r>
            <a:r>
              <a:rPr lang="en-US" altLang="zh-CN" dirty="0">
                <a:sym typeface="+mn-ea"/>
              </a:rPr>
              <a:t>data()</a:t>
            </a:r>
            <a:r>
              <a:rPr lang="zh-CN" altLang="en-US" dirty="0">
                <a:sym typeface="+mn-ea"/>
              </a:rPr>
              <a:t>函数绑定的自定义属性。</a:t>
            </a:r>
          </a:p>
          <a:p>
            <a:pPr lvl="1"/>
            <a:r>
              <a:rPr lang="en-US" altLang="zh-CN" dirty="0">
                <a:sym typeface="+mn-ea"/>
              </a:rPr>
              <a:t>data</a:t>
            </a:r>
            <a:r>
              <a:rPr lang="zh-CN" altLang="en-US" dirty="0">
                <a:sym typeface="+mn-ea"/>
              </a:rPr>
              <a:t>函数添加的属性会被移除，但是如果属性同时在签上定义了就不会被移除。</a:t>
            </a:r>
          </a:p>
          <a:p>
            <a:pPr lvl="1"/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自定义</a:t>
            </a:r>
            <a:r>
              <a:rPr lang="en-US" altLang="zh-CN" dirty="0"/>
              <a:t>data-xx</a:t>
            </a:r>
            <a:r>
              <a:rPr dirty="0"/>
              <a:t>属性的操作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35" y="1257300"/>
            <a:ext cx="5241925" cy="162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5" y="4922520"/>
            <a:ext cx="5451475" cy="1199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2629" y="1257316"/>
            <a:ext cx="11866684" cy="54440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.append(content [, content] ) </a:t>
            </a:r>
            <a:r>
              <a:rPr lang="zh-CN" altLang="en-US" b="1" dirty="0"/>
              <a:t>、</a:t>
            </a:r>
            <a:r>
              <a:rPr lang="en-US" altLang="zh-CN" b="1" dirty="0"/>
              <a:t>append( function )</a:t>
            </a:r>
          </a:p>
          <a:p>
            <a:pPr lvl="1"/>
            <a:r>
              <a:rPr lang="en-US" altLang="zh-CN" dirty="0"/>
              <a:t>将参数的内容插入到匹配元素集中每个元素的</a:t>
            </a:r>
            <a:r>
              <a:rPr lang="en-US" altLang="zh-CN" dirty="0">
                <a:solidFill>
                  <a:srgbClr val="FF0000"/>
                </a:solidFill>
              </a:rPr>
              <a:t>末尾</a:t>
            </a:r>
            <a:r>
              <a:rPr lang="en-US" altLang="zh-CN" dirty="0"/>
              <a:t>。</a:t>
            </a:r>
          </a:p>
          <a:p>
            <a:pPr lvl="2"/>
            <a:r>
              <a:rPr lang="en-US" altLang="zh-CN" dirty="0">
                <a:sym typeface="+mn-ea"/>
              </a:rPr>
              <a:t>content 的类型: DOM element, text node, array of elements and text nodes, HTML string, or jQuery object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prepend(content [, content] ) 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prepend( function )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将参数的内容插入到匹配元素集中每个元素的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开头</a:t>
            </a:r>
            <a:r>
              <a:rPr lang="zh-CN" altLang="en-US" dirty="0">
                <a:sym typeface="+mn-ea"/>
              </a:rPr>
              <a:t>。</a:t>
            </a:r>
          </a:p>
          <a:p>
            <a:pPr marL="301625" lvl="1" indent="0">
              <a:buNone/>
            </a:pPr>
            <a:endParaRPr lang="en-US" altLang="zh-CN" b="1" dirty="0"/>
          </a:p>
          <a:p>
            <a:r>
              <a:rPr lang="en-US" altLang="zh-CN" b="1" dirty="0">
                <a:sym typeface="+mn-ea"/>
              </a:rPr>
              <a:t>.after(content [, content] ) 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after( function )</a:t>
            </a:r>
            <a:endParaRPr lang="en-US" altLang="zh-CN" b="1" dirty="0"/>
          </a:p>
          <a:p>
            <a:pPr lvl="1"/>
            <a:r>
              <a:rPr lang="en-US" altLang="zh-CN" dirty="0">
                <a:sym typeface="+mn-ea"/>
              </a:rPr>
              <a:t>在匹配元素集中的每个元素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插入由参数指定的内容。</a:t>
            </a:r>
            <a:endParaRPr lang="zh-CN" altLang="en-US" dirty="0"/>
          </a:p>
          <a:p>
            <a:r>
              <a:rPr lang="en-US" altLang="zh-CN" b="1" dirty="0">
                <a:sym typeface="+mn-ea"/>
              </a:rPr>
              <a:t>.before(content [, content])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before( function )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在匹配元素集中的每个元素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之前，</a:t>
            </a:r>
            <a:r>
              <a:rPr lang="zh-CN" altLang="en-US" dirty="0">
                <a:sym typeface="+mn-ea"/>
              </a:rPr>
              <a:t>插入由参数指定的内容。</a:t>
            </a:r>
            <a:endParaRPr lang="en-US" altLang="zh-CN" b="1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的</a:t>
            </a:r>
            <a:r>
              <a:rPr lang="en-US" altLang="zh-CN" dirty="0"/>
              <a:t>DOM</a:t>
            </a:r>
            <a:r>
              <a:rPr dirty="0"/>
              <a:t>操作</a:t>
            </a:r>
            <a:r>
              <a:rPr lang="en-US" altLang="zh-CN" dirty="0"/>
              <a:t>-</a:t>
            </a:r>
            <a:r>
              <a:rPr dirty="0"/>
              <a:t>插入内容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5" y="1437005"/>
            <a:ext cx="3130550" cy="638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20" y="3107690"/>
            <a:ext cx="3503930" cy="2802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2629" y="1257316"/>
            <a:ext cx="11866684" cy="5444088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.appendTo(target)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将匹配元素集中的每个元素插入到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目标元素的末尾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target的类型：A selector, element,  HTML string,  array of elements,  or jQuery object。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prependTo(</a:t>
            </a:r>
            <a:r>
              <a:rPr lang="en-US" altLang="zh-CN" b="1" dirty="0">
                <a:sym typeface="+mn-ea"/>
              </a:rPr>
              <a:t>target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)</a:t>
            </a:r>
            <a:endParaRPr lang="en-US" altLang="zh-CN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将匹配元素集中的每个元素插入到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目标元素的开头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</a:rPr>
              <a:t>.insertAfter(target)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目标元素之后，</a:t>
            </a:r>
            <a:r>
              <a:rPr lang="zh-CN" altLang="en-US" dirty="0"/>
              <a:t>插入匹配元素集中的每个元素。</a:t>
            </a:r>
          </a:p>
          <a:p>
            <a:r>
              <a:rPr lang="en-US" altLang="zh-CN" dirty="0"/>
              <a:t>.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</a:rPr>
              <a:t>insertBefore(target)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目标元素之前，</a:t>
            </a:r>
            <a:r>
              <a:rPr lang="zh-CN" altLang="en-US" dirty="0"/>
              <a:t>插入匹配元素集中的每个元素。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的</a:t>
            </a:r>
            <a:r>
              <a:rPr lang="en-US" altLang="zh-CN" dirty="0"/>
              <a:t>DOM</a:t>
            </a:r>
            <a:r>
              <a:rPr dirty="0"/>
              <a:t>操作</a:t>
            </a:r>
            <a:r>
              <a:rPr lang="en-US" altLang="zh-CN" dirty="0"/>
              <a:t>-</a:t>
            </a:r>
            <a:r>
              <a:rPr dirty="0"/>
              <a:t>插入内容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2933700"/>
            <a:ext cx="3418205" cy="275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.empty(): 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删除匹配元素集的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所有子节点，自身不会删除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lang="zh-CN" altLang="en-US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.remove( )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.remove( [selector] )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删除匹配的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元素集，自身也会删除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2"/>
            <a:r>
              <a:rPr lang="en-US" altLang="zh-CN" dirty="0">
                <a:sym typeface="+mn-ea"/>
              </a:rPr>
              <a:t>selector</a:t>
            </a:r>
            <a:r>
              <a:rPr lang="zh-CN" altLang="en-US" dirty="0">
                <a:sym typeface="+mn-ea"/>
              </a:rPr>
              <a:t>参数：字符串类型选择器。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筛选匹配元素集的元素来删除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.replaceAll(target): </a:t>
            </a:r>
            <a:r>
              <a:rPr lang="zh-CN" altLang="en-US" dirty="0">
                <a:sym typeface="+mn-ea"/>
              </a:rPr>
              <a:t>用匹配到的元素集替换每个目标元素。</a:t>
            </a:r>
          </a:p>
          <a:p>
            <a:r>
              <a:rPr lang="en-US" altLang="zh-CN" b="1" dirty="0">
                <a:sym typeface="+mn-ea"/>
              </a:rPr>
              <a:t>.replaceWidth(newContent)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.replaceWidth( function )</a:t>
            </a:r>
          </a:p>
          <a:p>
            <a:pPr lvl="1"/>
            <a:r>
              <a:rPr lang="zh-CN" altLang="en-US" dirty="0">
                <a:sym typeface="+mn-ea"/>
              </a:rPr>
              <a:t>用新内容替换匹配元素集中的每个元素，并返回被移除的元素集。</a:t>
            </a:r>
          </a:p>
          <a:p>
            <a:pPr lvl="2"/>
            <a:r>
              <a:rPr lang="en-US" altLang="zh-CN" dirty="0">
                <a:sym typeface="+mn-ea"/>
              </a:rPr>
              <a:t>newConten</a:t>
            </a:r>
            <a:r>
              <a:rPr lang="zh-CN" altLang="en-US" dirty="0">
                <a:sym typeface="+mn-ea"/>
              </a:rPr>
              <a:t>参数的类型： HTML string, DOM element, array of DOM elements, or jQuery object</a:t>
            </a:r>
            <a:endParaRPr lang="en-US" altLang="zh-CN" b="1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.clone()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.clone( withDataAndEvents )</a:t>
            </a:r>
          </a:p>
          <a:p>
            <a:pPr lvl="1"/>
            <a:r>
              <a:rPr lang="zh-CN" altLang="en-US" dirty="0">
                <a:sym typeface="+mn-ea"/>
              </a:rPr>
              <a:t>对匹配的元素集执行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深度复制</a:t>
            </a:r>
            <a:r>
              <a:rPr lang="zh-CN" altLang="en-US" dirty="0">
                <a:sym typeface="+mn-ea"/>
              </a:rPr>
              <a:t>，底层是调用了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elem.cloneNode( true )</a:t>
            </a:r>
            <a:r>
              <a:rPr lang="zh-CN" altLang="en-US" dirty="0">
                <a:sym typeface="+mn-ea"/>
              </a:rPr>
              <a:t>来复制元素。</a:t>
            </a:r>
            <a:endParaRPr lang="en-US" altLang="zh-CN" dirty="0"/>
          </a:p>
          <a:p>
            <a:pPr lvl="2"/>
            <a:r>
              <a:rPr lang="en-US" altLang="zh-CN" dirty="0">
                <a:sym typeface="+mn-ea"/>
              </a:rPr>
              <a:t>withDataAndEvents</a:t>
            </a:r>
            <a:r>
              <a:rPr lang="zh-CN" altLang="en-US" dirty="0">
                <a:sym typeface="+mn-ea"/>
              </a:rPr>
              <a:t>参数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dirty="0">
                <a:sym typeface="+mn-ea"/>
              </a:rPr>
              <a:t>布尔值，是否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复制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该元素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事件处理程序</a:t>
            </a:r>
            <a:r>
              <a:rPr lang="zh-CN" altLang="en-US" dirty="0">
                <a:sym typeface="+mn-ea"/>
              </a:rPr>
              <a:t>和数据，</a:t>
            </a:r>
            <a:r>
              <a:rPr lang="en-US" altLang="zh-CN" dirty="0" err="1">
                <a:sym typeface="+mn-ea"/>
              </a:rPr>
              <a:t>默认值为false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endParaRPr lang="en-US" altLang="zh-CN" b="1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DOM</a:t>
            </a:r>
            <a:r>
              <a:rPr dirty="0">
                <a:sym typeface="+mn-ea"/>
              </a:rPr>
              <a:t>操作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移除</a:t>
            </a:r>
            <a:r>
              <a:rPr lang="en-US" altLang="zh-CN" dirty="0">
                <a:sym typeface="+mn-ea"/>
              </a:rPr>
              <a:t>/</a:t>
            </a:r>
            <a:r>
              <a:rPr dirty="0">
                <a:sym typeface="+mn-ea"/>
              </a:rPr>
              <a:t>替换</a:t>
            </a:r>
            <a:r>
              <a:rPr lang="en-US" altLang="zh-CN" dirty="0">
                <a:sym typeface="+mn-ea"/>
              </a:rPr>
              <a:t>/</a:t>
            </a:r>
            <a:r>
              <a:rPr dirty="0">
                <a:sym typeface="+mn-ea"/>
              </a:rPr>
              <a:t>克隆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70" y="2083435"/>
            <a:ext cx="5021580" cy="123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5" y="3693160"/>
            <a:ext cx="322897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随着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JavaScript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的普及，以及越来越多人使用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JavaScript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来构建网站和应用程序</a:t>
            </a:r>
          </a:p>
          <a:p>
            <a:pPr lvl="1"/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社区认识到代码中存在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非常多相同的逻辑</a:t>
            </a:r>
            <a:r>
              <a:rPr lang="zh-CN" altLang="en-US" dirty="0">
                <a:sym typeface="+mn-ea"/>
              </a:rPr>
              <a:t>是可复用的。</a:t>
            </a:r>
          </a:p>
          <a:p>
            <a:pPr lvl="1"/>
            <a:r>
              <a:rPr lang="zh-CN" altLang="en-US" dirty="0">
                <a:sym typeface="+mn-ea"/>
              </a:rPr>
              <a:t>因此社区就开始对这些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相同的逻辑的代码封装</a:t>
            </a:r>
            <a:r>
              <a:rPr lang="zh-CN" altLang="en-US" dirty="0">
                <a:sym typeface="+mn-ea"/>
              </a:rPr>
              <a:t>到一个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文件中。</a:t>
            </a:r>
          </a:p>
          <a:p>
            <a:pPr lvl="1"/>
            <a:r>
              <a:rPr lang="zh-CN" altLang="en-US" dirty="0">
                <a:sym typeface="+mn-ea"/>
              </a:rPr>
              <a:t>这个封装好的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文件就可称为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库或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框架</a:t>
            </a:r>
            <a:r>
              <a:rPr lang="zh-CN" altLang="en-US" dirty="0">
                <a:sym typeface="+mn-ea"/>
              </a:rPr>
              <a:t>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库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(library)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库</a:t>
            </a:r>
            <a:r>
              <a:rPr lang="en-US" altLang="zh-CN" dirty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预先编写好并实现了一些特定功能的代码片段的集合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一个库</a:t>
            </a:r>
            <a:r>
              <a:rPr lang="zh-CN" altLang="en-US" dirty="0">
                <a:sym typeface="+mn-ea"/>
              </a:rPr>
              <a:t>中会包含</a:t>
            </a:r>
            <a:r>
              <a:rPr lang="en-US" altLang="zh-CN" dirty="0">
                <a:sym typeface="+mn-ea"/>
              </a:rPr>
              <a:t>许多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函数、变量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，可根据需求引入到项目中使用。</a:t>
            </a:r>
            <a:endParaRPr lang="en-US" altLang="zh-CN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一些常见的</a:t>
            </a:r>
            <a:r>
              <a:rPr dirty="0">
                <a:sym typeface="+mn-ea"/>
              </a:rPr>
              <a:t>库</a:t>
            </a:r>
            <a:r>
              <a:rPr lang="zh-CN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j</a:t>
            </a:r>
            <a:r>
              <a:rPr dirty="0">
                <a:sym typeface="+mn-ea"/>
              </a:rPr>
              <a:t>Query</a:t>
            </a:r>
            <a:r>
              <a:rPr lang="zh-CN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Day.js</a:t>
            </a:r>
            <a:r>
              <a:rPr lang="zh-CN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Lodash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React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框架（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framework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</a:p>
          <a:p>
            <a:pPr lvl="1"/>
            <a:r>
              <a:rPr lang="zh-CN" altLang="en-US" dirty="0"/>
              <a:t>JavaScript框架是一个</a:t>
            </a:r>
            <a:r>
              <a:rPr lang="zh-CN" altLang="en-US" dirty="0">
                <a:solidFill>
                  <a:srgbClr val="FF0000"/>
                </a:solidFill>
              </a:rPr>
              <a:t>完整的工具集</a:t>
            </a:r>
            <a:r>
              <a:rPr lang="zh-CN" altLang="en-US" dirty="0"/>
              <a:t>，可帮助塑造和组织您的网站或应用程序。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提供一个结构来构建整个应用程序</a:t>
            </a:r>
            <a:r>
              <a:rPr lang="en-US" altLang="zh-CN" dirty="0"/>
              <a:t>，开发人员可以在结构的规则内</a:t>
            </a:r>
            <a:r>
              <a:rPr lang="zh-CN" altLang="en-US" dirty="0">
                <a:solidFill>
                  <a:srgbClr val="FF0000"/>
                </a:solidFill>
              </a:rPr>
              <a:t>更</a:t>
            </a:r>
            <a:r>
              <a:rPr lang="en-US" altLang="zh-CN" dirty="0">
                <a:solidFill>
                  <a:srgbClr val="FF0000"/>
                </a:solidFill>
              </a:rPr>
              <a:t>安全</a:t>
            </a:r>
            <a:r>
              <a:rPr lang="zh-CN" altLang="en-US" dirty="0">
                <a:solidFill>
                  <a:srgbClr val="FF0000"/>
                </a:solidFill>
              </a:rPr>
              <a:t>、更高效</a:t>
            </a:r>
            <a:r>
              <a:rPr lang="en-US" altLang="zh-CN" dirty="0"/>
              <a:t>地工作。</a:t>
            </a:r>
          </a:p>
          <a:p>
            <a:pPr lvl="1"/>
            <a:r>
              <a:rPr lang="en-US" altLang="zh-CN" dirty="0">
                <a:sym typeface="+mn-ea"/>
              </a:rPr>
              <a:t>一些更常见的框架</a:t>
            </a:r>
            <a:r>
              <a:rPr lang="zh-CN" altLang="en-US" dirty="0">
                <a:sym typeface="+mn-ea"/>
              </a:rPr>
              <a:t>有：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Angular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Next.js</a:t>
            </a:r>
            <a:r>
              <a:rPr lang="zh-CN" altLang="en-US" dirty="0">
                <a:sym typeface="+mn-ea"/>
              </a:rPr>
              <a:t>等。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library</a:t>
            </a:r>
            <a:r>
              <a:rPr lang="en-US" altLang="zh-CN" dirty="0"/>
              <a:t>)</a:t>
            </a:r>
            <a:r>
              <a:rPr lang="zh-CN" altLang="en-US" dirty="0"/>
              <a:t>和框架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framework</a:t>
            </a:r>
            <a:r>
              <a:rPr lang="en-US" altLang="zh-CN" dirty="0"/>
              <a:t>)</a:t>
            </a:r>
            <a:r>
              <a:rPr dirty="0"/>
              <a:t>的概念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35" y="1584325"/>
            <a:ext cx="3707130" cy="326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jQuery</a:t>
            </a:r>
            <a:r>
              <a:rPr lang="zh-CN" altLang="en-US" b="1" dirty="0"/>
              <a:t>的优点</a:t>
            </a:r>
          </a:p>
          <a:p>
            <a:pPr lvl="1"/>
            <a:r>
              <a:rPr dirty="0">
                <a:sym typeface="+mn-ea"/>
              </a:rPr>
              <a:t>易于学习：</a:t>
            </a:r>
            <a:r>
              <a:rPr lang="zh-CN" dirty="0">
                <a:sym typeface="+mn-ea"/>
              </a:rPr>
              <a:t>相对于其它的前端框架，</a:t>
            </a:r>
            <a:r>
              <a:rPr dirty="0">
                <a:sym typeface="+mn-ea"/>
              </a:rPr>
              <a:t>jQuery </a:t>
            </a:r>
            <a:r>
              <a:rPr lang="zh-CN" dirty="0">
                <a:sym typeface="+mn-ea"/>
              </a:rPr>
              <a:t>更</a:t>
            </a:r>
            <a:r>
              <a:rPr dirty="0">
                <a:sym typeface="+mn-ea"/>
              </a:rPr>
              <a:t>易于学习，它支持 JavaScript </a:t>
            </a:r>
            <a:r>
              <a:rPr lang="zh-CN" dirty="0">
                <a:sym typeface="+mn-ea"/>
              </a:rPr>
              <a:t>的</a:t>
            </a:r>
            <a:r>
              <a:rPr dirty="0">
                <a:sym typeface="+mn-ea"/>
              </a:rPr>
              <a:t>编码</a:t>
            </a:r>
            <a:r>
              <a:rPr lang="zh-CN" dirty="0">
                <a:sym typeface="+mn-ea"/>
              </a:rPr>
              <a:t>风格</a:t>
            </a:r>
            <a:r>
              <a:rPr dirty="0">
                <a:sym typeface="+mn-ea"/>
              </a:rPr>
              <a:t>。</a:t>
            </a:r>
            <a:endParaRPr dirty="0"/>
          </a:p>
          <a:p>
            <a:pPr lvl="1"/>
            <a:r>
              <a:rPr dirty="0">
                <a:sym typeface="+mn-ea"/>
              </a:rPr>
              <a:t>少写多做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Write less, do more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lvl="2"/>
            <a:r>
              <a:rPr dirty="0">
                <a:sym typeface="+mn-ea"/>
              </a:rPr>
              <a:t>jQuery提供了</a:t>
            </a:r>
            <a:r>
              <a:rPr dirty="0">
                <a:solidFill>
                  <a:srgbClr val="FF0000"/>
                </a:solidFill>
                <a:sym typeface="+mn-ea"/>
              </a:rPr>
              <a:t>丰富的功能</a:t>
            </a:r>
            <a:r>
              <a:rPr lang="en-US" dirty="0">
                <a:solidFill>
                  <a:srgbClr val="FF0000"/>
                </a:solidFill>
                <a:sym typeface="+mn-ea"/>
              </a:rPr>
              <a:t>(DOM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操作、过滤器、事件、动画、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Ajax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等</a:t>
            </a:r>
            <a:r>
              <a:rPr lang="en-US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dirty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dirty="0">
                <a:sym typeface="+mn-ea"/>
              </a:rPr>
              <a:t>可以</a:t>
            </a:r>
            <a:r>
              <a:rPr dirty="0">
                <a:sym typeface="+mn-ea"/>
              </a:rPr>
              <a:t>编写更少</a:t>
            </a:r>
            <a:r>
              <a:rPr lang="zh-CN" dirty="0">
                <a:sym typeface="+mn-ea"/>
              </a:rPr>
              <a:t>可读</a:t>
            </a:r>
            <a:r>
              <a:rPr dirty="0">
                <a:sym typeface="+mn-ea"/>
              </a:rPr>
              <a:t>的代码来提高开发人员的工作效率。</a:t>
            </a:r>
            <a:endParaRPr dirty="0"/>
          </a:p>
          <a:p>
            <a:pPr lvl="1"/>
            <a:r>
              <a:rPr dirty="0">
                <a:solidFill>
                  <a:srgbClr val="FF0000"/>
                </a:solidFill>
                <a:sym typeface="+mn-ea"/>
              </a:rPr>
              <a:t>优秀的 API 文档</a:t>
            </a:r>
            <a:r>
              <a:rPr dirty="0">
                <a:sym typeface="+mn-ea"/>
              </a:rPr>
              <a:t>：jQuery 提供了优秀的在线 API 文档。</a:t>
            </a:r>
            <a:endParaRPr dirty="0"/>
          </a:p>
          <a:p>
            <a:pPr lvl="1"/>
            <a:r>
              <a:rPr lang="en-US" altLang="zh-CN" dirty="0">
                <a:sym typeface="+mn-ea"/>
              </a:rPr>
              <a:t>跨浏览器支持：提供出色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跨浏览器支持 (IE9+)</a:t>
            </a:r>
            <a:r>
              <a:rPr lang="en-US" altLang="zh-CN" dirty="0">
                <a:sym typeface="+mn-ea"/>
              </a:rPr>
              <a:t>，无需编写额外代码。</a:t>
            </a:r>
            <a:endParaRPr lang="zh-CN" altLang="en-US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的缺点：</a:t>
            </a:r>
            <a:endParaRPr lang="zh-CN" altLang="en-US" dirty="0"/>
          </a:p>
          <a:p>
            <a:pPr lvl="1"/>
            <a:r>
              <a:rPr lang="en-US" altLang="zh-CN" dirty="0"/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代码库一直在增长</a:t>
            </a:r>
            <a:r>
              <a:rPr lang="zh-CN" altLang="en-US" dirty="0"/>
              <a:t>（自 jQuery 1.5 起超过 200KB）</a:t>
            </a:r>
          </a:p>
          <a:p>
            <a:pPr lvl="1"/>
            <a:r>
              <a:rPr lang="zh-CN" altLang="en-US" dirty="0"/>
              <a:t>不支持</a:t>
            </a:r>
            <a:r>
              <a:rPr lang="zh-CN" altLang="en-US" dirty="0">
                <a:solidFill>
                  <a:srgbClr val="FF0000"/>
                </a:solidFill>
              </a:rPr>
              <a:t>组件化</a:t>
            </a:r>
            <a:r>
              <a:rPr lang="zh-CN" altLang="en-US" dirty="0"/>
              <a:t>开发</a:t>
            </a:r>
          </a:p>
          <a:p>
            <a:pPr lvl="1"/>
            <a:r>
              <a:rPr lang="zh-CN" altLang="en-US" dirty="0">
                <a:sym typeface="+mn-ea"/>
              </a:rPr>
              <a:t>jQuery 更适合DOM操作，当涉及到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开发复杂的项目时，jQuery能力有限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>
              <a:sym typeface="+mn-ea"/>
            </a:endParaRPr>
          </a:p>
          <a:p>
            <a:pPr marL="301625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优点与缺点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65" y="3039110"/>
            <a:ext cx="4784725" cy="1423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5" y="4666615"/>
            <a:ext cx="4685030" cy="100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+mn-ea"/>
              </a:rPr>
              <a:t>早在2005年8月22日，</a:t>
            </a:r>
            <a:r>
              <a:rPr b="1" dirty="0">
                <a:sym typeface="+mn-ea"/>
              </a:rPr>
              <a:t>John </a:t>
            </a:r>
            <a:r>
              <a:rPr lang="en-US" b="1" dirty="0">
                <a:sym typeface="+mn-ea"/>
              </a:rPr>
              <a:t>Resig</a:t>
            </a:r>
            <a:r>
              <a:rPr b="1" dirty="0">
                <a:sym typeface="+mn-ea"/>
              </a:rPr>
              <a:t> first hints of a JavaScript library to use CSS selectors</a:t>
            </a:r>
            <a:r>
              <a:rPr lang="zh-CN" b="1" dirty="0">
                <a:sym typeface="+mn-ea"/>
              </a:rPr>
              <a:t>（</a:t>
            </a:r>
            <a:r>
              <a:rPr b="1" dirty="0">
                <a:solidFill>
                  <a:srgbClr val="FF0000"/>
                </a:solidFill>
                <a:sym typeface="+mn-ea"/>
              </a:rPr>
              <a:t>Selectors in JavaScript</a:t>
            </a:r>
            <a:r>
              <a:rPr lang="zh-CN" b="1" dirty="0">
                <a:sym typeface="+mn-ea"/>
              </a:rPr>
              <a:t>）</a:t>
            </a:r>
            <a:r>
              <a:rPr b="1" dirty="0">
                <a:sym typeface="+mn-ea"/>
              </a:rPr>
              <a:t> with a more succinct syntax than existing libraries</a:t>
            </a:r>
            <a:r>
              <a:rPr lang="zh-CN" b="1" dirty="0">
                <a:sym typeface="+mn-ea"/>
              </a:rPr>
              <a:t>（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Behaviour </a:t>
            </a:r>
            <a:r>
              <a:rPr lang="zh-CN" b="1" dirty="0">
                <a:sym typeface="+mn-ea"/>
              </a:rPr>
              <a:t>）。</a:t>
            </a:r>
          </a:p>
          <a:p>
            <a:pPr lvl="1"/>
            <a:r>
              <a:rPr lang="zh-CN" altLang="en-US" dirty="0">
                <a:sym typeface="+mn-ea"/>
              </a:rPr>
              <a:t>John </a:t>
            </a:r>
            <a:r>
              <a:rPr lang="en-US" altLang="zh-CN" dirty="0">
                <a:sym typeface="+mn-ea"/>
              </a:rPr>
              <a:t>Resig </a:t>
            </a:r>
            <a:r>
              <a:rPr lang="zh-CN" altLang="en-US" dirty="0">
                <a:sym typeface="+mn-ea"/>
              </a:rPr>
              <a:t>首次提出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支持CSS选择器的JavaScript库</a:t>
            </a:r>
            <a:r>
              <a:rPr lang="zh-CN" altLang="en-US" dirty="0">
                <a:sym typeface="+mn-ea"/>
              </a:rPr>
              <a:t>，其语法比现有库（例如：Behaviour ）更简洁。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/>
              <a:t>在</a:t>
            </a:r>
            <a:r>
              <a:rPr lang="en-US" altLang="zh-CN" b="1" dirty="0"/>
              <a:t>2006</a:t>
            </a:r>
            <a:r>
              <a:rPr lang="zh-CN" altLang="en-US" b="1" dirty="0"/>
              <a:t>年之前，</a:t>
            </a:r>
            <a:r>
              <a:rPr lang="en-US" altLang="zh-CN" b="1" dirty="0"/>
              <a:t>John Resig</a:t>
            </a:r>
            <a:r>
              <a:rPr lang="zh-CN" altLang="en-US" b="1" dirty="0"/>
              <a:t>（一名从事自己项目的Web开发人员）对编写</a:t>
            </a:r>
            <a:r>
              <a:rPr lang="zh-CN" altLang="en-US" b="1" dirty="0">
                <a:solidFill>
                  <a:srgbClr val="FF0000"/>
                </a:solidFill>
              </a:rPr>
              <a:t>跨浏览器的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/>
              <a:t>感到非常繁琐。</a:t>
            </a:r>
          </a:p>
          <a:p>
            <a:pPr lvl="1"/>
            <a:r>
              <a:rPr lang="en-US" altLang="zh-CN" dirty="0"/>
              <a:t>2006年1月16日，John Resig在BarCamp</a:t>
            </a:r>
            <a:r>
              <a:rPr lang="zh-CN" altLang="en-US" dirty="0"/>
              <a:t>的</a:t>
            </a:r>
            <a:r>
              <a:rPr lang="en-US" altLang="zh-CN" dirty="0"/>
              <a:t>演讲</a:t>
            </a:r>
            <a:r>
              <a:rPr lang="zh-CN" altLang="en-US" dirty="0"/>
              <a:t>中</a:t>
            </a:r>
            <a:r>
              <a:rPr lang="en-US" altLang="zh-CN" dirty="0"/>
              <a:t>介绍了他的新库( </a:t>
            </a:r>
            <a:r>
              <a:rPr lang="en-US" altLang="zh-CN" dirty="0">
                <a:sym typeface="+mn-ea"/>
              </a:rPr>
              <a:t>jQuery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r>
              <a:rPr lang="zh-CN" altLang="en-US" dirty="0"/>
              <a:t>  </a:t>
            </a:r>
            <a:r>
              <a:rPr lang="zh-CN" altLang="en-US" sz="1400" dirty="0"/>
              <a:t>最后，我宣布了今晚发布的第二个新版本:jQuery: </a:t>
            </a:r>
            <a:r>
              <a:rPr lang="en-US" altLang="zh-CN" sz="1400" dirty="0"/>
              <a:t>N</a:t>
            </a:r>
            <a:r>
              <a:rPr lang="zh-CN" altLang="en-US" sz="1400" dirty="0"/>
              <a:t>ew Wave Javascript。简而言之，</a:t>
            </a:r>
          </a:p>
          <a:p>
            <a:pPr marL="301625" lvl="1" indent="0">
              <a:buNone/>
            </a:pPr>
            <a:r>
              <a:rPr lang="zh-CN" altLang="en-US" sz="1400" dirty="0"/>
              <a:t>  这段代码彻底改变了Javascript与HTML交互的方式——它确实是一组令人惊叹的代码，</a:t>
            </a:r>
          </a:p>
          <a:p>
            <a:pPr marL="301625" lvl="1" indent="0">
              <a:buNone/>
            </a:pPr>
            <a:r>
              <a:rPr lang="zh-CN" altLang="en-US" sz="1400" dirty="0"/>
              <a:t>  我已经投入了大量的时间和精力来实现它。我现在正在为网站编写文档，应该会在接下来的几天内准备好。</a:t>
            </a:r>
            <a:endParaRPr lang="zh-CN" altLang="en-US" dirty="0"/>
          </a:p>
          <a:p>
            <a:pPr lvl="1"/>
            <a:r>
              <a:rPr lang="zh-CN" altLang="en-US" dirty="0"/>
              <a:t>之后</a:t>
            </a:r>
            <a:r>
              <a:rPr lang="en-US" altLang="zh-CN" dirty="0">
                <a:sym typeface="+mn-ea"/>
              </a:rPr>
              <a:t>John Resig</a:t>
            </a:r>
            <a:r>
              <a:rPr lang="zh-CN" altLang="en-US" dirty="0"/>
              <a:t>又花了 8 个月的时间完善</a:t>
            </a:r>
            <a:r>
              <a:rPr lang="en-US" altLang="zh-CN" dirty="0"/>
              <a:t>jQuery</a:t>
            </a:r>
            <a:r>
              <a:rPr lang="zh-CN" altLang="en-US" dirty="0"/>
              <a:t>库，直到2006-8-26才发布了 1.0 版本。</a:t>
            </a:r>
          </a:p>
          <a:p>
            <a:pPr lvl="2"/>
            <a:r>
              <a:rPr lang="zh-CN" altLang="en-US" dirty="0"/>
              <a:t>原本打算使用 JSelect（</a:t>
            </a:r>
            <a:r>
              <a:rPr lang="en-US" altLang="zh-CN" dirty="0"/>
              <a:t>JavaScript Selectors</a:t>
            </a:r>
            <a:r>
              <a:rPr lang="zh-CN" altLang="en-US" dirty="0"/>
              <a:t>）命名该库，但域名都已被占用。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起源和历史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3313430"/>
            <a:ext cx="7775575" cy="133159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968105" y="3609975"/>
            <a:ext cx="2860040" cy="2857500"/>
            <a:chOff x="14187" y="5511"/>
            <a:chExt cx="4504" cy="45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7" y="5511"/>
              <a:ext cx="3264" cy="329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4187" y="8809"/>
              <a:ext cx="4504" cy="120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zh-CN" altLang="en-US" dirty="0"/>
                <a:t>John is a Principal Architect </a:t>
              </a:r>
            </a:p>
            <a:p>
              <a:pPr algn="ctr"/>
              <a:r>
                <a:rPr lang="zh-CN" altLang="en-US" dirty="0"/>
                <a:t>at Khan Academy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Behaviour </a:t>
            </a:r>
            <a:r>
              <a:rPr lang="en-US" altLang="zh-CN" dirty="0"/>
              <a:t>vs </a:t>
            </a:r>
            <a:r>
              <a:rPr dirty="0">
                <a:solidFill>
                  <a:schemeClr val="tx1"/>
                </a:solidFill>
                <a:sym typeface="+mn-ea"/>
              </a:rPr>
              <a:t>Selectors in JavaScript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1257300"/>
            <a:ext cx="5918200" cy="3420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136140"/>
            <a:ext cx="5749290" cy="43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8860" y="1257300"/>
            <a:ext cx="11019790" cy="54438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2006 年 8 月 26 日</a:t>
            </a:r>
            <a:r>
              <a:rPr lang="zh-CN" altLang="en-US" dirty="0">
                <a:sym typeface="+mn-ea"/>
              </a:rPr>
              <a:t>，发布了</a:t>
            </a:r>
            <a:r>
              <a:rPr lang="en-US" altLang="zh-CN" dirty="0">
                <a:sym typeface="+mn-ea"/>
              </a:rPr>
              <a:t>1.0.0</a:t>
            </a:r>
            <a:r>
              <a:rPr lang="zh-CN" altLang="en-US" dirty="0">
                <a:sym typeface="+mn-ea"/>
              </a:rPr>
              <a:t>版本，发布了稳定版本</a:t>
            </a:r>
            <a:endParaRPr lang="zh-CN" altLang="en-US" dirty="0"/>
          </a:p>
          <a:p>
            <a:pPr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2009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号，发布了</a:t>
            </a:r>
            <a:r>
              <a:rPr lang="en-US" altLang="zh-CN" dirty="0">
                <a:sym typeface="+mn-ea"/>
              </a:rPr>
              <a:t>1.3.2</a:t>
            </a:r>
            <a:r>
              <a:rPr lang="zh-CN" altLang="en-US" dirty="0">
                <a:sym typeface="+mn-ea"/>
              </a:rPr>
              <a:t>版本，引入了Sizzle Selector Engine引擎。</a:t>
            </a:r>
            <a:endParaRPr lang="zh-CN" altLang="en-US" dirty="0"/>
          </a:p>
          <a:p>
            <a:pPr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2012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号，发布了</a:t>
            </a:r>
            <a:r>
              <a:rPr lang="en-US" altLang="zh-CN" dirty="0">
                <a:sym typeface="+mn-ea"/>
              </a:rPr>
              <a:t>1.8.3</a:t>
            </a:r>
            <a:r>
              <a:rPr lang="zh-CN" altLang="en-US" dirty="0">
                <a:sym typeface="+mn-ea"/>
              </a:rPr>
              <a:t>版本，对Sizzle Selector Engine进行重写，改进了动画的灵活性</a:t>
            </a:r>
          </a:p>
          <a:p>
            <a:pP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2013 年 4 月 18 日，发布了</a:t>
            </a:r>
            <a:r>
              <a:rPr lang="en-US" altLang="zh-CN" dirty="0">
                <a:sym typeface="+mn-ea"/>
              </a:rPr>
              <a:t>2.0.0</a:t>
            </a:r>
            <a:r>
              <a:rPr lang="zh-CN" altLang="en-US" dirty="0">
                <a:sym typeface="+mn-ea"/>
              </a:rPr>
              <a:t>版本，删除了 IE 6-8 对性能改进和文件大小减小的支持</a:t>
            </a:r>
          </a:p>
          <a:p>
            <a:pPr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2016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日，发布了</a:t>
            </a:r>
            <a:r>
              <a:rPr lang="en-US" altLang="zh-CN" dirty="0">
                <a:sym typeface="+mn-ea"/>
              </a:rPr>
              <a:t>3.0.0</a:t>
            </a:r>
            <a:r>
              <a:rPr lang="zh-CN" altLang="en-US" dirty="0">
                <a:sym typeface="+mn-ea"/>
              </a:rPr>
              <a:t>版本，对Promises/A+的支持 Deferreds，以及增加部分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对HTML5兼容</a:t>
            </a:r>
          </a:p>
          <a:p>
            <a:pPr>
              <a:buFont typeface="Wingdings" panose="05000000000000000000" charset="0"/>
              <a:buChar char=""/>
            </a:pPr>
            <a:r>
              <a:rPr lang="en-US" altLang="zh-CN" dirty="0">
                <a:sym typeface="+mn-ea"/>
              </a:rPr>
              <a:t>2021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号，发布了</a:t>
            </a:r>
            <a:r>
              <a:rPr lang="en-US" altLang="zh-CN" dirty="0">
                <a:sym typeface="+mn-ea"/>
              </a:rPr>
              <a:t>3.6.0</a:t>
            </a:r>
            <a:r>
              <a:rPr lang="zh-CN" altLang="en-US" dirty="0">
                <a:sym typeface="+mn-ea"/>
              </a:rPr>
              <a:t>版本，修复了一下错误</a:t>
            </a:r>
            <a:r>
              <a:rPr lang="en-US" altLang="zh-CN" dirty="0">
                <a:sym typeface="+mn-ea"/>
              </a:rPr>
              <a:t>bug</a:t>
            </a:r>
            <a:r>
              <a:rPr lang="zh-CN" altLang="en-US" dirty="0">
                <a:sym typeface="+mn-ea"/>
              </a:rPr>
              <a:t>等 </a:t>
            </a:r>
            <a:r>
              <a:rPr lang="en-US" altLang="zh-CN" dirty="0">
                <a:sym typeface="+mn-ea"/>
              </a:rPr>
              <a:t>( 90kB )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dirty="0"/>
              <a:t>历史版本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257300"/>
            <a:ext cx="9874885" cy="532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jQuery是一个非常受欢迎的JavaScript库，被全球约 7000 万个网站使用。它优秀的</a:t>
            </a:r>
            <a:r>
              <a:rPr lang="zh-CN" altLang="en-US" dirty="0">
                <a:solidFill>
                  <a:srgbClr val="FF0000"/>
                </a:solidFill>
              </a:rPr>
              <a:t>设计和架构思想</a:t>
            </a:r>
            <a:r>
              <a:rPr lang="zh-CN" altLang="en-US" dirty="0"/>
              <a:t>非常值得我们去学习。</a:t>
            </a:r>
          </a:p>
          <a:p>
            <a:r>
              <a:rPr lang="zh-CN" altLang="en-US" dirty="0"/>
              <a:t>jQuery 的座右铭是“</a:t>
            </a:r>
            <a:r>
              <a:rPr lang="en-US" altLang="zh-CN" dirty="0">
                <a:solidFill>
                  <a:srgbClr val="FF0000"/>
                </a:solidFill>
              </a:rPr>
              <a:t>Write less , do more</a:t>
            </a:r>
            <a:r>
              <a:rPr lang="zh-CN" altLang="en-US" dirty="0"/>
              <a:t>”，它易于学习， </a:t>
            </a:r>
            <a:r>
              <a:rPr lang="zh-CN" altLang="en-US" dirty="0">
                <a:solidFill>
                  <a:srgbClr val="FF0000"/>
                </a:solidFill>
              </a:rPr>
              <a:t>非常适合JavaScript 开发人员学习的第一个库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库非常多，学习</a:t>
            </a:r>
            <a:r>
              <a:rPr lang="en-US" altLang="zh-CN" dirty="0"/>
              <a:t>jQuery</a:t>
            </a:r>
            <a:r>
              <a:rPr lang="zh-CN" altLang="en-US" dirty="0"/>
              <a:t>有利于我们</a:t>
            </a:r>
            <a:r>
              <a:rPr lang="zh-CN" altLang="en-US" dirty="0">
                <a:solidFill>
                  <a:srgbClr val="FF0000"/>
                </a:solidFill>
              </a:rPr>
              <a:t>学习和理解其它的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（例如：</a:t>
            </a:r>
            <a:r>
              <a:rPr lang="en-US" altLang="zh-CN" dirty="0"/>
              <a:t>Day.js</a:t>
            </a:r>
            <a:r>
              <a:rPr lang="zh-CN" altLang="en-US" dirty="0"/>
              <a:t>、</a:t>
            </a:r>
            <a:r>
              <a:rPr lang="en-US" altLang="zh-CN" dirty="0"/>
              <a:t>Lodash.js</a:t>
            </a:r>
            <a:r>
              <a:rPr lang="zh-CN" altLang="en-US" dirty="0"/>
              <a:t>等）</a:t>
            </a:r>
          </a:p>
          <a:p>
            <a:r>
              <a:rPr lang="zh-CN" altLang="en-US" dirty="0"/>
              <a:t>许多大型科技公司，虽然他们现在不会直接使用jQuery来做项目，但在项目中仍然会借鉴很多</a:t>
            </a:r>
            <a:r>
              <a:rPr lang="en-US" altLang="zh-CN" dirty="0"/>
              <a:t>jQuery</a:t>
            </a:r>
            <a:r>
              <a:rPr lang="zh-CN" altLang="en-US" dirty="0"/>
              <a:t>设计思想。</a:t>
            </a:r>
          </a:p>
          <a:p>
            <a:r>
              <a:rPr lang="zh-CN" altLang="en-US" dirty="0"/>
              <a:t>因此，了解 jQuery 依然是一个好主意。</a:t>
            </a:r>
            <a:endParaRPr lang="zh-CN" altLang="en-US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为什么学习</a:t>
            </a:r>
            <a:r>
              <a:rPr lang="en-US" altLang="zh-CN" dirty="0"/>
              <a:t>jQuery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4076065"/>
            <a:ext cx="5783580" cy="193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585</TotalTime>
  <Words>3665</Words>
  <Application>Microsoft Office PowerPoint</Application>
  <PresentationFormat>宽屏</PresentationFormat>
  <Paragraphs>319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Microsoft YaHei</vt:lpstr>
      <vt:lpstr>Microsoft YaHei</vt:lpstr>
      <vt:lpstr>Arial</vt:lpstr>
      <vt:lpstr>Wingdings</vt:lpstr>
      <vt:lpstr>2021-4-26-2</vt:lpstr>
      <vt:lpstr>邂逅jQuery</vt:lpstr>
      <vt:lpstr>PowerPoint 演示文稿</vt:lpstr>
      <vt:lpstr>认识jQuery</vt:lpstr>
      <vt:lpstr>库(library)和框架(framework)的概念</vt:lpstr>
      <vt:lpstr>jQuery优点与缺点</vt:lpstr>
      <vt:lpstr>jQuery起源和历史</vt:lpstr>
      <vt:lpstr>Behaviour vs Selectors in JavaScript</vt:lpstr>
      <vt:lpstr>jQuery历史版本</vt:lpstr>
      <vt:lpstr>为什么学习jQuery</vt:lpstr>
      <vt:lpstr>jQuery的安装</vt:lpstr>
      <vt:lpstr>认识CDN</vt:lpstr>
      <vt:lpstr>方式一：CDN</vt:lpstr>
      <vt:lpstr>方式二：下载源码引入</vt:lpstr>
      <vt:lpstr>方式三：npm安装（了解）</vt:lpstr>
      <vt:lpstr>jQuery初体验-计数器案例</vt:lpstr>
      <vt:lpstr>jQuery监听文档加载</vt:lpstr>
      <vt:lpstr>jQuery与其它库的变量名冲突</vt:lpstr>
      <vt:lpstr>认识jQuery函数</vt:lpstr>
      <vt:lpstr>认识jQuery对象</vt:lpstr>
      <vt:lpstr>jQuery对象 与 DOM Element的区别</vt:lpstr>
      <vt:lpstr>jQuery对象 与 DOM Element 的转换</vt:lpstr>
      <vt:lpstr>jQuery架构设计图</vt:lpstr>
      <vt:lpstr>jQuery的选择器(Selectors)</vt:lpstr>
      <vt:lpstr>VSCode生成代码片段</vt:lpstr>
      <vt:lpstr>jQuery过滤器(Filtering) API</vt:lpstr>
      <vt:lpstr>jQuery对文本的操作</vt:lpstr>
      <vt:lpstr>jQuery对CSS的操作</vt:lpstr>
      <vt:lpstr>Class属性的操作</vt:lpstr>
      <vt:lpstr>attributes和property属性的操作</vt:lpstr>
      <vt:lpstr>自定义data-xx属性的操作</vt:lpstr>
      <vt:lpstr>jQuery的DOM操作-插入内容</vt:lpstr>
      <vt:lpstr>jQuery的DOM操作-插入内容</vt:lpstr>
      <vt:lpstr>jQuery的DOM操作-移除/替换/克隆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2229</cp:revision>
  <dcterms:created xsi:type="dcterms:W3CDTF">2022-06-19T15:50:18Z</dcterms:created>
  <dcterms:modified xsi:type="dcterms:W3CDTF">2022-06-20T11:15:59Z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