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3"/>
  </p:handoutMasterIdLst>
  <p:sldIdLst>
    <p:sldId id="256" r:id="rId3"/>
    <p:sldId id="288" r:id="rId4"/>
    <p:sldId id="384" r:id="rId5"/>
    <p:sldId id="408" r:id="rId6"/>
    <p:sldId id="385" r:id="rId7"/>
    <p:sldId id="380" r:id="rId8"/>
    <p:sldId id="381" r:id="rId9"/>
    <p:sldId id="382" r:id="rId10"/>
    <p:sldId id="376" r:id="rId11"/>
    <p:sldId id="388" r:id="rId12"/>
    <p:sldId id="387" r:id="rId13"/>
    <p:sldId id="389" r:id="rId14"/>
    <p:sldId id="404" r:id="rId15"/>
    <p:sldId id="405" r:id="rId16"/>
    <p:sldId id="406" r:id="rId17"/>
    <p:sldId id="407" r:id="rId18"/>
    <p:sldId id="377" r:id="rId19"/>
    <p:sldId id="402" r:id="rId20"/>
    <p:sldId id="391" r:id="rId21"/>
    <p:sldId id="42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jQuery的事件处理" id="{cf02a6d8-bd64-4a2f-9c1b-226c37bbe962}">
          <p14:sldIdLst>
            <p14:sldId id="380"/>
            <p14:sldId id="376"/>
            <p14:sldId id="388"/>
            <p14:sldId id="384"/>
            <p14:sldId id="385"/>
            <p14:sldId id="408"/>
            <p14:sldId id="381"/>
            <p14:sldId id="382"/>
            <p14:sldId id="387"/>
            <p14:sldId id="389"/>
          </p14:sldIdLst>
        </p14:section>
        <p14:section name="JQuery的动画操作" id="{686af49f-1101-4ce9-a04d-71bee23c883a}">
          <p14:sldIdLst>
            <p14:sldId id="404"/>
            <p14:sldId id="405"/>
            <p14:sldId id="406"/>
            <p14:sldId id="407"/>
          </p14:sldIdLst>
        </p14:section>
        <p14:section name="jQuery的Ajax" id="{f66c7f73-4b97-48cb-941a-92415bf79a5f}">
          <p14:sldIdLst>
            <p14:sldId id="377"/>
            <p14:sldId id="402"/>
          </p14:sldIdLst>
        </p14:section>
        <p14:section name="jQuery插件" id="{4e2c3cda-0346-4a8f-9657-8f7853a0880b}">
          <p14:sldIdLst>
            <p14:sldId id="391"/>
            <p14:sldId id="42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340" autoAdjust="0"/>
  </p:normalViewPr>
  <p:slideViewPr>
    <p:cSldViewPr snapToGrid="0" snapToObjects="1">
      <p:cViewPr varScale="1">
        <p:scale>
          <a:sx n="92" d="100"/>
          <a:sy n="92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/>
          <p:cNvPicPr>
            <a:picLocks noChangeAspect="1"/>
          </p:cNvPicPr>
          <p:nvPr userDrawn="1"/>
        </p:nvPicPr>
        <p:blipFill>
          <a:blip r:embed="rId3" cstate="screen"/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/>
          <p:cNvPicPr>
            <a:picLocks noChangeAspect="1"/>
          </p:cNvPicPr>
          <p:nvPr userDrawn="1"/>
        </p:nvPicPr>
        <p:blipFill>
          <a:blip r:embed="rId6" cstate="screen"/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/>
          <p:cNvPicPr>
            <a:picLocks noChangeAspect="1"/>
          </p:cNvPicPr>
          <p:nvPr userDrawn="1"/>
        </p:nvPicPr>
        <p:blipFill>
          <a:blip r:embed="rId7" cstate="screen"/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/>
          <p:cNvPicPr>
            <a:picLocks noChangeAspect="1"/>
          </p:cNvPicPr>
          <p:nvPr userDrawn="1"/>
        </p:nvPicPr>
        <p:blipFill>
          <a:blip r:embed="rId8" cstate="screen"/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/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3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90204"/>
                <a:ea typeface="微软雅黑" panose="020B0503020204020204" pitchFamily="34" charset="-122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任意多边形: 形状 36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任意多边形: 形状 37"/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任意多边形: 形状 38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75" indent="-234950">
              <a:lnSpc>
                <a:spcPct val="150000"/>
              </a:lnSpc>
              <a:buFont typeface="Wingdings" panose="05000000000000000000" pitchFamily="2" charset="2"/>
              <a:buChar char="p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100" indent="-254000">
              <a:lnSpc>
                <a:spcPct val="150000"/>
              </a:lnSpc>
              <a:buFont typeface="Wingdings" panose="05000000000000000000" pitchFamily="2" charset="2"/>
              <a:buChar char="ü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25" indent="-215900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50" indent="-234950">
              <a:lnSpc>
                <a:spcPct val="150000"/>
              </a:lnSpc>
              <a:buFont typeface="Wingdings" panose="05000000000000000000" pitchFamily="2" charset="2"/>
              <a:buChar char="l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/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/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/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/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/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/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/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3600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标题占位符 1"/>
          <p:cNvSpPr>
            <a:spLocks noGrp="1"/>
          </p:cNvSpPr>
          <p:nvPr>
            <p:ph type="title" hasCustomPrompt="1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47" name="标题占位符 1"/>
          <p:cNvSpPr txBox="1"/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48" name="标题占位符 1"/>
          <p:cNvSpPr txBox="1"/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/>
          <p:cNvSpPr txBox="1"/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9855" y="2483737"/>
            <a:ext cx="10150854" cy="69010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jQuery</a:t>
            </a:r>
            <a:r>
              <a:rPr kumimoji="1" lang="zh-CN" altLang="en-US" dirty="0"/>
              <a:t>事件</a:t>
            </a:r>
            <a:r>
              <a:rPr kumimoji="1" lang="en-US" altLang="zh-CN" dirty="0"/>
              <a:t>/</a:t>
            </a:r>
            <a:r>
              <a:rPr kumimoji="1" lang="zh-CN" altLang="en-US" dirty="0"/>
              <a:t>动画</a:t>
            </a:r>
            <a:r>
              <a:rPr kumimoji="1" lang="en-US" altLang="zh-CN" dirty="0"/>
              <a:t>/Ajax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5022643" y="4179442"/>
            <a:ext cx="6327531" cy="433633"/>
          </a:xfrm>
        </p:spPr>
        <p:txBody>
          <a:bodyPr>
            <a:normAutofit fontScale="82500"/>
          </a:bodyPr>
          <a:lstStyle/>
          <a:p>
            <a:pPr marL="0" indent="0">
              <a:buNone/>
            </a:pPr>
            <a:r>
              <a:rPr kumimoji="1" lang="zh-CN" altLang="en-US" dirty="0"/>
              <a:t>刘军  </a:t>
            </a:r>
            <a:r>
              <a:rPr kumimoji="1" lang="en-US" altLang="zh-CN" dirty="0"/>
              <a:t>liujun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mouseenter()</a:t>
            </a:r>
            <a:r>
              <a:rPr lang="zh-CN" altLang="en-US" b="1" dirty="0"/>
              <a:t>和</a:t>
            </a:r>
            <a:r>
              <a:rPr lang="en-US" altLang="zh-CN" b="1" dirty="0"/>
              <a:t>mouseleave()</a:t>
            </a:r>
            <a:endParaRPr lang="en-US" altLang="zh-CN" b="1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不支持冒泡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进入子元素依然属于在该元素内，没有任何反应</a:t>
            </a:r>
            <a:endParaRPr lang="en-US" altLang="zh-CN" dirty="0"/>
          </a:p>
          <a:p>
            <a:r>
              <a:rPr lang="en-US" altLang="zh-CN" b="1" dirty="0"/>
              <a:t>mouseover()</a:t>
            </a:r>
            <a:r>
              <a:rPr lang="zh-CN" altLang="en-US" b="1" dirty="0"/>
              <a:t>和</a:t>
            </a:r>
            <a:r>
              <a:rPr lang="en-US" altLang="zh-CN" b="1" dirty="0"/>
              <a:t>mouseout()</a:t>
            </a:r>
            <a:endParaRPr lang="en-US" altLang="zh-CN" b="1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支持冒泡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进入元素的子元素时</a:t>
            </a:r>
            <a:endParaRPr lang="en-US" altLang="zh-CN" dirty="0"/>
          </a:p>
          <a:p>
            <a:pPr lvl="2"/>
            <a:r>
              <a:rPr lang="zh-CN" altLang="en-US" dirty="0"/>
              <a:t>先调用父元素的</a:t>
            </a:r>
            <a:r>
              <a:rPr lang="en-US" altLang="zh-CN" dirty="0"/>
              <a:t>mouseout</a:t>
            </a:r>
            <a:endParaRPr lang="en-US" altLang="zh-CN" dirty="0"/>
          </a:p>
          <a:p>
            <a:pPr lvl="2"/>
            <a:r>
              <a:rPr lang="zh-CN" altLang="en-US" dirty="0"/>
              <a:t>再调用子元素的</a:t>
            </a:r>
            <a:r>
              <a:rPr lang="en-US" altLang="zh-CN" dirty="0"/>
              <a:t>mouseover</a:t>
            </a:r>
            <a:endParaRPr lang="en-US" altLang="zh-CN" dirty="0"/>
          </a:p>
          <a:p>
            <a:pPr lvl="2"/>
            <a:r>
              <a:rPr lang="zh-CN" altLang="en-US" dirty="0"/>
              <a:t>因为支持冒泡，所以会将</a:t>
            </a:r>
            <a:r>
              <a:rPr lang="en-US" altLang="zh-CN" dirty="0"/>
              <a:t>mouseover</a:t>
            </a:r>
            <a:r>
              <a:rPr lang="zh-CN" altLang="en-US" dirty="0"/>
              <a:t>传递到父元素中；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mouseover</a:t>
            </a:r>
            <a:r>
              <a:rPr lang="zh-CN" altLang="en-US" dirty="0"/>
              <a:t>和</a:t>
            </a:r>
            <a:r>
              <a:rPr lang="en-US" altLang="zh-CN" dirty="0"/>
              <a:t>mouseenter</a:t>
            </a:r>
            <a:r>
              <a:rPr lang="zh-CN" altLang="en-US" dirty="0"/>
              <a:t>的区别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23" y="1605395"/>
            <a:ext cx="2086452" cy="206648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989" y="1695663"/>
            <a:ext cx="42957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5" y="4019960"/>
            <a:ext cx="432435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事件的执行顺序是 </a:t>
            </a:r>
            <a:r>
              <a:rPr lang="en-US" altLang="zh-CN" b="1" dirty="0">
                <a:sym typeface="+mn-ea"/>
              </a:rPr>
              <a:t>keydown()</a:t>
            </a:r>
            <a:r>
              <a:rPr lang="zh-CN" altLang="en-US" b="1" dirty="0">
                <a:sym typeface="+mn-ea"/>
              </a:rPr>
              <a:t>、</a:t>
            </a:r>
            <a:r>
              <a:rPr lang="en-US" altLang="zh-CN" b="1" dirty="0">
                <a:sym typeface="+mn-ea"/>
              </a:rPr>
              <a:t>keypress()</a:t>
            </a:r>
            <a:r>
              <a:rPr lang="zh-CN" altLang="en-US" b="1" dirty="0">
                <a:sym typeface="+mn-ea"/>
              </a:rPr>
              <a:t>、</a:t>
            </a:r>
            <a:r>
              <a:rPr lang="en-US" altLang="zh-CN" b="1" dirty="0">
                <a:sym typeface="+mn-ea"/>
              </a:rPr>
              <a:t>keyup()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</a:rPr>
              <a:t>keydown</a:t>
            </a:r>
            <a:r>
              <a:rPr lang="zh-CN" altLang="en-US" dirty="0">
                <a:sym typeface="+mn-ea"/>
              </a:rPr>
              <a:t>事件先发生；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</a:rPr>
              <a:t>keypress</a:t>
            </a:r>
            <a:r>
              <a:rPr lang="zh-CN" altLang="en-US" dirty="0">
                <a:sym typeface="+mn-ea"/>
              </a:rPr>
              <a:t>发生在文本被输入；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</a:rPr>
              <a:t>keyup</a:t>
            </a:r>
            <a:r>
              <a:rPr lang="zh-CN" altLang="en-US" dirty="0">
                <a:sym typeface="+mn-ea"/>
              </a:rPr>
              <a:t>发生在文本输入完成（抬起、松开）；</a:t>
            </a:r>
            <a:endParaRPr lang="en-US" altLang="zh-CN" dirty="0"/>
          </a:p>
          <a:p>
            <a:r>
              <a:rPr lang="zh-CN" altLang="en-US" b="1" dirty="0">
                <a:sym typeface="+mn-ea"/>
              </a:rPr>
              <a:t>我们可以通过</a:t>
            </a:r>
            <a:r>
              <a:rPr lang="en-US" altLang="zh-CN" b="1" dirty="0">
                <a:sym typeface="+mn-ea"/>
              </a:rPr>
              <a:t>key</a:t>
            </a:r>
            <a:r>
              <a:rPr lang="zh-CN" altLang="en-US" b="1" dirty="0">
                <a:sym typeface="+mn-ea"/>
              </a:rPr>
              <a:t>和</a:t>
            </a:r>
            <a:r>
              <a:rPr lang="en-US" altLang="zh-CN" b="1" dirty="0">
                <a:sym typeface="+mn-ea"/>
              </a:rPr>
              <a:t>code</a:t>
            </a:r>
            <a:r>
              <a:rPr lang="zh-CN" altLang="en-US" b="1" dirty="0">
                <a:sym typeface="+mn-ea"/>
              </a:rPr>
              <a:t>来区分按下的键：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</a:rPr>
              <a:t>code</a:t>
            </a:r>
            <a:r>
              <a:rPr lang="zh-CN" altLang="en-US" dirty="0">
                <a:sym typeface="+mn-ea"/>
              </a:rPr>
              <a:t>：“按键代码”（</a:t>
            </a:r>
            <a:r>
              <a:rPr lang="en-US" altLang="zh-CN" dirty="0">
                <a:sym typeface="+mn-ea"/>
              </a:rPr>
              <a:t>"</a:t>
            </a:r>
            <a:r>
              <a:rPr lang="en-US" altLang="zh-CN" dirty="0" err="1">
                <a:sym typeface="+mn-ea"/>
              </a:rPr>
              <a:t>KeyA</a:t>
            </a:r>
            <a:r>
              <a:rPr lang="en-US" altLang="zh-CN" dirty="0">
                <a:sym typeface="+mn-ea"/>
              </a:rPr>
              <a:t>"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"</a:t>
            </a:r>
            <a:r>
              <a:rPr lang="en-US" altLang="zh-CN" dirty="0" err="1">
                <a:sym typeface="+mn-ea"/>
              </a:rPr>
              <a:t>ArrowLeft</a:t>
            </a:r>
            <a:r>
              <a:rPr lang="en-US" altLang="zh-CN" dirty="0">
                <a:sym typeface="+mn-ea"/>
              </a:rPr>
              <a:t>" </a:t>
            </a:r>
            <a:r>
              <a:rPr lang="zh-CN" altLang="en-US" dirty="0">
                <a:sym typeface="+mn-ea"/>
              </a:rPr>
              <a:t>等），特定于键盘上按键的物理位置。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</a:rPr>
              <a:t>key</a:t>
            </a:r>
            <a:r>
              <a:rPr lang="zh-CN" altLang="en-US" dirty="0">
                <a:sym typeface="+mn-ea"/>
              </a:rPr>
              <a:t>：字符（</a:t>
            </a:r>
            <a:r>
              <a:rPr lang="en-US" altLang="zh-CN" dirty="0">
                <a:sym typeface="+mn-ea"/>
              </a:rPr>
              <a:t>"A"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"a" </a:t>
            </a:r>
            <a:r>
              <a:rPr lang="zh-CN" altLang="en-US" dirty="0">
                <a:sym typeface="+mn-ea"/>
              </a:rPr>
              <a:t>等），对于非字符（</a:t>
            </a:r>
            <a:r>
              <a:rPr lang="en-US" altLang="zh-CN" dirty="0">
                <a:sym typeface="+mn-ea"/>
              </a:rPr>
              <a:t>non-character</a:t>
            </a:r>
            <a:r>
              <a:rPr lang="zh-CN" altLang="en-US" dirty="0">
                <a:sym typeface="+mn-ea"/>
              </a:rPr>
              <a:t>）的按键，通常具有与 </a:t>
            </a:r>
            <a:r>
              <a:rPr lang="en-US" altLang="zh-CN" dirty="0">
                <a:sym typeface="+mn-ea"/>
              </a:rPr>
              <a:t>code </a:t>
            </a:r>
            <a:r>
              <a:rPr lang="zh-CN" altLang="en-US" dirty="0">
                <a:sym typeface="+mn-ea"/>
              </a:rPr>
              <a:t>相同的值。）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的键盘事件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4653280"/>
            <a:ext cx="3408045" cy="1914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表单事件（</a:t>
            </a:r>
            <a:r>
              <a:rPr lang="en-US" altLang="zh-CN" b="1" dirty="0">
                <a:sym typeface="+mn-ea"/>
              </a:rPr>
              <a:t>Form Events</a:t>
            </a:r>
            <a:r>
              <a:rPr lang="zh-CN" altLang="en-US" b="1" dirty="0">
                <a:sym typeface="+mn-ea"/>
              </a:rPr>
              <a:t>）</a:t>
            </a:r>
            <a:endParaRPr lang="zh-CN" altLang="en-US" b="1" dirty="0">
              <a:sym typeface="+mn-ea"/>
            </a:endParaRPr>
          </a:p>
          <a:p>
            <a:pPr lvl="1"/>
            <a:r>
              <a:rPr lang="en-US" altLang="zh-CN" dirty="0" err="1">
                <a:sym typeface="+mn-ea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blur</a:t>
            </a:r>
            <a:r>
              <a:rPr lang="en-US" altLang="zh-CN" dirty="0" err="1">
                <a:sym typeface="+mn-ea"/>
              </a:rPr>
              <a:t>()  - </a:t>
            </a:r>
            <a:r>
              <a:rPr lang="zh-CN" altLang="en-US" dirty="0">
                <a:effectLst/>
                <a:latin typeface="+mn-lt"/>
                <a:ea typeface="+mn-ea"/>
                <a:sym typeface="+mn-ea"/>
              </a:rPr>
              <a:t>元素失去焦点时触发</a:t>
            </a:r>
            <a:endParaRPr lang="en-US" altLang="zh-CN" dirty="0" err="1">
              <a:sym typeface="+mn-ea"/>
            </a:endParaRPr>
          </a:p>
          <a:p>
            <a:pPr lvl="1"/>
            <a:r>
              <a:rPr lang="en-US" altLang="zh-CN" dirty="0" err="1">
                <a:sym typeface="+mn-ea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focus</a:t>
            </a:r>
            <a:r>
              <a:rPr lang="en-US" altLang="zh-CN" dirty="0" err="1">
                <a:sym typeface="+mn-ea"/>
              </a:rPr>
              <a:t>() - </a:t>
            </a:r>
            <a:r>
              <a:rPr lang="zh-CN" altLang="en-US" dirty="0">
                <a:effectLst/>
                <a:latin typeface="+mn-lt"/>
                <a:ea typeface="+mn-ea"/>
                <a:sym typeface="+mn-ea"/>
              </a:rPr>
              <a:t>元素获取焦点时触发</a:t>
            </a:r>
            <a:endParaRPr lang="en-US" altLang="zh-CN" dirty="0" err="1">
              <a:sym typeface="+mn-ea"/>
            </a:endParaRPr>
          </a:p>
          <a:p>
            <a:pPr lvl="1"/>
            <a:r>
              <a:rPr lang="en-US" altLang="zh-CN" dirty="0" err="1">
                <a:solidFill>
                  <a:srgbClr val="FF0000"/>
                </a:solidFill>
                <a:sym typeface="+mn-ea"/>
              </a:rPr>
              <a:t>change</a:t>
            </a:r>
            <a:r>
              <a:rPr lang="en-US" altLang="zh-CN" dirty="0" err="1">
                <a:sym typeface="+mn-ea"/>
              </a:rPr>
              <a:t>() - </a:t>
            </a:r>
            <a:r>
              <a:rPr lang="zh-CN" altLang="en-US" dirty="0">
                <a:effectLst/>
                <a:latin typeface="+mn-lt"/>
                <a:ea typeface="+mn-ea"/>
                <a:sym typeface="+mn-ea"/>
              </a:rPr>
              <a:t>该事件在表单元素的内容改变时触发</a:t>
            </a:r>
            <a:r>
              <a:rPr lang="en-US" altLang="zh-CN" dirty="0">
                <a:effectLst/>
                <a:latin typeface="+mn-lt"/>
                <a:ea typeface="+mn-ea"/>
                <a:sym typeface="+mn-ea"/>
              </a:rPr>
              <a:t>( &lt;</a:t>
            </a:r>
            <a:r>
              <a:rPr lang="en-US" dirty="0">
                <a:effectLst/>
                <a:latin typeface="+mn-lt"/>
                <a:ea typeface="+mn-ea"/>
                <a:sym typeface="+mn-ea"/>
              </a:rPr>
              <a:t>input&gt;, &lt;keygen&gt;, &lt;select&gt;, </a:t>
            </a:r>
            <a:r>
              <a:rPr lang="zh-CN" altLang="en-US" dirty="0">
                <a:effectLst/>
                <a:latin typeface="+mn-lt"/>
                <a:ea typeface="+mn-ea"/>
                <a:sym typeface="+mn-ea"/>
              </a:rPr>
              <a:t>和 </a:t>
            </a:r>
            <a:r>
              <a:rPr lang="en-US" altLang="zh-CN" dirty="0">
                <a:effectLst/>
                <a:latin typeface="+mn-lt"/>
                <a:ea typeface="+mn-ea"/>
                <a:sym typeface="+mn-ea"/>
              </a:rPr>
              <a:t>&lt;</a:t>
            </a:r>
            <a:r>
              <a:rPr lang="en-US" dirty="0" err="1">
                <a:effectLst/>
                <a:latin typeface="+mn-lt"/>
                <a:ea typeface="+mn-ea"/>
                <a:sym typeface="+mn-ea"/>
              </a:rPr>
              <a:t>textarea</a:t>
            </a:r>
            <a:r>
              <a:rPr lang="en-US" dirty="0">
                <a:effectLst/>
                <a:latin typeface="+mn-lt"/>
                <a:ea typeface="+mn-ea"/>
                <a:sym typeface="+mn-ea"/>
              </a:rPr>
              <a:t>&gt;)</a:t>
            </a:r>
            <a:endParaRPr lang="en-US" altLang="zh-CN" dirty="0" err="1">
              <a:sym typeface="+mn-ea"/>
            </a:endParaRPr>
          </a:p>
          <a:p>
            <a:pPr lvl="1"/>
            <a:r>
              <a:rPr lang="en-US" altLang="zh-CN" dirty="0" err="1">
                <a:sym typeface="+mn-ea"/>
              </a:rPr>
              <a:t>.submit() - </a:t>
            </a:r>
            <a:r>
              <a:rPr lang="zh-CN" altLang="en-US" dirty="0">
                <a:effectLst/>
                <a:latin typeface="+mn-lt"/>
                <a:ea typeface="+mn-ea"/>
                <a:sym typeface="+mn-ea"/>
              </a:rPr>
              <a:t>表单提交时触发</a:t>
            </a:r>
            <a:endParaRPr lang="en-US" altLang="zh-CN" dirty="0" err="1">
              <a:sym typeface="+mn-ea"/>
            </a:endParaRPr>
          </a:p>
          <a:p>
            <a:pPr lvl="1"/>
            <a:r>
              <a:rPr lang="en-US" altLang="zh-CN" b="1" dirty="0">
                <a:sym typeface="+mn-ea"/>
              </a:rPr>
              <a:t>......</a:t>
            </a:r>
            <a:endParaRPr lang="zh-CN" altLang="en-US" b="1" dirty="0">
              <a:sym typeface="+mn-ea"/>
            </a:endParaRPr>
          </a:p>
          <a:p>
            <a:pPr marL="0" lvl="1" indent="0">
              <a:buNone/>
            </a:pPr>
            <a:endParaRPr lang="zh-CN" altLang="en-US" b="0" u="none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  <a:p>
            <a:pPr marL="0" lvl="1" indent="0">
              <a:buNone/>
            </a:pPr>
            <a:endParaRPr lang="en-US" b="0" u="none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None/>
            </a:pPr>
            <a:endParaRPr lang="zh-CN" altLang="en-US" b="0" u="none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的表单事件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25" y="4051935"/>
            <a:ext cx="3780790" cy="2421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.animate()</a:t>
            </a:r>
            <a:r>
              <a:rPr lang="zh-CN" altLang="en-US" b="1" dirty="0"/>
              <a:t>： 执行一组 CSS属性的自定义动画，允许支持数字的CSS属性上创建动画。</a:t>
            </a:r>
            <a:endParaRPr lang="zh-CN" altLang="en-US" b="1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.animate( properties [, duration ] [, easing ] [, complete ] )</a:t>
            </a:r>
            <a:endParaRPr lang="en-US" altLang="zh-CN" dirty="0"/>
          </a:p>
          <a:p>
            <a:pPr lvl="1"/>
            <a:r>
              <a:rPr lang="en-US" altLang="zh-CN" dirty="0"/>
              <a:t>.animate( properties, options )</a:t>
            </a:r>
            <a:endParaRPr lang="en-US" altLang="zh-CN" dirty="0"/>
          </a:p>
          <a:p>
            <a:pPr lvl="2"/>
            <a:r>
              <a:rPr lang="en-US" altLang="zh-CN" dirty="0">
                <a:sym typeface="+mn-ea"/>
              </a:rPr>
              <a:t>propertys</a:t>
            </a:r>
            <a:r>
              <a:rPr lang="zh-CN" altLang="en-US" dirty="0">
                <a:sym typeface="+mn-ea"/>
              </a:rPr>
              <a:t>参数的支持：</a:t>
            </a:r>
            <a:endParaRPr lang="zh-CN" altLang="en-US" dirty="0"/>
          </a:p>
          <a:p>
            <a:pPr lvl="3"/>
            <a:r>
              <a:rPr lang="zh-CN" altLang="en-US" dirty="0"/>
              <a:t>数值：</a:t>
            </a:r>
            <a:r>
              <a:rPr lang="en-US" altLang="zh-CN" dirty="0"/>
              <a:t>number </a:t>
            </a:r>
            <a:r>
              <a:rPr lang="zh-CN" altLang="en-US" dirty="0"/>
              <a:t>、</a:t>
            </a:r>
            <a:r>
              <a:rPr lang="en-US" altLang="zh-CN" dirty="0"/>
              <a:t>string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关键字：</a:t>
            </a:r>
            <a:r>
              <a:rPr lang="zh-CN" altLang="en-US" dirty="0"/>
              <a:t>'show'、'hide'和'toggle'</a:t>
            </a:r>
            <a:endParaRPr lang="zh-CN" altLang="en-US" dirty="0"/>
          </a:p>
          <a:p>
            <a:pPr lvl="3"/>
            <a:r>
              <a:rPr lang="zh-CN" altLang="en-US" dirty="0"/>
              <a:t>相对值：+= 、 -= </a:t>
            </a:r>
            <a:endParaRPr lang="zh-CN" altLang="en-US" dirty="0"/>
          </a:p>
          <a:p>
            <a:pPr lvl="3"/>
            <a:r>
              <a:rPr lang="zh-CN" altLang="en-US" dirty="0"/>
              <a:t>支持  em 、% 单位（可能会进行单位转换）。</a:t>
            </a:r>
            <a:endParaRPr lang="zh-CN" altLang="en-US" dirty="0"/>
          </a:p>
          <a:p>
            <a:r>
              <a:rPr lang="zh-CN" altLang="en-US" b="1" dirty="0"/>
              <a:t>自定义修改宽高度动画</a:t>
            </a:r>
            <a:endParaRPr lang="zh-CN" altLang="en-US" b="1" dirty="0"/>
          </a:p>
          <a:p>
            <a:pPr lvl="1"/>
            <a:r>
              <a:rPr lang="en-US" altLang="zh-CN" b="1" dirty="0"/>
              <a:t>height </a:t>
            </a:r>
            <a:r>
              <a:rPr lang="zh-CN" altLang="en-US" b="1" dirty="0"/>
              <a:t>：</a:t>
            </a:r>
            <a:r>
              <a:rPr lang="en-US" altLang="zh-CN" b="1" dirty="0"/>
              <a:t>100% -&gt; 0</a:t>
            </a:r>
            <a:endParaRPr lang="en-US" altLang="zh-CN" b="1" dirty="0"/>
          </a:p>
          <a:p>
            <a:pPr lvl="1"/>
            <a:r>
              <a:rPr lang="en-US" altLang="zh-CN" b="1" dirty="0"/>
              <a:t>width</a:t>
            </a:r>
            <a:r>
              <a:rPr lang="zh-CN" altLang="en-US" b="1" dirty="0"/>
              <a:t>： </a:t>
            </a:r>
            <a:r>
              <a:rPr lang="en-US" altLang="zh-CN" b="1" dirty="0"/>
              <a:t>100% -&gt; 0</a:t>
            </a:r>
            <a:endParaRPr lang="en-US" altLang="zh-CN" b="1" dirty="0"/>
          </a:p>
          <a:p>
            <a:pPr lvl="1"/>
            <a:r>
              <a:rPr lang="en-US" altLang="zh-CN" b="1" dirty="0"/>
              <a:t>opacity: 1 - &gt; 0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动画操作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dirty="0">
                <a:sym typeface="+mn-ea"/>
              </a:rPr>
              <a:t>animate</a:t>
            </a:r>
            <a:endParaRPr lang="en-US" altLang="zh-CN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8365" y="2554605"/>
            <a:ext cx="5119370" cy="2379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365" y="5493385"/>
            <a:ext cx="1893570" cy="1051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.</a:t>
            </a:r>
            <a:r>
              <a:rPr lang="zh-CN" altLang="en-US" b="1" dirty="0"/>
              <a:t>显示和隐藏</a:t>
            </a:r>
            <a:r>
              <a:rPr lang="en-US" altLang="zh-CN" dirty="0">
                <a:sym typeface="+mn-ea"/>
              </a:rPr>
              <a:t>匹配的元素</a:t>
            </a:r>
            <a:endParaRPr lang="en-US" altLang="zh-CN" b="1" dirty="0"/>
          </a:p>
          <a:p>
            <a:pPr lvl="1"/>
            <a:r>
              <a:rPr lang="en-US" altLang="zh-CN" dirty="0"/>
              <a:t>.hide() 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.hide( [duration ] [, complete ] )</a:t>
            </a:r>
            <a:r>
              <a:rPr lang="zh-CN" altLang="en-US" dirty="0"/>
              <a:t>、.hide( options )  </a:t>
            </a:r>
            <a:r>
              <a:rPr lang="en-US" altLang="zh-CN" dirty="0"/>
              <a:t>-  </a:t>
            </a:r>
            <a:r>
              <a:rPr lang="zh-CN" altLang="en-US" dirty="0"/>
              <a:t>隐藏元素</a:t>
            </a:r>
            <a:endParaRPr lang="en-US" altLang="zh-CN" dirty="0"/>
          </a:p>
          <a:p>
            <a:pPr lvl="1"/>
            <a:r>
              <a:rPr lang="en-US" altLang="zh-CN" dirty="0"/>
              <a:t>.show()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、.</a:t>
            </a:r>
            <a:r>
              <a:rPr lang="en-US" altLang="zh-CN" dirty="0">
                <a:sym typeface="+mn-ea"/>
              </a:rPr>
              <a:t>show</a:t>
            </a:r>
            <a:r>
              <a:rPr lang="zh-CN" altLang="en-US" dirty="0">
                <a:sym typeface="+mn-ea"/>
              </a:rPr>
              <a:t>( [duration ] [, complete ] )、.</a:t>
            </a:r>
            <a:r>
              <a:rPr lang="en-US" altLang="zh-CN" dirty="0">
                <a:sym typeface="+mn-ea"/>
              </a:rPr>
              <a:t>show</a:t>
            </a:r>
            <a:r>
              <a:rPr lang="zh-CN" altLang="en-US" dirty="0">
                <a:sym typeface="+mn-ea"/>
              </a:rPr>
              <a:t>( options ) </a:t>
            </a:r>
            <a:r>
              <a:rPr lang="en-US" altLang="zh-CN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显示元素</a:t>
            </a:r>
            <a:endParaRPr lang="en-US" altLang="zh-CN" dirty="0"/>
          </a:p>
          <a:p>
            <a:pPr lvl="1"/>
            <a:r>
              <a:rPr lang="en-US" altLang="zh-CN" dirty="0"/>
              <a:t>.toggle() 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toggle</a:t>
            </a:r>
            <a:r>
              <a:rPr lang="zh-CN" altLang="en-US" dirty="0">
                <a:sym typeface="+mn-ea"/>
              </a:rPr>
              <a:t>( [duration ] [, complete ] )、.</a:t>
            </a:r>
            <a:r>
              <a:rPr lang="en-US" altLang="zh-CN" dirty="0">
                <a:sym typeface="+mn-ea"/>
              </a:rPr>
              <a:t>toggle</a:t>
            </a:r>
            <a:r>
              <a:rPr lang="zh-CN" altLang="en-US" dirty="0">
                <a:sym typeface="+mn-ea"/>
              </a:rPr>
              <a:t>( options ) </a:t>
            </a:r>
            <a:r>
              <a:rPr lang="en-US" altLang="zh-CN" dirty="0"/>
              <a:t>-</a:t>
            </a:r>
            <a:r>
              <a:rPr lang="zh-CN" altLang="en-US" dirty="0"/>
              <a:t>显示或者隐藏元素</a:t>
            </a:r>
            <a:endParaRPr lang="zh-CN" altLang="en-US" dirty="0"/>
          </a:p>
          <a:p>
            <a:pPr marL="301625" lvl="1" indent="0">
              <a:buNone/>
            </a:pPr>
            <a:endParaRPr lang="en-US" altLang="zh-CN" dirty="0"/>
          </a:p>
          <a:p>
            <a:r>
              <a:rPr lang="zh-CN" altLang="en-US" b="1" dirty="0"/>
              <a:t>淡入淡出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.fadeIn()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.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fadeIn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( [duration ] [, complete ] )</a:t>
            </a:r>
            <a:r>
              <a:rPr lang="zh-CN" altLang="en-US" dirty="0">
                <a:sym typeface="+mn-ea"/>
              </a:rPr>
              <a:t>、.</a:t>
            </a:r>
            <a:r>
              <a:rPr lang="en-US" altLang="zh-CN" dirty="0">
                <a:sym typeface="+mn-ea"/>
              </a:rPr>
              <a:t>fadeIn</a:t>
            </a:r>
            <a:r>
              <a:rPr lang="zh-CN" altLang="en-US" dirty="0">
                <a:sym typeface="+mn-ea"/>
              </a:rPr>
              <a:t>( options )  </a:t>
            </a:r>
            <a:r>
              <a:rPr lang="en-US" altLang="zh-CN" dirty="0">
                <a:sym typeface="+mn-ea"/>
              </a:rPr>
              <a:t>- </a:t>
            </a:r>
            <a:r>
              <a:rPr lang="zh-CN" altLang="en-US" dirty="0">
                <a:sym typeface="+mn-ea"/>
              </a:rPr>
              <a:t>淡入动画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.fadeOut()</a:t>
            </a:r>
            <a:r>
              <a:rPr lang="zh-CN" altLang="en-US" dirty="0">
                <a:sym typeface="+mn-ea"/>
              </a:rPr>
              <a:t>、.</a:t>
            </a:r>
            <a:r>
              <a:rPr lang="en-US" altLang="zh-CN" dirty="0">
                <a:sym typeface="+mn-ea"/>
              </a:rPr>
              <a:t>fadeOut</a:t>
            </a:r>
            <a:r>
              <a:rPr lang="zh-CN" altLang="en-US" dirty="0">
                <a:sym typeface="+mn-ea"/>
              </a:rPr>
              <a:t>( [duration ] [, complete ] )、.</a:t>
            </a:r>
            <a:r>
              <a:rPr lang="en-US" altLang="zh-CN" dirty="0">
                <a:sym typeface="+mn-ea"/>
              </a:rPr>
              <a:t>fadeOut</a:t>
            </a:r>
            <a:r>
              <a:rPr lang="zh-CN" altLang="en-US" dirty="0">
                <a:sym typeface="+mn-ea"/>
              </a:rPr>
              <a:t>( options )  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淡出动画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.fadeToggle()</a:t>
            </a:r>
            <a:r>
              <a:rPr lang="zh-CN" altLang="en-US" dirty="0">
                <a:sym typeface="+mn-ea"/>
              </a:rPr>
              <a:t>、.</a:t>
            </a:r>
            <a:r>
              <a:rPr lang="en-US" altLang="zh-CN" dirty="0">
                <a:sym typeface="+mn-ea"/>
              </a:rPr>
              <a:t>fadeToggle</a:t>
            </a:r>
            <a:r>
              <a:rPr lang="zh-CN" altLang="en-US" dirty="0">
                <a:sym typeface="+mn-ea"/>
              </a:rPr>
              <a:t>( [duration ] [, complete ] )、.</a:t>
            </a:r>
            <a:r>
              <a:rPr lang="en-US" altLang="zh-CN" dirty="0">
                <a:sym typeface="+mn-ea"/>
              </a:rPr>
              <a:t>fadeToggle</a:t>
            </a:r>
            <a:r>
              <a:rPr lang="zh-CN" altLang="en-US" dirty="0">
                <a:sym typeface="+mn-ea"/>
              </a:rPr>
              <a:t>( options )   </a:t>
            </a:r>
            <a:r>
              <a:rPr lang="en-US" altLang="zh-CN" dirty="0">
                <a:sym typeface="+mn-ea"/>
              </a:rPr>
              <a:t>-  </a:t>
            </a:r>
            <a:r>
              <a:rPr lang="zh-CN" altLang="en-US" dirty="0">
                <a:sym typeface="+mn-ea"/>
              </a:rPr>
              <a:t>淡入淡出的切换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.fadeTo( duration, opacity [, complete ] )</a:t>
            </a:r>
            <a:r>
              <a:rPr lang="zh-CN" altLang="en-US" dirty="0">
                <a:sym typeface="+mn-ea"/>
              </a:rPr>
              <a:t>   </a:t>
            </a:r>
            <a:r>
              <a:rPr lang="en-US" altLang="zh-CN" dirty="0">
                <a:sym typeface="+mn-ea"/>
              </a:rPr>
              <a:t>-  </a:t>
            </a:r>
            <a:r>
              <a:rPr lang="zh-CN" altLang="en-US" dirty="0">
                <a:sym typeface="+mn-ea"/>
              </a:rPr>
              <a:t>渐变到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常见动画函数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1510" y="1755140"/>
            <a:ext cx="3044825" cy="588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jQuery</a:t>
            </a:r>
            <a:r>
              <a:rPr lang="zh-CN" altLang="en-US" b="1" dirty="0">
                <a:solidFill>
                  <a:srgbClr val="FF0000"/>
                </a:solidFill>
              </a:rPr>
              <a:t>匹配元素</a:t>
            </a:r>
            <a:r>
              <a:rPr lang="zh-CN" altLang="en-US" b="1" dirty="0"/>
              <a:t>中的</a:t>
            </a:r>
            <a:r>
              <a:rPr lang="en-US" altLang="zh-CN" b="1" dirty="0">
                <a:solidFill>
                  <a:srgbClr val="FF0000"/>
                </a:solidFill>
              </a:rPr>
              <a:t>animate</a:t>
            </a:r>
            <a:r>
              <a:rPr lang="zh-CN" altLang="en-US" b="1" dirty="0"/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delay</a:t>
            </a:r>
            <a:r>
              <a:rPr lang="zh-CN" altLang="en-US" b="1" dirty="0"/>
              <a:t>动画是通过一个</a:t>
            </a:r>
            <a:r>
              <a:rPr lang="zh-CN" altLang="en-US" b="1" dirty="0">
                <a:solidFill>
                  <a:srgbClr val="FF0000"/>
                </a:solidFill>
              </a:rPr>
              <a:t>动画队列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queue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/>
              <a:t>来维护的。例如执行下面的动画都会添加到动画队列中：</a:t>
            </a:r>
            <a:endParaRPr lang="zh-CN" altLang="en-US" b="1" dirty="0"/>
          </a:p>
          <a:p>
            <a:pPr lvl="1"/>
            <a:r>
              <a:rPr lang="en-US" altLang="zh-CN" dirty="0"/>
              <a:t>.hide()  </a:t>
            </a:r>
            <a:r>
              <a:rPr lang="zh-CN" altLang="en-US" dirty="0"/>
              <a:t>、</a:t>
            </a:r>
            <a:r>
              <a:rPr lang="en-US" altLang="zh-CN" dirty="0"/>
              <a:t> .show()</a:t>
            </a:r>
            <a:endParaRPr lang="en-US" altLang="zh-CN" dirty="0"/>
          </a:p>
          <a:p>
            <a:pPr lvl="1"/>
            <a:r>
              <a:rPr lang="en-US" altLang="zh-CN" dirty="0"/>
              <a:t>.fadeIn()  </a:t>
            </a:r>
            <a:r>
              <a:rPr lang="zh-CN" altLang="en-US" dirty="0"/>
              <a:t>、</a:t>
            </a:r>
            <a:r>
              <a:rPr lang="en-US" altLang="zh-CN" dirty="0"/>
              <a:t>.fadeOut()</a:t>
            </a:r>
            <a:endParaRPr lang="en-US" altLang="zh-CN" dirty="0"/>
          </a:p>
          <a:p>
            <a:pPr lvl="1"/>
            <a:r>
              <a:rPr lang="en-US" altLang="zh-CN" dirty="0"/>
              <a:t>.animate()</a:t>
            </a:r>
            <a:r>
              <a:rPr lang="zh-CN" altLang="en-US" dirty="0"/>
              <a:t>、</a:t>
            </a:r>
            <a:r>
              <a:rPr lang="en-US" altLang="zh-CN" dirty="0"/>
              <a:t>delay()</a:t>
            </a:r>
            <a:endParaRPr lang="en-US" altLang="zh-CN" dirty="0"/>
          </a:p>
          <a:p>
            <a:pPr lvl="1"/>
            <a:r>
              <a:rPr lang="en-US" altLang="zh-CN" dirty="0"/>
              <a:t>......</a:t>
            </a:r>
            <a:endParaRPr lang="zh-CN" altLang="en-US" b="1" dirty="0"/>
          </a:p>
          <a:p>
            <a:r>
              <a:rPr lang="zh-CN" altLang="en-US" b="1" dirty="0">
                <a:sym typeface="+mn-ea"/>
              </a:rPr>
              <a:t>.</a:t>
            </a:r>
            <a:r>
              <a:rPr lang="en-US" altLang="zh-CN" b="1" dirty="0">
                <a:sym typeface="+mn-ea"/>
              </a:rPr>
              <a:t>queue</a:t>
            </a:r>
            <a:r>
              <a:rPr lang="zh-CN" altLang="en-US" b="1" dirty="0">
                <a:sym typeface="+mn-ea"/>
              </a:rPr>
              <a:t>()：查看当前选中元素中的动画队列。</a:t>
            </a:r>
            <a:endParaRPr lang="zh-CN" altLang="en-US" b="1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.stop( [clearQueue ] [, jumpToEnd ] )：停止匹配元素上当前正在运行的动画。</a:t>
            </a:r>
            <a:endParaRPr lang="zh-CN" altLang="en-US" b="1" dirty="0"/>
          </a:p>
          <a:p>
            <a:pPr lvl="1"/>
            <a:r>
              <a:rPr lang="zh-CN" altLang="en-US" dirty="0">
                <a:sym typeface="+mn-ea"/>
              </a:rPr>
              <a:t>clearQueue ：</a:t>
            </a:r>
            <a:r>
              <a:rPr lang="zh-CN" altLang="en-US" dirty="0"/>
              <a:t>一个布尔值，指示是否也删除排队中的动画。默认为false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jumpToEnd </a:t>
            </a:r>
            <a:r>
              <a:rPr lang="zh-CN" altLang="en-US" dirty="0"/>
              <a:t>：一个布尔值，指示是否立即完成当前动画。默认为false</a:t>
            </a:r>
            <a:endParaRPr b="1" dirty="0"/>
          </a:p>
          <a:p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元素中的动画队列</a:t>
            </a:r>
            <a:endParaRPr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6845" y="3669030"/>
            <a:ext cx="4190365" cy="2258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.each( function )</a:t>
            </a:r>
            <a:r>
              <a:rPr lang="zh-CN" altLang="en-US" b="1" dirty="0"/>
              <a:t>： 遍历一个 jQuery 对象，为每个匹配的元素执行一个回调函数。</a:t>
            </a:r>
            <a:endParaRPr lang="zh-CN" altLang="en-US" b="1" dirty="0"/>
          </a:p>
          <a:p>
            <a:pPr lvl="1"/>
            <a:r>
              <a:rPr lang="en-US" altLang="zh-CN" dirty="0"/>
              <a:t>function </a:t>
            </a:r>
            <a:r>
              <a:rPr lang="zh-CN" altLang="en-US" dirty="0"/>
              <a:t>参数</a:t>
            </a:r>
            <a:r>
              <a:rPr lang="en-US" altLang="zh-CN" dirty="0">
                <a:sym typeface="+mn-ea"/>
              </a:rPr>
              <a:t>: </a:t>
            </a:r>
            <a:endParaRPr lang="en-US" altLang="zh-CN" dirty="0">
              <a:sym typeface="+mn-ea"/>
            </a:endParaRPr>
          </a:p>
          <a:p>
            <a:pPr lvl="2"/>
            <a:r>
              <a:rPr lang="en-US" altLang="zh-CN" dirty="0">
                <a:sym typeface="+mn-ea"/>
              </a:rPr>
              <a:t>Function( Integer index, Element element )</a:t>
            </a:r>
            <a:r>
              <a:rPr lang="zh-CN" altLang="en-US" dirty="0">
                <a:sym typeface="+mn-ea"/>
              </a:rPr>
              <a:t>， 函数中返回</a:t>
            </a:r>
            <a:r>
              <a:rPr lang="en-US" altLang="zh-CN" dirty="0">
                <a:sym typeface="+mn-ea"/>
              </a:rPr>
              <a:t>false</a:t>
            </a:r>
            <a:r>
              <a:rPr lang="zh-CN" altLang="en-US" dirty="0">
                <a:sym typeface="+mn-ea"/>
              </a:rPr>
              <a:t>会终止循环。</a:t>
            </a:r>
            <a:endParaRPr lang="en-US" altLang="zh-CN" dirty="0"/>
          </a:p>
          <a:p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jQuery.each( array | object , callback ) : 一个通用的迭代器函数，可以用来无缝地迭代对象和数组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。</a:t>
            </a:r>
            <a:endParaRPr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r>
              <a:rPr lang="zh-CN" altLang="en-US" dirty="0">
                <a:sym typeface="+mn-ea"/>
              </a:rPr>
              <a:t>array参数：支持数组（array）或者类数组（array-like） 。</a:t>
            </a:r>
            <a:endParaRPr lang="zh-CN" altLang="en-US" dirty="0"/>
          </a:p>
          <a:p>
            <a:pPr lvl="1"/>
            <a:r>
              <a:rPr lang="en-US" altLang="zh-CN" dirty="0">
                <a:sym typeface="+mn-ea"/>
              </a:rPr>
              <a:t>object</a:t>
            </a:r>
            <a:r>
              <a:rPr lang="zh-CN" altLang="en-US" dirty="0">
                <a:sym typeface="+mn-ea"/>
              </a:rPr>
              <a:t>参数</a:t>
            </a:r>
            <a:r>
              <a:rPr lang="en-US" altLang="zh-CN" dirty="0">
                <a:sym typeface="+mn-ea"/>
              </a:rPr>
              <a:t>: </a:t>
            </a:r>
            <a:r>
              <a:rPr lang="zh-CN" altLang="en-US" dirty="0">
                <a:sym typeface="+mn-ea"/>
              </a:rPr>
              <a:t>支持普通的对象 </a:t>
            </a:r>
            <a:r>
              <a:rPr lang="en-US" altLang="zh-CN" dirty="0">
                <a:sym typeface="+mn-ea"/>
              </a:rPr>
              <a:t>object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JSON</a:t>
            </a:r>
            <a:r>
              <a:rPr lang="zh-CN" altLang="en-US" dirty="0">
                <a:sym typeface="+mn-ea"/>
              </a:rPr>
              <a:t>对象等。</a:t>
            </a:r>
            <a:endParaRPr lang="zh-CN" altLang="en-US" dirty="0"/>
          </a:p>
          <a:p>
            <a:pPr lvl="1"/>
            <a:r>
              <a:rPr lang="en-US" altLang="zh-CN" dirty="0">
                <a:sym typeface="+mn-ea"/>
              </a:rPr>
              <a:t>function </a:t>
            </a:r>
            <a:r>
              <a:rPr lang="zh-CN" altLang="en-US" dirty="0">
                <a:sym typeface="+mn-ea"/>
              </a:rPr>
              <a:t>参数</a:t>
            </a:r>
            <a:r>
              <a:rPr lang="en-US" altLang="zh-CN" dirty="0">
                <a:sym typeface="+mn-ea"/>
              </a:rPr>
              <a:t>: </a:t>
            </a:r>
            <a:endParaRPr lang="en-US" altLang="zh-CN" dirty="0">
              <a:sym typeface="+mn-ea"/>
            </a:endParaRPr>
          </a:p>
          <a:p>
            <a:pPr lvl="2"/>
            <a:r>
              <a:rPr lang="en-US" altLang="zh-CN" dirty="0">
                <a:sym typeface="+mn-ea"/>
              </a:rPr>
              <a:t>Function( Integer index, Element element )</a:t>
            </a:r>
            <a:r>
              <a:rPr lang="zh-CN" altLang="en-US" dirty="0">
                <a:sym typeface="+mn-ea"/>
              </a:rPr>
              <a:t>， 函数中返回</a:t>
            </a:r>
            <a:r>
              <a:rPr lang="en-US" altLang="zh-CN" dirty="0">
                <a:sym typeface="+mn-ea"/>
              </a:rPr>
              <a:t>false</a:t>
            </a:r>
            <a:r>
              <a:rPr lang="zh-CN" altLang="en-US" dirty="0">
                <a:sym typeface="+mn-ea"/>
              </a:rPr>
              <a:t>会终止循环。</a:t>
            </a:r>
            <a:endParaRPr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.each() 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和 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jQuery.each(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）函数的区别：</a:t>
            </a:r>
            <a:endParaRPr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r>
              <a:rPr lang="en-US" altLang="zh-CN" dirty="0"/>
              <a:t>.each()</a:t>
            </a:r>
            <a:r>
              <a:rPr lang="zh-CN" altLang="en-US" dirty="0"/>
              <a:t>是</a:t>
            </a:r>
            <a:r>
              <a:rPr lang="en-US" altLang="zh-CN" dirty="0"/>
              <a:t>jQuery</a:t>
            </a:r>
            <a:r>
              <a:rPr lang="zh-CN" altLang="en-US" dirty="0"/>
              <a:t>对象上的方法，</a:t>
            </a:r>
            <a:r>
              <a:rPr lang="en-US" altLang="zh-CN" dirty="0">
                <a:solidFill>
                  <a:srgbClr val="FF0000"/>
                </a:solidFill>
              </a:rPr>
              <a:t>用于</a:t>
            </a:r>
            <a:r>
              <a:rPr lang="zh-CN" altLang="en-US" dirty="0">
                <a:solidFill>
                  <a:srgbClr val="FF0000"/>
                </a:solidFill>
              </a:rPr>
              <a:t>遍历</a:t>
            </a:r>
            <a:r>
              <a:rPr lang="en-US" altLang="zh-CN" dirty="0">
                <a:solidFill>
                  <a:srgbClr val="FF0000"/>
                </a:solidFill>
              </a:rPr>
              <a:t> jQuery对象</a:t>
            </a:r>
            <a:r>
              <a:rPr lang="en-US" altLang="zh-CN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jQuery.each( ) 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函数上的方法，</a:t>
            </a:r>
            <a:r>
              <a:rPr lang="zh-CN" altLang="en-US" dirty="0"/>
              <a:t>可以遍历</a:t>
            </a:r>
            <a:r>
              <a:rPr lang="en-US" altLang="zh-CN" dirty="0"/>
              <a:t>对象</a:t>
            </a:r>
            <a:r>
              <a:rPr lang="zh-CN" altLang="en-US" dirty="0"/>
              <a:t>、</a:t>
            </a:r>
            <a:r>
              <a:rPr lang="en-US" altLang="zh-CN" dirty="0"/>
              <a:t>数组</a:t>
            </a:r>
            <a:r>
              <a:rPr lang="zh-CN" altLang="en-US" dirty="0"/>
              <a:t>、类数组等，它是一个</a:t>
            </a:r>
            <a:r>
              <a:rPr lang="en-US" altLang="zh-CN" dirty="0"/>
              <a:t>通用</a:t>
            </a:r>
            <a:r>
              <a:rPr lang="zh-CN" altLang="en-US" dirty="0"/>
              <a:t>的</a:t>
            </a:r>
            <a:r>
              <a:rPr lang="en-US" altLang="zh-CN" dirty="0"/>
              <a:t>工具函数。</a:t>
            </a:r>
            <a:endParaRPr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中的遍历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0145" y="3189605"/>
            <a:ext cx="2630170" cy="2338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在前端页面开发中，如果页面中的数据是需要动态获取或者更新的，这时我们需要向服务器发送异步的请求来获取数据，然后在动态更新页面。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b="1" dirty="0">
                <a:sym typeface="+mn-ea"/>
              </a:rPr>
              <a:t>    那么这个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发起异步请求获取数据并动态更页面的的技术就叫做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Ajax</a:t>
            </a:r>
            <a:r>
              <a:rPr lang="zh-CN" altLang="en-US" b="1" dirty="0">
                <a:sym typeface="+mn-ea"/>
              </a:rPr>
              <a:t>。</a:t>
            </a:r>
            <a:endParaRPr lang="zh-CN" altLang="en-US" b="1" dirty="0"/>
          </a:p>
          <a:p>
            <a:r>
              <a:rPr lang="en-US" altLang="zh-CN" b="1" dirty="0">
                <a:sym typeface="+mn-ea"/>
              </a:rPr>
              <a:t>Ajax</a:t>
            </a:r>
            <a:r>
              <a:rPr lang="zh-CN" altLang="en-US" b="1" dirty="0">
                <a:sym typeface="+mn-ea"/>
              </a:rPr>
              <a:t>全称</a:t>
            </a:r>
            <a:r>
              <a:rPr lang="en-US" altLang="zh-CN" b="1" dirty="0">
                <a:sym typeface="+mn-ea"/>
              </a:rPr>
              <a:t>（Asynchronous JavaScript And XML）</a:t>
            </a:r>
            <a:r>
              <a:rPr lang="zh-CN" altLang="en-US" b="1" dirty="0">
                <a:sym typeface="+mn-ea"/>
              </a:rPr>
              <a:t>，</a:t>
            </a:r>
            <a:r>
              <a:rPr lang="en-US" altLang="zh-CN" b="1" dirty="0">
                <a:sym typeface="+mn-ea"/>
              </a:rPr>
              <a:t>是异步的 JavaScript 和 XML</a:t>
            </a:r>
            <a:r>
              <a:rPr lang="zh-CN" altLang="en-US" b="1" dirty="0">
                <a:sym typeface="+mn-ea"/>
              </a:rPr>
              <a:t>，它描述了一组用于构建网站和Web应用程序的开发技术。</a:t>
            </a:r>
            <a:endParaRPr lang="zh-CN" altLang="en-US" b="1" dirty="0">
              <a:sym typeface="+mn-ea"/>
            </a:endParaRPr>
          </a:p>
          <a:p>
            <a:pPr lvl="1"/>
            <a:r>
              <a:rPr lang="en-US" altLang="zh-CN" dirty="0"/>
              <a:t>简单点说，就是</a:t>
            </a:r>
            <a:r>
              <a:rPr lang="en-US" altLang="zh-CN" dirty="0">
                <a:solidFill>
                  <a:srgbClr val="FF0000"/>
                </a:solidFill>
              </a:rPr>
              <a:t>使用 XMLHttpRequest 对象与服务器通信</a:t>
            </a:r>
            <a:r>
              <a:rPr lang="en-US" altLang="zh-CN" dirty="0"/>
              <a:t>。它可以使用 </a:t>
            </a:r>
            <a:r>
              <a:rPr lang="en-US" altLang="zh-CN" dirty="0">
                <a:solidFill>
                  <a:srgbClr val="FF0000"/>
                </a:solidFill>
              </a:rPr>
              <a:t>JSON，XML</a:t>
            </a:r>
            <a:r>
              <a:rPr lang="en-US" altLang="zh-CN" dirty="0"/>
              <a:t>，HTML 和 text 文本等格式</a:t>
            </a:r>
            <a:r>
              <a:rPr lang="en-US" altLang="zh-CN" dirty="0">
                <a:solidFill>
                  <a:srgbClr val="FF0000"/>
                </a:solidFill>
              </a:rPr>
              <a:t>发送和接收数据</a:t>
            </a:r>
            <a:r>
              <a:rPr lang="en-US" altLang="zh-CN" dirty="0"/>
              <a:t>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AJAX 最吸引人的就是它的“异步”特性。也就是说它可以在不重新刷新页面的情况下与服务器通信，交换数据，或更新页面。</a:t>
            </a:r>
            <a:endParaRPr lang="en-US" altLang="zh-CN" dirty="0"/>
          </a:p>
          <a:p>
            <a:r>
              <a:rPr lang="en-US" altLang="zh-CN" b="1" dirty="0"/>
              <a:t>Ajax</a:t>
            </a:r>
            <a:r>
              <a:rPr lang="zh-CN" altLang="en-US" b="1" dirty="0"/>
              <a:t>请求方法（</a:t>
            </a:r>
            <a:r>
              <a:rPr lang="en-US" altLang="zh-CN" b="1" dirty="0"/>
              <a:t>Method</a:t>
            </a:r>
            <a:r>
              <a:rPr lang="zh-CN" altLang="en-US" b="1" dirty="0"/>
              <a:t>）</a:t>
            </a:r>
            <a:endParaRPr lang="zh-CN" altLang="en-US" b="1" dirty="0"/>
          </a:p>
          <a:p>
            <a:pPr lvl="1"/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POST</a:t>
            </a:r>
            <a:r>
              <a:rPr lang="zh-CN" altLang="en-US" dirty="0"/>
              <a:t>、</a:t>
            </a:r>
            <a:r>
              <a:rPr lang="en-US" altLang="zh-CN" dirty="0"/>
              <a:t>PUT</a:t>
            </a:r>
            <a:r>
              <a:rPr lang="zh-CN" altLang="en-US" dirty="0"/>
              <a:t>、</a:t>
            </a:r>
            <a:r>
              <a:rPr lang="en-US" altLang="zh-CN" dirty="0"/>
              <a:t>DELETE </a:t>
            </a:r>
            <a:r>
              <a:rPr lang="zh-CN" altLang="en-US" dirty="0"/>
              <a:t>等</a:t>
            </a:r>
            <a:endParaRPr lang="zh-CN" altLang="en-US" b="1" dirty="0"/>
          </a:p>
          <a:p>
            <a:r>
              <a:rPr lang="en-US" altLang="zh-CN" b="1" dirty="0"/>
              <a:t>jQuery</a:t>
            </a:r>
            <a:r>
              <a:rPr lang="zh-CN" altLang="en-US" b="1" dirty="0"/>
              <a:t>中也有</a:t>
            </a:r>
            <a:r>
              <a:rPr lang="en-US" altLang="zh-CN" b="1" dirty="0"/>
              <a:t>Ajax</a:t>
            </a:r>
            <a:r>
              <a:rPr lang="zh-CN" altLang="en-US" b="1" dirty="0"/>
              <a:t>模块，该模块是在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XMLHttpRequest</a:t>
            </a:r>
            <a:r>
              <a:rPr lang="zh-CN" altLang="en-US" b="1" dirty="0">
                <a:sym typeface="+mn-ea"/>
              </a:rPr>
              <a:t>的基础上进行了封装，</a:t>
            </a:r>
            <a:r>
              <a:rPr lang="zh-CN" altLang="en-US" b="1" dirty="0"/>
              <a:t>语法（</a:t>
            </a:r>
            <a:r>
              <a:rPr lang="en-US" altLang="zh-CN" b="1" dirty="0"/>
              <a:t>Syntax</a:t>
            </a:r>
            <a:r>
              <a:rPr lang="zh-CN" altLang="en-US" b="1" dirty="0"/>
              <a:t>）如下：</a:t>
            </a:r>
            <a:endParaRPr lang="zh-CN" altLang="en-US" b="1" dirty="0"/>
          </a:p>
          <a:p>
            <a:pPr lvl="1"/>
            <a:r>
              <a:rPr lang="en-US" altLang="zh-CN" dirty="0"/>
              <a:t>$.ajax( [settings ] )  - </a:t>
            </a:r>
            <a:r>
              <a:rPr lang="zh-CN" altLang="en-US" dirty="0"/>
              <a:t>默认</a:t>
            </a:r>
            <a:r>
              <a:rPr lang="en-US" altLang="zh-CN" dirty="0"/>
              <a:t>用  GET 请求从服务器加载数据。</a:t>
            </a:r>
            <a:endParaRPr lang="en-US" altLang="zh-CN" b="1" dirty="0"/>
          </a:p>
          <a:p>
            <a:pPr lvl="1"/>
            <a:r>
              <a:rPr lang="en-US" altLang="zh-CN" dirty="0"/>
              <a:t>$.get( url [, data ] [, success ] [, dataType ] ) - </a:t>
            </a:r>
            <a:r>
              <a:rPr lang="zh-CN" altLang="en-US" dirty="0"/>
              <a:t>发起</a:t>
            </a:r>
            <a:r>
              <a:rPr lang="en-US" altLang="zh-CN" dirty="0"/>
              <a:t>GET</a:t>
            </a:r>
            <a:r>
              <a:rPr lang="zh-CN" altLang="en-US" dirty="0"/>
              <a:t>请求，底层调用的还是</a:t>
            </a:r>
            <a:r>
              <a:rPr lang="en-US" altLang="zh-CN" dirty="0"/>
              <a:t>$ajax()</a:t>
            </a:r>
            <a:endParaRPr lang="en-US" altLang="zh-CN" dirty="0"/>
          </a:p>
          <a:p>
            <a:pPr lvl="1"/>
            <a:r>
              <a:rPr lang="en-US" altLang="zh-CN" dirty="0"/>
              <a:t>$.post( url [, data ] [, success ] [, dataType ] ) - </a:t>
            </a:r>
            <a:r>
              <a:rPr lang="zh-CN" altLang="en-US" dirty="0">
                <a:sym typeface="+mn-ea"/>
              </a:rPr>
              <a:t>发起</a:t>
            </a:r>
            <a:r>
              <a:rPr lang="en-US" altLang="zh-CN" dirty="0">
                <a:sym typeface="+mn-ea"/>
              </a:rPr>
              <a:t>POST</a:t>
            </a:r>
            <a:r>
              <a:rPr lang="zh-CN" altLang="en-US" dirty="0">
                <a:sym typeface="+mn-ea"/>
              </a:rPr>
              <a:t>请求，底层调用的还是</a:t>
            </a:r>
            <a:r>
              <a:rPr lang="en-US" altLang="zh-CN" dirty="0">
                <a:sym typeface="+mn-ea"/>
              </a:rPr>
              <a:t>$ajax()</a:t>
            </a:r>
            <a:endParaRPr lang="en-US" altLang="zh-CN" b="1" dirty="0"/>
          </a:p>
          <a:p>
            <a:r>
              <a:rPr lang="zh-CN" altLang="en-US" b="1" dirty="0"/>
              <a:t>初体验</a:t>
            </a:r>
            <a:r>
              <a:rPr lang="en-US" altLang="zh-CN" b="1" dirty="0"/>
              <a:t>jQuery</a:t>
            </a:r>
            <a:r>
              <a:rPr lang="zh-CN" altLang="en-US" b="1" dirty="0"/>
              <a:t>中的</a:t>
            </a:r>
            <a:r>
              <a:rPr lang="en-US" altLang="zh-CN" b="1" dirty="0"/>
              <a:t>Ajax </a:t>
            </a:r>
            <a:endParaRPr lang="en-US" altLang="zh-CN" b="1" dirty="0"/>
          </a:p>
          <a:p>
            <a:pPr lvl="1"/>
            <a:r>
              <a:rPr lang="en-US" altLang="zh-CN" dirty="0"/>
              <a:t>https://httpbin.org  (</a:t>
            </a:r>
            <a:r>
              <a:rPr lang="zh-CN" altLang="en-US" dirty="0"/>
              <a:t>提供免费测试</a:t>
            </a:r>
            <a:r>
              <a:rPr lang="en-US" altLang="zh-CN" dirty="0"/>
              <a:t>http</a:t>
            </a:r>
            <a:r>
              <a:rPr lang="zh-CN" altLang="en-US" dirty="0"/>
              <a:t>服务网站</a:t>
            </a:r>
            <a:r>
              <a:rPr lang="en-US" altLang="zh-CN" dirty="0"/>
              <a:t>)</a:t>
            </a:r>
            <a:endParaRPr lang="zh-CN" altLang="en-US" b="1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Ajax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charset="0"/>
              <a:buChar char=""/>
            </a:pPr>
            <a:r>
              <a:rPr lang="zh-CN" altLang="en-US" b="1" dirty="0">
                <a:sym typeface="+mn-ea"/>
              </a:rPr>
              <a:t>请求参数（</a:t>
            </a:r>
            <a:r>
              <a:rPr lang="en-US" altLang="zh-CN" b="1" dirty="0">
                <a:sym typeface="+mn-ea"/>
              </a:rPr>
              <a:t>Paramsters</a:t>
            </a:r>
            <a:r>
              <a:rPr lang="zh-CN" altLang="en-US" b="1" dirty="0">
                <a:sym typeface="+mn-ea"/>
              </a:rPr>
              <a:t>）</a:t>
            </a:r>
            <a:endParaRPr lang="zh-CN" altLang="en-US" b="1" dirty="0"/>
          </a:p>
          <a:p>
            <a:pPr marL="514350" lvl="0" indent="-285750">
              <a:buFont typeface="Wingdings" panose="05000000000000000000" charset="0"/>
              <a:buChar char=""/>
            </a:pPr>
            <a:r>
              <a:rPr lang="en-US" altLang="zh-CN" dirty="0">
                <a:sym typeface="+mn-ea"/>
              </a:rPr>
              <a:t>url - 指定发送请求的 URL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marL="514350" lvl="0" indent="-285750">
              <a:buFont typeface="Wingdings" panose="05000000000000000000" charset="0"/>
              <a:buChar char=""/>
            </a:pPr>
            <a:r>
              <a:rPr lang="en-US" altLang="zh-CN" dirty="0">
                <a:sym typeface="+mn-ea"/>
              </a:rPr>
              <a:t>method / type - </a:t>
            </a:r>
            <a:r>
              <a:rPr lang="zh-CN" altLang="en-US" dirty="0">
                <a:sym typeface="+mn-ea"/>
              </a:rPr>
              <a:t>用于指定请求的类型 (e.g. "POST", "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GET</a:t>
            </a:r>
            <a:r>
              <a:rPr lang="zh-CN" altLang="en-US" dirty="0">
                <a:sym typeface="+mn-ea"/>
              </a:rPr>
              <a:t>", "PUT")，默认为</a:t>
            </a:r>
            <a:r>
              <a:rPr lang="en-US" altLang="zh-CN" dirty="0">
                <a:sym typeface="+mn-ea"/>
              </a:rPr>
              <a:t>GET</a:t>
            </a:r>
            <a:endParaRPr lang="zh-CN" altLang="en-US" dirty="0">
              <a:sym typeface="+mn-ea"/>
            </a:endParaRPr>
          </a:p>
          <a:p>
            <a:pPr marL="514350" lvl="0" indent="-285750">
              <a:buFont typeface="Wingdings" panose="05000000000000000000" charset="0"/>
              <a:buChar char=""/>
            </a:pPr>
            <a:r>
              <a:rPr lang="en-US" altLang="zh-CN" dirty="0">
                <a:sym typeface="+mn-ea"/>
              </a:rPr>
              <a:t>data - </a:t>
            </a:r>
            <a:r>
              <a:rPr lang="zh-CN" altLang="en-US" dirty="0">
                <a:sym typeface="+mn-ea"/>
              </a:rPr>
              <a:t>指定要发送到服务器的数据（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PlainObject </a:t>
            </a:r>
            <a:r>
              <a:rPr lang="en-US" altLang="zh-CN" dirty="0">
                <a:sym typeface="+mn-ea"/>
              </a:rPr>
              <a:t>or String or Array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pPr marL="514350" lvl="0" indent="-285750">
              <a:buFont typeface="Wingdings" panose="05000000000000000000" charset="0"/>
              <a:buChar char=""/>
            </a:pPr>
            <a:r>
              <a:rPr lang="en-US" altLang="zh-CN" dirty="0">
                <a:sym typeface="+mn-ea"/>
              </a:rPr>
              <a:t>header - </a:t>
            </a:r>
            <a:r>
              <a:rPr lang="zh-CN" altLang="en-US" dirty="0">
                <a:sym typeface="+mn-ea"/>
              </a:rPr>
              <a:t>请求头的内容（PlainObject）</a:t>
            </a:r>
            <a:endParaRPr lang="en-US" altLang="zh-CN" dirty="0"/>
          </a:p>
          <a:p>
            <a:pPr marL="514350" lvl="0" indent="-285750">
              <a:buFont typeface="Wingdings" panose="05000000000000000000" charset="0"/>
              <a:buChar char=""/>
            </a:pPr>
            <a:r>
              <a:rPr lang="en-US" altLang="zh-CN" dirty="0">
                <a:sym typeface="+mn-ea"/>
              </a:rPr>
              <a:t>contentType - 默认值：application/x-www-form-urlencoded; charset=UTF-8，向服务器发送数据时</a:t>
            </a:r>
            <a:r>
              <a:rPr lang="zh-CN" altLang="en-US" dirty="0">
                <a:sym typeface="+mn-ea"/>
              </a:rPr>
              <a:t>指定内容类型</a:t>
            </a:r>
            <a:r>
              <a:rPr lang="en-US" altLang="zh-CN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marL="971550" lvl="1" indent="-285750">
              <a:buFont typeface="Wingdings" panose="05000000000000000000" charset="0"/>
              <a:buChar char=""/>
            </a:pPr>
            <a:r>
              <a:rPr lang="en-US" altLang="zh-CN" dirty="0">
                <a:sym typeface="+mn-ea"/>
              </a:rPr>
              <a:t>application/json; charset=UTF-8</a:t>
            </a:r>
            <a:endParaRPr lang="en-US" altLang="zh-CN" dirty="0"/>
          </a:p>
          <a:p>
            <a:pPr marL="514350" lvl="0" indent="-285750">
              <a:buFont typeface="Wingdings" panose="05000000000000000000" charset="0"/>
              <a:buChar char=""/>
            </a:pPr>
            <a:r>
              <a:rPr lang="en-US" altLang="zh-CN" dirty="0">
                <a:sym typeface="+mn-ea"/>
              </a:rPr>
              <a:t>timeout - </a:t>
            </a:r>
            <a:r>
              <a:rPr lang="zh-CN" altLang="en-US" dirty="0">
                <a:sym typeface="+mn-ea"/>
              </a:rPr>
              <a:t>请求的本地超时时间。它以毫秒为单位。</a:t>
            </a:r>
            <a:endParaRPr lang="zh-CN" altLang="en-US" dirty="0">
              <a:sym typeface="+mn-ea"/>
            </a:endParaRPr>
          </a:p>
          <a:p>
            <a:pPr marL="514350" lvl="0" indent="-285750">
              <a:buFont typeface="Wingdings" panose="05000000000000000000" charset="0"/>
              <a:buChar char=""/>
            </a:pPr>
            <a:r>
              <a:rPr lang="en-US" altLang="zh-CN" dirty="0">
                <a:sym typeface="+mn-ea"/>
              </a:rPr>
              <a:t>beforeSend - 这是一个在发送请求之前运行的函数</a:t>
            </a:r>
            <a:r>
              <a:rPr lang="zh-CN" altLang="en-US" dirty="0">
                <a:sym typeface="+mn-ea"/>
              </a:rPr>
              <a:t>，返回</a:t>
            </a:r>
            <a:r>
              <a:rPr lang="en-US" altLang="zh-CN" dirty="0">
                <a:sym typeface="+mn-ea"/>
              </a:rPr>
              <a:t>false</a:t>
            </a:r>
            <a:r>
              <a:rPr lang="zh-CN" altLang="en-US" dirty="0">
                <a:sym typeface="+mn-ea"/>
              </a:rPr>
              <a:t>会取消网路请求。</a:t>
            </a:r>
            <a:endParaRPr lang="en-US" altLang="zh-CN" dirty="0">
              <a:sym typeface="+mn-ea"/>
            </a:endParaRPr>
          </a:p>
          <a:p>
            <a:pPr marL="514350" lvl="0" indent="-285750">
              <a:buFont typeface="Wingdings" panose="05000000000000000000" charset="0"/>
              <a:buChar char=""/>
            </a:pPr>
            <a:r>
              <a:rPr lang="en-US" altLang="zh-CN" dirty="0">
                <a:sym typeface="+mn-ea"/>
              </a:rPr>
              <a:t>success - 请求成功</a:t>
            </a:r>
            <a:r>
              <a:rPr lang="zh-CN" altLang="en-US" dirty="0">
                <a:sym typeface="+mn-ea"/>
              </a:rPr>
              <a:t>回调的函数</a:t>
            </a:r>
            <a:endParaRPr lang="en-US" altLang="zh-CN" dirty="0">
              <a:sym typeface="+mn-ea"/>
            </a:endParaRPr>
          </a:p>
          <a:p>
            <a:pPr marL="514350" lvl="0" indent="-285750">
              <a:buFont typeface="Wingdings" panose="05000000000000000000" charset="0"/>
              <a:buChar char=""/>
            </a:pPr>
            <a:r>
              <a:rPr lang="en-US" altLang="zh-CN" dirty="0">
                <a:sym typeface="+mn-ea"/>
              </a:rPr>
              <a:t>error - 请求</a:t>
            </a:r>
            <a:r>
              <a:rPr lang="zh-CN" altLang="en-US" dirty="0">
                <a:sym typeface="+mn-ea"/>
              </a:rPr>
              <a:t>失败回调的函数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Ajax</a:t>
            </a:r>
            <a:r>
              <a:rPr dirty="0">
                <a:sym typeface="+mn-ea"/>
              </a:rPr>
              <a:t>请求参数</a:t>
            </a:r>
            <a:r>
              <a:rPr lang="en-US" altLang="zh-CN" dirty="0">
                <a:sym typeface="+mn-ea"/>
              </a:rPr>
              <a:t>(Paramsters)</a:t>
            </a:r>
            <a:endParaRPr lang="en-US" altLang="zh-CN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3640" y="5868035"/>
            <a:ext cx="6794500" cy="608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570" y="2016125"/>
            <a:ext cx="3072765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在我们开发时，有时候</a:t>
            </a:r>
            <a:r>
              <a:rPr lang="en-US" altLang="zh-CN" b="1" dirty="0"/>
              <a:t>jQuery</a:t>
            </a:r>
            <a:r>
              <a:rPr lang="zh-CN" altLang="en-US" b="1" dirty="0"/>
              <a:t>提供的方法并不能满足我们的需求。如果我们想给</a:t>
            </a:r>
            <a:r>
              <a:rPr lang="en-US" altLang="zh-CN" b="1" dirty="0"/>
              <a:t>jQuery</a:t>
            </a:r>
            <a:r>
              <a:rPr lang="zh-CN" altLang="en-US" b="1" dirty="0"/>
              <a:t>扩展一些其它的方法，那</a:t>
            </a:r>
            <a:r>
              <a:rPr lang="en-US" altLang="zh-CN" b="1" dirty="0">
                <a:sym typeface="+mn-ea"/>
              </a:rPr>
              <a:t>这种情况下，可能需要编写一个插件</a:t>
            </a:r>
            <a:r>
              <a:rPr lang="zh-CN" altLang="en-US" b="1" dirty="0">
                <a:sym typeface="+mn-ea"/>
              </a:rPr>
              <a:t>。</a:t>
            </a:r>
            <a:endParaRPr lang="zh-CN" altLang="en-US" b="1" dirty="0">
              <a:sym typeface="+mn-ea"/>
            </a:endParaRPr>
          </a:p>
          <a:p>
            <a:pPr lvl="1"/>
            <a:r>
              <a:rPr lang="en-US" altLang="zh-CN" dirty="0"/>
              <a:t>jQuery插件</a:t>
            </a:r>
            <a:r>
              <a:rPr lang="zh-CN" altLang="en-US" dirty="0"/>
              <a:t>其实就是：编写一些新增的</a:t>
            </a:r>
            <a:r>
              <a:rPr lang="en-US" altLang="zh-CN" dirty="0"/>
              <a:t>方法</a:t>
            </a:r>
            <a:r>
              <a:rPr lang="zh-CN" altLang="en-US" dirty="0"/>
              <a:t>，并将这些方法添加到</a:t>
            </a:r>
            <a:r>
              <a:rPr lang="en-US" altLang="zh-CN" dirty="0"/>
              <a:t>jQuery的原型对象</a:t>
            </a:r>
            <a:r>
              <a:rPr lang="zh-CN" altLang="en-US" dirty="0"/>
              <a:t>上</a:t>
            </a:r>
            <a:r>
              <a:rPr lang="en-US" altLang="zh-CN" dirty="0"/>
              <a:t>。</a:t>
            </a:r>
            <a:endParaRPr lang="en-US" altLang="zh-CN" dirty="0"/>
          </a:p>
          <a:p>
            <a:pPr marL="301625" lvl="1" indent="0">
              <a:buNone/>
            </a:pPr>
            <a:endParaRPr lang="zh-CN" altLang="en-US" dirty="0">
              <a:sym typeface="+mn-ea"/>
            </a:endParaRPr>
          </a:p>
          <a:p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编写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jQuery 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插件的步骤：</a:t>
            </a:r>
            <a:endParaRPr lang="zh-CN" altLang="en-US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lvl="1"/>
            <a:r>
              <a:rPr lang="zh-CN" altLang="en-US" dirty="0"/>
              <a:t>新建一个插件对应的</a:t>
            </a:r>
            <a:r>
              <a:rPr lang="en-US" altLang="zh-CN" dirty="0"/>
              <a:t>JS</a:t>
            </a:r>
            <a:r>
              <a:rPr lang="zh-CN" altLang="en-US" dirty="0"/>
              <a:t>文件（命名规范：</a:t>
            </a:r>
            <a:r>
              <a:rPr lang="en-US" altLang="zh-CN" dirty="0"/>
              <a:t>jquery.</a:t>
            </a:r>
            <a:r>
              <a:rPr lang="zh-CN" altLang="en-US" dirty="0"/>
              <a:t>插件名</a:t>
            </a:r>
            <a:r>
              <a:rPr lang="en-US" altLang="zh-CN" dirty="0"/>
              <a:t>.js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使用立即执行函数中编写插件，这样可以避免插件中的变量与全局变量冲突。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原型对象</a:t>
            </a:r>
            <a:r>
              <a:rPr lang="zh-CN" altLang="en-US" dirty="0">
                <a:sym typeface="+mn-ea"/>
              </a:rPr>
              <a:t>上新增一些的方法。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最后在</a:t>
            </a:r>
            <a:r>
              <a:rPr lang="en-US" altLang="zh-CN" dirty="0"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中导入就可以像使用其他 jQuery对象方法一样使用了</a:t>
            </a:r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案例：开发一个 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jquery.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show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l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ink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l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ocation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.js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 的插件。</a:t>
            </a:r>
            <a:endParaRPr lang="zh-CN" altLang="en-US" dirty="0"/>
          </a:p>
          <a:p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插件（</a:t>
            </a:r>
            <a:r>
              <a:rPr lang="en-US" altLang="zh-CN" dirty="0">
                <a:sym typeface="+mn-ea"/>
              </a:rPr>
              <a:t>plugins</a:t>
            </a:r>
            <a:r>
              <a:rPr dirty="0">
                <a:sym typeface="+mn-ea"/>
              </a:rPr>
              <a:t>）开发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7210" y="4710430"/>
            <a:ext cx="5031105" cy="1766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/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7020304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/>
          <p:cNvGrpSpPr/>
          <p:nvPr/>
        </p:nvGrpSpPr>
        <p:grpSpPr bwMode="auto">
          <a:xfrm>
            <a:off x="7464655" y="1515591"/>
            <a:ext cx="3857510" cy="520192"/>
            <a:chOff x="0" y="0"/>
            <a:chExt cx="3858354" cy="521074"/>
          </a:xfrm>
        </p:grpSpPr>
        <p:sp>
          <p:nvSpPr>
            <p:cNvPr id="39" name="文本框 106"/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动画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107"/>
            <p:cNvGrpSpPr/>
            <p:nvPr/>
          </p:nvGrpSpPr>
          <p:grpSpPr bwMode="auto">
            <a:xfrm>
              <a:off x="0" y="25925"/>
              <a:ext cx="755077" cy="495149"/>
              <a:chOff x="0" y="0"/>
              <a:chExt cx="755077" cy="495149"/>
            </a:xfrm>
          </p:grpSpPr>
          <p:grpSp>
            <p:nvGrpSpPr>
              <p:cNvPr id="42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/>
            <p:cNvCxnSpPr>
              <a:cxnSpLocks noChangeShapeType="1"/>
            </p:cNvCxnSpPr>
            <p:nvPr/>
          </p:nvCxnSpPr>
          <p:spPr bwMode="auto">
            <a:xfrm>
              <a:off x="545950" y="461296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/>
          <p:cNvGrpSpPr/>
          <p:nvPr/>
        </p:nvGrpSpPr>
        <p:grpSpPr bwMode="auto">
          <a:xfrm>
            <a:off x="7502120" y="514831"/>
            <a:ext cx="3820239" cy="520700"/>
            <a:chOff x="0" y="0"/>
            <a:chExt cx="3821075" cy="521583"/>
          </a:xfrm>
        </p:grpSpPr>
        <p:sp>
          <p:nvSpPr>
            <p:cNvPr id="48" name="文本框 7"/>
            <p:cNvSpPr txBox="1">
              <a:spLocks noChangeArrowheads="1"/>
            </p:cNvSpPr>
            <p:nvPr/>
          </p:nvSpPr>
          <p:spPr bwMode="auto">
            <a:xfrm>
              <a:off x="941458" y="0"/>
              <a:ext cx="2879617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事件处理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组合 84"/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组合 105"/>
          <p:cNvGrpSpPr/>
          <p:nvPr/>
        </p:nvGrpSpPr>
        <p:grpSpPr bwMode="auto">
          <a:xfrm>
            <a:off x="7464646" y="3468912"/>
            <a:ext cx="3857510" cy="520192"/>
            <a:chOff x="0" y="0"/>
            <a:chExt cx="3858354" cy="521074"/>
          </a:xfrm>
        </p:grpSpPr>
        <p:sp>
          <p:nvSpPr>
            <p:cNvPr id="80" name="文本框 106"/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插件开发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1" name="组合 107"/>
            <p:cNvGrpSpPr/>
            <p:nvPr/>
          </p:nvGrpSpPr>
          <p:grpSpPr bwMode="auto">
            <a:xfrm>
              <a:off x="0" y="25925"/>
              <a:ext cx="755077" cy="495149"/>
              <a:chOff x="0" y="0"/>
              <a:chExt cx="755077" cy="495149"/>
            </a:xfrm>
          </p:grpSpPr>
          <p:grpSp>
            <p:nvGrpSpPr>
              <p:cNvPr id="83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85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连接符 108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组合 105"/>
          <p:cNvGrpSpPr/>
          <p:nvPr/>
        </p:nvGrpSpPr>
        <p:grpSpPr bwMode="auto">
          <a:xfrm>
            <a:off x="7464646" y="4492532"/>
            <a:ext cx="3857510" cy="520192"/>
            <a:chOff x="0" y="0"/>
            <a:chExt cx="3858354" cy="521074"/>
          </a:xfrm>
        </p:grpSpPr>
        <p:sp>
          <p:nvSpPr>
            <p:cNvPr id="3" name="文本框 106"/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项目实战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107"/>
            <p:cNvGrpSpPr/>
            <p:nvPr/>
          </p:nvGrpSpPr>
          <p:grpSpPr bwMode="auto">
            <a:xfrm>
              <a:off x="0" y="25925"/>
              <a:ext cx="755077" cy="495149"/>
              <a:chOff x="0" y="0"/>
              <a:chExt cx="755077" cy="495149"/>
            </a:xfrm>
          </p:grpSpPr>
          <p:grpSp>
            <p:nvGrpSpPr>
              <p:cNvPr id="7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8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0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1" name="直接连接符 108"/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组合 105"/>
          <p:cNvGrpSpPr/>
          <p:nvPr/>
        </p:nvGrpSpPr>
        <p:grpSpPr bwMode="auto">
          <a:xfrm>
            <a:off x="7472275" y="2516351"/>
            <a:ext cx="3857510" cy="520192"/>
            <a:chOff x="0" y="0"/>
            <a:chExt cx="3858354" cy="521074"/>
          </a:xfrm>
        </p:grpSpPr>
        <p:sp>
          <p:nvSpPr>
            <p:cNvPr id="13" name="文本框 106"/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 Ajax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07"/>
            <p:cNvGrpSpPr/>
            <p:nvPr/>
          </p:nvGrpSpPr>
          <p:grpSpPr bwMode="auto">
            <a:xfrm>
              <a:off x="0" y="25925"/>
              <a:ext cx="755077" cy="495149"/>
              <a:chOff x="0" y="0"/>
              <a:chExt cx="755077" cy="495149"/>
            </a:xfrm>
          </p:grpSpPr>
          <p:grpSp>
            <p:nvGrpSpPr>
              <p:cNvPr id="15" name="组合 109"/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6" name="平行四边形 1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" name="平行四边形 112"/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8" name="文本框 110"/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Calibri" panose="020F07020304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9" name="直接连接符 108"/>
            <p:cNvCxnSpPr>
              <a:cxnSpLocks noChangeShapeType="1"/>
            </p:cNvCxnSpPr>
            <p:nvPr/>
          </p:nvCxnSpPr>
          <p:spPr bwMode="auto">
            <a:xfrm>
              <a:off x="545950" y="461296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</a:rPr>
              <a:t>项目的目录结构</a:t>
            </a:r>
            <a:endParaRPr lang="zh-CN" altLang="en-US" b="1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</a:rPr>
              <a:t>项目的接口地址</a:t>
            </a:r>
            <a:endParaRPr lang="zh-CN" altLang="en-US" dirty="0"/>
          </a:p>
          <a:p>
            <a:pPr lvl="1"/>
            <a:r>
              <a:rPr lang="en-US" altLang="zh-CN" dirty="0"/>
              <a:t>baseURL：http://123.207.32.32:9060/beike/api</a:t>
            </a:r>
            <a:endParaRPr lang="en-US" altLang="zh-CN" dirty="0"/>
          </a:p>
          <a:p>
            <a:pPr lvl="1"/>
            <a:r>
              <a:rPr lang="zh-CN" altLang="en-US" dirty="0"/>
              <a:t>首页数据：</a:t>
            </a:r>
            <a:r>
              <a:rPr lang="en-US" altLang="zh-CN" dirty="0"/>
              <a:t>baseURL + /homePageInfo</a:t>
            </a:r>
            <a:endParaRPr lang="en-US" altLang="zh-CN" dirty="0"/>
          </a:p>
          <a:p>
            <a:pPr lvl="1"/>
            <a:r>
              <a:rPr lang="zh-CN" altLang="en-US" dirty="0"/>
              <a:t>搜素接口：baseURL + /sug/headerSearch?cityId=440100&amp;cityName=广州&amp;channel=site&amp;keyword=白云山&amp;query=白云山</a:t>
            </a:r>
            <a:endParaRPr lang="zh-CN" altLang="en-US" dirty="0"/>
          </a:p>
          <a:p>
            <a:pPr lvl="1"/>
            <a:r>
              <a:rPr lang="zh-CN" altLang="en-US" dirty="0"/>
              <a:t>热门推荐：baseURL + /site/rent</a:t>
            </a:r>
            <a:endParaRPr lang="zh-CN" altLang="en-US" dirty="0"/>
          </a:p>
          <a:p>
            <a:pPr lvl="1"/>
            <a:r>
              <a:rPr lang="zh-CN" altLang="en-US" dirty="0"/>
              <a:t>城市数据：baseURL + /city</a:t>
            </a: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项目实战</a:t>
            </a:r>
            <a:endParaRPr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865" y="1856740"/>
            <a:ext cx="1651000" cy="1476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Web</a:t>
            </a:r>
            <a:r>
              <a:rPr lang="zh-CN" altLang="en-US" b="1" dirty="0"/>
              <a:t>页面经常</a:t>
            </a:r>
            <a:r>
              <a:rPr lang="zh-CN" altLang="en-US" b="1" dirty="0">
                <a:sym typeface="+mn-ea"/>
              </a:rPr>
              <a:t>需要</a:t>
            </a:r>
            <a:r>
              <a:rPr lang="zh-CN" altLang="en-US" b="1" dirty="0"/>
              <a:t>和用户之间进行交互，而交互的过程中我们可能想要捕捉这个交互的过程：</a:t>
            </a:r>
            <a:endParaRPr lang="en-US" altLang="zh-CN" b="1" dirty="0"/>
          </a:p>
          <a:p>
            <a:pPr lvl="1"/>
            <a:r>
              <a:rPr lang="zh-CN" altLang="en-US" dirty="0"/>
              <a:t>比如</a:t>
            </a:r>
            <a:r>
              <a:rPr lang="zh-CN" altLang="en-US" dirty="0">
                <a:solidFill>
                  <a:srgbClr val="FF0000"/>
                </a:solidFill>
              </a:rPr>
              <a:t>用户点击了某个按钮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用户在输入框里面输入了某个文本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用户鼠标经过了某个位置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浏览器需要搭建一条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代码和事件之间的桥梁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当某个事件发生时，让</a:t>
            </a:r>
            <a:r>
              <a:rPr lang="en-US" altLang="zh-CN" dirty="0"/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可以相应（执行某个函数），</a:t>
            </a:r>
            <a:r>
              <a:rPr lang="zh-CN" altLang="en-US" dirty="0"/>
              <a:t>所以我们需要</a:t>
            </a:r>
            <a:r>
              <a:rPr lang="zh-CN" altLang="en-US" dirty="0">
                <a:solidFill>
                  <a:srgbClr val="FF0000"/>
                </a:solidFill>
              </a:rPr>
              <a:t>针对事件编写处理程序（</a:t>
            </a:r>
            <a:r>
              <a:rPr lang="en-US" altLang="zh-CN" dirty="0">
                <a:solidFill>
                  <a:srgbClr val="FF0000"/>
                </a:solidFill>
              </a:rPr>
              <a:t>handler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kumimoji="1" lang="zh-CN" altLang="en-US" b="1" dirty="0"/>
              <a:t>原生事件监听方法：</a:t>
            </a:r>
            <a:endParaRPr kumimoji="1" lang="zh-CN" altLang="en-US" b="1" dirty="0"/>
          </a:p>
          <a:p>
            <a:pPr lvl="1"/>
            <a:r>
              <a:rPr kumimoji="1" lang="zh-CN" altLang="en-US" dirty="0">
                <a:sym typeface="+mn-ea"/>
              </a:rPr>
              <a:t>事件监听方式一：在</a:t>
            </a:r>
            <a:r>
              <a:rPr kumimoji="1" lang="en-US" altLang="zh-CN" dirty="0">
                <a:sym typeface="+mn-ea"/>
              </a:rPr>
              <a:t>script</a:t>
            </a:r>
            <a:r>
              <a:rPr kumimoji="1" lang="zh-CN" altLang="en-US" dirty="0">
                <a:sym typeface="+mn-ea"/>
              </a:rPr>
              <a:t>中直接监听（很少使用）。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ym typeface="+mn-ea"/>
              </a:rPr>
              <a:t>事件监听方式二：</a:t>
            </a:r>
            <a:r>
              <a:rPr kumimoji="1" lang="en-US" altLang="zh-CN" dirty="0">
                <a:sym typeface="+mn-ea"/>
              </a:rPr>
              <a:t>DOM</a:t>
            </a:r>
            <a:r>
              <a:rPr kumimoji="1" lang="zh-CN" altLang="en-US" dirty="0">
                <a:sym typeface="+mn-ea"/>
              </a:rPr>
              <a:t>属性，通过元素的</a:t>
            </a:r>
            <a:r>
              <a:rPr kumimoji="1" lang="en-US" altLang="zh-CN" dirty="0">
                <a:sym typeface="+mn-ea"/>
              </a:rPr>
              <a:t>on</a:t>
            </a:r>
            <a:r>
              <a:rPr kumimoji="1" lang="zh-CN" altLang="en-US" dirty="0">
                <a:sym typeface="+mn-ea"/>
              </a:rPr>
              <a:t>来监听事件。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ym typeface="+mn-ea"/>
              </a:rPr>
              <a:t>事件监听方式三：通过</a:t>
            </a:r>
            <a:r>
              <a:rPr kumimoji="1" lang="en-US" altLang="zh-CN" dirty="0">
                <a:sym typeface="+mn-ea"/>
              </a:rPr>
              <a:t>EventTarget</a:t>
            </a:r>
            <a:r>
              <a:rPr kumimoji="1" lang="zh-CN" altLang="en-US" dirty="0">
                <a:sym typeface="+mn-ea"/>
              </a:rPr>
              <a:t>中的</a:t>
            </a:r>
            <a:r>
              <a:rPr kumimoji="1" lang="en-US" altLang="zh-CN" dirty="0" err="1">
                <a:sym typeface="+mn-ea"/>
              </a:rPr>
              <a:t>addEventListener</a:t>
            </a:r>
            <a:r>
              <a:rPr kumimoji="1" lang="zh-CN" altLang="en-US" dirty="0">
                <a:sym typeface="+mn-ea"/>
              </a:rPr>
              <a:t>来监听。</a:t>
            </a:r>
            <a:endParaRPr kumimoji="1" lang="zh-CN" altLang="en-US" b="1" dirty="0"/>
          </a:p>
          <a:p>
            <a:r>
              <a:rPr kumimoji="1" lang="en-US" altLang="zh-CN" b="1" dirty="0"/>
              <a:t>jQuery</a:t>
            </a:r>
            <a:r>
              <a:rPr kumimoji="1" lang="zh-CN" altLang="en-US" b="1" dirty="0"/>
              <a:t>事件监听方法：</a:t>
            </a:r>
            <a:endParaRPr kumimoji="1" lang="zh-CN" altLang="en-US" b="1" dirty="0"/>
          </a:p>
          <a:p>
            <a:pPr lvl="1"/>
            <a:r>
              <a:rPr kumimoji="1" lang="zh-CN" altLang="en-US" dirty="0">
                <a:sym typeface="+mn-ea"/>
              </a:rPr>
              <a:t>事件监听方式一：直接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调用</a:t>
            </a:r>
            <a:r>
              <a:rPr kumimoji="1" lang="en-US" altLang="zh-CN" dirty="0">
                <a:solidFill>
                  <a:srgbClr val="FF0000"/>
                </a:solidFill>
                <a:sym typeface="+mn-ea"/>
              </a:rPr>
              <a:t>jQuery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对象中的事件处理函数</a:t>
            </a:r>
            <a:r>
              <a:rPr kumimoji="1" lang="zh-CN" altLang="en-US" dirty="0">
                <a:sym typeface="+mn-ea"/>
              </a:rPr>
              <a:t>来监听，例如：</a:t>
            </a:r>
            <a:r>
              <a:rPr kumimoji="1" lang="en-US" altLang="zh-CN" dirty="0">
                <a:sym typeface="+mn-ea"/>
              </a:rPr>
              <a:t>click</a:t>
            </a:r>
            <a:r>
              <a:rPr kumimoji="1" lang="zh-CN" altLang="en-US" dirty="0">
                <a:sym typeface="+mn-ea"/>
              </a:rPr>
              <a:t>，</a:t>
            </a:r>
            <a:r>
              <a:rPr kumimoji="1" lang="en-US" altLang="zh-CN" dirty="0">
                <a:sym typeface="+mn-ea"/>
              </a:rPr>
              <a:t>mouseenter....</a:t>
            </a:r>
            <a:r>
              <a:rPr kumimoji="1" lang="zh-CN" altLang="en-US" dirty="0">
                <a:sym typeface="+mn-ea"/>
              </a:rPr>
              <a:t>。</a:t>
            </a:r>
            <a:endParaRPr kumimoji="1" lang="zh-CN" altLang="en-US" dirty="0">
              <a:sym typeface="+mn-ea"/>
            </a:endParaRPr>
          </a:p>
          <a:p>
            <a:pPr lvl="1"/>
            <a:r>
              <a:rPr kumimoji="1" lang="zh-CN" altLang="en-US" dirty="0">
                <a:sym typeface="+mn-ea"/>
              </a:rPr>
              <a:t>事件监听方式二：调用</a:t>
            </a:r>
            <a:r>
              <a:rPr kumimoji="1" lang="en-US" altLang="zh-CN" dirty="0">
                <a:sym typeface="+mn-ea"/>
              </a:rPr>
              <a:t>jQuery</a:t>
            </a:r>
            <a:r>
              <a:rPr kumimoji="1" lang="zh-CN" altLang="en-US" dirty="0">
                <a:sym typeface="+mn-ea"/>
              </a:rPr>
              <a:t>对象中的</a:t>
            </a:r>
            <a:r>
              <a:rPr kumimoji="1" lang="en-US" altLang="zh-CN" dirty="0">
                <a:solidFill>
                  <a:srgbClr val="FF0000"/>
                </a:solidFill>
                <a:sym typeface="+mn-ea"/>
              </a:rPr>
              <a:t>on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函数</a:t>
            </a:r>
            <a:r>
              <a:rPr kumimoji="1" lang="zh-CN" altLang="en-US" dirty="0">
                <a:sym typeface="+mn-ea"/>
              </a:rPr>
              <a:t>来监听，使用</a:t>
            </a:r>
            <a:r>
              <a:rPr kumimoji="1" lang="en-US" altLang="zh-CN" dirty="0">
                <a:sym typeface="+mn-ea"/>
              </a:rPr>
              <a:t>off</a:t>
            </a:r>
            <a:r>
              <a:rPr kumimoji="1" lang="zh-CN" altLang="en-US" dirty="0">
                <a:sym typeface="+mn-ea"/>
              </a:rPr>
              <a:t>函数来取消监听。</a:t>
            </a:r>
            <a:endParaRPr kumimoji="1" lang="zh-CN" altLang="en-US" b="1" dirty="0"/>
          </a:p>
          <a:p>
            <a:pPr lvl="1"/>
            <a:endParaRPr kumimoji="1" lang="en-US" altLang="zh-CN" b="1" dirty="0"/>
          </a:p>
          <a:p>
            <a:pPr lvl="1"/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认识事件（</a:t>
            </a:r>
            <a:r>
              <a:rPr lang="en-US" altLang="zh-CN" dirty="0"/>
              <a:t>Event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5045" y="3174365"/>
            <a:ext cx="4078605" cy="160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click</a:t>
            </a:r>
            <a:r>
              <a:rPr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和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on</a:t>
            </a:r>
            <a:r>
              <a:rPr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的区别</a:t>
            </a:r>
            <a:r>
              <a:rPr 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：</a:t>
            </a:r>
            <a:endParaRPr lang="zh-CN" b="1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pPr lvl="1"/>
            <a:r>
              <a:rPr kumimoji="1" lang="en-US" altLang="zh-CN" dirty="0"/>
              <a:t>click</a:t>
            </a:r>
            <a:r>
              <a:rPr kumimoji="1" lang="zh-CN" altLang="en-US" dirty="0"/>
              <a:t>是</a:t>
            </a:r>
            <a:r>
              <a:rPr kumimoji="1" lang="en-US" altLang="zh-CN" dirty="0"/>
              <a:t>on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FF0000"/>
                </a:solidFill>
              </a:rPr>
              <a:t>简写</a:t>
            </a:r>
            <a:r>
              <a:rPr kumimoji="1" lang="zh-CN" altLang="en-US" dirty="0"/>
              <a:t>。它们重复监听，</a:t>
            </a:r>
            <a:r>
              <a:rPr kumimoji="1" lang="zh-CN" altLang="en-US" dirty="0">
                <a:solidFill>
                  <a:srgbClr val="FF0000"/>
                </a:solidFill>
              </a:rPr>
              <a:t>不会出现覆盖情况，都支持事件委托</a:t>
            </a:r>
            <a:r>
              <a:rPr kumimoji="1" lang="zh-CN" altLang="en-US" dirty="0"/>
              <a:t>，底层用的是</a:t>
            </a:r>
            <a:r>
              <a:rPr kumimoji="1" lang="en-US" altLang="zh-CN" dirty="0"/>
              <a:t>addEventListener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 lvl="1"/>
            <a:r>
              <a:rPr kumimoji="1" lang="zh-CN" altLang="en-US" dirty="0">
                <a:sym typeface="+mn-ea"/>
              </a:rPr>
              <a:t>如果 on 没有使用 selector 的话，那么和使用click是一样的。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on 函数可以</a:t>
            </a:r>
            <a:r>
              <a:rPr kumimoji="1" lang="zh-CN" altLang="en-US" dirty="0">
                <a:solidFill>
                  <a:srgbClr val="FF0000"/>
                </a:solidFill>
              </a:rPr>
              <a:t>接受一个 selector 参数，用于过滤触发事件的后代元素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 lvl="1"/>
            <a:r>
              <a:rPr lang="en-US" altLang="zh-CN" dirty="0"/>
              <a:t>on </a:t>
            </a:r>
            <a:r>
              <a:rPr lang="zh-CN" altLang="en-US" dirty="0"/>
              <a:t>函数支持给事件</a:t>
            </a:r>
            <a:r>
              <a:rPr lang="zh-CN" altLang="en-US" dirty="0">
                <a:solidFill>
                  <a:srgbClr val="FF0000"/>
                </a:solidFill>
              </a:rPr>
              <a:t>添加命名空间。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</a:t>
            </a:r>
            <a:r>
              <a:rPr dirty="0"/>
              <a:t>和</a:t>
            </a:r>
            <a:r>
              <a:rPr lang="en-US" altLang="zh-CN" dirty="0"/>
              <a:t>on</a:t>
            </a:r>
            <a:r>
              <a:rPr dirty="0"/>
              <a:t>的区别</a:t>
            </a: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665" y="3688715"/>
            <a:ext cx="5311775" cy="246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click</a:t>
            </a:r>
            <a:r>
              <a:rPr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和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on</a:t>
            </a:r>
            <a:r>
              <a:rPr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的</a:t>
            </a:r>
            <a:r>
              <a:rPr 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this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指向</a:t>
            </a:r>
            <a:r>
              <a:rPr 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：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this</a:t>
            </a:r>
            <a:r>
              <a:rPr kumimoji="1" lang="zh-CN" altLang="en-US" dirty="0"/>
              <a:t>都是指向原生的</a:t>
            </a:r>
            <a:r>
              <a:rPr kumimoji="1" lang="en-US" altLang="zh-CN" dirty="0"/>
              <a:t>DOM Element</a:t>
            </a:r>
            <a:endParaRPr kumimoji="1" lang="zh-CN" altLang="en-US" dirty="0"/>
          </a:p>
          <a:p>
            <a:pPr marL="301625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</a:t>
            </a:r>
            <a:r>
              <a:rPr dirty="0"/>
              <a:t>和</a:t>
            </a:r>
            <a:r>
              <a:rPr lang="en-US" altLang="zh-CN" dirty="0"/>
              <a:t>on</a:t>
            </a:r>
            <a:r>
              <a:rPr dirty="0"/>
              <a:t>中</a:t>
            </a:r>
            <a:r>
              <a:rPr lang="en-US" altLang="zh-CN" dirty="0"/>
              <a:t>this</a:t>
            </a:r>
            <a:r>
              <a:rPr dirty="0"/>
              <a:t>指向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75" y="2364740"/>
            <a:ext cx="5154295" cy="1066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4121785"/>
            <a:ext cx="5153660" cy="8502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0" y="2364740"/>
            <a:ext cx="5088255" cy="2191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我们会发现默认情况下事件是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从最内层的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span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向外依次传递的顺序</a:t>
            </a:r>
            <a:r>
              <a:rPr lang="zh-CN" altLang="en-US" b="1" dirty="0">
                <a:sym typeface="+mn-ea"/>
              </a:rPr>
              <a:t>，这个顺序我们称之为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事件冒泡（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Event Bubble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）</a:t>
            </a:r>
            <a:r>
              <a:rPr lang="en-US" altLang="zh-CN" b="1" dirty="0">
                <a:sym typeface="+mn-ea"/>
              </a:rPr>
              <a:t>;</a:t>
            </a:r>
            <a:endParaRPr lang="zh-CN" altLang="en-US" b="1" dirty="0"/>
          </a:p>
          <a:p>
            <a:r>
              <a:rPr lang="zh-CN" altLang="en-US" b="1" dirty="0">
                <a:sym typeface="+mn-ea"/>
              </a:rPr>
              <a:t>事实上，还有另外一种监听事件流的方式就是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从外层到内层（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body -&gt; span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），</a:t>
            </a:r>
            <a:r>
              <a:rPr lang="zh-CN" altLang="en-US" b="1" dirty="0">
                <a:sym typeface="+mn-ea"/>
              </a:rPr>
              <a:t>这种称之为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事件捕获（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Event Capture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 b="1" dirty="0">
                <a:sym typeface="+mn-ea"/>
              </a:rPr>
              <a:t>；</a:t>
            </a:r>
            <a:endParaRPr lang="en-US" altLang="zh-CN" b="1" dirty="0"/>
          </a:p>
          <a:p>
            <a:r>
              <a:rPr lang="zh-CN" altLang="en-US" b="1" dirty="0">
                <a:sym typeface="+mn-ea"/>
              </a:rPr>
              <a:t>为什么会产生两种不同的处理流呢？</a:t>
            </a:r>
            <a:endParaRPr lang="zh-CN" altLang="en-US" b="1" dirty="0"/>
          </a:p>
          <a:p>
            <a:pPr lvl="1"/>
            <a:r>
              <a:rPr lang="zh-CN" altLang="en-US" dirty="0">
                <a:sym typeface="+mn-ea"/>
              </a:rPr>
              <a:t>这是因为早期浏览器开发时，不管是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IE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还是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Netscape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公司都发现了这个问题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;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但是他们采用了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完全相反的事件流来对事件进行了传递</a:t>
            </a:r>
            <a:r>
              <a:rPr lang="zh-CN" altLang="en-US" dirty="0">
                <a:sym typeface="+mn-ea"/>
              </a:rPr>
              <a:t>；</a:t>
            </a:r>
            <a:endParaRPr lang="zh-CN" altLang="en-US" dirty="0"/>
          </a:p>
          <a:p>
            <a:pPr lvl="1"/>
            <a:r>
              <a:rPr lang="en-US" altLang="zh-CN" dirty="0">
                <a:sym typeface="+mn-ea"/>
              </a:rPr>
              <a:t>IE&lt;9</a:t>
            </a:r>
            <a:r>
              <a:rPr lang="zh-CN" altLang="en-US" dirty="0">
                <a:sym typeface="+mn-ea"/>
              </a:rPr>
              <a:t>仅采用了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事件冒泡的方式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Netscape</a:t>
            </a:r>
            <a:r>
              <a:rPr lang="zh-CN" altLang="en-US" dirty="0">
                <a:sym typeface="+mn-ea"/>
              </a:rPr>
              <a:t>采用了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事件捕获的方式</a:t>
            </a:r>
            <a:r>
              <a:rPr lang="zh-CN" altLang="en-US" dirty="0">
                <a:sym typeface="+mn-ea"/>
              </a:rPr>
              <a:t>；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/>
              <a:t> IE9+和</a:t>
            </a:r>
            <a:r>
              <a:rPr lang="zh-CN" altLang="en-US" dirty="0"/>
              <a:t>现在</a:t>
            </a:r>
            <a:r>
              <a:rPr lang="en-US" altLang="zh-CN" dirty="0"/>
              <a:t>所有主流浏览器都</a:t>
            </a:r>
            <a:r>
              <a:rPr lang="zh-CN" altLang="en-US" dirty="0"/>
              <a:t>已</a:t>
            </a:r>
            <a:r>
              <a:rPr lang="en-US" altLang="zh-CN" dirty="0"/>
              <a:t>支持这</a:t>
            </a:r>
            <a:r>
              <a:rPr lang="zh-CN" altLang="en-US" dirty="0"/>
              <a:t>两种方式。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为了更好的兼容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IE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浏览器，底层并没有实现事件捕获</a:t>
            </a:r>
            <a:r>
              <a:rPr lang="zh-CN" altLang="en-US" b="1" dirty="0">
                <a:sym typeface="+mn-ea"/>
              </a:rPr>
              <a:t>。</a:t>
            </a:r>
            <a:endParaRPr lang="zh-CN" altLang="en-US" b="1" dirty="0">
              <a:sym typeface="+mn-ea"/>
            </a:endParaRPr>
          </a:p>
          <a:p>
            <a:pPr lvl="1"/>
            <a:endParaRPr lang="zh-CN" altLang="en-US" b="1" dirty="0">
              <a:sym typeface="+mn-ea"/>
            </a:endParaRPr>
          </a:p>
          <a:p>
            <a:pPr lvl="1"/>
            <a:endParaRPr lang="zh-CN" altLang="en-US" b="1" dirty="0">
              <a:sym typeface="+mn-ea"/>
            </a:endParaRP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的事件冒泡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9080" y="4744720"/>
            <a:ext cx="2254885" cy="1441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4744720"/>
            <a:ext cx="1739900" cy="173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charset="0"/>
              <a:buChar char=""/>
            </a:pPr>
            <a:r>
              <a:rPr lang="zh-CN" altLang="en-US" dirty="0"/>
              <a:t>jQuery事件系统的</a:t>
            </a:r>
            <a:r>
              <a:rPr lang="zh-CN" altLang="en-US" dirty="0">
                <a:sym typeface="+mn-ea"/>
              </a:rPr>
              <a:t>规范</a:t>
            </a:r>
            <a:r>
              <a:rPr lang="zh-CN" altLang="en-US" dirty="0">
                <a:solidFill>
                  <a:srgbClr val="FF0000"/>
                </a:solidFill>
              </a:rPr>
              <a:t>是根据W3C的标准</a:t>
            </a:r>
            <a:r>
              <a:rPr lang="zh-CN" altLang="en-US" dirty="0">
                <a:solidFill>
                  <a:schemeClr val="tx1"/>
                </a:solidFill>
              </a:rPr>
              <a:t>来</a:t>
            </a:r>
            <a:r>
              <a:rPr lang="zh-CN" altLang="en-US" dirty="0"/>
              <a:t>制定</a:t>
            </a:r>
            <a:r>
              <a:rPr lang="en-US" altLang="zh-CN" dirty="0">
                <a:solidFill>
                  <a:srgbClr val="FF0000"/>
                </a:solidFill>
              </a:rPr>
              <a:t>jQuery</a:t>
            </a:r>
            <a:r>
              <a:rPr lang="zh-CN" altLang="en-US" dirty="0">
                <a:solidFill>
                  <a:srgbClr val="FF0000"/>
                </a:solidFill>
              </a:rPr>
              <a:t>事件对象</a:t>
            </a:r>
            <a:r>
              <a:rPr lang="zh-CN" altLang="en-US" dirty="0"/>
              <a:t>。原始事件对象的大多数属性都被</a:t>
            </a:r>
            <a:r>
              <a:rPr lang="zh-CN" altLang="en-US" dirty="0">
                <a:solidFill>
                  <a:srgbClr val="FF0000"/>
                </a:solidFill>
              </a:rPr>
              <a:t>复制到新的</a:t>
            </a:r>
            <a:r>
              <a:rPr lang="en-US" altLang="zh-CN" dirty="0">
                <a:solidFill>
                  <a:srgbClr val="FF0000"/>
                </a:solidFill>
              </a:rPr>
              <a:t>jQuery</a:t>
            </a:r>
            <a:r>
              <a:rPr lang="zh-CN" altLang="en-US" dirty="0">
                <a:solidFill>
                  <a:srgbClr val="FF0000"/>
                </a:solidFill>
              </a:rPr>
              <a:t>事件对象</a:t>
            </a:r>
            <a:r>
              <a:rPr lang="zh-CN" altLang="en-US" dirty="0"/>
              <a:t>上。如，以下原生的事件属性被复制到</a:t>
            </a:r>
            <a:r>
              <a:rPr lang="en-US" altLang="zh-CN" dirty="0"/>
              <a:t>jQuery</a:t>
            </a:r>
            <a:r>
              <a:rPr lang="zh-CN" altLang="en-US" dirty="0"/>
              <a:t>事件对象中：</a:t>
            </a:r>
            <a:endParaRPr lang="zh-CN" altLang="en-US" dirty="0"/>
          </a:p>
          <a:p>
            <a:pPr marL="546100" lvl="2" indent="0">
              <a:buFont typeface="Wingdings" panose="05000000000000000000" charset="0"/>
              <a:buNone/>
            </a:pPr>
            <a:r>
              <a:rPr lang="zh-CN" altLang="en-US" dirty="0"/>
              <a:t>altKey, clientX, clientY, </a:t>
            </a:r>
            <a:r>
              <a:rPr lang="zh-CN" altLang="en-US" dirty="0">
                <a:solidFill>
                  <a:srgbClr val="FF0000"/>
                </a:solidFill>
              </a:rPr>
              <a:t>currentTarget</a:t>
            </a:r>
            <a:r>
              <a:rPr lang="zh-CN" altLang="en-US" dirty="0"/>
              <a:t>, </a:t>
            </a:r>
            <a:r>
              <a:rPr lang="zh-CN" altLang="en-US" dirty="0">
                <a:solidFill>
                  <a:srgbClr val="FF0000"/>
                </a:solidFill>
              </a:rPr>
              <a:t>data</a:t>
            </a:r>
            <a:r>
              <a:rPr lang="zh-CN" altLang="en-US" dirty="0"/>
              <a:t>, detail,  key, </a:t>
            </a:r>
            <a:r>
              <a:rPr lang="zh-CN" altLang="en-US" dirty="0">
                <a:solidFill>
                  <a:srgbClr val="FF0000"/>
                </a:solidFill>
              </a:rPr>
              <a:t>keyCode</a:t>
            </a:r>
            <a:r>
              <a:rPr lang="zh-CN" altLang="en-US" dirty="0"/>
              <a:t>, </a:t>
            </a:r>
            <a:r>
              <a:rPr lang="zh-CN" altLang="en-US" dirty="0">
                <a:solidFill>
                  <a:srgbClr val="FF0000"/>
                </a:solidFill>
              </a:rPr>
              <a:t>offsetX, offsetY</a:t>
            </a:r>
            <a:r>
              <a:rPr lang="zh-CN" altLang="en-US" dirty="0"/>
              <a:t>, originalTarget, </a:t>
            </a:r>
            <a:r>
              <a:rPr lang="zh-CN" altLang="en-US" dirty="0">
                <a:solidFill>
                  <a:srgbClr val="FF0000"/>
                </a:solidFill>
              </a:rPr>
              <a:t>pageX, pageY</a:t>
            </a:r>
            <a:r>
              <a:rPr lang="zh-CN" altLang="en-US" dirty="0"/>
              <a:t>, </a:t>
            </a:r>
            <a:r>
              <a:rPr lang="zh-CN" altLang="en-US" dirty="0">
                <a:solidFill>
                  <a:srgbClr val="FF0000"/>
                </a:solidFill>
              </a:rPr>
              <a:t>relatedTarget</a:t>
            </a:r>
            <a:r>
              <a:rPr lang="zh-CN" altLang="en-US" dirty="0"/>
              <a:t>, </a:t>
            </a:r>
            <a:r>
              <a:rPr lang="zh-CN" altLang="en-US" dirty="0">
                <a:solidFill>
                  <a:schemeClr val="tx1"/>
                </a:solidFill>
              </a:rPr>
              <a:t>screenX, screenY</a:t>
            </a:r>
            <a:r>
              <a:rPr lang="zh-CN" altLang="en-US" dirty="0"/>
              <a:t>, </a:t>
            </a:r>
            <a:r>
              <a:rPr lang="zh-CN" altLang="en-US" dirty="0">
                <a:solidFill>
                  <a:srgbClr val="FF0000"/>
                </a:solidFill>
              </a:rPr>
              <a:t>target</a:t>
            </a:r>
            <a:r>
              <a:rPr lang="zh-CN" altLang="en-US" dirty="0"/>
              <a:t>, </a:t>
            </a:r>
            <a:r>
              <a:rPr lang="en-US" altLang="zh-CN" dirty="0"/>
              <a:t>......</a:t>
            </a:r>
            <a:endParaRPr lang="zh-CN" altLang="en-US" dirty="0"/>
          </a:p>
          <a:p>
            <a:pPr lvl="1">
              <a:buFont typeface="Wingdings" panose="05000000000000000000" charset="0"/>
              <a:buChar char=""/>
            </a:pPr>
            <a:r>
              <a:rPr lang="en-US" altLang="zh-CN" dirty="0"/>
              <a:t>jQuery</a:t>
            </a:r>
            <a:r>
              <a:rPr lang="zh-CN" altLang="en-US" dirty="0"/>
              <a:t>事件对象通用的属性（以下属性已实现跨浏览器的兼容）：</a:t>
            </a:r>
            <a:endParaRPr lang="zh-CN" altLang="en-US" dirty="0"/>
          </a:p>
          <a:p>
            <a:pPr lvl="2">
              <a:buFont typeface="Wingdings" panose="05000000000000000000" charset="0"/>
              <a:buChar char=""/>
            </a:pPr>
            <a:r>
              <a:rPr lang="zh-CN" altLang="en-US" dirty="0"/>
              <a:t>target、relatedTarget、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pageX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pageY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which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metaKey</a:t>
            </a:r>
            <a:endParaRPr lang="zh-CN" altLang="en-US" dirty="0"/>
          </a:p>
          <a:p>
            <a:pPr lvl="1">
              <a:buFont typeface="Wingdings" panose="05000000000000000000" charset="0"/>
              <a:buChar char=""/>
            </a:pPr>
            <a:r>
              <a:rPr lang="en-US" altLang="zh-CN" dirty="0"/>
              <a:t>jQuery</a:t>
            </a:r>
            <a:r>
              <a:rPr lang="zh-CN" altLang="en-US" dirty="0"/>
              <a:t>事件对象常用的方法：</a:t>
            </a:r>
            <a:endParaRPr lang="zh-CN" altLang="en-US" dirty="0"/>
          </a:p>
          <a:p>
            <a:pPr lvl="2">
              <a:buFont typeface="Wingdings" panose="05000000000000000000" charset="0"/>
              <a:buChar char=""/>
            </a:pPr>
            <a:r>
              <a:rPr lang="zh-CN" altLang="en-US" dirty="0">
                <a:solidFill>
                  <a:srgbClr val="FF0000"/>
                </a:solidFill>
              </a:rPr>
              <a:t>preventDefault</a:t>
            </a:r>
            <a:r>
              <a:rPr lang="zh-CN" altLang="en-US" dirty="0"/>
              <a:t>() </a:t>
            </a:r>
            <a:r>
              <a:rPr lang="en-US" altLang="zh-CN" dirty="0"/>
              <a:t>:  </a:t>
            </a:r>
            <a:r>
              <a:rPr lang="zh-CN" altLang="en-US" dirty="0">
                <a:sym typeface="+mn-ea"/>
              </a:rPr>
              <a:t>取消事件的默认行为（例如，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标签、表单事件等）。</a:t>
            </a:r>
            <a:endParaRPr lang="zh-CN" altLang="en-US" dirty="0"/>
          </a:p>
          <a:p>
            <a:pPr lvl="2">
              <a:buFont typeface="Wingdings" panose="05000000000000000000" charset="0"/>
              <a:buChar char=""/>
            </a:pPr>
            <a:r>
              <a:rPr lang="zh-CN" altLang="en-US" dirty="0">
                <a:solidFill>
                  <a:srgbClr val="FF0000"/>
                </a:solidFill>
              </a:rPr>
              <a:t>stopPropagation</a:t>
            </a:r>
            <a:r>
              <a:rPr lang="zh-CN" altLang="en-US" dirty="0"/>
              <a:t>() </a:t>
            </a:r>
            <a:r>
              <a:rPr lang="en-US" altLang="zh-CN" dirty="0"/>
              <a:t>:  </a:t>
            </a:r>
            <a:r>
              <a:rPr lang="zh-CN" altLang="en-US" dirty="0">
                <a:sym typeface="+mn-ea"/>
              </a:rPr>
              <a:t>阻止事件的进一步传递（例如，事件冒泡）。</a:t>
            </a:r>
            <a:endParaRPr lang="zh-CN" altLang="en-US" dirty="0"/>
          </a:p>
          <a:p>
            <a:pPr lvl="1"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要访问其它事件的属性，可以使用 event.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originalEvent </a:t>
            </a:r>
            <a:r>
              <a:rPr lang="zh-CN" altLang="en-US" dirty="0">
                <a:sym typeface="+mn-ea"/>
              </a:rPr>
              <a:t>获取原生对象。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的事件对象</a:t>
            </a:r>
            <a:r>
              <a:rPr lang="en-US" altLang="zh-CN" dirty="0">
                <a:sym typeface="+mn-ea"/>
              </a:rPr>
              <a:t>( Event Object)</a:t>
            </a:r>
            <a:endParaRPr lang="en-US" altLang="zh-CN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4760" y="4847590"/>
            <a:ext cx="4307205" cy="1327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事件冒泡在某种情况下可以帮助我们实现强大的事件处理模式 </a:t>
            </a:r>
            <a:r>
              <a:rPr lang="en-US" altLang="zh-CN" b="1" dirty="0">
                <a:sym typeface="+mn-ea"/>
              </a:rPr>
              <a:t>–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事件委托模式</a:t>
            </a:r>
            <a:r>
              <a:rPr lang="zh-CN" altLang="en-US" b="1" dirty="0">
                <a:sym typeface="+mn-ea"/>
              </a:rPr>
              <a:t>（也是一种设计模式）</a:t>
            </a:r>
            <a:endParaRPr lang="en-US" altLang="zh-CN" b="1" dirty="0"/>
          </a:p>
          <a:p>
            <a:r>
              <a:rPr lang="zh-CN" altLang="en-US" b="1" dirty="0">
                <a:sym typeface="+mn-ea"/>
              </a:rPr>
              <a:t>那么这个模式是怎么样的呢？</a:t>
            </a:r>
            <a:endParaRPr lang="en-US" altLang="zh-CN" b="1" dirty="0"/>
          </a:p>
          <a:p>
            <a:pPr lvl="1"/>
            <a:r>
              <a:rPr lang="zh-CN" altLang="en-US" dirty="0">
                <a:sym typeface="+mn-ea"/>
              </a:rPr>
              <a:t>因为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当子元素被点击</a:t>
            </a:r>
            <a:r>
              <a:rPr lang="zh-CN" altLang="en-US" dirty="0">
                <a:sym typeface="+mn-ea"/>
              </a:rPr>
              <a:t>时，父元素可以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通过冒泡可以监听到子元素的点击</a:t>
            </a:r>
            <a:r>
              <a:rPr lang="zh-CN" altLang="en-US" dirty="0">
                <a:sym typeface="+mn-ea"/>
              </a:rPr>
              <a:t>；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并且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可以通过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event.target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获取到当前监听的元素</a:t>
            </a:r>
            <a:r>
              <a:rPr lang="zh-CN" altLang="en-US" dirty="0">
                <a:sym typeface="+mn-ea"/>
              </a:rPr>
              <a:t>；</a:t>
            </a:r>
            <a:endParaRPr lang="en-US" altLang="zh-CN" dirty="0"/>
          </a:p>
          <a:p>
            <a:r>
              <a:rPr lang="zh-CN" altLang="en-US" b="1" dirty="0">
                <a:sym typeface="+mn-ea"/>
              </a:rPr>
              <a:t>案例：一个</a:t>
            </a:r>
            <a:r>
              <a:rPr lang="en-US" altLang="zh-CN" b="1" dirty="0" err="1">
                <a:sym typeface="+mn-ea"/>
              </a:rPr>
              <a:t>ul</a:t>
            </a:r>
            <a:r>
              <a:rPr lang="zh-CN" altLang="en-US" b="1" dirty="0">
                <a:sym typeface="+mn-ea"/>
              </a:rPr>
              <a:t>中存放多个</a:t>
            </a:r>
            <a:r>
              <a:rPr lang="en-US" altLang="zh-CN" b="1" dirty="0">
                <a:sym typeface="+mn-ea"/>
              </a:rPr>
              <a:t>li</a:t>
            </a:r>
            <a:r>
              <a:rPr lang="zh-CN" altLang="en-US" b="1" dirty="0">
                <a:sym typeface="+mn-ea"/>
              </a:rPr>
              <a:t>，使用事件委托的模式来监听</a:t>
            </a:r>
            <a:r>
              <a:rPr lang="en-US" altLang="zh-CN" b="1" dirty="0">
                <a:sym typeface="+mn-ea"/>
              </a:rPr>
              <a:t>li</a:t>
            </a:r>
            <a:r>
              <a:rPr lang="zh-CN" altLang="en-US" b="1" dirty="0">
                <a:sym typeface="+mn-ea"/>
              </a:rPr>
              <a:t>中子元素的点击事件。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的事件委托（</a:t>
            </a:r>
            <a:r>
              <a:rPr lang="en-US" altLang="zh-CN" dirty="0">
                <a:sym typeface="+mn-ea"/>
              </a:rPr>
              <a:t>event delegation</a:t>
            </a:r>
            <a:r>
              <a:rPr dirty="0">
                <a:sym typeface="+mn-ea"/>
              </a:rPr>
              <a:t>）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95" y="3818255"/>
            <a:ext cx="5378450" cy="2485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鼠标事件（</a:t>
            </a:r>
            <a:r>
              <a:rPr lang="en-US" altLang="zh-CN" b="1" dirty="0"/>
              <a:t>Mouse Events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/>
            <a:r>
              <a:rPr lang="en-US" altLang="zh-CN" dirty="0"/>
              <a:t>.</a:t>
            </a:r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en-US" altLang="zh-CN" dirty="0"/>
              <a:t>() </a:t>
            </a:r>
            <a:r>
              <a:rPr lang="zh-CN" altLang="en-US" dirty="0"/>
              <a:t>、</a:t>
            </a:r>
            <a:r>
              <a:rPr lang="en-US" altLang="zh-CN" dirty="0"/>
              <a:t>.dblclick()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>
                <a:solidFill>
                  <a:srgbClr val="FF0000"/>
                </a:solidFill>
              </a:rPr>
              <a:t>hover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>
                <a:sym typeface="+mn-ea"/>
              </a:rPr>
              <a:t>.mousedown() </a:t>
            </a:r>
            <a:r>
              <a:rPr lang="zh-CN" altLang="en-US" dirty="0">
                <a:sym typeface="+mn-ea"/>
              </a:rPr>
              <a:t>、.mouseup()</a:t>
            </a:r>
            <a:endParaRPr lang="en-US" altLang="zh-CN" dirty="0"/>
          </a:p>
          <a:p>
            <a:pPr lvl="1"/>
            <a:r>
              <a:rPr lang="zh-CN" altLang="en-US" dirty="0"/>
              <a:t>.</a:t>
            </a:r>
            <a:r>
              <a:rPr lang="zh-CN" altLang="en-US" dirty="0">
                <a:solidFill>
                  <a:srgbClr val="FF0000"/>
                </a:solidFill>
              </a:rPr>
              <a:t>mouseenter</a:t>
            </a:r>
            <a:r>
              <a:rPr lang="zh-CN" altLang="en-US" dirty="0"/>
              <a:t>()、.</a:t>
            </a:r>
            <a:r>
              <a:rPr lang="zh-CN" altLang="en-US" dirty="0">
                <a:solidFill>
                  <a:srgbClr val="FF0000"/>
                </a:solidFill>
              </a:rPr>
              <a:t>mouseleave</a:t>
            </a:r>
            <a:r>
              <a:rPr lang="zh-CN" altLang="en-US" dirty="0"/>
              <a:t>()</a:t>
            </a:r>
            <a:r>
              <a:rPr lang="zh-CN" altLang="en-US" dirty="0">
                <a:sym typeface="+mn-ea"/>
              </a:rPr>
              <a:t>、.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mousemove</a:t>
            </a:r>
            <a:r>
              <a:rPr lang="zh-CN" altLang="en-US" dirty="0">
                <a:sym typeface="+mn-ea"/>
              </a:rPr>
              <a:t>()</a:t>
            </a:r>
            <a:endParaRPr lang="zh-CN" altLang="en-US" dirty="0"/>
          </a:p>
          <a:p>
            <a:pPr lvl="1"/>
            <a:r>
              <a:rPr lang="zh-CN" altLang="en-US" dirty="0"/>
              <a:t>.mouseover()、.mouseout() 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/>
              <a:t>.contextmenu()、.toggle()</a:t>
            </a:r>
            <a:endParaRPr lang="zh-CN" altLang="en-US" dirty="0"/>
          </a:p>
          <a:p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键盘事件（</a:t>
            </a:r>
            <a:r>
              <a:rPr lang="en-US" altLang="zh-CN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Keyboard Events</a:t>
            </a:r>
            <a:r>
              <a:rPr lang="zh-CN" altLang="en-US" b="1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）</a:t>
            </a:r>
            <a:endParaRPr lang="zh-CN" altLang="en-US" dirty="0"/>
          </a:p>
          <a:p>
            <a:pPr lvl="1"/>
            <a:r>
              <a:rPr lang="en-US" altLang="zh-CN" dirty="0" err="1">
                <a:sym typeface="+mn-ea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keydown</a:t>
            </a:r>
            <a:r>
              <a:rPr lang="en-US" altLang="zh-CN" dirty="0" err="1">
                <a:sym typeface="+mn-ea"/>
              </a:rPr>
              <a:t>() </a:t>
            </a:r>
            <a:r>
              <a:rPr lang="zh-CN" altLang="en-US" dirty="0" err="1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.keypress()</a:t>
            </a:r>
            <a:r>
              <a:rPr lang="zh-CN" altLang="en-US" dirty="0" err="1">
                <a:sym typeface="+mn-ea"/>
              </a:rPr>
              <a:t>、.keyup()</a:t>
            </a:r>
            <a:endParaRPr lang="zh-CN" altLang="en-US" dirty="0"/>
          </a:p>
          <a:p>
            <a:r>
              <a:rPr lang="zh-CN" altLang="en-US" b="1" dirty="0">
                <a:sym typeface="+mn-ea"/>
              </a:rPr>
              <a:t>文档事件（</a:t>
            </a:r>
            <a:r>
              <a:rPr lang="en-US" altLang="zh-CN" b="1" dirty="0">
                <a:sym typeface="+mn-ea"/>
              </a:rPr>
              <a:t>Document Loading Events</a:t>
            </a:r>
            <a:r>
              <a:rPr lang="zh-CN" altLang="en-US" b="1" dirty="0">
                <a:sym typeface="+mn-ea"/>
              </a:rPr>
              <a:t>）</a:t>
            </a:r>
            <a:endParaRPr lang="zh-CN" altLang="en-US" b="1" dirty="0">
              <a:sym typeface="+mn-ea"/>
            </a:endParaRPr>
          </a:p>
          <a:p>
            <a:pPr lvl="1"/>
            <a:r>
              <a:rPr lang="en-US" altLang="zh-CN" dirty="0" err="1">
                <a:sym typeface="+mn-ea"/>
              </a:rPr>
              <a:t>load、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ready()</a:t>
            </a:r>
            <a:r>
              <a:rPr lang="en-US" altLang="zh-CN" dirty="0" err="1">
                <a:sym typeface="+mn-ea"/>
              </a:rPr>
              <a:t>、.unload</a:t>
            </a:r>
            <a:endParaRPr lang="zh-CN" altLang="en-US" b="1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表单事件（</a:t>
            </a:r>
            <a:r>
              <a:rPr lang="en-US" altLang="zh-CN" b="1" dirty="0">
                <a:sym typeface="+mn-ea"/>
              </a:rPr>
              <a:t>Form Events</a:t>
            </a:r>
            <a:r>
              <a:rPr lang="zh-CN" altLang="en-US" b="1" dirty="0">
                <a:sym typeface="+mn-ea"/>
              </a:rPr>
              <a:t>）</a:t>
            </a:r>
            <a:endParaRPr lang="zh-CN" altLang="en-US" b="1" dirty="0">
              <a:sym typeface="+mn-ea"/>
            </a:endParaRPr>
          </a:p>
          <a:p>
            <a:pPr lvl="1"/>
            <a:r>
              <a:rPr lang="en-US" altLang="zh-CN" dirty="0" err="1">
                <a:sym typeface="+mn-ea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blur</a:t>
            </a:r>
            <a:r>
              <a:rPr lang="en-US" altLang="zh-CN" dirty="0" err="1">
                <a:sym typeface="+mn-ea"/>
              </a:rPr>
              <a:t>() 、.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focus</a:t>
            </a:r>
            <a:r>
              <a:rPr lang="en-US" altLang="zh-CN" dirty="0" err="1">
                <a:sym typeface="+mn-ea"/>
              </a:rPr>
              <a:t>()、.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change</a:t>
            </a:r>
            <a:r>
              <a:rPr lang="en-US" altLang="zh-CN" dirty="0" err="1">
                <a:sym typeface="+mn-ea"/>
              </a:rPr>
              <a:t>()、.submit()、.select()</a:t>
            </a:r>
            <a:endParaRPr lang="zh-CN" altLang="en-US" b="1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浏览器事件（</a:t>
            </a:r>
            <a:r>
              <a:rPr lang="en-US" altLang="zh-CN" b="1" dirty="0">
                <a:sym typeface="+mn-ea"/>
              </a:rPr>
              <a:t>Browser Events</a:t>
            </a:r>
            <a:r>
              <a:rPr lang="zh-CN" altLang="en-US" b="1" dirty="0">
                <a:sym typeface="+mn-ea"/>
              </a:rPr>
              <a:t>）</a:t>
            </a:r>
            <a:endParaRPr lang="zh-CN" altLang="en-US" b="1" dirty="0">
              <a:sym typeface="+mn-ea"/>
            </a:endParaRPr>
          </a:p>
          <a:p>
            <a:pPr lvl="1"/>
            <a:r>
              <a:rPr lang="en-US" altLang="zh-CN" dirty="0" err="1">
                <a:solidFill>
                  <a:srgbClr val="FF0000"/>
                </a:solidFill>
                <a:sym typeface="+mn-ea"/>
              </a:rPr>
              <a:t>.resize()</a:t>
            </a:r>
            <a:r>
              <a:rPr lang="zh-CN" altLang="en-US" dirty="0" err="1">
                <a:sym typeface="+mn-ea"/>
              </a:rPr>
              <a:t>、.scroll()</a:t>
            </a:r>
            <a:endParaRPr lang="en-US" altLang="zh-CN" dirty="0" err="1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  <a:p>
            <a:pPr marL="30162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jQuery</a:t>
            </a:r>
            <a:r>
              <a:rPr dirty="0">
                <a:sym typeface="+mn-ea"/>
              </a:rPr>
              <a:t>常见的事件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0530" y="3430270"/>
            <a:ext cx="6710045" cy="3270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0</TotalTime>
  <Words>5906</Words>
  <Application>WPS 演示</Application>
  <PresentationFormat>宽屏</PresentationFormat>
  <Paragraphs>302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方正书宋_GBK</vt:lpstr>
      <vt:lpstr>Wingdings</vt:lpstr>
      <vt:lpstr>微软雅黑</vt:lpstr>
      <vt:lpstr>Arial</vt:lpstr>
      <vt:lpstr>Calibri</vt:lpstr>
      <vt:lpstr>宋体</vt:lpstr>
      <vt:lpstr>Microsoft YaHei</vt:lpstr>
      <vt:lpstr>Wingdings</vt:lpstr>
      <vt:lpstr>等线</vt:lpstr>
      <vt:lpstr>汉仪中等线KW</vt:lpstr>
      <vt:lpstr>Arial Unicode MS</vt:lpstr>
      <vt:lpstr>等线 Light</vt:lpstr>
      <vt:lpstr>2021-4-26-2</vt:lpstr>
      <vt:lpstr>jQuery事件/动画/Ajax</vt:lpstr>
      <vt:lpstr>PowerPoint 演示文稿</vt:lpstr>
      <vt:lpstr>认识事件（Event）</vt:lpstr>
      <vt:lpstr>click和on的区别</vt:lpstr>
      <vt:lpstr>click和on中this指向</vt:lpstr>
      <vt:lpstr>jQuery的事件冒泡</vt:lpstr>
      <vt:lpstr>jQuery的事件对象( Event Object)</vt:lpstr>
      <vt:lpstr>jQuery的事件委托（event delegation）</vt:lpstr>
      <vt:lpstr>jQuery的常见事件</vt:lpstr>
      <vt:lpstr>mouseover和mouseenter的区别</vt:lpstr>
      <vt:lpstr>jQuery的键盘事件</vt:lpstr>
      <vt:lpstr>jQuery的表单事件</vt:lpstr>
      <vt:lpstr>jQuery的animate动画操作</vt:lpstr>
      <vt:lpstr>jQuery的常见动画操作</vt:lpstr>
      <vt:lpstr>jQuery元素中的动画队列</vt:lpstr>
      <vt:lpstr>jQuery中的遍历</vt:lpstr>
      <vt:lpstr>jQuery的Ajax</vt:lpstr>
      <vt:lpstr>Ajax请求参数(Paramsters)</vt:lpstr>
      <vt:lpstr>jQuery插件（plugins）开发</vt:lpstr>
      <vt:lpstr>jQuery项目实战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liujun</cp:lastModifiedBy>
  <cp:revision>2062</cp:revision>
  <dcterms:created xsi:type="dcterms:W3CDTF">2022-06-18T14:13:28Z</dcterms:created>
  <dcterms:modified xsi:type="dcterms:W3CDTF">2022-06-18T14:13:28Z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2052-2.4.0.3964</vt:lpwstr>
  </property>
</Properties>
</file>