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56" r:id="rId2"/>
    <p:sldId id="288" r:id="rId3"/>
    <p:sldId id="384" r:id="rId4"/>
    <p:sldId id="408" r:id="rId5"/>
    <p:sldId id="385" r:id="rId6"/>
    <p:sldId id="380" r:id="rId7"/>
    <p:sldId id="381" r:id="rId8"/>
    <p:sldId id="382" r:id="rId9"/>
    <p:sldId id="376" r:id="rId10"/>
    <p:sldId id="388" r:id="rId11"/>
    <p:sldId id="387" r:id="rId12"/>
    <p:sldId id="389" r:id="rId13"/>
    <p:sldId id="425" r:id="rId14"/>
    <p:sldId id="404" r:id="rId15"/>
    <p:sldId id="405" r:id="rId16"/>
    <p:sldId id="406" r:id="rId17"/>
    <p:sldId id="434" r:id="rId18"/>
    <p:sldId id="407" r:id="rId19"/>
    <p:sldId id="377" r:id="rId20"/>
    <p:sldId id="402" r:id="rId21"/>
    <p:sldId id="391" r:id="rId22"/>
    <p:sldId id="42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jQuery的事件处理" id="{CF02A6D8-BD64-4A2F-9C1B-226C37BBE962}">
          <p14:sldIdLst>
            <p14:sldId id="384"/>
            <p14:sldId id="408"/>
            <p14:sldId id="385"/>
            <p14:sldId id="380"/>
            <p14:sldId id="381"/>
            <p14:sldId id="382"/>
            <p14:sldId id="376"/>
            <p14:sldId id="388"/>
            <p14:sldId id="387"/>
            <p14:sldId id="389"/>
            <p14:sldId id="425"/>
          </p14:sldIdLst>
        </p14:section>
        <p14:section name="JQuery的动画操作" id="{686AF49F-1101-4CE9-A04D-71BEE23C883A}">
          <p14:sldIdLst>
            <p14:sldId id="404"/>
            <p14:sldId id="405"/>
            <p14:sldId id="406"/>
            <p14:sldId id="434"/>
            <p14:sldId id="407"/>
          </p14:sldIdLst>
        </p14:section>
        <p14:section name="jQuery的Ajax" id="{F66C7F73-4B97-48CB-941A-92415BF79A5F}">
          <p14:sldIdLst>
            <p14:sldId id="377"/>
            <p14:sldId id="402"/>
          </p14:sldIdLst>
        </p14:section>
        <p14:section name="jQuery插件" id="{4E2C3CDA-0346-4A8F-9657-8F7853A0880B}">
          <p14:sldIdLst>
            <p14:sldId id="391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0" autoAdjust="0"/>
  </p:normalViewPr>
  <p:slideViewPr>
    <p:cSldViewPr snapToGrid="0" snapToObjects="1">
      <p:cViewPr varScale="1">
        <p:scale>
          <a:sx n="95" d="100"/>
          <a:sy n="9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事件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动画</a:t>
            </a:r>
            <a:r>
              <a:rPr kumimoji="1" lang="en-US" altLang="zh-CN" dirty="0"/>
              <a:t>/AJAX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022643" y="4179442"/>
            <a:ext cx="6327531" cy="433633"/>
          </a:xfrm>
        </p:spPr>
        <p:txBody>
          <a:bodyPr>
            <a:normAutofit fontScale="82500"/>
          </a:bodyPr>
          <a:lstStyle/>
          <a:p>
            <a:pPr marL="0" indent="0">
              <a:buNone/>
            </a:pPr>
            <a:r>
              <a:rPr kumimoji="1" lang="zh-CN" altLang="en-US" dirty="0"/>
              <a:t>刘军  </a:t>
            </a:r>
            <a:r>
              <a:rPr kumimoji="1" lang="en-US" altLang="zh-CN" dirty="0"/>
              <a:t>liujun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mouseenter()</a:t>
            </a:r>
            <a:r>
              <a:rPr lang="zh-CN" altLang="en-US" b="1" dirty="0"/>
              <a:t>和</a:t>
            </a:r>
            <a:r>
              <a:rPr lang="en-US" altLang="zh-CN" b="1" dirty="0"/>
              <a:t>mouseleave()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不支持冒泡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进入子元素依然属于在该元素内，没有任何反应</a:t>
            </a:r>
            <a:endParaRPr lang="en-US" altLang="zh-CN" dirty="0"/>
          </a:p>
          <a:p>
            <a:r>
              <a:rPr lang="en-US" altLang="zh-CN" b="1" dirty="0"/>
              <a:t>mouseover()</a:t>
            </a:r>
            <a:r>
              <a:rPr lang="zh-CN" altLang="en-US" b="1" dirty="0"/>
              <a:t>和</a:t>
            </a:r>
            <a:r>
              <a:rPr lang="en-US" altLang="zh-CN" b="1" dirty="0"/>
              <a:t>mouseout()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支持冒泡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进入元素的子元素时</a:t>
            </a:r>
            <a:endParaRPr lang="en-US" altLang="zh-CN" dirty="0"/>
          </a:p>
          <a:p>
            <a:pPr lvl="2"/>
            <a:r>
              <a:rPr lang="zh-CN" altLang="en-US" dirty="0"/>
              <a:t>先调用父元素的</a:t>
            </a:r>
            <a:r>
              <a:rPr lang="en-US" altLang="zh-CN" dirty="0"/>
              <a:t>mouseout</a:t>
            </a:r>
          </a:p>
          <a:p>
            <a:pPr lvl="2"/>
            <a:r>
              <a:rPr lang="zh-CN" altLang="en-US" dirty="0"/>
              <a:t>再调用子元素的</a:t>
            </a:r>
            <a:r>
              <a:rPr lang="en-US" altLang="zh-CN" dirty="0"/>
              <a:t>mouseover</a:t>
            </a:r>
          </a:p>
          <a:p>
            <a:pPr lvl="2"/>
            <a:r>
              <a:rPr lang="zh-CN" altLang="en-US" dirty="0"/>
              <a:t>因为支持冒泡，所以会将</a:t>
            </a:r>
            <a:r>
              <a:rPr lang="en-US" altLang="zh-CN" dirty="0"/>
              <a:t>mouseover</a:t>
            </a:r>
            <a:r>
              <a:rPr lang="zh-CN" altLang="en-US" dirty="0"/>
              <a:t>传递到父元素中；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mouseover</a:t>
            </a:r>
            <a:r>
              <a:rPr lang="zh-CN" altLang="en-US" dirty="0"/>
              <a:t>和</a:t>
            </a:r>
            <a:r>
              <a:rPr lang="en-US" altLang="zh-CN" dirty="0"/>
              <a:t>mouseenter</a:t>
            </a:r>
            <a:r>
              <a:rPr lang="zh-CN" altLang="en-US" dirty="0"/>
              <a:t>的区别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23" y="1605395"/>
            <a:ext cx="2086452" cy="20664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989" y="1695663"/>
            <a:ext cx="42957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5" y="4019960"/>
            <a:ext cx="43243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事件的执行顺序是 </a:t>
            </a:r>
            <a:r>
              <a:rPr lang="en-US" altLang="zh-CN" b="1" dirty="0">
                <a:sym typeface="+mn-ea"/>
              </a:rPr>
              <a:t>keydown()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keypress()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keyup()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keydown</a:t>
            </a:r>
            <a:r>
              <a:rPr lang="zh-CN" altLang="en-US" dirty="0">
                <a:sym typeface="+mn-ea"/>
              </a:rPr>
              <a:t>事件先发生；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keypress</a:t>
            </a:r>
            <a:r>
              <a:rPr lang="zh-CN" altLang="en-US" dirty="0">
                <a:sym typeface="+mn-ea"/>
              </a:rPr>
              <a:t>发生在文本被输入；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keyup</a:t>
            </a:r>
            <a:r>
              <a:rPr lang="zh-CN" altLang="en-US" dirty="0">
                <a:sym typeface="+mn-ea"/>
              </a:rPr>
              <a:t>发生在文本输入完成（抬起、松开）；</a:t>
            </a:r>
            <a:endParaRPr lang="en-US" altLang="zh-CN" dirty="0"/>
          </a:p>
          <a:p>
            <a:r>
              <a:rPr lang="zh-CN" altLang="en-US" b="1" dirty="0">
                <a:sym typeface="+mn-ea"/>
              </a:rPr>
              <a:t>我们可以通过</a:t>
            </a:r>
            <a:r>
              <a:rPr lang="en-US" altLang="zh-CN" b="1" dirty="0">
                <a:sym typeface="+mn-ea"/>
              </a:rPr>
              <a:t>key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>
                <a:sym typeface="+mn-ea"/>
              </a:rPr>
              <a:t>code</a:t>
            </a:r>
            <a:r>
              <a:rPr lang="zh-CN" altLang="en-US" b="1" dirty="0">
                <a:sym typeface="+mn-ea"/>
              </a:rPr>
              <a:t>来区分按下的键：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code</a:t>
            </a:r>
            <a:r>
              <a:rPr lang="zh-CN" altLang="en-US" dirty="0">
                <a:sym typeface="+mn-ea"/>
              </a:rPr>
              <a:t>：“按键代码”（</a:t>
            </a:r>
            <a:r>
              <a:rPr lang="en-US" altLang="zh-CN" dirty="0">
                <a:sym typeface="+mn-ea"/>
              </a:rPr>
              <a:t>"</a:t>
            </a:r>
            <a:r>
              <a:rPr lang="en-US" altLang="zh-CN" dirty="0" err="1">
                <a:sym typeface="+mn-ea"/>
              </a:rPr>
              <a:t>KeyA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"</a:t>
            </a:r>
            <a:r>
              <a:rPr lang="en-US" altLang="zh-CN" dirty="0" err="1">
                <a:sym typeface="+mn-ea"/>
              </a:rPr>
              <a:t>ArrowLeft</a:t>
            </a:r>
            <a:r>
              <a:rPr lang="en-US" altLang="zh-CN" dirty="0">
                <a:sym typeface="+mn-ea"/>
              </a:rPr>
              <a:t>" </a:t>
            </a:r>
            <a:r>
              <a:rPr lang="zh-CN" altLang="en-US" dirty="0">
                <a:sym typeface="+mn-ea"/>
              </a:rPr>
              <a:t>等），特定于键盘上按键的物理位置。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：字符（</a:t>
            </a:r>
            <a:r>
              <a:rPr lang="en-US" altLang="zh-CN" dirty="0">
                <a:sym typeface="+mn-ea"/>
              </a:rPr>
              <a:t>"A"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"a" </a:t>
            </a:r>
            <a:r>
              <a:rPr lang="zh-CN" altLang="en-US" dirty="0">
                <a:sym typeface="+mn-ea"/>
              </a:rPr>
              <a:t>等），对于非字符（</a:t>
            </a:r>
            <a:r>
              <a:rPr lang="en-US" altLang="zh-CN" dirty="0">
                <a:sym typeface="+mn-ea"/>
              </a:rPr>
              <a:t>non-character</a:t>
            </a:r>
            <a:r>
              <a:rPr lang="zh-CN" altLang="en-US" dirty="0">
                <a:sym typeface="+mn-ea"/>
              </a:rPr>
              <a:t>）的按键，通常具有与 </a:t>
            </a:r>
            <a:r>
              <a:rPr lang="en-US" altLang="zh-CN" dirty="0">
                <a:sym typeface="+mn-ea"/>
              </a:rPr>
              <a:t>code </a:t>
            </a:r>
            <a:r>
              <a:rPr lang="zh-CN" altLang="en-US" dirty="0">
                <a:sym typeface="+mn-ea"/>
              </a:rPr>
              <a:t>相同的值。）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的键盘事件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653280"/>
            <a:ext cx="3408045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表单事件（</a:t>
            </a:r>
            <a:r>
              <a:rPr lang="en-US" altLang="zh-CN" b="1" dirty="0">
                <a:sym typeface="+mn-ea"/>
              </a:rPr>
              <a:t>Form Events</a:t>
            </a:r>
            <a:r>
              <a:rPr lang="zh-CN" altLang="en-US" b="1" dirty="0">
                <a:sym typeface="+mn-ea"/>
              </a:rPr>
              <a:t>）</a:t>
            </a:r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blur</a:t>
            </a:r>
            <a:r>
              <a:rPr lang="en-US" altLang="zh-CN" dirty="0" err="1">
                <a:sym typeface="+mn-ea"/>
              </a:rPr>
              <a:t>() 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元素失去焦点时触发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focus</a:t>
            </a:r>
            <a:r>
              <a:rPr lang="en-US" altLang="zh-CN" dirty="0" err="1">
                <a:sym typeface="+mn-ea"/>
              </a:rPr>
              <a:t>()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元素获取焦点时触发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change</a:t>
            </a:r>
            <a:r>
              <a:rPr lang="en-US" altLang="zh-CN" dirty="0" err="1">
                <a:sym typeface="+mn-ea"/>
              </a:rPr>
              <a:t>()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该事件在表单元素的内容改变时触发</a:t>
            </a:r>
            <a:r>
              <a:rPr lang="en-US" altLang="zh-CN" dirty="0">
                <a:effectLst/>
                <a:latin typeface="+mn-lt"/>
                <a:ea typeface="+mn-ea"/>
                <a:sym typeface="+mn-ea"/>
              </a:rPr>
              <a:t>( &lt;</a:t>
            </a:r>
            <a:r>
              <a:rPr lang="en-US" dirty="0">
                <a:effectLst/>
                <a:latin typeface="+mn-lt"/>
                <a:ea typeface="+mn-ea"/>
                <a:sym typeface="+mn-ea"/>
              </a:rPr>
              <a:t>input&gt;, &lt;keygen&gt;, &lt;select&gt;,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和 </a:t>
            </a:r>
            <a:r>
              <a:rPr lang="en-US" altLang="zh-CN" dirty="0">
                <a:effectLst/>
                <a:latin typeface="+mn-lt"/>
                <a:ea typeface="+mn-ea"/>
                <a:sym typeface="+mn-ea"/>
              </a:rPr>
              <a:t>&lt;</a:t>
            </a:r>
            <a:r>
              <a:rPr lang="en-US" dirty="0" err="1">
                <a:effectLst/>
                <a:latin typeface="+mn-lt"/>
                <a:ea typeface="+mn-ea"/>
                <a:sym typeface="+mn-ea"/>
              </a:rPr>
              <a:t>textarea</a:t>
            </a:r>
            <a:r>
              <a:rPr lang="en-US" dirty="0">
                <a:effectLst/>
                <a:latin typeface="+mn-lt"/>
                <a:ea typeface="+mn-ea"/>
                <a:sym typeface="+mn-ea"/>
              </a:rPr>
              <a:t>&gt;)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.submit()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表单提交时触发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......</a:t>
            </a:r>
            <a:endParaRPr lang="zh-CN" altLang="en-US" b="1" dirty="0">
              <a:sym typeface="+mn-ea"/>
            </a:endParaRPr>
          </a:p>
          <a:p>
            <a:pPr marL="0" lvl="1" indent="0">
              <a:buNone/>
            </a:pPr>
            <a:endParaRPr lang="zh-CN" altLang="en-US" b="0" u="none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pPr marL="0" lvl="1" indent="0">
              <a:buNone/>
            </a:pPr>
            <a:endParaRPr lang="en-US" b="0" u="none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None/>
            </a:pPr>
            <a:endParaRPr lang="zh-CN" altLang="en-US" b="0" u="none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的表单事件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4051935"/>
            <a:ext cx="3780790" cy="2421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jQuery-</a:t>
            </a:r>
            <a:r>
              <a:rPr dirty="0">
                <a:sym typeface="+mn-ea"/>
              </a:rPr>
              <a:t>选项卡切换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592580"/>
            <a:ext cx="7544435" cy="519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" y="3404870"/>
            <a:ext cx="337693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.animate()</a:t>
            </a:r>
            <a:r>
              <a:rPr lang="zh-CN" altLang="en-US" b="1" dirty="0"/>
              <a:t>： 执行一组 CSS属性的自定义动画，允许支持数字的CSS属性上创建动画。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.animate( properties [, duration ] [, easing ] [, complete ] )</a:t>
            </a:r>
            <a:endParaRPr lang="en-US" altLang="zh-CN" dirty="0"/>
          </a:p>
          <a:p>
            <a:pPr lvl="1"/>
            <a:r>
              <a:rPr lang="en-US" altLang="zh-CN" dirty="0"/>
              <a:t>.animate( properties, options )</a:t>
            </a:r>
          </a:p>
          <a:p>
            <a:pPr lvl="2"/>
            <a:r>
              <a:rPr lang="en-US" altLang="zh-CN" dirty="0">
                <a:sym typeface="+mn-ea"/>
              </a:rPr>
              <a:t>propertys</a:t>
            </a:r>
            <a:r>
              <a:rPr lang="zh-CN" altLang="en-US" dirty="0">
                <a:sym typeface="+mn-ea"/>
              </a:rPr>
              <a:t>参数的支持：</a:t>
            </a:r>
            <a:endParaRPr lang="zh-CN" altLang="en-US" dirty="0"/>
          </a:p>
          <a:p>
            <a:pPr lvl="3"/>
            <a:r>
              <a:rPr lang="zh-CN" altLang="en-US" dirty="0"/>
              <a:t>数值：</a:t>
            </a:r>
            <a:r>
              <a:rPr lang="en-US" altLang="zh-CN" dirty="0"/>
              <a:t>number 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关键字：</a:t>
            </a:r>
            <a:r>
              <a:rPr lang="zh-CN" altLang="en-US" dirty="0"/>
              <a:t>'show'、'hide'和'toggle'</a:t>
            </a:r>
          </a:p>
          <a:p>
            <a:pPr lvl="3"/>
            <a:r>
              <a:rPr lang="zh-CN" altLang="en-US" dirty="0"/>
              <a:t>相对值：+= 、 -= </a:t>
            </a:r>
          </a:p>
          <a:p>
            <a:pPr lvl="3"/>
            <a:r>
              <a:rPr lang="zh-CN" altLang="en-US" dirty="0"/>
              <a:t>支持  em 、% 单位（可能会进行单位转换）。</a:t>
            </a:r>
          </a:p>
          <a:p>
            <a:r>
              <a:rPr lang="zh-CN" altLang="en-US" b="1" dirty="0"/>
              <a:t>自定义修改宽高度动画</a:t>
            </a:r>
          </a:p>
          <a:p>
            <a:pPr lvl="1"/>
            <a:r>
              <a:rPr lang="en-US" altLang="zh-CN" b="1" dirty="0"/>
              <a:t>height </a:t>
            </a:r>
            <a:r>
              <a:rPr lang="zh-CN" altLang="en-US" b="1" dirty="0"/>
              <a:t>：</a:t>
            </a:r>
            <a:r>
              <a:rPr lang="en-US" altLang="zh-CN" b="1" dirty="0"/>
              <a:t>100% -&gt; 0</a:t>
            </a:r>
          </a:p>
          <a:p>
            <a:pPr lvl="1"/>
            <a:r>
              <a:rPr lang="en-US" altLang="zh-CN" b="1" dirty="0"/>
              <a:t>width</a:t>
            </a:r>
            <a:r>
              <a:rPr lang="zh-CN" altLang="en-US" b="1" dirty="0"/>
              <a:t>： </a:t>
            </a:r>
            <a:r>
              <a:rPr lang="en-US" altLang="zh-CN" b="1" dirty="0"/>
              <a:t>100% -&gt; 0</a:t>
            </a:r>
          </a:p>
          <a:p>
            <a:pPr lvl="1"/>
            <a:r>
              <a:rPr lang="en-US" altLang="zh-CN" b="1" dirty="0"/>
              <a:t>opacity: 1 - &gt; 0</a:t>
            </a:r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动画操作</a:t>
            </a:r>
            <a:r>
              <a:rPr lang="en-US" altLang="zh-CN" dirty="0">
                <a:sym typeface="+mn-ea"/>
              </a:rPr>
              <a:t>-animate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65" y="2554605"/>
            <a:ext cx="5119370" cy="2379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65" y="5493385"/>
            <a:ext cx="1893570" cy="1051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.</a:t>
            </a:r>
            <a:r>
              <a:rPr lang="zh-CN" altLang="en-US" b="1" dirty="0"/>
              <a:t>显示和隐藏</a:t>
            </a:r>
            <a:r>
              <a:rPr lang="en-US" altLang="zh-CN" dirty="0">
                <a:sym typeface="+mn-ea"/>
              </a:rPr>
              <a:t>匹配的元素</a:t>
            </a:r>
            <a:endParaRPr lang="en-US" altLang="zh-CN" b="1" dirty="0"/>
          </a:p>
          <a:p>
            <a:pPr lvl="1"/>
            <a:r>
              <a:rPr lang="en-US" altLang="zh-CN" dirty="0"/>
              <a:t>.hide() 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.hide( [duration ] [, complete ] )</a:t>
            </a:r>
            <a:r>
              <a:rPr lang="zh-CN" altLang="en-US" dirty="0"/>
              <a:t>、.hide( options )  </a:t>
            </a:r>
            <a:r>
              <a:rPr lang="en-US" altLang="zh-CN" dirty="0"/>
              <a:t>-  </a:t>
            </a:r>
            <a:r>
              <a:rPr lang="zh-CN" altLang="en-US" dirty="0"/>
              <a:t>隐藏元素</a:t>
            </a:r>
            <a:endParaRPr lang="en-US" altLang="zh-CN" dirty="0"/>
          </a:p>
          <a:p>
            <a:pPr lvl="1"/>
            <a:r>
              <a:rPr lang="en-US" altLang="zh-CN" dirty="0"/>
              <a:t>.show()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( options )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显示元素</a:t>
            </a:r>
            <a:endParaRPr lang="en-US" altLang="zh-CN" dirty="0"/>
          </a:p>
          <a:p>
            <a:pPr lvl="1"/>
            <a:r>
              <a:rPr lang="en-US" altLang="zh-CN" dirty="0"/>
              <a:t>.toggle() 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toggle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toggle</a:t>
            </a:r>
            <a:r>
              <a:rPr lang="zh-CN" altLang="en-US" dirty="0">
                <a:sym typeface="+mn-ea"/>
              </a:rPr>
              <a:t>( options ) </a:t>
            </a:r>
            <a:r>
              <a:rPr lang="en-US" altLang="zh-CN" dirty="0"/>
              <a:t>-</a:t>
            </a:r>
            <a:r>
              <a:rPr lang="zh-CN" altLang="en-US" dirty="0"/>
              <a:t>显示或者隐藏元素</a:t>
            </a:r>
          </a:p>
          <a:p>
            <a:pPr marL="301625" lvl="1" indent="0">
              <a:buNone/>
            </a:pPr>
            <a:endParaRPr lang="en-US" altLang="zh-CN" dirty="0"/>
          </a:p>
          <a:p>
            <a:r>
              <a:rPr lang="zh-CN" altLang="en-US" b="1" dirty="0"/>
              <a:t>淡入淡出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.fadeIn()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fadeIn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( [duration ] [, complete ] )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fadeIn</a:t>
            </a:r>
            <a:r>
              <a:rPr lang="zh-CN" altLang="en-US" dirty="0">
                <a:sym typeface="+mn-ea"/>
              </a:rPr>
              <a:t>( options ) 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淡入动画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.fadeOut()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fadeOut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fadeOut</a:t>
            </a:r>
            <a:r>
              <a:rPr lang="zh-CN" altLang="en-US" dirty="0">
                <a:sym typeface="+mn-ea"/>
              </a:rPr>
              <a:t>( options )  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淡出动画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.fadeToggle()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fadeToggle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fadeToggle</a:t>
            </a:r>
            <a:r>
              <a:rPr lang="zh-CN" altLang="en-US" dirty="0">
                <a:sym typeface="+mn-ea"/>
              </a:rPr>
              <a:t>( options )   </a:t>
            </a:r>
            <a:r>
              <a:rPr lang="en-US" altLang="zh-CN" dirty="0">
                <a:sym typeface="+mn-ea"/>
              </a:rPr>
              <a:t>-  </a:t>
            </a:r>
            <a:r>
              <a:rPr lang="zh-CN" altLang="en-US" dirty="0">
                <a:sym typeface="+mn-ea"/>
              </a:rPr>
              <a:t>淡入淡出的切换</a:t>
            </a:r>
          </a:p>
          <a:p>
            <a:pPr lvl="1"/>
            <a:r>
              <a:rPr lang="en-US" altLang="zh-CN" dirty="0">
                <a:sym typeface="+mn-ea"/>
              </a:rPr>
              <a:t>.fadeTo( duration, opacity [, complete ] )</a:t>
            </a:r>
            <a:r>
              <a:rPr lang="zh-CN" altLang="en-US" dirty="0">
                <a:sym typeface="+mn-ea"/>
              </a:rPr>
              <a:t>   </a:t>
            </a:r>
            <a:r>
              <a:rPr lang="en-US" altLang="zh-CN" dirty="0">
                <a:sym typeface="+mn-ea"/>
              </a:rPr>
              <a:t>-  </a:t>
            </a:r>
            <a:r>
              <a:rPr lang="zh-CN" altLang="en-US" dirty="0">
                <a:sym typeface="+mn-ea"/>
              </a:rPr>
              <a:t>渐变到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常见动画函数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10" y="1755140"/>
            <a:ext cx="3044825" cy="58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jQuery</a:t>
            </a:r>
            <a:r>
              <a:rPr lang="zh-CN" altLang="en-US" b="1" dirty="0">
                <a:solidFill>
                  <a:srgbClr val="FF0000"/>
                </a:solidFill>
              </a:rPr>
              <a:t>匹配元素</a:t>
            </a:r>
            <a:r>
              <a:rPr lang="zh-CN" altLang="en-US" b="1" dirty="0"/>
              <a:t>中的</a:t>
            </a:r>
            <a:r>
              <a:rPr lang="en-US" altLang="zh-CN" b="1" dirty="0">
                <a:solidFill>
                  <a:srgbClr val="FF0000"/>
                </a:solidFill>
              </a:rPr>
              <a:t>animate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delay</a:t>
            </a:r>
            <a:r>
              <a:rPr lang="zh-CN" altLang="en-US" b="1" dirty="0"/>
              <a:t>动画是通过一个</a:t>
            </a:r>
            <a:r>
              <a:rPr lang="zh-CN" altLang="en-US" b="1" dirty="0">
                <a:solidFill>
                  <a:srgbClr val="FF0000"/>
                </a:solidFill>
              </a:rPr>
              <a:t>动画队列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queue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>来维护的。例如执行下面的动画都会添加到动画队列中：</a:t>
            </a:r>
          </a:p>
          <a:p>
            <a:pPr lvl="1"/>
            <a:r>
              <a:rPr lang="en-US" altLang="zh-CN" dirty="0"/>
              <a:t>.hide()  </a:t>
            </a:r>
            <a:r>
              <a:rPr lang="zh-CN" altLang="en-US" dirty="0"/>
              <a:t>、</a:t>
            </a:r>
            <a:r>
              <a:rPr lang="en-US" altLang="zh-CN" dirty="0"/>
              <a:t> .show()</a:t>
            </a:r>
          </a:p>
          <a:p>
            <a:pPr lvl="1"/>
            <a:r>
              <a:rPr lang="en-US" altLang="zh-CN" dirty="0"/>
              <a:t>.fadeIn()  </a:t>
            </a:r>
            <a:r>
              <a:rPr lang="zh-CN" altLang="en-US" dirty="0"/>
              <a:t>、</a:t>
            </a:r>
            <a:r>
              <a:rPr lang="en-US" altLang="zh-CN" dirty="0"/>
              <a:t>.fadeOut()</a:t>
            </a:r>
          </a:p>
          <a:p>
            <a:pPr lvl="1"/>
            <a:r>
              <a:rPr lang="en-US" altLang="zh-CN" dirty="0"/>
              <a:t>.animate()</a:t>
            </a:r>
            <a:r>
              <a:rPr lang="zh-CN" altLang="en-US" dirty="0"/>
              <a:t>、</a:t>
            </a:r>
            <a:r>
              <a:rPr lang="en-US" altLang="zh-CN" dirty="0"/>
              <a:t>delay()</a:t>
            </a:r>
          </a:p>
          <a:p>
            <a:pPr lvl="1"/>
            <a:r>
              <a:rPr lang="en-US" altLang="zh-CN" dirty="0"/>
              <a:t>......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queue</a:t>
            </a:r>
            <a:r>
              <a:rPr lang="zh-CN" altLang="en-US" b="1" dirty="0">
                <a:sym typeface="+mn-ea"/>
              </a:rPr>
              <a:t>()：查看当前选中元素中的动画队列。</a:t>
            </a:r>
          </a:p>
          <a:p>
            <a:r>
              <a:rPr lang="zh-CN" altLang="en-US" b="1" dirty="0">
                <a:sym typeface="+mn-ea"/>
              </a:rPr>
              <a:t>.stop( [clearQueue ] [, jumpToEnd ] )：停止匹配元素上当前正在运行的动画。</a:t>
            </a:r>
            <a:endParaRPr lang="zh-CN" altLang="en-US" b="1" dirty="0"/>
          </a:p>
          <a:p>
            <a:pPr lvl="1"/>
            <a:r>
              <a:rPr lang="zh-CN" altLang="en-US" dirty="0">
                <a:sym typeface="+mn-ea"/>
              </a:rPr>
              <a:t>clearQueue ：</a:t>
            </a:r>
            <a:r>
              <a:rPr lang="zh-CN" altLang="en-US" dirty="0"/>
              <a:t>一个布尔值，指示是否也删除排队中的动画。默认为false</a:t>
            </a:r>
          </a:p>
          <a:p>
            <a:pPr lvl="1"/>
            <a:r>
              <a:rPr lang="zh-CN" altLang="en-US" dirty="0">
                <a:sym typeface="+mn-ea"/>
              </a:rPr>
              <a:t>jumpToEnd </a:t>
            </a:r>
            <a:r>
              <a:rPr lang="zh-CN" altLang="en-US" dirty="0"/>
              <a:t>：一个布尔值，指示是否立即完成当前动画。默认为false</a:t>
            </a:r>
            <a:endParaRPr b="1" dirty="0"/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元素中的动画队列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45" y="3669030"/>
            <a:ext cx="419036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隐藏侧边栏广告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85" y="2568575"/>
            <a:ext cx="6196330" cy="2821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1257300"/>
            <a:ext cx="4076700" cy="509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.each( function )</a:t>
            </a:r>
            <a:r>
              <a:rPr lang="zh-CN" altLang="en-US" b="1" dirty="0"/>
              <a:t>： 遍历一个 jQuery 对象，为每个匹配的元素执行一个回调函数。</a:t>
            </a:r>
          </a:p>
          <a:p>
            <a:pPr lvl="1"/>
            <a:r>
              <a:rPr lang="en-US" altLang="zh-CN" dirty="0"/>
              <a:t>function </a:t>
            </a:r>
            <a:r>
              <a:rPr lang="zh-CN" altLang="en-US" dirty="0"/>
              <a:t>参数</a:t>
            </a:r>
            <a:r>
              <a:rPr lang="en-US" altLang="zh-CN" dirty="0">
                <a:sym typeface="+mn-ea"/>
              </a:rPr>
              <a:t>: </a:t>
            </a:r>
          </a:p>
          <a:p>
            <a:pPr lvl="2"/>
            <a:r>
              <a:rPr lang="en-US" altLang="zh-CN" dirty="0">
                <a:sym typeface="+mn-ea"/>
              </a:rPr>
              <a:t>Function( Integer index, Element element )</a:t>
            </a:r>
            <a:r>
              <a:rPr lang="zh-CN" altLang="en-US" dirty="0">
                <a:sym typeface="+mn-ea"/>
              </a:rPr>
              <a:t>， 函数中返回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会终止循环。</a:t>
            </a:r>
            <a:endParaRPr lang="en-US" altLang="zh-CN" dirty="0"/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jQuery.each( array | object , callback ) : 一个通用的迭代器函数，可以用来无缝地迭代对象和数组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array参数：支持数组（array）或者类数组（array-like）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底层使用</a:t>
            </a: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 。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object</a:t>
            </a:r>
            <a:r>
              <a:rPr lang="zh-CN" altLang="en-US" dirty="0">
                <a:sym typeface="+mn-ea"/>
              </a:rPr>
              <a:t>参数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支持普通的对象 </a:t>
            </a:r>
            <a:r>
              <a:rPr lang="en-US" altLang="zh-CN" dirty="0">
                <a:sym typeface="+mn-ea"/>
              </a:rPr>
              <a:t>object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对象等，底层用</a:t>
            </a:r>
            <a:r>
              <a:rPr lang="en-US" altLang="zh-CN" dirty="0">
                <a:sym typeface="+mn-ea"/>
              </a:rPr>
              <a:t>for in</a:t>
            </a:r>
            <a:r>
              <a:rPr lang="zh-CN" altLang="en-US" dirty="0">
                <a:sym typeface="+mn-ea"/>
              </a:rPr>
              <a:t>循环。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function </a:t>
            </a:r>
            <a:r>
              <a:rPr lang="zh-CN" altLang="en-US" dirty="0">
                <a:sym typeface="+mn-ea"/>
              </a:rPr>
              <a:t>参数</a:t>
            </a:r>
            <a:r>
              <a:rPr lang="en-US" altLang="zh-CN" dirty="0">
                <a:sym typeface="+mn-ea"/>
              </a:rPr>
              <a:t>: </a:t>
            </a:r>
          </a:p>
          <a:p>
            <a:pPr lvl="2"/>
            <a:r>
              <a:rPr lang="en-US" altLang="zh-CN" dirty="0">
                <a:sym typeface="+mn-ea"/>
              </a:rPr>
              <a:t>Function( Integer index, Element element )</a:t>
            </a:r>
            <a:r>
              <a:rPr lang="zh-CN" altLang="en-US" dirty="0">
                <a:sym typeface="+mn-ea"/>
              </a:rPr>
              <a:t>， 函数中返回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会终止循环。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.each()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和 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jQuery.each(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）函数的区别：</a:t>
            </a:r>
          </a:p>
          <a:p>
            <a:pPr lvl="1"/>
            <a:r>
              <a:rPr lang="en-US" altLang="zh-CN" dirty="0"/>
              <a:t>.each()</a:t>
            </a:r>
            <a:r>
              <a:rPr lang="zh-CN" altLang="en-US" dirty="0"/>
              <a:t>是</a:t>
            </a:r>
            <a:r>
              <a:rPr lang="en-US" altLang="zh-CN" dirty="0"/>
              <a:t>jQuery</a:t>
            </a:r>
            <a:r>
              <a:rPr lang="zh-CN" altLang="en-US" dirty="0"/>
              <a:t>对象上的方法，</a:t>
            </a:r>
            <a:r>
              <a:rPr lang="en-US" altLang="zh-CN" dirty="0">
                <a:solidFill>
                  <a:srgbClr val="FF0000"/>
                </a:solidFill>
              </a:rPr>
              <a:t>用于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en-US" altLang="zh-CN" dirty="0">
                <a:solidFill>
                  <a:srgbClr val="FF0000"/>
                </a:solidFill>
              </a:rPr>
              <a:t> jQuery对象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/>
              <a:t>jQuery.each( ) 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函数上的方法，</a:t>
            </a:r>
            <a:r>
              <a:rPr lang="zh-CN" altLang="en-US" dirty="0"/>
              <a:t>可以遍历</a:t>
            </a:r>
            <a:r>
              <a:rPr lang="en-US" altLang="zh-CN" dirty="0"/>
              <a:t>对象</a:t>
            </a:r>
            <a:r>
              <a:rPr lang="zh-CN" altLang="en-US" dirty="0"/>
              <a:t>、</a:t>
            </a:r>
            <a:r>
              <a:rPr lang="en-US" altLang="zh-CN" dirty="0"/>
              <a:t>数组</a:t>
            </a:r>
            <a:r>
              <a:rPr lang="zh-CN" altLang="en-US" dirty="0"/>
              <a:t>、类数组等，它是一个</a:t>
            </a:r>
            <a:r>
              <a:rPr lang="en-US" altLang="zh-CN" dirty="0"/>
              <a:t>通用</a:t>
            </a:r>
            <a:r>
              <a:rPr lang="zh-CN" altLang="en-US" dirty="0"/>
              <a:t>的</a:t>
            </a:r>
            <a:r>
              <a:rPr lang="en-US" altLang="zh-CN" dirty="0"/>
              <a:t>工具函数。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中的遍历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145" y="3189605"/>
            <a:ext cx="2630170" cy="233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在前端页面开发中，如果页面中的数据是需要动态获取或者更新的，这时我们需要向服务器发送异步的请求来获取数据，然后在无需刷新页面的情况来更新页面。</a:t>
            </a:r>
            <a:r>
              <a:rPr lang="zh-CN" altLang="en-US" b="1" dirty="0">
                <a:sym typeface="+mn-ea"/>
              </a:rPr>
              <a:t>那么这个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发起异步请求获取数据来更新页面的技术叫做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AJAX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/>
          </a:p>
          <a:p>
            <a:r>
              <a:rPr lang="en-US" altLang="zh-CN" b="1" dirty="0">
                <a:sym typeface="+mn-ea"/>
              </a:rPr>
              <a:t>AJAX</a:t>
            </a:r>
            <a:r>
              <a:rPr lang="zh-CN" altLang="en-US" b="1" dirty="0">
                <a:sym typeface="+mn-ea"/>
              </a:rPr>
              <a:t>全称</a:t>
            </a:r>
            <a:r>
              <a:rPr lang="en-US" altLang="zh-CN" b="1" dirty="0">
                <a:sym typeface="+mn-ea"/>
              </a:rPr>
              <a:t>（Asynchronous JavaScript And XML）</a:t>
            </a:r>
            <a:r>
              <a:rPr lang="zh-CN" altLang="en-US" b="1" dirty="0">
                <a:sym typeface="+mn-ea"/>
              </a:rPr>
              <a:t>，</a:t>
            </a:r>
            <a:r>
              <a:rPr lang="en-US" altLang="zh-CN" b="1" dirty="0">
                <a:sym typeface="+mn-ea"/>
              </a:rPr>
              <a:t>是异步的 JavaScript 和 XML</a:t>
            </a:r>
            <a:r>
              <a:rPr lang="zh-CN" altLang="en-US" b="1" dirty="0">
                <a:sym typeface="+mn-ea"/>
              </a:rPr>
              <a:t>，它描述了一组用于构建网站和Web应用程序的开发技术。</a:t>
            </a:r>
          </a:p>
          <a:p>
            <a:pPr lvl="1"/>
            <a:r>
              <a:rPr lang="en-US" altLang="zh-CN" dirty="0"/>
              <a:t>简单点说，就是</a:t>
            </a:r>
            <a:r>
              <a:rPr lang="en-US" altLang="zh-CN" dirty="0">
                <a:solidFill>
                  <a:srgbClr val="FF0000"/>
                </a:solidFill>
              </a:rPr>
              <a:t>使用 XMLHttpRequest 对象与服务器通信</a:t>
            </a:r>
            <a:r>
              <a:rPr lang="en-US" altLang="zh-CN" dirty="0"/>
              <a:t>。它可以使用 </a:t>
            </a:r>
            <a:r>
              <a:rPr lang="en-US" altLang="zh-CN" dirty="0">
                <a:solidFill>
                  <a:srgbClr val="FF0000"/>
                </a:solidFill>
              </a:rPr>
              <a:t>JSON，XML</a:t>
            </a:r>
            <a:r>
              <a:rPr lang="en-US" altLang="zh-CN" dirty="0"/>
              <a:t>，HTML 和 text 文本等格式</a:t>
            </a:r>
            <a:r>
              <a:rPr lang="en-US" altLang="zh-CN" dirty="0">
                <a:solidFill>
                  <a:srgbClr val="FF0000"/>
                </a:solidFill>
              </a:rPr>
              <a:t>发送和接收数据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AJAX 最吸引人的就是它的“异步”特性。也就是说它可以在不重新刷新页面的情况下与服务器通信，交换数据，或更新页面。</a:t>
            </a:r>
            <a:endParaRPr lang="en-US" altLang="zh-CN" dirty="0"/>
          </a:p>
          <a:p>
            <a:r>
              <a:rPr lang="en-US" altLang="zh-CN" b="1" dirty="0"/>
              <a:t>AJAX</a:t>
            </a:r>
            <a:r>
              <a:rPr lang="zh-CN" altLang="en-US" b="1" dirty="0"/>
              <a:t>请求方法（</a:t>
            </a:r>
            <a:r>
              <a:rPr lang="en-US" altLang="zh-CN" b="1" dirty="0"/>
              <a:t>Method</a:t>
            </a:r>
            <a:r>
              <a:rPr lang="zh-CN" altLang="en-US" b="1" dirty="0"/>
              <a:t>）</a:t>
            </a:r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PACTH</a:t>
            </a:r>
            <a:r>
              <a:rPr lang="zh-CN" altLang="en-US" dirty="0"/>
              <a:t>、</a:t>
            </a:r>
            <a:r>
              <a:rPr lang="en-US" altLang="zh-CN" dirty="0"/>
              <a:t>DELETE </a:t>
            </a:r>
            <a:r>
              <a:rPr lang="zh-CN" altLang="en-US" dirty="0"/>
              <a:t>等</a:t>
            </a:r>
            <a:endParaRPr lang="zh-CN" altLang="en-US" b="1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中也有</a:t>
            </a:r>
            <a:r>
              <a:rPr lang="en-US" altLang="zh-CN" b="1" dirty="0"/>
              <a:t>AJAX</a:t>
            </a:r>
            <a:r>
              <a:rPr lang="zh-CN" altLang="en-US" b="1" dirty="0"/>
              <a:t>模块，该模块是在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b="1" dirty="0">
                <a:sym typeface="+mn-ea"/>
              </a:rPr>
              <a:t>的基础上进行了封装，</a:t>
            </a:r>
            <a:r>
              <a:rPr lang="zh-CN" altLang="en-US" b="1" dirty="0"/>
              <a:t>语法（</a:t>
            </a:r>
            <a:r>
              <a:rPr lang="en-US" altLang="zh-CN" b="1" dirty="0"/>
              <a:t>Syntax</a:t>
            </a:r>
            <a:r>
              <a:rPr lang="zh-CN" altLang="en-US" b="1" dirty="0"/>
              <a:t>）如下：</a:t>
            </a:r>
          </a:p>
          <a:p>
            <a:pPr lvl="1"/>
            <a:r>
              <a:rPr lang="en-US" altLang="zh-CN" dirty="0"/>
              <a:t>$.ajax( [settings ] )  - </a:t>
            </a:r>
            <a:r>
              <a:rPr lang="zh-CN" altLang="en-US" dirty="0"/>
              <a:t>默认</a:t>
            </a:r>
            <a:r>
              <a:rPr lang="en-US" altLang="zh-CN" dirty="0"/>
              <a:t>用  GET 请求从服务器加载数据</a:t>
            </a:r>
            <a:r>
              <a:rPr lang="zh-CN" altLang="en-US" dirty="0"/>
              <a:t>， 会返回</a:t>
            </a:r>
            <a:r>
              <a:rPr lang="en-US" altLang="zh-CN" dirty="0"/>
              <a:t>jQXHR</a:t>
            </a:r>
            <a:r>
              <a:rPr lang="zh-CN" altLang="en-US" dirty="0"/>
              <a:t>对象，可以利用该对象的</a:t>
            </a:r>
            <a:r>
              <a:rPr lang="en-US" altLang="zh-CN" dirty="0"/>
              <a:t>abort</a:t>
            </a:r>
            <a:r>
              <a:rPr lang="zh-CN" altLang="en-US" dirty="0"/>
              <a:t>方法来取消请求</a:t>
            </a:r>
            <a:r>
              <a:rPr lang="en-US" altLang="zh-CN" dirty="0"/>
              <a:t>。</a:t>
            </a:r>
            <a:endParaRPr lang="en-US" altLang="zh-CN" b="1" dirty="0"/>
          </a:p>
          <a:p>
            <a:pPr lvl="1"/>
            <a:r>
              <a:rPr lang="en-US" altLang="zh-CN" dirty="0"/>
              <a:t>$.get( url [, data ] [, success ] [, dataType ] ) - 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请求，底层调用的还是</a:t>
            </a:r>
            <a:r>
              <a:rPr lang="en-US" altLang="zh-CN" dirty="0"/>
              <a:t>$ajax()</a:t>
            </a:r>
          </a:p>
          <a:p>
            <a:pPr lvl="1"/>
            <a:r>
              <a:rPr lang="en-US" altLang="zh-CN" dirty="0"/>
              <a:t>$.post( url [, data ] [, success ] [, dataType ] ) - </a:t>
            </a:r>
            <a:r>
              <a:rPr lang="zh-CN" altLang="en-US" dirty="0">
                <a:sym typeface="+mn-ea"/>
              </a:rPr>
              <a:t>发起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请求，底层调用的还是</a:t>
            </a:r>
            <a:r>
              <a:rPr lang="en-US" altLang="zh-CN" dirty="0">
                <a:sym typeface="+mn-ea"/>
              </a:rPr>
              <a:t>$ajax()</a:t>
            </a:r>
            <a:endParaRPr lang="en-US" altLang="zh-CN" b="1" dirty="0"/>
          </a:p>
          <a:p>
            <a:r>
              <a:rPr lang="zh-CN" altLang="en-US" b="1" dirty="0"/>
              <a:t>初体验</a:t>
            </a:r>
            <a:r>
              <a:rPr lang="en-US" altLang="zh-CN" b="1" dirty="0"/>
              <a:t>jQuery</a:t>
            </a:r>
            <a:r>
              <a:rPr lang="zh-CN" altLang="en-US" b="1" dirty="0"/>
              <a:t>中的</a:t>
            </a:r>
            <a:r>
              <a:rPr lang="en-US" altLang="zh-CN" b="1" dirty="0"/>
              <a:t>AJAX</a:t>
            </a:r>
          </a:p>
          <a:p>
            <a:pPr lvl="1"/>
            <a:r>
              <a:rPr lang="en-US" altLang="zh-CN" dirty="0"/>
              <a:t>https://httpbin.org  (</a:t>
            </a:r>
            <a:r>
              <a:rPr lang="zh-CN" altLang="en-US" dirty="0"/>
              <a:t>是一个专门提供：免费测试</a:t>
            </a:r>
            <a:r>
              <a:rPr lang="en-US" altLang="zh-CN" dirty="0"/>
              <a:t>http</a:t>
            </a:r>
            <a:r>
              <a:rPr lang="zh-CN" altLang="en-US" dirty="0"/>
              <a:t>服务的网站</a:t>
            </a:r>
            <a:r>
              <a:rPr lang="en-US" altLang="zh-CN" dirty="0"/>
              <a:t>)</a:t>
            </a:r>
            <a:endParaRPr lang="zh-CN" altLang="en-US" b="1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/>
          <p:cNvGrpSpPr/>
          <p:nvPr/>
        </p:nvGrpSpPr>
        <p:grpSpPr bwMode="auto">
          <a:xfrm>
            <a:off x="7464655" y="1515591"/>
            <a:ext cx="3857510" cy="520192"/>
            <a:chOff x="0" y="0"/>
            <a:chExt cx="3858354" cy="521074"/>
          </a:xfrm>
        </p:grpSpPr>
        <p:sp>
          <p:nvSpPr>
            <p:cNvPr id="39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</a:p>
          </p:txBody>
        </p:sp>
        <p:grpSp>
          <p:nvGrpSpPr>
            <p:cNvPr id="40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42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cxnSp>
          <p:nvCxnSpPr>
            <p:cNvPr id="41" name="直接连接符 108"/>
            <p:cNvCxnSpPr>
              <a:cxnSpLocks noChangeShapeType="1"/>
            </p:cNvCxnSpPr>
            <p:nvPr/>
          </p:nvCxnSpPr>
          <p:spPr bwMode="auto">
            <a:xfrm>
              <a:off x="545950" y="461296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/>
          <p:cNvGrpSpPr/>
          <p:nvPr/>
        </p:nvGrpSpPr>
        <p:grpSpPr bwMode="auto">
          <a:xfrm>
            <a:off x="7502120" y="514831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</a:t>
              </a: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/>
          <p:cNvGrpSpPr/>
          <p:nvPr/>
        </p:nvGrpSpPr>
        <p:grpSpPr bwMode="auto">
          <a:xfrm>
            <a:off x="7464646" y="3468912"/>
            <a:ext cx="3857510" cy="520192"/>
            <a:chOff x="0" y="0"/>
            <a:chExt cx="3858354" cy="521074"/>
          </a:xfrm>
        </p:grpSpPr>
        <p:sp>
          <p:nvSpPr>
            <p:cNvPr id="80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插件开发</a:t>
              </a:r>
            </a:p>
          </p:txBody>
        </p:sp>
        <p:grpSp>
          <p:nvGrpSpPr>
            <p:cNvPr id="81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83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05"/>
          <p:cNvGrpSpPr/>
          <p:nvPr/>
        </p:nvGrpSpPr>
        <p:grpSpPr bwMode="auto">
          <a:xfrm>
            <a:off x="7464646" y="4492532"/>
            <a:ext cx="3857510" cy="520192"/>
            <a:chOff x="0" y="0"/>
            <a:chExt cx="3858354" cy="521074"/>
          </a:xfrm>
        </p:grpSpPr>
        <p:sp>
          <p:nvSpPr>
            <p:cNvPr id="3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  <p:grpSp>
          <p:nvGrpSpPr>
            <p:cNvPr id="6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7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组合 105"/>
          <p:cNvGrpSpPr/>
          <p:nvPr/>
        </p:nvGrpSpPr>
        <p:grpSpPr bwMode="auto">
          <a:xfrm>
            <a:off x="7472275" y="2516351"/>
            <a:ext cx="3857510" cy="520192"/>
            <a:chOff x="0" y="0"/>
            <a:chExt cx="3858354" cy="521074"/>
          </a:xfrm>
        </p:grpSpPr>
        <p:sp>
          <p:nvSpPr>
            <p:cNvPr id="13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AJAX</a:t>
              </a:r>
            </a:p>
          </p:txBody>
        </p:sp>
        <p:grpSp>
          <p:nvGrpSpPr>
            <p:cNvPr id="14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15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8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cxnSp>
          <p:nvCxnSpPr>
            <p:cNvPr id="19" name="直接连接符 108"/>
            <p:cNvCxnSpPr>
              <a:cxnSpLocks noChangeShapeType="1"/>
            </p:cNvCxnSpPr>
            <p:nvPr/>
          </p:nvCxnSpPr>
          <p:spPr bwMode="auto">
            <a:xfrm>
              <a:off x="545950" y="461296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b="1" dirty="0">
                <a:sym typeface="+mn-ea"/>
              </a:rPr>
              <a:t>请求参数（</a:t>
            </a:r>
            <a:r>
              <a:rPr lang="en-US" altLang="zh-CN" b="1" dirty="0">
                <a:sym typeface="+mn-ea"/>
              </a:rPr>
              <a:t>Parameters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/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url </a:t>
            </a:r>
            <a:r>
              <a:rPr lang="en-US" altLang="zh-CN" dirty="0">
                <a:sym typeface="+mn-ea"/>
              </a:rPr>
              <a:t>- 指定发送请求的 URL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method / type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用于指定请求的类型 (e.g. "POST", "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", "PUT")，默认为</a:t>
            </a:r>
            <a:r>
              <a:rPr lang="en-US" altLang="zh-CN" dirty="0">
                <a:sym typeface="+mn-ea"/>
              </a:rPr>
              <a:t>GET</a:t>
            </a:r>
            <a:endParaRPr lang="zh-CN" altLang="en-US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data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指定要发送到服务器的数据（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PlainObject </a:t>
            </a:r>
            <a:r>
              <a:rPr lang="en-US" altLang="zh-CN" dirty="0">
                <a:sym typeface="+mn-ea"/>
              </a:rPr>
              <a:t>or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String </a:t>
            </a:r>
            <a:r>
              <a:rPr lang="en-US" altLang="zh-CN" dirty="0">
                <a:sym typeface="+mn-ea"/>
              </a:rPr>
              <a:t>or Array</a:t>
            </a:r>
            <a:r>
              <a:rPr lang="zh-CN" altLang="en-US" dirty="0">
                <a:sym typeface="+mn-ea"/>
              </a:rPr>
              <a:t>）</a:t>
            </a: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processData</a:t>
            </a:r>
            <a:r>
              <a:rPr lang="zh-CN" altLang="en-US" dirty="0">
                <a:sym typeface="+mn-ea"/>
              </a:rPr>
              <a:t>：当data是一个对象时，jQuery 从对象的键/值对生成数据字符串，除非该processData选项设置为false. 例如，{ a: "bc", d: "e,f" }被转换为字符串"a=bc&amp;d=e%2Cf"，默认为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header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请求头的内容（PlainObject）</a:t>
            </a:r>
            <a:endParaRPr lang="en-US" altLang="zh-CN" dirty="0"/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contentType </a:t>
            </a:r>
            <a:r>
              <a:rPr lang="en-US" altLang="zh-CN" dirty="0">
                <a:sym typeface="+mn-ea"/>
              </a:rPr>
              <a:t>- 默认值：application/x-www-form-urlencoded; charset=UTF-8，向服务器发送数据时</a:t>
            </a:r>
            <a:r>
              <a:rPr lang="zh-CN" altLang="en-US" dirty="0">
                <a:sym typeface="+mn-ea"/>
              </a:rPr>
              <a:t>指定内容类型</a:t>
            </a:r>
            <a:r>
              <a:rPr lang="en-US" altLang="zh-CN" dirty="0">
                <a:sym typeface="+mn-ea"/>
              </a:rPr>
              <a:t>。</a:t>
            </a:r>
          </a:p>
          <a:p>
            <a:pPr marL="971550" lvl="1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application/x-www-form-urlencoded; charset=UTF-8</a:t>
            </a:r>
            <a:r>
              <a:rPr lang="zh-CN" altLang="en-US" dirty="0">
                <a:sym typeface="+mn-ea"/>
              </a:rPr>
              <a:t>： </a:t>
            </a:r>
            <a:r>
              <a:rPr lang="en-US" altLang="zh-CN" dirty="0">
                <a:sym typeface="+mn-ea"/>
              </a:rPr>
              <a:t>请求体的数据以查询字符串形式提交</a:t>
            </a:r>
            <a:r>
              <a:rPr lang="zh-CN" altLang="en-US" dirty="0">
                <a:sym typeface="+mn-ea"/>
              </a:rPr>
              <a:t>，如：a=bc&amp;d=e%2Cf。</a:t>
            </a:r>
            <a:endParaRPr lang="en-US" altLang="zh-CN" dirty="0">
              <a:sym typeface="+mn-ea"/>
            </a:endParaRPr>
          </a:p>
          <a:p>
            <a:pPr marL="971550" lvl="1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application/json; charset=UTF-8  </a:t>
            </a:r>
            <a:r>
              <a:rPr lang="zh-CN" altLang="en-US" dirty="0">
                <a:sym typeface="+mn-ea"/>
              </a:rPr>
              <a:t>指定为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字符串类型</a:t>
            </a:r>
            <a:endParaRPr lang="en-US" altLang="zh-CN" dirty="0">
              <a:sym typeface="+mn-ea"/>
            </a:endParaRPr>
          </a:p>
          <a:p>
            <a:pPr marL="971550" lvl="1" indent="-285750">
              <a:buFont typeface="Wingdings" panose="05000000000000000000" charset="0"/>
              <a:buChar char=""/>
            </a:pPr>
            <a:r>
              <a:rPr lang="zh-CN" altLang="en-US" dirty="0">
                <a:sym typeface="+mn-ea"/>
              </a:rPr>
              <a:t>为时 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， 代表是  </a:t>
            </a:r>
            <a:r>
              <a:rPr lang="en-US" altLang="zh-CN" dirty="0">
                <a:sym typeface="+mn-ea"/>
              </a:rPr>
              <a:t>multipart/form-data  </a:t>
            </a:r>
            <a:r>
              <a:rPr lang="zh-CN" altLang="en-US" dirty="0">
                <a:sym typeface="+mn-ea"/>
              </a:rPr>
              <a:t>。表单类型，一般用于上传文件</a:t>
            </a: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dataType - </a:t>
            </a:r>
            <a:r>
              <a:rPr lang="zh-CN" altLang="en-US" dirty="0">
                <a:sym typeface="+mn-ea"/>
              </a:rPr>
              <a:t>期望服务器端发回的数据类型（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text...</a:t>
            </a:r>
            <a:r>
              <a:rPr lang="zh-CN" altLang="en-US" dirty="0">
                <a:sym typeface="+mn-ea"/>
              </a:rPr>
              <a:t>），默认会根据响应的类型来自动推断类型。</a:t>
            </a:r>
            <a:endParaRPr lang="en-US" altLang="zh-CN" dirty="0"/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timeout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请求超时时间。它以毫秒为单位。</a:t>
            </a: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beforeSend - 这是一个在发送请求之前运行的函数</a:t>
            </a:r>
            <a:r>
              <a:rPr lang="zh-CN" altLang="en-US" dirty="0">
                <a:sym typeface="+mn-ea"/>
              </a:rPr>
              <a:t>，返回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会取消网路请求。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success </a:t>
            </a:r>
            <a:r>
              <a:rPr lang="en-US" altLang="zh-CN" dirty="0">
                <a:sym typeface="+mn-ea"/>
              </a:rPr>
              <a:t>- 请求成功</a:t>
            </a:r>
            <a:r>
              <a:rPr lang="zh-CN" altLang="en-US" dirty="0">
                <a:sym typeface="+mn-ea"/>
              </a:rPr>
              <a:t>回调的函数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error </a:t>
            </a:r>
            <a:r>
              <a:rPr lang="en-US" altLang="zh-CN" dirty="0">
                <a:sym typeface="+mn-ea"/>
              </a:rPr>
              <a:t>- 请求</a:t>
            </a:r>
            <a:r>
              <a:rPr lang="zh-CN" altLang="en-US" dirty="0">
                <a:sym typeface="+mn-ea"/>
              </a:rPr>
              <a:t>失败回调的函数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AJAX</a:t>
            </a:r>
            <a:r>
              <a:rPr dirty="0">
                <a:sym typeface="+mn-ea"/>
              </a:rPr>
              <a:t>请求参数</a:t>
            </a:r>
            <a:r>
              <a:rPr lang="en-US" altLang="zh-CN" dirty="0">
                <a:sym typeface="+mn-ea"/>
              </a:rPr>
              <a:t>(Parameters)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5" y="6013450"/>
            <a:ext cx="6794500" cy="608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40" y="1188720"/>
            <a:ext cx="3072765" cy="1230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595" y="3091180"/>
            <a:ext cx="2645410" cy="285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在我们开发时，有时候</a:t>
            </a:r>
            <a:r>
              <a:rPr lang="en-US" altLang="zh-CN" b="1" dirty="0"/>
              <a:t>jQuery</a:t>
            </a:r>
            <a:r>
              <a:rPr lang="zh-CN" altLang="en-US" b="1" dirty="0"/>
              <a:t>提供的方法并不能满足我们的需求。如果我们想给</a:t>
            </a:r>
            <a:r>
              <a:rPr lang="en-US" altLang="zh-CN" b="1" dirty="0"/>
              <a:t>jQuery</a:t>
            </a:r>
            <a:r>
              <a:rPr lang="zh-CN" altLang="en-US" b="1" dirty="0"/>
              <a:t>扩展一些其它的方法，那</a:t>
            </a:r>
            <a:r>
              <a:rPr lang="en-US" altLang="zh-CN" b="1" dirty="0">
                <a:sym typeface="+mn-ea"/>
              </a:rPr>
              <a:t>这种情况下，可能需要编写一个插件</a:t>
            </a:r>
            <a:r>
              <a:rPr lang="zh-CN" altLang="en-US" b="1" dirty="0">
                <a:sym typeface="+mn-ea"/>
              </a:rPr>
              <a:t>。</a:t>
            </a:r>
          </a:p>
          <a:p>
            <a:pPr lvl="1"/>
            <a:r>
              <a:rPr lang="en-US" altLang="zh-CN" dirty="0"/>
              <a:t>jQuery插件</a:t>
            </a:r>
            <a:r>
              <a:rPr lang="zh-CN" altLang="en-US" dirty="0"/>
              <a:t>其实就是：编写一些新增的</a:t>
            </a:r>
            <a:r>
              <a:rPr lang="en-US" altLang="zh-CN" dirty="0"/>
              <a:t>方法</a:t>
            </a:r>
            <a:r>
              <a:rPr lang="zh-CN" altLang="en-US" dirty="0"/>
              <a:t>，并将这些方法添加到</a:t>
            </a:r>
            <a:r>
              <a:rPr lang="en-US" altLang="zh-CN" dirty="0"/>
              <a:t>jQuery的原型对象</a:t>
            </a:r>
            <a:r>
              <a:rPr lang="zh-CN" altLang="en-US" dirty="0"/>
              <a:t>上</a:t>
            </a:r>
            <a:r>
              <a:rPr lang="en-US" altLang="zh-CN" dirty="0"/>
              <a:t>。</a:t>
            </a:r>
          </a:p>
          <a:p>
            <a:pPr marL="301625" lvl="1" indent="0">
              <a:buNone/>
            </a:pPr>
            <a:endParaRPr lang="zh-CN" altLang="en-US" dirty="0">
              <a:sym typeface="+mn-ea"/>
            </a:endParaRPr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编写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插件的步骤：</a:t>
            </a:r>
          </a:p>
          <a:p>
            <a:pPr lvl="1"/>
            <a:r>
              <a:rPr lang="zh-CN" altLang="en-US" dirty="0"/>
              <a:t>新建一个插件对应的</a:t>
            </a:r>
            <a:r>
              <a:rPr lang="en-US" altLang="zh-CN" dirty="0"/>
              <a:t>JS</a:t>
            </a:r>
            <a:r>
              <a:rPr lang="zh-CN" altLang="en-US" dirty="0"/>
              <a:t>文件（命名规范：</a:t>
            </a:r>
            <a:r>
              <a:rPr lang="en-US" altLang="zh-CN" dirty="0"/>
              <a:t>jquery.</a:t>
            </a:r>
            <a:r>
              <a:rPr lang="zh-CN" altLang="en-US" dirty="0"/>
              <a:t>插件名</a:t>
            </a:r>
            <a:r>
              <a:rPr lang="en-US" altLang="zh-CN" dirty="0"/>
              <a:t>.js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在立即执行函数中编写插件，这样可以避免插件中的变量与全局变量冲突。</a:t>
            </a:r>
          </a:p>
          <a:p>
            <a:pPr lvl="1"/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原型对象</a:t>
            </a:r>
            <a:r>
              <a:rPr lang="zh-CN" altLang="en-US" dirty="0">
                <a:sym typeface="+mn-ea"/>
              </a:rPr>
              <a:t>上新增一些的方法。</a:t>
            </a:r>
          </a:p>
          <a:p>
            <a:pPr lvl="1"/>
            <a:r>
              <a:rPr lang="zh-CN" altLang="en-US" dirty="0">
                <a:sym typeface="+mn-ea"/>
              </a:rPr>
              <a:t>最后在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中导入就可以像使用其他 jQuery对象方法一样使用了</a:t>
            </a:r>
          </a:p>
          <a:p>
            <a:pPr lvl="1"/>
            <a:r>
              <a:rPr lang="zh-CN" altLang="en-US" dirty="0">
                <a:sym typeface="+mn-ea"/>
              </a:rPr>
              <a:t>到此就开发完一个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的插件了。</a:t>
            </a:r>
            <a:endParaRPr lang="zh-CN" altLang="en-US" dirty="0"/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案例：开发一个 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jquery.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show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l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ink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l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ocation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.js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 的插件。</a:t>
            </a:r>
          </a:p>
          <a:p>
            <a:pPr lvl="1"/>
            <a:r>
              <a:rPr lang="zh-CN" altLang="en-US" dirty="0"/>
              <a:t>功能：让网页上所有的</a:t>
            </a:r>
            <a:r>
              <a:rPr lang="en-US" altLang="zh-CN" dirty="0"/>
              <a:t>a</a:t>
            </a:r>
            <a:r>
              <a:rPr lang="zh-CN" altLang="en-US" dirty="0"/>
              <a:t>标签文本的后面追加对应的域名地址。</a:t>
            </a:r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插件（</a:t>
            </a:r>
            <a:r>
              <a:rPr lang="en-US" altLang="zh-CN" dirty="0">
                <a:sym typeface="+mn-ea"/>
              </a:rPr>
              <a:t>plugins</a:t>
            </a:r>
            <a:r>
              <a:rPr dirty="0">
                <a:sym typeface="+mn-ea"/>
              </a:rPr>
              <a:t>）开发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10" y="4710430"/>
            <a:ext cx="5031105" cy="176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</a:rPr>
              <a:t>项目的目录结构</a:t>
            </a:r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</a:rPr>
              <a:t>项目的接口地址</a:t>
            </a:r>
            <a:endParaRPr lang="zh-CN" altLang="en-US" dirty="0"/>
          </a:p>
          <a:p>
            <a:pPr lvl="1"/>
            <a:r>
              <a:rPr lang="en-US" altLang="zh-CN" dirty="0"/>
              <a:t>baseURL：http://123.207.32.32:9060/beike/api</a:t>
            </a:r>
          </a:p>
          <a:p>
            <a:pPr lvl="1"/>
            <a:r>
              <a:rPr lang="zh-CN" altLang="en-US" dirty="0"/>
              <a:t>首页数据</a:t>
            </a:r>
            <a:r>
              <a:rPr lang="en-US" altLang="zh-CN" dirty="0"/>
              <a:t>(GET)</a:t>
            </a:r>
            <a:r>
              <a:rPr lang="zh-CN" altLang="en-US" dirty="0"/>
              <a:t>：</a:t>
            </a:r>
            <a:r>
              <a:rPr lang="en-US" altLang="zh-CN" dirty="0"/>
              <a:t>baseURL + /homePageInfo</a:t>
            </a:r>
          </a:p>
          <a:p>
            <a:pPr lvl="1"/>
            <a:r>
              <a:rPr lang="zh-CN" altLang="en-US" dirty="0"/>
              <a:t>搜索接口</a:t>
            </a:r>
            <a:r>
              <a:rPr lang="en-US" altLang="zh-CN" dirty="0"/>
              <a:t>(GET)</a:t>
            </a:r>
            <a:r>
              <a:rPr lang="zh-CN" altLang="en-US" dirty="0"/>
              <a:t>：baseURL + /sug/headerSearch?cityId=440100&amp;cityName=广州&amp;channel=site&amp;keyword=白云山&amp;query=白云山</a:t>
            </a:r>
          </a:p>
          <a:p>
            <a:pPr lvl="1"/>
            <a:r>
              <a:rPr lang="zh-CN" altLang="en-US" dirty="0"/>
              <a:t>热门推荐</a:t>
            </a:r>
            <a:r>
              <a:rPr lang="en-US" altLang="zh-CN" dirty="0"/>
              <a:t>(GET)</a:t>
            </a:r>
            <a:r>
              <a:rPr lang="zh-CN" altLang="en-US" dirty="0"/>
              <a:t>：baseURL + /site/rent</a:t>
            </a:r>
          </a:p>
          <a:p>
            <a:pPr lvl="1"/>
            <a:r>
              <a:rPr lang="zh-CN" altLang="en-US" dirty="0"/>
              <a:t>城市数</a:t>
            </a:r>
            <a:r>
              <a:rPr lang="en-US" altLang="zh-CN" dirty="0"/>
              <a:t>(GET)</a:t>
            </a:r>
            <a:r>
              <a:rPr lang="zh-CN" altLang="en-US" dirty="0"/>
              <a:t>据：baseURL + /city</a:t>
            </a:r>
          </a:p>
          <a:p>
            <a:pPr marL="301625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项目实战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1856740"/>
            <a:ext cx="1651000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页面经常</a:t>
            </a:r>
            <a:r>
              <a:rPr lang="zh-CN" altLang="en-US" b="1" dirty="0">
                <a:sym typeface="+mn-ea"/>
              </a:rPr>
              <a:t>需要</a:t>
            </a:r>
            <a:r>
              <a:rPr lang="zh-CN" altLang="en-US" b="1" dirty="0"/>
              <a:t>和用户之间进行交互，而交互的过程中我们可能想要捕捉这个交互的过程：</a:t>
            </a:r>
            <a:endParaRPr lang="en-US" altLang="zh-CN" b="1" dirty="0"/>
          </a:p>
          <a:p>
            <a:pPr lvl="1"/>
            <a:r>
              <a:rPr lang="zh-CN" altLang="en-US" dirty="0"/>
              <a:t>比如</a:t>
            </a:r>
            <a:r>
              <a:rPr lang="zh-CN" altLang="en-US" dirty="0">
                <a:solidFill>
                  <a:srgbClr val="FF0000"/>
                </a:solidFill>
              </a:rPr>
              <a:t>用户点击了某个按钮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用户在输入框里面输入了某个文本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用户鼠标经过了某个位置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浏览器需要搭建一条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代码和事件之间的桥梁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当某个事件发生时，让</a:t>
            </a:r>
            <a:r>
              <a:rPr lang="en-US" altLang="zh-CN" dirty="0"/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执行某个函数，</a:t>
            </a:r>
            <a:r>
              <a:rPr lang="zh-CN" altLang="en-US" dirty="0"/>
              <a:t>所以我们需要</a:t>
            </a:r>
            <a:r>
              <a:rPr lang="zh-CN" altLang="en-US" dirty="0">
                <a:solidFill>
                  <a:srgbClr val="FF0000"/>
                </a:solidFill>
              </a:rPr>
              <a:t>针对事件编写处理程序（</a:t>
            </a:r>
            <a:r>
              <a:rPr lang="en-US" altLang="zh-CN" dirty="0">
                <a:solidFill>
                  <a:srgbClr val="FF0000"/>
                </a:solidFill>
              </a:rPr>
              <a:t>handler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b="1" dirty="0"/>
              <a:t>原生事件监听方法：</a:t>
            </a:r>
          </a:p>
          <a:p>
            <a:pPr lvl="1"/>
            <a:r>
              <a:rPr kumimoji="1" lang="zh-CN" altLang="en-US" dirty="0">
                <a:sym typeface="+mn-ea"/>
              </a:rPr>
              <a:t>事件监听方式一：在</a:t>
            </a:r>
            <a:r>
              <a:rPr kumimoji="1" lang="en-US" altLang="zh-CN" dirty="0">
                <a:sym typeface="+mn-ea"/>
              </a:rPr>
              <a:t>script</a:t>
            </a:r>
            <a:r>
              <a:rPr kumimoji="1" lang="zh-CN" altLang="en-US" dirty="0">
                <a:sym typeface="+mn-ea"/>
              </a:rPr>
              <a:t>中直接监听（很少使用）。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ym typeface="+mn-ea"/>
              </a:rPr>
              <a:t>事件监听方式二：</a:t>
            </a:r>
            <a:r>
              <a:rPr kumimoji="1" lang="en-US" altLang="zh-CN" dirty="0">
                <a:sym typeface="+mn-ea"/>
              </a:rPr>
              <a:t>DOM</a:t>
            </a:r>
            <a:r>
              <a:rPr kumimoji="1" lang="zh-CN" altLang="en-US" dirty="0">
                <a:sym typeface="+mn-ea"/>
              </a:rPr>
              <a:t>属性，通过元素的</a:t>
            </a:r>
            <a:r>
              <a:rPr kumimoji="1" lang="en-US" altLang="zh-CN" dirty="0">
                <a:sym typeface="+mn-ea"/>
              </a:rPr>
              <a:t>on</a:t>
            </a:r>
            <a:r>
              <a:rPr kumimoji="1" lang="zh-CN" altLang="en-US" dirty="0">
                <a:sym typeface="+mn-ea"/>
              </a:rPr>
              <a:t>来监听事件。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ym typeface="+mn-ea"/>
              </a:rPr>
              <a:t>事件监听方式三：通过</a:t>
            </a:r>
            <a:r>
              <a:rPr kumimoji="1" lang="en-US" altLang="zh-CN" dirty="0">
                <a:sym typeface="+mn-ea"/>
              </a:rPr>
              <a:t>EventTarget</a:t>
            </a:r>
            <a:r>
              <a:rPr kumimoji="1" lang="zh-CN" altLang="en-US" dirty="0">
                <a:sym typeface="+mn-ea"/>
              </a:rPr>
              <a:t>中的</a:t>
            </a:r>
            <a:r>
              <a:rPr kumimoji="1" lang="en-US" altLang="zh-CN" dirty="0" err="1">
                <a:sym typeface="+mn-ea"/>
              </a:rPr>
              <a:t>addEventListener</a:t>
            </a:r>
            <a:r>
              <a:rPr kumimoji="1" lang="zh-CN" altLang="en-US" dirty="0">
                <a:sym typeface="+mn-ea"/>
              </a:rPr>
              <a:t>来监听。</a:t>
            </a:r>
            <a:endParaRPr kumimoji="1" lang="zh-CN" altLang="en-US" b="1" dirty="0"/>
          </a:p>
          <a:p>
            <a:r>
              <a:rPr kumimoji="1" lang="en-US" altLang="zh-CN" b="1" dirty="0"/>
              <a:t>jQuery</a:t>
            </a:r>
            <a:r>
              <a:rPr kumimoji="1" lang="zh-CN" altLang="en-US" b="1" dirty="0"/>
              <a:t>事件监听方法：</a:t>
            </a:r>
          </a:p>
          <a:p>
            <a:pPr lvl="1"/>
            <a:r>
              <a:rPr kumimoji="1" lang="zh-CN" altLang="en-US" dirty="0">
                <a:sym typeface="+mn-ea"/>
              </a:rPr>
              <a:t>事件监听方式一：直接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kumimoji="1"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对象中的事件处理函数</a:t>
            </a:r>
            <a:r>
              <a:rPr kumimoji="1" lang="zh-CN" altLang="en-US" dirty="0">
                <a:sym typeface="+mn-ea"/>
              </a:rPr>
              <a:t>来监听，例如：</a:t>
            </a:r>
            <a:r>
              <a:rPr kumimoji="1" lang="en-US" altLang="zh-CN" dirty="0">
                <a:sym typeface="+mn-ea"/>
              </a:rPr>
              <a:t>click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mouseenter....</a:t>
            </a:r>
            <a:r>
              <a:rPr kumimoji="1" lang="zh-CN" altLang="en-US" dirty="0">
                <a:sym typeface="+mn-ea"/>
              </a:rPr>
              <a:t>。</a:t>
            </a:r>
          </a:p>
          <a:p>
            <a:pPr lvl="1"/>
            <a:r>
              <a:rPr kumimoji="1" lang="zh-CN" altLang="en-US" dirty="0">
                <a:sym typeface="+mn-ea"/>
              </a:rPr>
              <a:t>事件监听方式二：调用</a:t>
            </a:r>
            <a:r>
              <a:rPr kumimoji="1" lang="en-US" altLang="zh-CN" dirty="0">
                <a:sym typeface="+mn-ea"/>
              </a:rPr>
              <a:t>jQuery</a:t>
            </a:r>
            <a:r>
              <a:rPr kumimoji="1" lang="zh-CN" altLang="en-US" dirty="0">
                <a:sym typeface="+mn-ea"/>
              </a:rPr>
              <a:t>对象中的</a:t>
            </a:r>
            <a:r>
              <a:rPr kumimoji="1" lang="en-US" altLang="zh-CN" dirty="0">
                <a:solidFill>
                  <a:srgbClr val="FF0000"/>
                </a:solidFill>
                <a:sym typeface="+mn-ea"/>
              </a:rPr>
              <a:t>on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函数</a:t>
            </a:r>
            <a:r>
              <a:rPr kumimoji="1" lang="zh-CN" altLang="en-US" dirty="0">
                <a:sym typeface="+mn-ea"/>
              </a:rPr>
              <a:t>来监听，使用</a:t>
            </a:r>
            <a:r>
              <a:rPr kumimoji="1" lang="en-US" altLang="zh-CN" dirty="0">
                <a:sym typeface="+mn-ea"/>
              </a:rPr>
              <a:t>off</a:t>
            </a:r>
            <a:r>
              <a:rPr kumimoji="1" lang="zh-CN" altLang="en-US" dirty="0">
                <a:sym typeface="+mn-ea"/>
              </a:rPr>
              <a:t>函数来取消监听。</a:t>
            </a: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认识事件（</a:t>
            </a:r>
            <a:r>
              <a:rPr lang="en-US" altLang="zh-CN" dirty="0"/>
              <a:t>Event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45" y="3174365"/>
            <a:ext cx="4078605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click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和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的区别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：</a:t>
            </a:r>
          </a:p>
          <a:p>
            <a:pPr lvl="1"/>
            <a:r>
              <a:rPr kumimoji="1" lang="en-US" altLang="zh-CN" dirty="0"/>
              <a:t>click</a:t>
            </a:r>
            <a:r>
              <a:rPr kumimoji="1" lang="zh-CN" altLang="en-US" dirty="0"/>
              <a:t>是</a:t>
            </a:r>
            <a:r>
              <a:rPr kumimoji="1" lang="en-US" altLang="zh-CN" dirty="0"/>
              <a:t>on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简写</a:t>
            </a:r>
            <a:r>
              <a:rPr kumimoji="1" lang="zh-CN" altLang="en-US" dirty="0"/>
              <a:t>。它们重复监听，</a:t>
            </a:r>
            <a:r>
              <a:rPr kumimoji="1" lang="zh-CN" altLang="en-US" dirty="0">
                <a:solidFill>
                  <a:srgbClr val="FF0000"/>
                </a:solidFill>
              </a:rPr>
              <a:t>不会出现覆盖情况，都支持事件委托</a:t>
            </a:r>
            <a:r>
              <a:rPr kumimoji="1" lang="zh-CN" altLang="en-US" dirty="0"/>
              <a:t>，底层用的是</a:t>
            </a:r>
            <a:r>
              <a:rPr kumimoji="1" lang="en-US" altLang="zh-CN" dirty="0"/>
              <a:t>addEventListener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ym typeface="+mn-ea"/>
              </a:rPr>
              <a:t>如果 on 没有使用 selector 的话，那么和使用click是一样的。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on 函数可以</a:t>
            </a:r>
            <a:r>
              <a:rPr kumimoji="1" lang="zh-CN" altLang="en-US" dirty="0">
                <a:solidFill>
                  <a:srgbClr val="FF0000"/>
                </a:solidFill>
              </a:rPr>
              <a:t>接受一个 selector 参数，用于筛选 可触发事件 的后代元素</a:t>
            </a:r>
            <a:r>
              <a:rPr kumimoji="1" lang="zh-CN" altLang="en-US" dirty="0"/>
              <a:t>。</a:t>
            </a:r>
          </a:p>
          <a:p>
            <a:pPr lvl="1"/>
            <a:r>
              <a:rPr lang="en-US" altLang="zh-CN" dirty="0"/>
              <a:t>on </a:t>
            </a:r>
            <a:r>
              <a:rPr lang="zh-CN" altLang="en-US" dirty="0"/>
              <a:t>函数支持给事件</a:t>
            </a:r>
            <a:r>
              <a:rPr lang="zh-CN" altLang="en-US" dirty="0">
                <a:solidFill>
                  <a:srgbClr val="FF0000"/>
                </a:solidFill>
              </a:rPr>
              <a:t>添加命名空间。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</a:t>
            </a:r>
            <a:r>
              <a:rPr dirty="0"/>
              <a:t>和</a:t>
            </a:r>
            <a:r>
              <a:rPr lang="en-US" altLang="zh-CN" dirty="0"/>
              <a:t>on</a:t>
            </a:r>
            <a:r>
              <a:rPr dirty="0"/>
              <a:t>的区别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3688715"/>
            <a:ext cx="5311775" cy="246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click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和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的</a:t>
            </a:r>
            <a:r>
              <a:rPr 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this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指向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：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都是指向原生的</a:t>
            </a:r>
            <a:r>
              <a:rPr kumimoji="1" lang="en-US" altLang="zh-CN" dirty="0"/>
              <a:t>DOM Element</a:t>
            </a:r>
            <a:endParaRPr kumimoji="1" lang="zh-CN" altLang="en-US" dirty="0"/>
          </a:p>
          <a:p>
            <a:pPr marL="301625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</a:t>
            </a:r>
            <a:r>
              <a:rPr dirty="0"/>
              <a:t>和</a:t>
            </a:r>
            <a:r>
              <a:rPr lang="en-US" altLang="zh-CN" dirty="0"/>
              <a:t>on</a:t>
            </a:r>
            <a:r>
              <a:rPr dirty="0"/>
              <a:t>中</a:t>
            </a:r>
            <a:r>
              <a:rPr lang="en-US" altLang="zh-CN" dirty="0"/>
              <a:t>this</a:t>
            </a:r>
            <a:r>
              <a:rPr dirty="0"/>
              <a:t>指向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364740"/>
            <a:ext cx="5154295" cy="1066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4121785"/>
            <a:ext cx="5153660" cy="850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2364740"/>
            <a:ext cx="5088255" cy="219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我们会发现默认情况下事件是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从最内层（如下图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span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）向外依次传递的顺序</a:t>
            </a:r>
            <a:r>
              <a:rPr lang="zh-CN" altLang="en-US" b="1" dirty="0">
                <a:sym typeface="+mn-ea"/>
              </a:rPr>
              <a:t>，这个顺序我们称之为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事件冒泡（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Event Bubble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b="1" dirty="0">
                <a:sym typeface="+mn-ea"/>
              </a:rPr>
              <a:t>;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事实上，还有另外一种监听事件流的方式就是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从外层到内层（如：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body -&gt; span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），</a:t>
            </a:r>
            <a:r>
              <a:rPr lang="zh-CN" altLang="en-US" b="1" dirty="0">
                <a:sym typeface="+mn-ea"/>
              </a:rPr>
              <a:t>这种称之为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事件捕获（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Event Capture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；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为什么会产生两种不同的处理流呢？</a:t>
            </a:r>
            <a:endParaRPr lang="zh-CN" altLang="en-US" b="1" dirty="0"/>
          </a:p>
          <a:p>
            <a:pPr lvl="1"/>
            <a:r>
              <a:rPr lang="zh-CN" altLang="en-US" dirty="0">
                <a:sym typeface="+mn-ea"/>
              </a:rPr>
              <a:t>这是因为早期在浏览器开发时，不管是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Netscape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公司都发现了这个问题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;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但是他们采用了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完全相反的事件流来对事件进行了传递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IE&lt;9</a:t>
            </a:r>
            <a:r>
              <a:rPr lang="zh-CN" altLang="en-US" dirty="0">
                <a:sym typeface="+mn-ea"/>
              </a:rPr>
              <a:t>仅采用了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事件冒泡的方式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Netscape</a:t>
            </a:r>
            <a:r>
              <a:rPr lang="zh-CN" altLang="en-US" dirty="0">
                <a:sym typeface="+mn-ea"/>
              </a:rPr>
              <a:t>采用了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事件捕获的方式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lang="en-US" altLang="zh-CN" dirty="0"/>
              <a:t> IE9+和</a:t>
            </a:r>
            <a:r>
              <a:rPr lang="zh-CN" altLang="en-US" dirty="0"/>
              <a:t>现在</a:t>
            </a:r>
            <a:r>
              <a:rPr lang="en-US" altLang="zh-CN" dirty="0"/>
              <a:t>所有主流浏览器都</a:t>
            </a:r>
            <a:r>
              <a:rPr lang="zh-CN" altLang="en-US" dirty="0"/>
              <a:t>已</a:t>
            </a:r>
            <a:r>
              <a:rPr lang="en-US" altLang="zh-CN" dirty="0"/>
              <a:t>支持这</a:t>
            </a:r>
            <a:r>
              <a:rPr lang="zh-CN" altLang="en-US" dirty="0"/>
              <a:t>两种方式。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为了更好的兼容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IE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浏览器，底层并没有实现事件捕获</a:t>
            </a:r>
            <a:r>
              <a:rPr lang="zh-CN" altLang="en-US" b="1" dirty="0">
                <a:sym typeface="+mn-ea"/>
              </a:rPr>
              <a:t>。</a:t>
            </a: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的事件冒泡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80" y="4744720"/>
            <a:ext cx="2254885" cy="144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4744720"/>
            <a:ext cx="1739900" cy="173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"/>
            </a:pPr>
            <a:r>
              <a:rPr lang="zh-CN" altLang="en-US" dirty="0"/>
              <a:t>jQuery事件系统的</a:t>
            </a:r>
            <a:r>
              <a:rPr lang="zh-CN" altLang="en-US" dirty="0">
                <a:sym typeface="+mn-ea"/>
              </a:rPr>
              <a:t>规范</a:t>
            </a:r>
            <a:r>
              <a:rPr lang="zh-CN" altLang="en-US" dirty="0">
                <a:solidFill>
                  <a:srgbClr val="FF0000"/>
                </a:solidFill>
              </a:rPr>
              <a:t>是根据W3C的标准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/>
              <a:t>制定</a:t>
            </a:r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事件对象</a:t>
            </a:r>
            <a:r>
              <a:rPr lang="zh-CN" altLang="en-US" dirty="0"/>
              <a:t>。原始事件对象的大多数属性都被</a:t>
            </a:r>
            <a:r>
              <a:rPr lang="zh-CN" altLang="en-US" dirty="0">
                <a:solidFill>
                  <a:srgbClr val="FF0000"/>
                </a:solidFill>
              </a:rPr>
              <a:t>复制到新的</a:t>
            </a:r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事件对象</a:t>
            </a:r>
            <a:r>
              <a:rPr lang="zh-CN" altLang="en-US" dirty="0"/>
              <a:t>上。如，以下原生的事件属性被复制到</a:t>
            </a:r>
            <a:r>
              <a:rPr lang="en-US" altLang="zh-CN" dirty="0"/>
              <a:t>jQuery</a:t>
            </a:r>
            <a:r>
              <a:rPr lang="zh-CN" altLang="en-US" dirty="0"/>
              <a:t>事件对象中：</a:t>
            </a:r>
          </a:p>
          <a:p>
            <a:pPr marL="546100" lvl="2" indent="0">
              <a:buFont typeface="Wingdings" panose="05000000000000000000" charset="0"/>
              <a:buNone/>
            </a:pPr>
            <a:r>
              <a:rPr lang="zh-CN" altLang="en-US" dirty="0"/>
              <a:t>altKey, clientX, clientY, </a:t>
            </a:r>
            <a:r>
              <a:rPr lang="zh-CN" altLang="en-US" dirty="0">
                <a:solidFill>
                  <a:srgbClr val="FF0000"/>
                </a:solidFill>
              </a:rPr>
              <a:t>currentTarget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data</a:t>
            </a:r>
            <a:r>
              <a:rPr lang="zh-CN" altLang="en-US" dirty="0"/>
              <a:t>, detail,  key, </a:t>
            </a:r>
            <a:r>
              <a:rPr lang="zh-CN" altLang="en-US" dirty="0">
                <a:solidFill>
                  <a:srgbClr val="FF0000"/>
                </a:solidFill>
              </a:rPr>
              <a:t>keyCode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offsetX, offsetY</a:t>
            </a:r>
            <a:r>
              <a:rPr lang="zh-CN" altLang="en-US" dirty="0"/>
              <a:t>, originalTarget, </a:t>
            </a:r>
            <a:r>
              <a:rPr lang="zh-CN" altLang="en-US" dirty="0">
                <a:solidFill>
                  <a:srgbClr val="FF0000"/>
                </a:solidFill>
              </a:rPr>
              <a:t>pageX, pageY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relatedTarget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chemeClr val="tx1"/>
                </a:solidFill>
              </a:rPr>
              <a:t>screenX, screenY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target</a:t>
            </a:r>
            <a:r>
              <a:rPr lang="zh-CN" altLang="en-US" dirty="0"/>
              <a:t>, </a:t>
            </a:r>
            <a:r>
              <a:rPr lang="en-US" altLang="zh-CN" dirty="0"/>
              <a:t>......</a:t>
            </a:r>
            <a:endParaRPr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lang="en-US" altLang="zh-CN" dirty="0"/>
              <a:t>jQuery</a:t>
            </a:r>
            <a:r>
              <a:rPr lang="zh-CN" altLang="en-US" dirty="0"/>
              <a:t>事件对象通用的属性（以下属性已实现跨浏览器的兼容）：</a:t>
            </a:r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/>
              <a:t>target、relatedTarget、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pageX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pageY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which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metaKey</a:t>
            </a:r>
            <a:endParaRPr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lang="en-US" altLang="zh-CN" dirty="0"/>
              <a:t>jQuery</a:t>
            </a:r>
            <a:r>
              <a:rPr lang="zh-CN" altLang="en-US" dirty="0"/>
              <a:t>事件对象常用的方法：</a:t>
            </a:r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FF0000"/>
                </a:solidFill>
              </a:rPr>
              <a:t>preventDefault</a:t>
            </a:r>
            <a:r>
              <a:rPr lang="zh-CN" altLang="en-US" dirty="0"/>
              <a:t>() </a:t>
            </a:r>
            <a:r>
              <a:rPr lang="en-US" altLang="zh-CN" dirty="0"/>
              <a:t>:  </a:t>
            </a:r>
            <a:r>
              <a:rPr lang="zh-CN" altLang="en-US" dirty="0">
                <a:sym typeface="+mn-ea"/>
              </a:rPr>
              <a:t>取消事件的默认行为（例如，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标签、表单事件等）。</a:t>
            </a:r>
            <a:endParaRPr lang="zh-CN" altLang="en-US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FF0000"/>
                </a:solidFill>
              </a:rPr>
              <a:t>stopPropagation</a:t>
            </a:r>
            <a:r>
              <a:rPr lang="zh-CN" altLang="en-US" dirty="0"/>
              <a:t>() </a:t>
            </a:r>
            <a:r>
              <a:rPr lang="en-US" altLang="zh-CN" dirty="0"/>
              <a:t>:  </a:t>
            </a:r>
            <a:r>
              <a:rPr lang="zh-CN" altLang="en-US" dirty="0">
                <a:sym typeface="+mn-ea"/>
              </a:rPr>
              <a:t>阻止事件的进一步传递（例如，事件冒泡）。</a:t>
            </a:r>
            <a:endParaRPr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要访问其它事件的属性，可以使用 event.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originalEvent </a:t>
            </a:r>
            <a:r>
              <a:rPr lang="zh-CN" altLang="en-US" dirty="0">
                <a:sym typeface="+mn-ea"/>
              </a:rPr>
              <a:t>获取原生对象。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的事件对象</a:t>
            </a:r>
            <a:r>
              <a:rPr lang="en-US" altLang="zh-CN" dirty="0">
                <a:sym typeface="+mn-ea"/>
              </a:rPr>
              <a:t>( Event Object)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60" y="4847590"/>
            <a:ext cx="4307205" cy="1327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事件冒泡在某种情况下可以帮助我们实现强大的事件处理模式 </a:t>
            </a:r>
            <a:r>
              <a:rPr lang="en-US" altLang="zh-CN" b="1" dirty="0">
                <a:sym typeface="+mn-ea"/>
              </a:rPr>
              <a:t>–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事件委托模式</a:t>
            </a:r>
            <a:r>
              <a:rPr lang="zh-CN" altLang="en-US" b="1" dirty="0">
                <a:sym typeface="+mn-ea"/>
              </a:rPr>
              <a:t>（也是一种设计模式）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那么这个模式是怎么样的呢？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因为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当子元素被点击</a:t>
            </a:r>
            <a:r>
              <a:rPr lang="zh-CN" altLang="en-US" dirty="0">
                <a:sym typeface="+mn-ea"/>
              </a:rPr>
              <a:t>时，父元素可以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通过冒泡监听到子元素的点击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并且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可以通过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event.target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获取到当前监听事件的元素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event.currentTarget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获取到的是处理事件的元素）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zh-CN" altLang="en-US" b="1" dirty="0">
                <a:sym typeface="+mn-ea"/>
              </a:rPr>
              <a:t>案例：一个</a:t>
            </a:r>
            <a:r>
              <a:rPr lang="en-US" altLang="zh-CN" b="1" dirty="0" err="1">
                <a:sym typeface="+mn-ea"/>
              </a:rPr>
              <a:t>ul</a:t>
            </a:r>
            <a:r>
              <a:rPr lang="zh-CN" altLang="en-US" b="1" dirty="0">
                <a:sym typeface="+mn-ea"/>
              </a:rPr>
              <a:t>中存放多个</a:t>
            </a:r>
            <a:r>
              <a:rPr lang="en-US" altLang="zh-CN" b="1" dirty="0">
                <a:sym typeface="+mn-ea"/>
              </a:rPr>
              <a:t>li</a:t>
            </a:r>
            <a:r>
              <a:rPr lang="zh-CN" altLang="en-US" b="1" dirty="0">
                <a:sym typeface="+mn-ea"/>
              </a:rPr>
              <a:t>，使用事件委托的模式来监听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li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中子元素</a:t>
            </a:r>
            <a:r>
              <a:rPr lang="zh-CN" altLang="en-US" b="1" dirty="0">
                <a:sym typeface="+mn-ea"/>
              </a:rPr>
              <a:t>的点击事件。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的事件委托（</a:t>
            </a:r>
            <a:r>
              <a:rPr lang="en-US" altLang="zh-CN" dirty="0">
                <a:sym typeface="+mn-ea"/>
              </a:rPr>
              <a:t>event delegation</a:t>
            </a:r>
            <a:r>
              <a:rPr dirty="0">
                <a:sym typeface="+mn-ea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3818255"/>
            <a:ext cx="5378450" cy="248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鼠标事件（</a:t>
            </a:r>
            <a:r>
              <a:rPr lang="en-US" altLang="zh-CN" b="1" dirty="0"/>
              <a:t>Mouse Events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/>
              <a:t>.dblclick()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hover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.mousedown() </a:t>
            </a:r>
            <a:r>
              <a:rPr lang="zh-CN" altLang="en-US" dirty="0">
                <a:sym typeface="+mn-ea"/>
              </a:rPr>
              <a:t>、.mouseup()</a:t>
            </a:r>
            <a:endParaRPr lang="en-US" altLang="zh-CN" dirty="0"/>
          </a:p>
          <a:p>
            <a:pPr lvl="1"/>
            <a:r>
              <a:rPr lang="zh-CN" altLang="en-US" dirty="0"/>
              <a:t>.</a:t>
            </a:r>
            <a:r>
              <a:rPr lang="zh-CN" altLang="en-US" dirty="0">
                <a:solidFill>
                  <a:srgbClr val="FF0000"/>
                </a:solidFill>
              </a:rPr>
              <a:t>mouseenter</a:t>
            </a:r>
            <a:r>
              <a:rPr lang="zh-CN" altLang="en-US" dirty="0"/>
              <a:t>()、.</a:t>
            </a:r>
            <a:r>
              <a:rPr lang="zh-CN" altLang="en-US" dirty="0">
                <a:solidFill>
                  <a:srgbClr val="FF0000"/>
                </a:solidFill>
              </a:rPr>
              <a:t>mouseleave</a:t>
            </a:r>
            <a:r>
              <a:rPr lang="zh-CN" altLang="en-US" dirty="0"/>
              <a:t>()</a:t>
            </a:r>
            <a:r>
              <a:rPr lang="zh-CN" altLang="en-US" dirty="0">
                <a:sym typeface="+mn-ea"/>
              </a:rPr>
              <a:t>、.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mousemove</a:t>
            </a:r>
            <a:r>
              <a:rPr lang="zh-CN" altLang="en-US" dirty="0">
                <a:sym typeface="+mn-ea"/>
              </a:rPr>
              <a:t>()</a:t>
            </a:r>
            <a:endParaRPr lang="zh-CN" altLang="en-US" dirty="0"/>
          </a:p>
          <a:p>
            <a:pPr lvl="1"/>
            <a:r>
              <a:rPr lang="zh-CN" altLang="en-US" dirty="0"/>
              <a:t>.mouseover()、.mouseout() 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/>
              <a:t>.contextmenu()、.toggle()</a:t>
            </a:r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键盘事件（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Keyboard Events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</a:t>
            </a:r>
            <a:endParaRPr lang="zh-CN" altLang="en-US" dirty="0"/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keydown</a:t>
            </a:r>
            <a:r>
              <a:rPr lang="en-US" altLang="zh-CN" dirty="0" err="1">
                <a:sym typeface="+mn-ea"/>
              </a:rPr>
              <a:t>() </a:t>
            </a:r>
            <a:r>
              <a:rPr lang="zh-CN" altLang="en-US" dirty="0" err="1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.keypress()</a:t>
            </a:r>
            <a:r>
              <a:rPr lang="zh-CN" altLang="en-US" dirty="0" err="1">
                <a:sym typeface="+mn-ea"/>
              </a:rPr>
              <a:t>、.keyup()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文档事件（</a:t>
            </a:r>
            <a:r>
              <a:rPr lang="en-US" altLang="zh-CN" b="1" dirty="0">
                <a:sym typeface="+mn-ea"/>
              </a:rPr>
              <a:t>Document Loading Events</a:t>
            </a:r>
            <a:r>
              <a:rPr lang="zh-CN" altLang="en-US" b="1" dirty="0">
                <a:sym typeface="+mn-ea"/>
              </a:rPr>
              <a:t>）</a:t>
            </a:r>
          </a:p>
          <a:p>
            <a:pPr lvl="1"/>
            <a:r>
              <a:rPr lang="en-US" altLang="zh-CN" dirty="0" err="1">
                <a:sym typeface="+mn-ea"/>
              </a:rPr>
              <a:t>load、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ready()</a:t>
            </a:r>
            <a:r>
              <a:rPr lang="en-US" altLang="zh-CN" dirty="0" err="1">
                <a:sym typeface="+mn-ea"/>
              </a:rPr>
              <a:t>、.unload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表单事件（</a:t>
            </a:r>
            <a:r>
              <a:rPr lang="en-US" altLang="zh-CN" b="1" dirty="0">
                <a:sym typeface="+mn-ea"/>
              </a:rPr>
              <a:t>Form Events</a:t>
            </a:r>
            <a:r>
              <a:rPr lang="zh-CN" altLang="en-US" b="1" dirty="0">
                <a:sym typeface="+mn-ea"/>
              </a:rPr>
              <a:t>）</a:t>
            </a:r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blur</a:t>
            </a:r>
            <a:r>
              <a:rPr lang="en-US" altLang="zh-CN" dirty="0" err="1">
                <a:sym typeface="+mn-ea"/>
              </a:rPr>
              <a:t>() 、.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focus</a:t>
            </a:r>
            <a:r>
              <a:rPr lang="en-US" altLang="zh-CN" dirty="0" err="1">
                <a:sym typeface="+mn-ea"/>
              </a:rPr>
              <a:t>()、.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change</a:t>
            </a:r>
            <a:r>
              <a:rPr lang="en-US" altLang="zh-CN" dirty="0" err="1">
                <a:sym typeface="+mn-ea"/>
              </a:rPr>
              <a:t>()、.submit()、.select()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浏览器事件（</a:t>
            </a:r>
            <a:r>
              <a:rPr lang="en-US" altLang="zh-CN" b="1" dirty="0">
                <a:sym typeface="+mn-ea"/>
              </a:rPr>
              <a:t>Browser Events</a:t>
            </a:r>
            <a:r>
              <a:rPr lang="zh-CN" altLang="en-US" b="1" dirty="0">
                <a:sym typeface="+mn-ea"/>
              </a:rPr>
              <a:t>）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.resize()</a:t>
            </a:r>
            <a:r>
              <a:rPr lang="zh-CN" altLang="en-US" dirty="0" err="1">
                <a:sym typeface="+mn-ea"/>
              </a:rPr>
              <a:t>、.scroll()</a:t>
            </a:r>
            <a:endParaRPr lang="en-US" altLang="zh-CN" dirty="0" err="1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常见的事件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30" y="3430270"/>
            <a:ext cx="6710045" cy="327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0</TotalTime>
  <Words>2500</Words>
  <Application>Microsoft Office PowerPoint</Application>
  <PresentationFormat>宽屏</PresentationFormat>
  <Paragraphs>235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微软雅黑</vt:lpstr>
      <vt:lpstr>Arial</vt:lpstr>
      <vt:lpstr>Wingdings</vt:lpstr>
      <vt:lpstr>2021-4-26-2</vt:lpstr>
      <vt:lpstr>jQuery事件/动画/AJAX</vt:lpstr>
      <vt:lpstr>PowerPoint 演示文稿</vt:lpstr>
      <vt:lpstr>认识事件（Event）</vt:lpstr>
      <vt:lpstr>click和on的区别</vt:lpstr>
      <vt:lpstr>click和on中this指向</vt:lpstr>
      <vt:lpstr>jQuery的事件冒泡</vt:lpstr>
      <vt:lpstr>jQuery的事件对象( Event Object)</vt:lpstr>
      <vt:lpstr>jQuery的事件委托（event delegation）</vt:lpstr>
      <vt:lpstr>jQuery常见的事件</vt:lpstr>
      <vt:lpstr>mouseover和mouseenter的区别</vt:lpstr>
      <vt:lpstr>jQuery的键盘事件</vt:lpstr>
      <vt:lpstr>jQuery的表单事件</vt:lpstr>
      <vt:lpstr>jQuery-选项卡切换</vt:lpstr>
      <vt:lpstr>jQuery动画操作-animate</vt:lpstr>
      <vt:lpstr>jQuery常见动画函数</vt:lpstr>
      <vt:lpstr>jQuery元素中的动画队列</vt:lpstr>
      <vt:lpstr>jQuery实现-隐藏侧边栏广告</vt:lpstr>
      <vt:lpstr>jQuery中的遍历</vt:lpstr>
      <vt:lpstr>jQuery的AJAX</vt:lpstr>
      <vt:lpstr>AJAX请求参数(Parameters)</vt:lpstr>
      <vt:lpstr>jQuery插件（plugins）开发</vt:lpstr>
      <vt:lpstr>jQuery项目实战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2110</cp:revision>
  <dcterms:created xsi:type="dcterms:W3CDTF">2022-06-21T23:23:42Z</dcterms:created>
  <dcterms:modified xsi:type="dcterms:W3CDTF">2022-06-22T00:25:27Z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