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56" r:id="rId3"/>
    <p:sldId id="288" r:id="rId4"/>
    <p:sldId id="384" r:id="rId5"/>
    <p:sldId id="386" r:id="rId6"/>
    <p:sldId id="390" r:id="rId7"/>
    <p:sldId id="394" r:id="rId8"/>
    <p:sldId id="391" r:id="rId9"/>
    <p:sldId id="388" r:id="rId10"/>
    <p:sldId id="389" r:id="rId11"/>
    <p:sldId id="392" r:id="rId12"/>
    <p:sldId id="3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2" d="100"/>
          <a:sy n="9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/>
          <p:cNvPicPr>
            <a:picLocks noChangeAspect="1"/>
          </p:cNvPicPr>
          <p:nvPr userDrawn="1"/>
        </p:nvPicPr>
        <p:blipFill>
          <a:blip r:embed="rId3" cstate="screen"/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/>
          <p:cNvPicPr>
            <a:picLocks noChangeAspect="1"/>
          </p:cNvPicPr>
          <p:nvPr userDrawn="1"/>
        </p:nvPicPr>
        <p:blipFill>
          <a:blip r:embed="rId7" cstate="screen"/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/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任意多边形: 形状 37"/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75" indent="-234950">
              <a:lnSpc>
                <a:spcPct val="150000"/>
              </a:lnSpc>
              <a:buFont typeface="Wingdings" panose="05000000000000000000" pitchFamily="2" charset="2"/>
              <a:buChar char="p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100" indent="-25400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25" indent="-215900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50" indent="-234950">
              <a:lnSpc>
                <a:spcPct val="150000"/>
              </a:lnSpc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/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/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/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/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/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/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/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3600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7" name="标题占位符 1"/>
          <p:cNvSpPr txBox="1"/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8" name="标题占位符 1"/>
          <p:cNvSpPr txBox="1"/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/>
          <p:cNvSpPr txBox="1"/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ym typeface="+mn-ea"/>
              </a:rPr>
              <a:t>常用</a:t>
            </a:r>
            <a:r>
              <a:rPr kumimoji="1" lang="en-US" altLang="zh-CN" dirty="0">
                <a:sym typeface="+mn-ea"/>
              </a:rPr>
              <a:t>JavaScript</a:t>
            </a:r>
            <a:r>
              <a:rPr kumimoji="1" lang="zh-CN" altLang="en-US" dirty="0"/>
              <a:t>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022643" y="4179442"/>
            <a:ext cx="6327531" cy="433633"/>
          </a:xfrm>
        </p:spPr>
        <p:txBody>
          <a:bodyPr>
            <a:normAutofit fontScale="82500"/>
          </a:bodyPr>
          <a:lstStyle/>
          <a:p>
            <a:pPr marL="0" indent="0">
              <a:buNone/>
            </a:pPr>
            <a:r>
              <a:rPr kumimoji="1" lang="zh-CN" altLang="en-US" dirty="0"/>
              <a:t>刘军  </a:t>
            </a:r>
            <a:r>
              <a:rPr kumimoji="1" lang="en-US" altLang="zh-CN" dirty="0"/>
              <a:t>liujun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获取</a:t>
            </a:r>
            <a:r>
              <a:rPr lang="en-US" altLang="zh-CN" b="1" dirty="0"/>
              <a:t>(Get)</a:t>
            </a:r>
            <a:r>
              <a:rPr lang="zh-CN" altLang="en-US" b="1" dirty="0"/>
              <a:t> </a:t>
            </a:r>
            <a:r>
              <a:rPr lang="en-US" altLang="zh-CN" b="1" dirty="0"/>
              <a:t>+ </a:t>
            </a:r>
            <a:r>
              <a:rPr lang="zh-CN" altLang="en-US" b="1" dirty="0"/>
              <a:t>设置</a:t>
            </a:r>
            <a:r>
              <a:rPr lang="en-US" altLang="zh-CN" b="1" dirty="0"/>
              <a:t>(Set)</a:t>
            </a:r>
            <a:endParaRPr lang="zh-CN" altLang="en-US" b="1" dirty="0"/>
          </a:p>
          <a:p>
            <a:pPr lvl="1"/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.year()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.month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.date() - 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-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获取年、月、日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.hour()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.minute()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、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.second()   - 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获取时、分、秒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.day()  -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获取星期几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lang="en-US" altLang="zh-CN" dirty="0"/>
              <a:t>.format()  - </a:t>
            </a:r>
            <a:r>
              <a:rPr lang="zh-CN" altLang="en-US" dirty="0"/>
              <a:t>格式化日期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kumimoji="1" lang="zh-CN" altLang="en-US" b="1" dirty="0"/>
              <a:t>操作日期和时间</a:t>
            </a:r>
            <a:endParaRPr kumimoji="1" lang="zh-CN" altLang="en-US" b="1" dirty="0"/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.add(numbers , unit) - 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添加时间</a:t>
            </a:r>
            <a:endParaRPr kumimoji="1"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.subtract(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numbers , unit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)  - 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减去时间</a:t>
            </a:r>
            <a:endParaRPr kumimoji="1"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.strartOf(unit) - 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时间的开始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例如：获取今年的第一天零时零分零秒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Day.js</a:t>
            </a:r>
            <a:r>
              <a:rPr dirty="0"/>
              <a:t>获取、设置、操作时间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ym typeface="+mn-ea"/>
              </a:rPr>
              <a:t>解析时间</a:t>
            </a:r>
            <a:endParaRPr kumimoji="1" lang="zh-CN" altLang="en-US" b="1" dirty="0"/>
          </a:p>
          <a:p>
            <a:pPr lvl="1"/>
            <a:r>
              <a:rPr kumimoji="1" lang="en-US" altLang="zh-CN" dirty="0">
                <a:sym typeface="+mn-ea"/>
              </a:rPr>
              <a:t>dayjs(</a:t>
            </a:r>
            <a:r>
              <a:rPr kumimoji="1" lang="zh-CN" altLang="en-US" dirty="0">
                <a:sym typeface="+mn-ea"/>
              </a:rPr>
              <a:t>毫秒</a:t>
            </a:r>
            <a:r>
              <a:rPr kumimoji="1" lang="en-US" altLang="zh-CN" dirty="0">
                <a:sym typeface="+mn-ea"/>
              </a:rPr>
              <a:t>|</a:t>
            </a:r>
            <a:r>
              <a:rPr kumimoji="1" lang="zh-CN" altLang="en-US" dirty="0">
                <a:sym typeface="+mn-ea"/>
              </a:rPr>
              <a:t>秒</a:t>
            </a:r>
            <a:r>
              <a:rPr kumimoji="1" lang="en-US" altLang="zh-CN" dirty="0">
                <a:sym typeface="+mn-ea"/>
              </a:rPr>
              <a:t>)  - </a:t>
            </a:r>
            <a:r>
              <a:rPr kumimoji="1" lang="zh-CN" altLang="en-US" dirty="0">
                <a:sym typeface="+mn-ea"/>
              </a:rPr>
              <a:t>时间戳（毫秒 和 秒）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en-US" altLang="zh-CN" dirty="0"/>
              <a:t>dayjs('2022-06-15', 'YYYY-MM-DD')  -  </a:t>
            </a:r>
            <a:r>
              <a:rPr kumimoji="1" lang="zh-CN" altLang="en-US" dirty="0"/>
              <a:t>字符串 </a:t>
            </a:r>
            <a:r>
              <a:rPr kumimoji="1" lang="en-US" altLang="zh-CN" dirty="0"/>
              <a:t>+ </a:t>
            </a:r>
            <a:r>
              <a:rPr kumimoji="1" lang="zh-CN" altLang="en-US" dirty="0"/>
              <a:t>格式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dayjs(new Date()) - </a:t>
            </a:r>
            <a:r>
              <a:rPr kumimoji="1" lang="zh-CN" altLang="en-US" dirty="0"/>
              <a:t>接收日期对象</a:t>
            </a:r>
            <a:endParaRPr kumimoji="1"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Day.js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的插件应用</a:t>
            </a:r>
            <a:endParaRPr lang="zh-CN" altLang="en-US" dirty="0"/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.fromNow() - 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从现在开始的时间 （需要依赖：relativeTime 插件）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relativeTime插件：https://cdn.jsdelivr.net/npm/dayjs@1.11.3/plugin/relativeTime.js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Day.js</a:t>
            </a:r>
            <a:r>
              <a:rPr dirty="0"/>
              <a:t>解析、国际化、插槽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/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/>
          <p:cNvGrpSpPr/>
          <p:nvPr/>
        </p:nvGrpSpPr>
        <p:grpSpPr bwMode="auto">
          <a:xfrm>
            <a:off x="7436080" y="1754986"/>
            <a:ext cx="4754880" cy="520192"/>
            <a:chOff x="0" y="0"/>
            <a:chExt cx="4755920" cy="521074"/>
          </a:xfrm>
        </p:grpSpPr>
        <p:sp>
          <p:nvSpPr>
            <p:cNvPr id="39" name="文本框 106"/>
            <p:cNvSpPr txBox="1">
              <a:spLocks noChangeArrowheads="1"/>
            </p:cNvSpPr>
            <p:nvPr/>
          </p:nvSpPr>
          <p:spPr bwMode="auto">
            <a:xfrm>
              <a:off x="941276" y="0"/>
              <a:ext cx="3814644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Lodash vs u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nderscore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42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/>
            <p:cNvCxnSpPr>
              <a:cxnSpLocks noChangeShapeType="1"/>
            </p:cNvCxnSpPr>
            <p:nvPr/>
          </p:nvCxnSpPr>
          <p:spPr bwMode="auto">
            <a:xfrm>
              <a:off x="545950" y="461296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/>
          <p:cNvGrpSpPr/>
          <p:nvPr/>
        </p:nvGrpSpPr>
        <p:grpSpPr bwMode="auto">
          <a:xfrm>
            <a:off x="7502120" y="514831"/>
            <a:ext cx="3820239" cy="520700"/>
            <a:chOff x="0" y="0"/>
            <a:chExt cx="3821075" cy="521583"/>
          </a:xfrm>
        </p:grpSpPr>
        <p:sp>
          <p:nvSpPr>
            <p:cNvPr id="48" name="文本框 7"/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认识前端工具库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/>
          <p:cNvGrpSpPr/>
          <p:nvPr/>
        </p:nvGrpSpPr>
        <p:grpSpPr bwMode="auto">
          <a:xfrm>
            <a:off x="7421466" y="3028222"/>
            <a:ext cx="4320540" cy="520192"/>
            <a:chOff x="0" y="0"/>
            <a:chExt cx="4321485" cy="521074"/>
          </a:xfrm>
        </p:grpSpPr>
        <p:sp>
          <p:nvSpPr>
            <p:cNvPr id="80" name="文本框 106"/>
            <p:cNvSpPr txBox="1">
              <a:spLocks noChangeArrowheads="1"/>
            </p:cNvSpPr>
            <p:nvPr/>
          </p:nvSpPr>
          <p:spPr bwMode="auto">
            <a:xfrm>
              <a:off x="941276" y="0"/>
              <a:ext cx="3380209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Day.js vs Mement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83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前端工具类库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快速、小型且功能丰富的 JavaScript 库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，它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使HTML文档遍历和操作、事件处理、动画和 Ajax 之类的事情变得更加简单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。当时jQuery库不但简化了代码，而且提供出色的跨浏览器支持，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其极大的提高了 Web 开发人员的工作效率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 除了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之外，其实还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有许多库和框架可供JavaScript开发人员使用。下图是前端开发常用的工具库：</a:t>
            </a:r>
            <a:endParaRPr kumimoji="1" lang="zh-CN" altLang="en-US" b="1" dirty="0"/>
          </a:p>
          <a:p>
            <a:pPr lvl="1"/>
            <a:endParaRPr kumimoji="1" lang="en-US" altLang="zh-CN" b="1" dirty="0"/>
          </a:p>
          <a:p>
            <a:pPr lvl="1"/>
            <a:endParaRPr kumimoji="1" lang="zh-CN" altLang="en-US" dirty="0"/>
          </a:p>
          <a:p>
            <a:endParaRPr lang="zh-CN" altLang="en-US" dirty="0"/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2611120"/>
            <a:ext cx="9493885" cy="3950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underscore</a:t>
            </a:r>
            <a:r>
              <a:rPr lang="zh-CN" altLang="en-US" dirty="0"/>
              <a:t>库 </a:t>
            </a:r>
            <a:r>
              <a:rPr lang="en-US" altLang="zh-CN" dirty="0"/>
              <a:t>VS Lodash</a:t>
            </a:r>
            <a:r>
              <a:rPr dirty="0"/>
              <a:t>库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Lodash 和 Underscore 都是非常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实用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工具库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，它们都提供了非常多的函数来对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数组、数字、对象、字符串等操作，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这些函数不但可以简化JavaScript编写，而且可以极大的提高我们的开发效率。这些库非常适合如下操作：</a:t>
            </a:r>
            <a:endParaRPr lang="zh-CN" altLang="en-US" dirty="0"/>
          </a:p>
          <a:p>
            <a:pPr lvl="1"/>
            <a:r>
              <a:rPr lang="zh-CN" altLang="en-US" dirty="0"/>
              <a:t>迭代数组、对象和字符串。</a:t>
            </a:r>
            <a:endParaRPr lang="zh-CN" altLang="en-US" dirty="0"/>
          </a:p>
          <a:p>
            <a:pPr lvl="1"/>
            <a:r>
              <a:rPr lang="zh-CN" altLang="en-US" dirty="0"/>
              <a:t>操作和测试值。</a:t>
            </a:r>
            <a:endParaRPr lang="zh-CN" altLang="en-US" dirty="0"/>
          </a:p>
          <a:p>
            <a:pPr lvl="1"/>
            <a:r>
              <a:rPr lang="zh-CN" altLang="en-US" dirty="0"/>
              <a:t>创建复合函数。</a:t>
            </a:r>
            <a:endParaRPr lang="zh-CN" altLang="en-US" dirty="0"/>
          </a:p>
          <a:p>
            <a:pPr lvl="1"/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.....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Lo</a:t>
            </a:r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d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ash 是 Underscore 的一个分支，并且仍然遵循 Underscore的API， 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但在底层已完全重写过，并且还添加了许多 Underscore 没有提供的特性和功能，如今的Lo</a:t>
            </a:r>
            <a:r>
              <a:rPr kumimoji="1" lang="en-US" altLang="zh-CN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d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ash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足以成为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Underscore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替代品。</a:t>
            </a:r>
            <a:endParaRPr kumimoji="1" lang="zh-CN" altLang="en-US" b="1" dirty="0"/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创建 Lodash 是为了为数组、字符串、对象和参数对象提供更一致的跨环境迭代支持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。它已经成为 Underscore 的超集，提供额外的功能（如 AMD 支持、深度克隆和深度合并）、更好的整体性能和大型数组/对象迭代的优化，以及自定义构建和模板预编译实用程序的更大灵活性。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Lodash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从第</a:t>
            </a:r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4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个版本开始放弃对</a:t>
            </a:r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IE9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以下的支持。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5275" y="5553075"/>
            <a:ext cx="4630420" cy="1021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Lodash</a:t>
            </a:r>
            <a:r>
              <a:rPr dirty="0"/>
              <a:t>库</a:t>
            </a:r>
            <a:r>
              <a:rPr lang="en-US" altLang="zh-CN" dirty="0"/>
              <a:t> </a:t>
            </a:r>
            <a:r>
              <a:rPr dirty="0"/>
              <a:t>的安装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b="1" dirty="0">
                <a:sym typeface="+mn-ea"/>
              </a:rPr>
              <a:t>方式一：</a:t>
            </a:r>
            <a:r>
              <a:rPr lang="en-US" altLang="zh-CN" b="1" dirty="0">
                <a:sym typeface="+mn-ea"/>
              </a:rPr>
              <a:t>CND</a:t>
            </a:r>
            <a:endParaRPr lang="en-US" altLang="zh-CN" b="1" dirty="0"/>
          </a:p>
          <a:p>
            <a:pPr lvl="1"/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https://cdn.jsdelivr.net/npm/lodash@4.17.21/lodash.min.js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方式二：下载源码引入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806700"/>
            <a:ext cx="7129780" cy="2345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Lodash</a:t>
            </a:r>
            <a:r>
              <a:rPr dirty="0"/>
              <a:t>库字符串、数组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字符串（</a:t>
            </a:r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String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）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camelCase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() - 转换字符串string为驼峰写法。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_.capitalize(string) - 转换字符串string首字母为大写，剩下为小写。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endWith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(string, target) - 检查字符串string是否以给定的target字符串结尾。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padStart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(str, lenght,char) - 如string字符串长度小于 length 则在左侧填充字符。 如果超出length长度则截断超出的部分。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trim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(string, chars) - 从string字符串中移除前面和后面的 空格 或 指定的字符。  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数组（</a:t>
            </a:r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Array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）</a:t>
            </a:r>
            <a:endParaRPr kumimoji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_.first(arr, level) -  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获取array中的</a:t>
            </a:r>
            <a:r>
              <a:rPr kumimoji="1" 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第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一个元素。</a:t>
            </a:r>
            <a:endParaRPr kumimoji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_.last(arr, [n=1]) - 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获取array中的最后一个元素。</a:t>
            </a:r>
            <a:endParaRPr kumimoji="1" 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uniq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(arr) - 创建一个去重后的array数组副本。返回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新的去重后的数组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compact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(arr) - 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创建一个新数组，包含原数组中所有的</a:t>
            </a:r>
            <a:r>
              <a:rPr kumimoji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非假值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元素。返回过滤掉假值的</a:t>
            </a:r>
            <a:r>
              <a:rPr kumimoji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新数组</a:t>
            </a:r>
            <a:r>
              <a:rPr kumimoji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flatten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(arr) - 减少一级array嵌套深度。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返回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新数组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Lodash</a:t>
            </a:r>
            <a:r>
              <a:rPr dirty="0"/>
              <a:t>库对象、集合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对象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pick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(object, [props]) :  从 object中选中的属性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来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创建一个对象。返回新对象。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omit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(object, [props]):  反向版_.pick ;  删除object对象的属性。返回新对象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clone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 value) - 支持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拷贝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 arrays、 booleans、 date 、map、 numbers， Object 对象, regexes, sets, strings, symbols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等等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 arguments对象的可枚举属性会拷贝为普通对象。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（注：也叫浅拷贝） 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返回拷贝后的值。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cloneDeep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(value) -这个方法类似_.clone，除了它会递归拷贝 value。（注：也叫深拷贝）</a:t>
            </a:r>
            <a:r>
              <a:rPr kumimoji="1"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。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返回拷贝后的值。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集合（</a:t>
            </a:r>
            <a:r>
              <a:rPr kumimoji="1"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Array | Object</a:t>
            </a:r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）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sample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():  从collection（集合）中获得一个随机元素。返回随机元素。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shuffle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():  创建一个被打乱值的集合。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</a:t>
            </a: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orderBy </a:t>
            </a:r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:  给数组排序，默认是升序asc。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 algn="l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_.each() / _.forEach()  -  遍历(集合) 中的每个元素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 algn="l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_.filter( ) - 返回一个新的过滤后的数组。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kumimoji="1"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函数</a:t>
            </a:r>
            <a:endParaRPr kumimoji="1"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_.curry() - 返回新的柯里化（curry）函数。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_.debounce() - 返回新的 debounced（防抖动）函数。</a:t>
            </a:r>
            <a:endParaRPr kumimoji="1" lang="en-US" altLang="zh-CN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_.throttle() - 返回节流的函数。</a:t>
            </a:r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kumimoji="1" lang="en-US" alt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Moment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库</a:t>
            </a:r>
            <a:r>
              <a:rPr 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，官网的描述：</a:t>
            </a:r>
            <a:endParaRPr lang="zh-CN" altLang="en-US" b="1" dirty="0"/>
          </a:p>
          <a:p>
            <a:pPr lvl="1"/>
            <a:r>
              <a:rPr lang="en-US" altLang="zh-CN" dirty="0"/>
              <a:t>Moment 是一个 JavaScript 库，</a:t>
            </a:r>
            <a:r>
              <a:rPr lang="zh-CN" altLang="en-US" dirty="0"/>
              <a:t>可以帮助我们</a:t>
            </a:r>
            <a:r>
              <a:rPr lang="zh-CN" altLang="en-US" dirty="0">
                <a:solidFill>
                  <a:srgbClr val="FF0000"/>
                </a:solidFill>
              </a:rPr>
              <a:t>快速处理时间和日期</a:t>
            </a:r>
            <a:r>
              <a:rPr lang="zh-CN" altLang="en-US" dirty="0"/>
              <a:t>，已在数百万的项目中使用</a:t>
            </a:r>
            <a:r>
              <a:rPr lang="en-US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Moment</a:t>
            </a:r>
            <a:r>
              <a:rPr lang="zh-CN" altLang="en-US" dirty="0">
                <a:solidFill>
                  <a:srgbClr val="FF0000"/>
                </a:solidFill>
              </a:rPr>
              <a:t>对浏览器的兼容性比较好</a:t>
            </a:r>
            <a:r>
              <a:rPr lang="zh-CN" altLang="en-US" dirty="0"/>
              <a:t>，例如，在</a:t>
            </a:r>
            <a:r>
              <a:rPr lang="en-US" altLang="zh-CN" dirty="0"/>
              <a:t>Internet Explorer 8+版本</a:t>
            </a:r>
            <a:r>
              <a:rPr lang="zh-CN" altLang="en-US" dirty="0"/>
              <a:t>运行良好。</a:t>
            </a:r>
            <a:endParaRPr lang="zh-CN" altLang="en-US" dirty="0"/>
          </a:p>
          <a:p>
            <a:pPr lvl="1"/>
            <a:r>
              <a:rPr lang="zh-CN" altLang="en-US" dirty="0"/>
              <a:t>现在比较多人</a:t>
            </a:r>
            <a:r>
              <a:rPr lang="en-US" altLang="zh-CN" dirty="0"/>
              <a:t>反对使用 Moment是</a:t>
            </a:r>
            <a:r>
              <a:rPr lang="zh-CN" altLang="en-US" dirty="0"/>
              <a:t>因为</a:t>
            </a:r>
            <a:r>
              <a:rPr lang="en-US" altLang="zh-CN" dirty="0">
                <a:solidFill>
                  <a:srgbClr val="FF0000"/>
                </a:solidFill>
              </a:rPr>
              <a:t>它的</a:t>
            </a:r>
            <a:r>
              <a:rPr lang="zh-CN" altLang="en-US" dirty="0">
                <a:solidFill>
                  <a:srgbClr val="FF0000"/>
                </a:solidFill>
              </a:rPr>
              <a:t>包</a:t>
            </a:r>
            <a:r>
              <a:rPr lang="en-US" altLang="zh-CN" dirty="0">
                <a:solidFill>
                  <a:srgbClr val="FF0000"/>
                </a:solidFill>
              </a:rPr>
              <a:t>大小</a:t>
            </a:r>
            <a:r>
              <a:rPr lang="en-US" altLang="zh-CN" dirty="0"/>
              <a:t>。Moment 不适用于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tree-shaking</a:t>
            </a:r>
            <a:r>
              <a:rPr lang="en-US" altLang="zh-CN" dirty="0">
                <a:solidFill>
                  <a:srgbClr val="FF0000"/>
                </a:solidFill>
              </a:rPr>
              <a:t>”算法</a:t>
            </a:r>
            <a:r>
              <a:rPr lang="en-US" altLang="zh-CN" dirty="0"/>
              <a:t>，因此往往会增加 Web 应用程序包的大小。如果需要国际化或时区支持，Moment 可以变得相当大。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Moment</a:t>
            </a:r>
            <a:r>
              <a:rPr lang="zh-CN" altLang="en-US" dirty="0">
                <a:sym typeface="+mn-ea"/>
              </a:rPr>
              <a:t>团队也希望我们</a:t>
            </a:r>
            <a:r>
              <a:rPr lang="en-US" altLang="zh-CN" dirty="0"/>
              <a:t>在未来的新项目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不要</a:t>
            </a:r>
            <a:r>
              <a:rPr lang="en-US" altLang="zh-CN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Moment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/>
              <a:t>。</a:t>
            </a:r>
            <a:r>
              <a:rPr lang="zh-CN" altLang="en-US" dirty="0"/>
              <a:t>而推荐使用其它的</a:t>
            </a:r>
            <a:r>
              <a:rPr lang="en-US" altLang="zh-CN" dirty="0"/>
              <a:t>替代品</a:t>
            </a:r>
            <a:r>
              <a:rPr lang="zh-CN" altLang="en-US" dirty="0"/>
              <a:t>。例如：</a:t>
            </a:r>
            <a:r>
              <a:rPr lang="en-US" altLang="zh-CN" dirty="0"/>
              <a:t>Day.js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r>
              <a:rPr kumimoji="1" lang="en-US" altLang="zh-CN" b="1" dirty="0"/>
              <a:t>Day.js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库</a:t>
            </a:r>
            <a:r>
              <a:rPr 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，官网的描述：</a:t>
            </a:r>
            <a:endParaRPr kumimoji="1" lang="zh-CN" altLang="en-US" b="1" dirty="0"/>
          </a:p>
          <a:p>
            <a:pPr lvl="1"/>
            <a:r>
              <a:rPr kumimoji="1" lang="zh-CN" altLang="en-US" dirty="0"/>
              <a:t>Day.js 是 Moment的缩小版。Day.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拥有与 Moment相同的 API，并将其文件大小减少了 97%。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Moment完整压缩文件的大小为 6</a:t>
            </a:r>
            <a:r>
              <a:rPr kumimoji="1" lang="en-US" altLang="zh-CN" dirty="0"/>
              <a:t>7+</a:t>
            </a:r>
            <a:r>
              <a:rPr kumimoji="1" lang="zh-CN" altLang="en-US" dirty="0"/>
              <a:t>Kb，</a:t>
            </a:r>
            <a:r>
              <a:rPr kumimoji="1" lang="zh-CN" altLang="en-US" dirty="0">
                <a:solidFill>
                  <a:srgbClr val="FF0000"/>
                </a:solidFill>
              </a:rPr>
              <a:t>Day</a:t>
            </a:r>
            <a:r>
              <a:rPr kumimoji="1" lang="en-US" altLang="zh-CN" dirty="0">
                <a:solidFill>
                  <a:srgbClr val="FF0000"/>
                </a:solidFill>
              </a:rPr>
              <a:t>.js</a:t>
            </a:r>
            <a:r>
              <a:rPr kumimoji="1" lang="zh-CN" altLang="en-US" dirty="0">
                <a:solidFill>
                  <a:srgbClr val="FF0000"/>
                </a:solidFill>
              </a:rPr>
              <a:t> 压缩文件只有 2Kb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Day.js</a:t>
            </a:r>
            <a:r>
              <a:rPr kumimoji="1" lang="zh-CN" altLang="en-US" dirty="0"/>
              <a:t>所有的 API 操作都将返回一个</a:t>
            </a:r>
            <a:r>
              <a:rPr kumimoji="1" lang="zh-CN" altLang="en-US" dirty="0">
                <a:solidFill>
                  <a:srgbClr val="FF0000"/>
                </a:solidFill>
              </a:rPr>
              <a:t>新的 Day</a:t>
            </a:r>
            <a:r>
              <a:rPr kumimoji="1" lang="en-US" altLang="zh-CN" dirty="0">
                <a:solidFill>
                  <a:srgbClr val="FF0000"/>
                </a:solidFill>
              </a:rPr>
              <a:t>.</a:t>
            </a:r>
            <a:r>
              <a:rPr kumimoji="1" lang="zh-CN" altLang="en-US" dirty="0">
                <a:solidFill>
                  <a:srgbClr val="FF0000"/>
                </a:solidFill>
              </a:rPr>
              <a:t>js 对象</a:t>
            </a:r>
            <a:r>
              <a:rPr kumimoji="1" lang="zh-CN" altLang="en-US" dirty="0"/>
              <a:t>，这种设计能避免 bug 产生，减少调试时间。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Day.js 对</a:t>
            </a:r>
            <a:r>
              <a:rPr kumimoji="1" lang="zh-CN" altLang="en-US" dirty="0">
                <a:solidFill>
                  <a:srgbClr val="FF0000"/>
                </a:solidFill>
              </a:rPr>
              <a:t>国际化支持良好</a:t>
            </a:r>
            <a:r>
              <a:rPr kumimoji="1" lang="zh-CN" altLang="en-US" dirty="0"/>
              <a:t>。国际化需手动加载，多国语言默认是不会被打包到</a:t>
            </a:r>
            <a:r>
              <a:rPr kumimoji="1" lang="en-US" altLang="zh-CN" dirty="0"/>
              <a:t>Day.js</a:t>
            </a:r>
            <a:r>
              <a:rPr kumimoji="1" lang="zh-CN" altLang="en-US" dirty="0"/>
              <a:t>中的。</a:t>
            </a:r>
            <a:endParaRPr kumimoji="1" lang="zh-CN" altLang="en-US" b="1" dirty="0"/>
          </a:p>
          <a:p>
            <a:pPr lvl="1"/>
            <a:endParaRPr kumimoji="1" lang="en-US" altLang="zh-CN" b="1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Moment.js</a:t>
            </a:r>
            <a:r>
              <a:rPr dirty="0">
                <a:sym typeface="+mn-ea"/>
              </a:rPr>
              <a:t>库</a:t>
            </a:r>
            <a:r>
              <a:rPr dirty="0"/>
              <a:t> </a:t>
            </a:r>
            <a:r>
              <a:rPr lang="en-US" altLang="zh-CN" dirty="0"/>
              <a:t>VS Day.js</a:t>
            </a:r>
            <a:r>
              <a:rPr dirty="0">
                <a:sym typeface="+mn-ea"/>
              </a:rPr>
              <a:t>库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0270" y="5123815"/>
            <a:ext cx="2278380" cy="83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方式一：</a:t>
            </a:r>
            <a:r>
              <a:rPr lang="en-US" altLang="zh-CN" b="1" dirty="0"/>
              <a:t>CND</a:t>
            </a:r>
            <a:endParaRPr lang="en-US" altLang="zh-CN" b="1" dirty="0"/>
          </a:p>
          <a:p>
            <a:pPr lvl="1"/>
            <a:r>
              <a:rPr lang="zh-CN" altLang="en-US" b="1" dirty="0"/>
              <a:t>https://unpkg.com/dayjs@1.8.21/dayjs.min.js</a:t>
            </a:r>
            <a:endParaRPr lang="zh-CN" altLang="en-US" b="1" dirty="0"/>
          </a:p>
          <a:p>
            <a:pPr marL="301625" lvl="1" indent="0">
              <a:buNone/>
            </a:pPr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r>
              <a:rPr kumimoji="1" lang="zh-CN" altLang="en-US" b="1" dirty="0"/>
              <a:t>方式二：下载源码引入：</a:t>
            </a:r>
            <a:endParaRPr kumimoji="1" lang="zh-CN" altLang="en-US" b="1" dirty="0"/>
          </a:p>
          <a:p>
            <a:pPr marL="301625" lvl="1" indent="0">
              <a:buNone/>
            </a:pPr>
            <a:endParaRPr kumimoji="1" lang="zh-CN" altLang="en-US" b="1" dirty="0"/>
          </a:p>
          <a:p>
            <a:pPr lvl="1"/>
            <a:endParaRPr kumimoji="1" lang="en-US" altLang="zh-CN" b="1" dirty="0"/>
          </a:p>
          <a:p>
            <a:pPr lvl="1"/>
            <a:endParaRPr kumimoji="1" lang="zh-CN" altLang="en-US" dirty="0"/>
          </a:p>
          <a:p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Day.js</a:t>
            </a:r>
            <a:r>
              <a:rPr dirty="0"/>
              <a:t>库安装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385060"/>
            <a:ext cx="7435215" cy="913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166870"/>
            <a:ext cx="5162550" cy="1071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" y="5588635"/>
            <a:ext cx="5830570" cy="97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0</TotalTime>
  <Words>3032</Words>
  <Application>WPS 演示</Application>
  <PresentationFormat>宽屏</PresentationFormat>
  <Paragraphs>135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Arial</vt:lpstr>
      <vt:lpstr>Calibri</vt:lpstr>
      <vt:lpstr>宋体</vt:lpstr>
      <vt:lpstr>Microsoft YaHei</vt:lpstr>
      <vt:lpstr>等线</vt:lpstr>
      <vt:lpstr>汉仪中等线KW</vt:lpstr>
      <vt:lpstr>Arial Unicode MS</vt:lpstr>
      <vt:lpstr>等线 Light</vt:lpstr>
      <vt:lpstr>2021-4-26-2</vt:lpstr>
      <vt:lpstr>常用JavaScript库</vt:lpstr>
      <vt:lpstr>PowerPoint 演示文稿</vt:lpstr>
      <vt:lpstr>前端工具类库</vt:lpstr>
      <vt:lpstr>underscore库 VS Lodash库 </vt:lpstr>
      <vt:lpstr>Lodash库 的安装</vt:lpstr>
      <vt:lpstr>Lodash库字符串、数组</vt:lpstr>
      <vt:lpstr>Lodash库对象、集合</vt:lpstr>
      <vt:lpstr>Moment.js库 VS Day.js库</vt:lpstr>
      <vt:lpstr>Day.js库安装</vt:lpstr>
      <vt:lpstr>Day.js获取、设置、操作时间</vt:lpstr>
      <vt:lpstr>Day.js解析、国际化、插槽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liujun</cp:lastModifiedBy>
  <cp:revision>2247</cp:revision>
  <dcterms:created xsi:type="dcterms:W3CDTF">2022-06-19T05:17:10Z</dcterms:created>
  <dcterms:modified xsi:type="dcterms:W3CDTF">2022-06-19T05:17:10Z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