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1"/>
  </p:handoutMasterIdLst>
  <p:sldIdLst>
    <p:sldId id="256" r:id="rId2"/>
    <p:sldId id="288" r:id="rId3"/>
    <p:sldId id="289" r:id="rId4"/>
    <p:sldId id="290" r:id="rId5"/>
    <p:sldId id="311" r:id="rId6"/>
    <p:sldId id="325" r:id="rId7"/>
    <p:sldId id="291" r:id="rId8"/>
    <p:sldId id="312" r:id="rId9"/>
    <p:sldId id="313" r:id="rId10"/>
    <p:sldId id="342" r:id="rId11"/>
    <p:sldId id="344" r:id="rId12"/>
    <p:sldId id="315" r:id="rId13"/>
    <p:sldId id="316" r:id="rId14"/>
    <p:sldId id="317" r:id="rId15"/>
    <p:sldId id="345" r:id="rId16"/>
    <p:sldId id="338" r:id="rId17"/>
    <p:sldId id="319" r:id="rId18"/>
    <p:sldId id="349" r:id="rId19"/>
    <p:sldId id="350" r:id="rId20"/>
    <p:sldId id="354" r:id="rId21"/>
    <p:sldId id="355" r:id="rId22"/>
    <p:sldId id="353" r:id="rId23"/>
    <p:sldId id="352" r:id="rId24"/>
    <p:sldId id="356" r:id="rId25"/>
    <p:sldId id="320" r:id="rId26"/>
    <p:sldId id="357" r:id="rId27"/>
    <p:sldId id="341" r:id="rId28"/>
    <p:sldId id="321" r:id="rId29"/>
    <p:sldId id="3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认识DOM和DOMTree" id="{2FC2D488-2E27-4E92-8678-3E1BF2B4BC1A}">
          <p14:sldIdLst>
            <p14:sldId id="289"/>
            <p14:sldId id="290"/>
            <p14:sldId id="311"/>
            <p14:sldId id="325"/>
            <p14:sldId id="291"/>
            <p14:sldId id="312"/>
            <p14:sldId id="313"/>
            <p14:sldId id="342"/>
            <p14:sldId id="344"/>
            <p14:sldId id="315"/>
            <p14:sldId id="316"/>
            <p14:sldId id="317"/>
            <p14:sldId id="345"/>
            <p14:sldId id="338"/>
            <p14:sldId id="319"/>
            <p14:sldId id="349"/>
            <p14:sldId id="350"/>
            <p14:sldId id="354"/>
            <p14:sldId id="355"/>
            <p14:sldId id="353"/>
            <p14:sldId id="352"/>
            <p14:sldId id="356"/>
            <p14:sldId id="320"/>
            <p14:sldId id="357"/>
            <p14:sldId id="341"/>
            <p14:sldId id="321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5" d="100"/>
          <a:sy n="9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Bootstrap入门到实战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650533" y="4319777"/>
            <a:ext cx="6327531" cy="433633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刘军 </a:t>
            </a:r>
            <a:r>
              <a:rPr kumimoji="1" lang="en-US" altLang="zh-CN" dirty="0"/>
              <a:t>liujun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框架的下载</a:t>
            </a:r>
          </a:p>
          <a:p>
            <a:pPr lvl="1"/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下载地址：https://v4.bootcss.com/docs/getting-started/download/</a:t>
            </a:r>
          </a:p>
          <a:p>
            <a:pPr lvl="1"/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jQuery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下载地址：https://jquery.com/download/</a:t>
            </a:r>
          </a:p>
          <a:p>
            <a:r>
              <a:rPr lang="zh-CN" altLang="en-US" b="1" i="0" dirty="0">
                <a:solidFill>
                  <a:srgbClr val="313130"/>
                </a:solidFill>
                <a:effectLst/>
                <a:latin typeface="system-ui"/>
              </a:rPr>
              <a:t>添加重要的全局配置</a:t>
            </a:r>
          </a:p>
          <a:p>
            <a:pPr lvl="1" algn="l"/>
            <a:r>
              <a:rPr lang="en-US" altLang="zh-CN" i="0" dirty="0">
                <a:solidFill>
                  <a:srgbClr val="313130"/>
                </a:solidFill>
                <a:effectLst/>
                <a:latin typeface="system-ui"/>
              </a:rPr>
              <a:t>HTML5 文档类型（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system-ui"/>
              </a:rPr>
              <a:t>doctype 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或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DOCTYPE</a:t>
            </a:r>
            <a:r>
              <a:rPr lang="en-US" altLang="zh-CN" i="0" dirty="0">
                <a:solidFill>
                  <a:srgbClr val="313130"/>
                </a:solidFill>
                <a:effectLst/>
                <a:latin typeface="system-ui"/>
              </a:rPr>
              <a:t>），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 要求文档类型（doctype）是 HTML5。</a:t>
            </a:r>
          </a:p>
          <a:p>
            <a:pPr lvl="1" algn="l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添加视口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viewport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（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shrink-to-fit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是为了兼容 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Safari 9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以后版本，禁止页面的伸缩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)</a:t>
            </a:r>
          </a:p>
          <a:p>
            <a:pPr lvl="1" algn="l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integrity: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防止资源被篡改，篡改了将不加载；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crossorigin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：加载不同源的资源时，是否需要需带用户凭证（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cookie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，证书）</a:t>
            </a:r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 algn="l"/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 algn="l"/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marL="301625" lvl="1" indent="0" algn="l">
              <a:buNone/>
            </a:pPr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marL="241300" lvl="3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2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方式二 </a:t>
            </a:r>
            <a:r>
              <a:rPr lang="en-US" altLang="zh-CN" dirty="0">
                <a:sym typeface="+mn-ea"/>
              </a:rPr>
              <a:t>: </a:t>
            </a:r>
            <a:r>
              <a:rPr dirty="0">
                <a:sym typeface="+mn-ea"/>
              </a:rPr>
              <a:t>下载源码引入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4063365"/>
            <a:ext cx="7181215" cy="237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dirty="0"/>
              <a:t>软件包内容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257300"/>
            <a:ext cx="9120505" cy="5285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5" y="4247515"/>
            <a:ext cx="1654175" cy="59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方式三 </a:t>
            </a:r>
            <a:r>
              <a:rPr lang="en-US" altLang="zh-CN" dirty="0"/>
              <a:t>: npm</a:t>
            </a:r>
            <a:r>
              <a:rPr dirty="0"/>
              <a:t>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22450"/>
            <a:ext cx="4131945" cy="158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5" y="4130040"/>
            <a:ext cx="4076065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需求：开发两个按钮，一个天空蓝的按钮和一个橙色的按钮。</a:t>
            </a:r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</a:rPr>
              <a:t>下面将使用两种方式实现：</a:t>
            </a:r>
            <a:endParaRPr lang="zh-CN" altLang="en-US" dirty="0"/>
          </a:p>
          <a:p>
            <a:pPr lvl="1"/>
            <a:r>
              <a:rPr lang="zh-CN" altLang="en-US" dirty="0"/>
              <a:t>自己用</a:t>
            </a:r>
            <a:r>
              <a:rPr lang="en-US" altLang="zh-CN" dirty="0"/>
              <a:t>CSS</a:t>
            </a:r>
            <a:r>
              <a:rPr lang="zh-CN" altLang="en-US" dirty="0"/>
              <a:t>来开发</a:t>
            </a:r>
          </a:p>
          <a:p>
            <a:pPr lvl="1"/>
            <a:r>
              <a:rPr lang="zh-CN" altLang="en-US" dirty="0"/>
              <a:t>直接使用</a:t>
            </a:r>
            <a:r>
              <a:rPr lang="en-US" altLang="zh-CN" dirty="0"/>
              <a:t>Bootstrap</a:t>
            </a:r>
            <a:r>
              <a:rPr lang="zh-CN" altLang="en-US" dirty="0"/>
              <a:t>框架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dirty="0"/>
              <a:t>初体验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3700145"/>
            <a:ext cx="5276215" cy="253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1257300"/>
            <a:ext cx="5513705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Bootstrap4 </a:t>
            </a:r>
            <a:r>
              <a:rPr dirty="0"/>
              <a:t>框架设计图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805" y="1257300"/>
            <a:ext cx="9019540" cy="5443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的一大核心就是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响应式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，即开发一套系统便可以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适配不同尺寸的屏幕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。它底层原理是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使用媒体查询来为我们的布局和页面创建合理的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断点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(Breakpoints)</a:t>
            </a:r>
            <a:r>
              <a:rPr lang="zh-CN" altLang="en-US" dirty="0">
                <a:sym typeface="+mn-ea"/>
              </a:rPr>
              <a:t>，然后根据这些合理的断点来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给不同尺寸屏幕应用不同的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样式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Bootstrap 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设了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个断点来</a:t>
            </a:r>
            <a:r>
              <a:rPr lang="zh-CN" altLang="en-US" dirty="0">
                <a:sym typeface="+mn-ea"/>
              </a:rPr>
              <a:t>构建响应式系统，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个断点分别为 </a:t>
            </a:r>
            <a:r>
              <a:rPr lang="en-US" altLang="zh-CN" dirty="0">
                <a:sym typeface="+mn-ea"/>
              </a:rPr>
              <a:t>Extra-Small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Small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Medium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Large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Extra large</a:t>
            </a:r>
            <a:endParaRPr lang="en-US" altLang="zh-CN" b="1" dirty="0">
              <a:solidFill>
                <a:srgbClr val="313130"/>
              </a:solidFill>
              <a:latin typeface="system-ui"/>
              <a:sym typeface="+mn-ea"/>
            </a:endParaRPr>
          </a:p>
          <a:p>
            <a:r>
              <a:rPr lang="zh-CN" altLang="en-US" dirty="0">
                <a:sym typeface="+mn-ea"/>
              </a:rPr>
              <a:t>媒体查询是CSS的一项功能，它允许你根据浏览器的分辨率来应用不同的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样式，如 </a:t>
            </a:r>
            <a:r>
              <a:rPr lang="en-US" altLang="zh-CN" dirty="0">
                <a:sym typeface="+mn-ea"/>
              </a:rPr>
              <a:t>@media (</a:t>
            </a:r>
            <a:r>
              <a:rPr lang="zh-CN" altLang="en-US" dirty="0">
                <a:sym typeface="+mn-ea"/>
              </a:rPr>
              <a:t>min-width</a:t>
            </a:r>
            <a:r>
              <a:rPr lang="en-US" altLang="zh-CN" dirty="0">
                <a:sym typeface="+mn-ea"/>
              </a:rPr>
              <a:t>: 576px){}</a:t>
            </a:r>
            <a:endParaRPr lang="en-US" altLang="zh-CN" b="1" dirty="0">
              <a:solidFill>
                <a:srgbClr val="313130"/>
              </a:solidFill>
              <a:latin typeface="system-ui"/>
              <a:sym typeface="+mn-ea"/>
            </a:endParaRPr>
          </a:p>
          <a:p>
            <a:pPr marL="0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4651" y="168471"/>
            <a:ext cx="10081824" cy="712181"/>
          </a:xfrm>
        </p:spPr>
        <p:txBody>
          <a:bodyPr/>
          <a:lstStyle/>
          <a:p>
            <a:r>
              <a:rPr dirty="0"/>
              <a:t>屏幕尺寸的分割点（</a:t>
            </a:r>
            <a:r>
              <a:rPr lang="en-US" altLang="zh-CN" dirty="0"/>
              <a:t>Breakpoints</a:t>
            </a:r>
            <a:r>
              <a:rPr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02610"/>
            <a:ext cx="10201275" cy="338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Containers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容器是 Bootstrap中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最基本的布局元素，并且该布局支持响应式。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在使用默认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网格系统时是必需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的。</a:t>
            </a:r>
          </a:p>
          <a:p>
            <a:r>
              <a:rPr lang="en-US" altLang="zh-CN" dirty="0">
                <a:sym typeface="+mn-ea"/>
              </a:rPr>
              <a:t>Containers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容器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用于包含、填充，有时也会作为内容居中使用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。容器也是可以嵌套，但大多数布局不需要嵌套容器。</a:t>
            </a:r>
          </a:p>
          <a:p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Bootstrap 带有三个不同的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Containers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容器：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.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container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: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它在每个断点处会设置不同的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max-width。</a:t>
            </a:r>
            <a:endParaRPr lang="zh-CN" altLang="en-US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.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container-fluid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：在所有断点处都是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width: 100%。</a:t>
            </a:r>
            <a:endParaRPr lang="zh-CN" altLang="en-US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.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container-{breakpoint}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, 默认是width: 100%，直到指定断点才会修改为响应的值。</a:t>
            </a:r>
          </a:p>
          <a:p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响应式</a:t>
            </a:r>
            <a:r>
              <a:rPr dirty="0"/>
              <a:t>容器</a:t>
            </a:r>
            <a:r>
              <a:rPr lang="en-US" altLang="zh-CN" dirty="0">
                <a:sym typeface="+mn-ea"/>
              </a:rPr>
              <a:t>Containers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4116070"/>
            <a:ext cx="7130415" cy="231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在我们在开发一个页面时，经常会遇到一些列表（例如，商品列表），这些列表通常都是通过行和列来排版。</a:t>
            </a: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对于这种列表我们可以使用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float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来实现，也可以使用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flexbox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布局实现。</a:t>
            </a: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为了方便我们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对这种常见列表的布局，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Bootstrap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框架对它进行了封装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，封装为一个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网格系统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（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Grid system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）。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那什么是网格系统？</a:t>
            </a: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Bootstrap网格系统是用于构建移动设备优先的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强大布局系统，可支持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列网格、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5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个断点和数十个预定义类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提供了一种简单而强大的方法来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创建各种形状和大小的响应式布局。</a:t>
            </a: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底层使用了强大的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来构建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弹性布局，并支持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列的网格布局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b="0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网格系统是使用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</a:rPr>
              <a:t>container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</a:rPr>
              <a:t>row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</a:rPr>
              <a:t>col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类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来布局，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并且布局是支持响应的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。</a:t>
            </a:r>
          </a:p>
          <a:p>
            <a:r>
              <a:rPr lang="zh-CN" altLang="en-US" dirty="0"/>
              <a:t>那么我们应该如何使用网格系统？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编写一个</a:t>
            </a:r>
            <a:r>
              <a:rPr lang="en-US" altLang="zh-CN" dirty="0"/>
              <a:t>container</a:t>
            </a:r>
            <a:r>
              <a:rPr lang="zh-CN" altLang="en-US" dirty="0"/>
              <a:t>或container-fluid容器； </a:t>
            </a: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container</a:t>
            </a:r>
            <a:r>
              <a:rPr lang="zh-CN" altLang="en-US" dirty="0"/>
              <a:t>容器中编写</a:t>
            </a:r>
            <a:r>
              <a:rPr lang="en-US" altLang="zh-CN" dirty="0"/>
              <a:t>row</a:t>
            </a:r>
            <a:r>
              <a:rPr lang="zh-CN" altLang="en-US" dirty="0"/>
              <a:t>容器；  </a:t>
            </a: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row</a:t>
            </a:r>
            <a:r>
              <a:rPr lang="zh-CN" altLang="en-US" dirty="0"/>
              <a:t>容器中编写列</a:t>
            </a:r>
            <a:r>
              <a:rPr lang="en-US" altLang="zh-CN" dirty="0"/>
              <a:t>col</a:t>
            </a:r>
            <a:r>
              <a:rPr lang="zh-CN" altLang="en-US" dirty="0"/>
              <a:t>容器。</a:t>
            </a:r>
          </a:p>
          <a:p>
            <a:r>
              <a:rPr lang="zh-CN" altLang="en-US" dirty="0">
                <a:sym typeface="+mn-ea"/>
              </a:rPr>
              <a:t>下面我们通过一个需求来认识一下网格系统：如，使用</a:t>
            </a:r>
            <a:r>
              <a:rPr lang="en-US" altLang="zh-CN" dirty="0">
                <a:sym typeface="+mn-ea"/>
              </a:rPr>
              <a:t>Boostrap</a:t>
            </a:r>
            <a:r>
              <a:rPr lang="zh-CN" altLang="en-US" dirty="0">
                <a:sym typeface="+mn-ea"/>
              </a:rPr>
              <a:t>来实现一行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列的布局。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认识网格系统（</a:t>
            </a:r>
            <a:r>
              <a:rPr lang="en-US" altLang="zh-CN" dirty="0"/>
              <a:t>Grid system</a:t>
            </a:r>
            <a:r>
              <a:rPr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85" y="3397885"/>
            <a:ext cx="3306445" cy="116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从Bootstrap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开始，网格系统从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16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列转向12列网格，原因之一是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列比以前的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6列系统更灵活。</a:t>
            </a: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将一个容器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(row)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被划分为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12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列网格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，具有更广泛的应用，因为 12 可以被 12、6、4、3、2 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整除，而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6列网格只能被 1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6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、8、4 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 整除，所以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12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列网格能够在一行中表示更多种列数组合情况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。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12列网格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这意味着我们可将一行分解为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6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4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3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份：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1列，独占12等份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2列，每列占6等份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3列，每列占4等份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4列，每列占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等份。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6列，每列占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等份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12列，每列占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等份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列网格一行分解为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份（添加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列需要添加额外的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）。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dirty="0"/>
              <a:t>列网格系统（</a:t>
            </a:r>
            <a:r>
              <a:rPr lang="en-US" altLang="zh-CN" dirty="0"/>
              <a:t>12-Column Grid system</a:t>
            </a:r>
            <a:r>
              <a:rPr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3455035"/>
            <a:ext cx="8614410" cy="178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网格系统是有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col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三部分组成，底层使用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来布局，并且支持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列网格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布局。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或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container-fluid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是布局容器，网格系统中必用的容器（该容器也会应用在：内容居中或作为包含其它内容等）。</a:t>
            </a:r>
          </a:p>
          <a:p>
            <a:pPr lvl="2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width: 100%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/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某个断点的宽;  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布局的宽</a:t>
            </a:r>
          </a:p>
          <a:p>
            <a:pPr lvl="2"/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padding-right: 15px; 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- 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让包含的内容不会靠在布局右边缘</a:t>
            </a:r>
          </a:p>
          <a:p>
            <a:pPr lvl="2"/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   padding-left: 15px; 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- 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让包含的内容不会靠在布局左边缘</a:t>
            </a:r>
            <a:endParaRPr lang="zh-CN" altLang="en-US" sz="1400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2"/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 margin-right: auto; 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布局居中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</a:t>
            </a:r>
            <a:endParaRPr lang="zh-CN" altLang="en-US" sz="1400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2"/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 margin-left: auto; 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布局居中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</a:t>
            </a: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是网格系统中的每一行，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是存放在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容器中。</a:t>
            </a:r>
          </a:p>
          <a:p>
            <a:pPr marL="546100" lvl="2" indent="0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如果指定列宽，那么一行最多可以存放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列，超出列数会换行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    </a:t>
            </a:r>
          </a:p>
          <a:p>
            <a:pPr lvl="2"/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 display: flex;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指定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为弹性布局（并支持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列网格布局）</a:t>
            </a:r>
          </a:p>
          <a:p>
            <a:pPr lvl="2"/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   flex-wrap: wrap; 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支持多行展示</a:t>
            </a:r>
            <a:r>
              <a:rPr lang="en-US" altLang="zh-CN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flex item</a:t>
            </a:r>
            <a:r>
              <a:rPr lang="zh-CN" altLang="en-US" sz="140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2"/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   margin-right: -15px;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抵消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右边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15px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sz="1400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2"/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   margin-left: -15px; 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抵消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左边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15px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网格系统的原理</a:t>
            </a: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6594475" y="3542665"/>
            <a:ext cx="5464175" cy="3051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6575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0100" indent="-2540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5525" indent="-2159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9050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col是网格系统的每一列，col是存放在row容器中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	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2"/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position: relative;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-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相对定位布局</a:t>
            </a:r>
          </a:p>
          <a:p>
            <a:pPr lvl="2"/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flex-grow: 1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/ flex:0 0 x%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;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- 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自动拉伸布局或占百分比</a:t>
            </a:r>
          </a:p>
          <a:p>
            <a:pPr lvl="2"/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max-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width: 100%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/ max-width: x%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;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-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最大的宽</a:t>
            </a:r>
          </a:p>
          <a:p>
            <a:pPr lvl="2"/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padding-right: 15px;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-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让包含内容不会靠右边缘</a:t>
            </a:r>
          </a:p>
          <a:p>
            <a:pPr lvl="2"/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padding-left: 15px;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- 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让包含内容不会靠左边缘。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2"/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502120" y="4823306"/>
            <a:ext cx="3857510" cy="520700"/>
            <a:chOff x="0" y="0"/>
            <a:chExt cx="3858354" cy="521583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响应式工具和组件</a:t>
              </a: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/>
          <p:cNvGrpSpPr/>
          <p:nvPr/>
        </p:nvGrpSpPr>
        <p:grpSpPr bwMode="auto">
          <a:xfrm>
            <a:off x="7500533" y="1619766"/>
            <a:ext cx="3462337" cy="520700"/>
            <a:chOff x="0" y="0"/>
            <a:chExt cx="3461507" cy="521583"/>
          </a:xfrm>
        </p:grpSpPr>
        <p:sp>
          <p:nvSpPr>
            <p:cNvPr id="56" name="文本框 90"/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</p:txBody>
        </p:sp>
        <p:grpSp>
          <p:nvGrpSpPr>
            <p:cNvPr id="57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/>
          <p:cNvGrpSpPr/>
          <p:nvPr/>
        </p:nvGrpSpPr>
        <p:grpSpPr bwMode="auto">
          <a:xfrm>
            <a:off x="7502120" y="2673831"/>
            <a:ext cx="3821992" cy="520700"/>
            <a:chOff x="0" y="0"/>
            <a:chExt cx="3821075" cy="521583"/>
          </a:xfrm>
        </p:grpSpPr>
        <p:sp>
          <p:nvSpPr>
            <p:cNvPr id="64" name="文本框 98"/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响应式容器原理</a:t>
              </a:r>
            </a:p>
          </p:txBody>
        </p:sp>
        <p:grpSp>
          <p:nvGrpSpPr>
            <p:cNvPr id="65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/>
          <p:cNvGrpSpPr/>
          <p:nvPr/>
        </p:nvGrpSpPr>
        <p:grpSpPr bwMode="auto">
          <a:xfrm>
            <a:off x="7502120" y="3755638"/>
            <a:ext cx="3857510" cy="520700"/>
            <a:chOff x="0" y="0"/>
            <a:chExt cx="3858354" cy="521583"/>
          </a:xfrm>
        </p:grpSpPr>
        <p:sp>
          <p:nvSpPr>
            <p:cNvPr id="72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网格系统的原理</a:t>
              </a:r>
            </a:p>
          </p:txBody>
        </p:sp>
        <p:grpSp>
          <p:nvGrpSpPr>
            <p:cNvPr id="73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/>
          <p:cNvGrpSpPr/>
          <p:nvPr/>
        </p:nvGrpSpPr>
        <p:grpSpPr bwMode="auto">
          <a:xfrm>
            <a:off x="7530051" y="5847622"/>
            <a:ext cx="3857510" cy="520700"/>
            <a:chOff x="0" y="0"/>
            <a:chExt cx="3858354" cy="521583"/>
          </a:xfrm>
        </p:grpSpPr>
        <p:sp>
          <p:nvSpPr>
            <p:cNvPr id="80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容器。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容器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(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有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3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种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)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在设计的时候的左右是有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15px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因为容器是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用于包含任何内容，而不仅仅是存放网格行和列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如果容器上没有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，内容默认会靠在布局的边缘。</a:t>
            </a:r>
          </a:p>
          <a:p>
            <a:r>
              <a:rPr lang="en-US" altLang="zh-CN" dirty="0">
                <a:sym typeface="+mn-ea"/>
              </a:rPr>
              <a:t>row</a:t>
            </a:r>
            <a:r>
              <a:rPr lang="zh-CN" altLang="en-US" dirty="0">
                <a:sym typeface="+mn-ea"/>
              </a:rPr>
              <a:t>行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容器在设计的时候有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左右的内边距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左右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-15px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的外边距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margin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，是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用来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抵消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container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容器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15px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内边距，实现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左右边缘和容器左右边缘对齐。</a:t>
            </a: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当网格系统在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嵌套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的时候（列也可以充当容器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container-fluid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来使用），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左右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-15px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的外边距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(margin)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，也可以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刚好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抵消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掉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左右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15px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的内边距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(padding)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2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如果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row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没有负值来抵消的话，那么嵌套网格系统越多，那么左右两边会多个多余的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padding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marL="301625" lvl="1" indent="0">
              <a:buNone/>
            </a:pPr>
            <a:endParaRPr lang="zh-CN" altLang="en-US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</a:t>
            </a:r>
            <a:r>
              <a:rPr lang="en-US" altLang="zh-CN" dirty="0"/>
              <a:t>-row</a:t>
            </a:r>
            <a:r>
              <a:rPr dirty="0"/>
              <a:t>的负外边距（</a:t>
            </a:r>
            <a:r>
              <a:rPr lang="en-US" altLang="zh-CN" dirty="0"/>
              <a:t>margin</a:t>
            </a:r>
            <a:r>
              <a:rPr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25" y="2592070"/>
            <a:ext cx="1972945" cy="1337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0" y="1736725"/>
            <a:ext cx="2106930" cy="1891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955" y="4906645"/>
            <a:ext cx="1670685" cy="156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网格系统的原理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36306" y="1357428"/>
            <a:ext cx="5946140" cy="1061720"/>
            <a:chOff x="2239" y="3422"/>
            <a:chExt cx="9364" cy="1672"/>
          </a:xfrm>
        </p:grpSpPr>
        <p:sp>
          <p:nvSpPr>
            <p:cNvPr id="7" name="矩形 6"/>
            <p:cNvSpPr/>
            <p:nvPr/>
          </p:nvSpPr>
          <p:spPr>
            <a:xfrm>
              <a:off x="2239" y="3422"/>
              <a:ext cx="9364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23" y="3422"/>
              <a:ext cx="8958" cy="16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container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1165211" y="2765425"/>
            <a:ext cx="5688330" cy="1061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row</a:t>
            </a:r>
          </a:p>
        </p:txBody>
      </p:sp>
      <p:sp>
        <p:nvSpPr>
          <p:cNvPr id="20" name="矩形 19"/>
          <p:cNvSpPr/>
          <p:nvPr/>
        </p:nvSpPr>
        <p:spPr>
          <a:xfrm>
            <a:off x="1506855" y="5542280"/>
            <a:ext cx="5688330" cy="1061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row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982446" y="2765425"/>
            <a:ext cx="1981200" cy="1061720"/>
            <a:chOff x="14571" y="4564"/>
            <a:chExt cx="3120" cy="1672"/>
          </a:xfrm>
        </p:grpSpPr>
        <p:sp>
          <p:nvSpPr>
            <p:cNvPr id="4" name="矩形 3"/>
            <p:cNvSpPr/>
            <p:nvPr/>
          </p:nvSpPr>
          <p:spPr>
            <a:xfrm>
              <a:off x="14571" y="4564"/>
              <a:ext cx="3121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3" y="4564"/>
              <a:ext cx="2716" cy="167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72295" y="4092575"/>
            <a:ext cx="1971675" cy="1061720"/>
            <a:chOff x="14755" y="7092"/>
            <a:chExt cx="3120" cy="1672"/>
          </a:xfrm>
        </p:grpSpPr>
        <p:sp>
          <p:nvSpPr>
            <p:cNvPr id="9" name="矩形 8"/>
            <p:cNvSpPr/>
            <p:nvPr/>
          </p:nvSpPr>
          <p:spPr>
            <a:xfrm>
              <a:off x="14755" y="7092"/>
              <a:ext cx="3121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957" y="7092"/>
              <a:ext cx="2716" cy="16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col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670310" y="2234565"/>
            <a:ext cx="1981835" cy="1061720"/>
            <a:chOff x="14661" y="2243"/>
            <a:chExt cx="3121" cy="1672"/>
          </a:xfrm>
        </p:grpSpPr>
        <p:sp>
          <p:nvSpPr>
            <p:cNvPr id="8" name="矩形 7"/>
            <p:cNvSpPr/>
            <p:nvPr/>
          </p:nvSpPr>
          <p:spPr>
            <a:xfrm>
              <a:off x="14661" y="2243"/>
              <a:ext cx="3121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865" y="2243"/>
              <a:ext cx="2715" cy="16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80880" y="5542280"/>
            <a:ext cx="1716405" cy="1061720"/>
            <a:chOff x="2239" y="3422"/>
            <a:chExt cx="9364" cy="1672"/>
          </a:xfrm>
        </p:grpSpPr>
        <p:sp>
          <p:nvSpPr>
            <p:cNvPr id="22" name="矩形 21"/>
            <p:cNvSpPr/>
            <p:nvPr/>
          </p:nvSpPr>
          <p:spPr>
            <a:xfrm>
              <a:off x="2239" y="3422"/>
              <a:ext cx="9364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3060" y="3422"/>
              <a:ext cx="7878" cy="16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506855" y="4134283"/>
            <a:ext cx="1444625" cy="1061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</a:t>
            </a:r>
          </a:p>
        </p:txBody>
      </p:sp>
      <p:sp>
        <p:nvSpPr>
          <p:cNvPr id="5" name="矩形 4"/>
          <p:cNvSpPr/>
          <p:nvPr/>
        </p:nvSpPr>
        <p:spPr>
          <a:xfrm>
            <a:off x="3488372" y="4173422"/>
            <a:ext cx="1725295" cy="1061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905115" y="5542280"/>
            <a:ext cx="1054100" cy="1061720"/>
            <a:chOff x="11257" y="5001"/>
            <a:chExt cx="1660" cy="1672"/>
          </a:xfrm>
        </p:grpSpPr>
        <p:sp>
          <p:nvSpPr>
            <p:cNvPr id="6" name="矩形 5"/>
            <p:cNvSpPr/>
            <p:nvPr/>
          </p:nvSpPr>
          <p:spPr>
            <a:xfrm>
              <a:off x="11257" y="5001"/>
              <a:ext cx="1661" cy="16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471" y="5001"/>
              <a:ext cx="1233" cy="16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ystem-ui"/>
              </a:rPr>
              <a:t>Bootstrap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的网格系统是可以支持嵌套的，例如：</a:t>
            </a:r>
          </a:p>
          <a:p>
            <a:pPr lvl="1"/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我们可以在某个网格系统的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system-ui"/>
              </a:rPr>
              <a:t>某一列上继续嵌套一个网格系统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。</a:t>
            </a:r>
          </a:p>
          <a:p>
            <a:pPr lvl="1"/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当网格系统中的某一列嵌套一个网格系统的时候，嵌套的网络系统可以省略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system-ui"/>
              </a:rPr>
              <a:t>container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容器。</a:t>
            </a:r>
          </a:p>
          <a:p>
            <a:pPr lvl="1"/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因为网格系统中的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system-ui"/>
              </a:rPr>
              <a:t>col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system-ui"/>
              </a:rPr>
              <a:t>是可以充当一个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system-ui"/>
              </a:rPr>
              <a:t>container-fluid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system-ui"/>
              </a:rPr>
              <a:t>容器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来使用（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system-ui"/>
              </a:rPr>
              <a:t>col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的属性和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system-ui"/>
              </a:rPr>
              <a:t>container-fluid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system-ui"/>
              </a:rPr>
              <a:t>的属性基本一样）。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zh-CN" altLang="en-US" b="0" i="0" dirty="0">
                <a:solidFill>
                  <a:schemeClr val="tx1"/>
                </a:solidFill>
                <a:effectLst/>
                <a:latin typeface="system-ui"/>
              </a:rPr>
              <a:t>下面我们来做一个案例</a:t>
            </a:r>
            <a:r>
              <a:rPr lang="zh-CN" altLang="en-US" b="1" i="0" dirty="0">
                <a:solidFill>
                  <a:schemeClr val="tx1"/>
                </a:solidFill>
                <a:effectLst/>
                <a:latin typeface="system-ui"/>
              </a:rPr>
              <a:t>：</a:t>
            </a:r>
          </a:p>
          <a:p>
            <a:pPr lvl="1"/>
            <a:r>
              <a:rPr lang="zh-CN" altLang="en-US" dirty="0">
                <a:sym typeface="+mn-ea"/>
              </a:rPr>
              <a:t>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指定列宽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语法：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col-{number}  ) </a:t>
            </a:r>
            <a:r>
              <a:rPr lang="zh-CN" altLang="en-US" dirty="0">
                <a:sym typeface="+mn-ea"/>
              </a:rPr>
              <a:t>的方式来实现一行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列</a:t>
            </a:r>
            <a:r>
              <a:rPr lang="zh-CN" altLang="en-US" dirty="0">
                <a:sym typeface="+mn-ea"/>
              </a:rPr>
              <a:t>的布局。</a:t>
            </a:r>
            <a:endParaRPr lang="zh-CN" altLang="en-US" b="1" dirty="0">
              <a:sym typeface="+mn-ea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</a:t>
            </a:r>
            <a:r>
              <a:rPr lang="en-US" altLang="zh-CN" dirty="0"/>
              <a:t>-</a:t>
            </a:r>
            <a:r>
              <a:rPr dirty="0"/>
              <a:t>嵌套</a:t>
            </a:r>
            <a:r>
              <a:rPr lang="en-US" altLang="zh-CN" dirty="0"/>
              <a:t>(nesting)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05" y="3307080"/>
            <a:ext cx="2462530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自动布局列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auto layout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）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  :  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等宽列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（Equal-width）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底层是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flex-grow: 1, max-width: 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。该类网格系统仅用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布局。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col-auto :    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列的宽为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auto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(Variable width content),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底层是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auto;  width: auto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col-{num}:   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指定某个列的宽（支持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列网格）。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底层是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 x%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max-width: x%</a:t>
            </a:r>
            <a:endParaRPr lang="zh-CN" altLang="en-US" b="0" i="0" dirty="0">
              <a:solidFill>
                <a:srgbClr val="FF0000"/>
              </a:solidFill>
              <a:effectLst/>
              <a:latin typeface="system-ui"/>
            </a:endParaRPr>
          </a:p>
          <a:p>
            <a:pPr lvl="1"/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marL="546100" lvl="2" indent="0">
              <a:buNone/>
            </a:pP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</a:t>
            </a:r>
            <a:r>
              <a:rPr lang="en-US" altLang="zh-CN" dirty="0"/>
              <a:t>-</a:t>
            </a:r>
            <a:r>
              <a:rPr dirty="0"/>
              <a:t>自动布局（</a:t>
            </a:r>
            <a:r>
              <a:rPr lang="en-US" altLang="zh-CN" dirty="0"/>
              <a:t>Auto-layout </a:t>
            </a:r>
            <a:r>
              <a:rPr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 dirty="0">
                <a:sym typeface="+mn-ea"/>
              </a:rPr>
              <a:t>5</a:t>
            </a:r>
            <a:r>
              <a:rPr dirty="0">
                <a:sym typeface="+mn-ea"/>
              </a:rPr>
              <a:t>个断点</a:t>
            </a:r>
            <a:r>
              <a:rPr 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Breakpoints</a:t>
            </a:r>
            <a:r>
              <a:rPr lang="en-US" dirty="0">
                <a:sym typeface="+mn-ea"/>
              </a:rPr>
              <a:t>)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none(xs) : &lt;576px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sm 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: &gt;=576px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md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: &gt;=768px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lg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: &gt;=992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、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xl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: &gt;=1200px  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响应式列布局的类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col-sm :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&gt;=576px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布局）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flex-grow: 1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max-width: 100%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col-md: 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&gt;=768px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布局），启用：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flex-grow: 1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max-width: 100%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b="0" i="0" dirty="0">
              <a:solidFill>
                <a:srgbClr val="FF0000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col-lg :  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&gt;=992px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布局），启用：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flex-grow: 1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max-width: 100%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col-xl :  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&gt;=1200px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该类启用（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flexbox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布局）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flex-grow: 1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max-width: 100%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col-sm-{num}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: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&gt;=576px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(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支持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列网格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),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x%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col-md-{num}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: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&gt;=768px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 (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支持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列网格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),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x%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col-lg-{num}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: 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&gt;=992px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 (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支持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列网格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),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x%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col-xl-{num}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:  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默认 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width:100%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，当屏幕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&gt;=1200px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该类启用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(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支持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列网格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) , 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启用：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flex: 0 0 x%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effectLst/>
              <a:latin typeface="system-ui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需求：开发响应式列表。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xl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屏幕显示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列，在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lg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屏幕显示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列，在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md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屏幕显示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列，在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sm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屏幕显示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列，特小屏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(none)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显示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列。</a:t>
            </a:r>
          </a:p>
          <a:p>
            <a:pPr lvl="1"/>
            <a:endParaRPr lang="en-US" altLang="zh-CN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endParaRPr lang="en-US" altLang="zh-CN" b="0" i="0" dirty="0">
              <a:solidFill>
                <a:srgbClr val="FF000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endParaRPr lang="zh-CN" alt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网格系统</a:t>
            </a:r>
            <a:r>
              <a:rPr lang="en-US" altLang="zh-CN" dirty="0"/>
              <a:t>-</a:t>
            </a:r>
            <a:r>
              <a:rPr dirty="0">
                <a:sym typeface="+mn-ea"/>
              </a:rPr>
              <a:t>响应式类（Responsive </a:t>
            </a:r>
            <a:r>
              <a:rPr lang="en-US" altLang="zh-CN" dirty="0">
                <a:sym typeface="+mn-ea"/>
              </a:rPr>
              <a:t>Class</a:t>
            </a:r>
            <a:r>
              <a:rPr dirty="0">
                <a:sym typeface="+mn-ea"/>
              </a:rPr>
              <a:t>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90" y="1784350"/>
            <a:ext cx="1689100" cy="432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31313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当我们在开发响应式页面时，可能会有这样的需求：</a:t>
            </a:r>
            <a:endParaRPr lang="zh-CN" altLang="en-US" b="0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某个功能在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PC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端可见，但是在移动端不可见。</a:t>
            </a:r>
          </a:p>
          <a:p>
            <a:pPr lvl="1"/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因为移动端的屏幕比较小，是不能把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PC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端中所有的内容都展示出来，所以有些不重要的内容可能在移动端就被简化了</a:t>
            </a:r>
          </a:p>
          <a:p>
            <a:pPr lvl="1"/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这时我们就可以借用响应式的工具来实现该功能。</a:t>
            </a:r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r>
              <a:rPr lang="zh-CN" altLang="en-US" b="1" dirty="0">
                <a:solidFill>
                  <a:srgbClr val="313130"/>
                </a:solidFill>
                <a:effectLst/>
                <a:latin typeface="system-ui"/>
              </a:rPr>
              <a:t>Bootstrap的响应式工具类-Display</a:t>
            </a:r>
            <a:endParaRPr lang="zh-CN" altLang="en-US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为了更快地进行多端的开发，我们可以使用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Bootstrap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提供的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响应式工具类（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</a:rPr>
              <a:t>），该类可按设备显示和隐藏元素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为了避免为同一个网站开发出多个不同的版本（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PC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、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iPad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、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</a:rPr>
              <a:t>iPhone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</a:rPr>
              <a:t>），我们可以针对每个屏幕尺寸响应地隐藏和显示元素，来实现在不同屏幕上显示不同的页面。</a:t>
            </a:r>
            <a:endParaRPr lang="zh-CN" altLang="en-US" b="1" dirty="0">
              <a:solidFill>
                <a:srgbClr val="313130"/>
              </a:solidFill>
              <a:latin typeface="system-ui"/>
            </a:endParaRPr>
          </a:p>
          <a:p>
            <a:r>
              <a:rPr lang="zh-CN" altLang="en-US" b="1" dirty="0">
                <a:solidFill>
                  <a:srgbClr val="313130"/>
                </a:solidFill>
                <a:latin typeface="system-ui"/>
              </a:rPr>
              <a:t>如何使用响应工具类（</a:t>
            </a:r>
            <a:r>
              <a:rPr lang="en-US" altLang="zh-CN" b="1" dirty="0">
                <a:solidFill>
                  <a:srgbClr val="313130"/>
                </a:solidFill>
                <a:latin typeface="system-ui"/>
              </a:rPr>
              <a:t>display</a:t>
            </a:r>
            <a:r>
              <a:rPr lang="zh-CN" altLang="en-US" b="1" dirty="0">
                <a:solidFill>
                  <a:srgbClr val="313130"/>
                </a:solidFill>
                <a:latin typeface="system-ui"/>
              </a:rPr>
              <a:t>）</a:t>
            </a:r>
            <a:r>
              <a:rPr lang="en-US" altLang="zh-CN" b="1" dirty="0">
                <a:solidFill>
                  <a:srgbClr val="313130"/>
                </a:solidFill>
                <a:latin typeface="system-ui"/>
              </a:rPr>
              <a:t>?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latin typeface="system-ui"/>
              </a:rPr>
              <a:t>隐藏元素可以给某个元素添加 </a:t>
            </a:r>
            <a:r>
              <a:rPr lang="en-US" altLang="zh-CN" dirty="0">
                <a:solidFill>
                  <a:srgbClr val="313130"/>
                </a:solidFill>
                <a:latin typeface="system-ui"/>
              </a:rPr>
              <a:t>.d-none  </a:t>
            </a:r>
            <a:r>
              <a:rPr lang="zh-CN" altLang="en-US" dirty="0">
                <a:solidFill>
                  <a:srgbClr val="313130"/>
                </a:solidFill>
                <a:latin typeface="system-ui"/>
              </a:rPr>
              <a:t>类或 .d-{sm,md,lg,xl,xxl}-none 类中的任何一个。</a:t>
            </a:r>
          </a:p>
          <a:p>
            <a:pPr lvl="1"/>
            <a:r>
              <a:rPr lang="zh-CN" altLang="en-US" dirty="0">
                <a:solidFill>
                  <a:srgbClr val="313130"/>
                </a:solidFill>
                <a:latin typeface="system-ui"/>
              </a:rPr>
              <a:t>显示元素可以给某个元素添加 </a:t>
            </a:r>
            <a:r>
              <a:rPr lang="zh-CN" altLang="en-US" dirty="0">
                <a:solidFill>
                  <a:srgbClr val="313130"/>
                </a:solidFill>
                <a:latin typeface="system-ui"/>
                <a:sym typeface="+mn-ea"/>
              </a:rPr>
              <a:t> </a:t>
            </a:r>
            <a:r>
              <a:rPr lang="en-US" altLang="zh-CN" dirty="0">
                <a:solidFill>
                  <a:srgbClr val="313130"/>
                </a:solidFill>
                <a:latin typeface="system-ui"/>
                <a:sym typeface="+mn-ea"/>
              </a:rPr>
              <a:t>.d-block </a:t>
            </a:r>
            <a:r>
              <a:rPr lang="zh-CN" altLang="en-US" dirty="0">
                <a:solidFill>
                  <a:srgbClr val="313130"/>
                </a:solidFill>
                <a:latin typeface="system-ui"/>
                <a:sym typeface="+mn-ea"/>
              </a:rPr>
              <a:t>类或 .d-{sm,md,lg,xl,xxl}-</a:t>
            </a:r>
            <a:r>
              <a:rPr lang="en-US" altLang="zh-CN" dirty="0">
                <a:solidFill>
                  <a:srgbClr val="313130"/>
                </a:solidFill>
                <a:latin typeface="system-ui"/>
                <a:sym typeface="+mn-ea"/>
              </a:rPr>
              <a:t>block </a:t>
            </a:r>
            <a:r>
              <a:rPr lang="zh-CN" altLang="en-US" dirty="0">
                <a:solidFill>
                  <a:srgbClr val="313130"/>
                </a:solidFill>
                <a:latin typeface="system-ui"/>
                <a:sym typeface="+mn-ea"/>
              </a:rPr>
              <a:t>类中的任何一个。</a:t>
            </a:r>
            <a:endParaRPr lang="zh-CN" altLang="en-US" b="1" dirty="0">
              <a:solidFill>
                <a:srgbClr val="313130"/>
              </a:solidFill>
              <a:latin typeface="system-ui"/>
            </a:endParaRPr>
          </a:p>
          <a:p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认识响应式工具类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响应式工具类</a:t>
            </a:r>
            <a:r>
              <a:rPr lang="en-US" altLang="zh-CN" dirty="0"/>
              <a:t>-Display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35" y="1901190"/>
            <a:ext cx="5529580" cy="3846195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/>
        </p:nvSpPr>
        <p:spPr>
          <a:xfrm>
            <a:off x="191839" y="1257316"/>
            <a:ext cx="11866684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6575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0100" indent="-2540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5525" indent="-2159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9050" indent="-2349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需求：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1.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某个元素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只在lg(&gt;=992px) 和 xl 屏显示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；</a:t>
            </a:r>
          </a:p>
          <a:p>
            <a:pPr marL="301625" lvl="1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       2.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某个元素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只在lg(&gt;=992px) 和 xl 屏隐藏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；  </a:t>
            </a:r>
          </a:p>
          <a:p>
            <a:pPr marL="565150" lvl="2" indent="0">
              <a:buNone/>
            </a:pP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        3.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某个元素</a:t>
            </a:r>
            <a:r>
              <a:rPr lang="en-US" altLang="zh-CN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只在 md(&gt;=768px) 屏隐藏</a:t>
            </a:r>
            <a:r>
              <a:rPr lang="zh-CN" altLang="en-US" dirty="0">
                <a:solidFill>
                  <a:schemeClr val="tx1"/>
                </a:solidFill>
                <a:effectLst/>
                <a:latin typeface="system-ui"/>
                <a:sym typeface="+mn-ea"/>
              </a:rPr>
              <a:t>；</a:t>
            </a:r>
            <a:endParaRPr lang="en-US" altLang="zh-CN" dirty="0">
              <a:solidFill>
                <a:schemeClr val="tx1"/>
              </a:solidFill>
              <a:effectLst/>
              <a:latin typeface="system-ui"/>
              <a:sym typeface="+mn-ea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75" y="2562225"/>
            <a:ext cx="5504180" cy="384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i="0" dirty="0">
                <a:solidFill>
                  <a:srgbClr val="31313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快速浮动（</a:t>
            </a:r>
            <a:r>
              <a:rPr lang="en-US" altLang="zh-CN" i="0" dirty="0">
                <a:solidFill>
                  <a:srgbClr val="31313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Float</a:t>
            </a:r>
            <a:r>
              <a:rPr lang="zh-CN" altLang="en-US" i="0" dirty="0">
                <a:solidFill>
                  <a:srgbClr val="31313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）</a:t>
            </a:r>
          </a:p>
          <a:p>
            <a:pPr lvl="1"/>
            <a:r>
              <a:rPr lang="en-US" altLang="zh-CN" i="0" dirty="0">
                <a:solidFill>
                  <a:srgbClr val="FF000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float-left</a:t>
            </a:r>
          </a:p>
          <a:p>
            <a:pPr lvl="1"/>
            <a:r>
              <a:rPr lang="en-US" altLang="zh-CN" i="0" dirty="0">
                <a:solidFill>
                  <a:srgbClr val="FF0000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float-right</a:t>
            </a:r>
            <a:endParaRPr lang="en-US" altLang="zh-CN" i="0" dirty="0">
              <a:solidFill>
                <a:srgbClr val="313130"/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</a:rPr>
              <a:t>文本（</a:t>
            </a:r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</a:rPr>
              <a:t>Text</a:t>
            </a:r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</a:rPr>
              <a:t>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text-left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text-right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text-center</a:t>
            </a:r>
            <a:endParaRPr lang="zh-CN" altLang="en-US" dirty="0">
              <a:solidFill>
                <a:srgbClr val="31313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text-{sm</a:t>
            </a:r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md</a:t>
            </a:r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lg</a:t>
            </a:r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xl}-left </a:t>
            </a:r>
            <a:endParaRPr lang="zh-CN" altLang="en-US" dirty="0">
              <a:solidFill>
                <a:srgbClr val="31313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</a:rPr>
              <a:t>边框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borde  border-top border-left ....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border border-primary border-success</a:t>
            </a:r>
          </a:p>
          <a:p>
            <a:r>
              <a:rPr lang="zh-CN" altLang="en-US" dirty="0">
                <a:solidFill>
                  <a:srgbClr val="313130"/>
                </a:solidFill>
                <a:latin typeface="Microsoft YaHei" panose="020B0503020204020204" charset="-122"/>
                <a:ea typeface="Microsoft YaHei" panose="020B0503020204020204" charset="-122"/>
              </a:rPr>
              <a:t>截断文本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text-truncate</a:t>
            </a:r>
            <a:endParaRPr lang="zh-CN" altLang="en-US" dirty="0">
              <a:solidFill>
                <a:srgbClr val="31313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dirty="0">
              <a:solidFill>
                <a:srgbClr val="31313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实用的工具类（</a:t>
            </a:r>
            <a:r>
              <a:rPr lang="en-US" altLang="zh-CN" dirty="0"/>
              <a:t>Utility classes</a:t>
            </a:r>
            <a:r>
              <a:rPr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55" y="1257300"/>
            <a:ext cx="1930400" cy="521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屏幕阅读器</a:t>
            </a:r>
            <a:r>
              <a:rPr lang="zh-CN" dirty="0">
                <a:sym typeface="+mn-ea"/>
              </a:rPr>
              <a:t>的适配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（专门针对残障人士设备的适配）</a:t>
            </a:r>
            <a:endParaRPr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.sr-only</a:t>
            </a:r>
            <a:endParaRPr lang="zh-CN" altLang="en-US" b="0" i="0" dirty="0">
              <a:solidFill>
                <a:srgbClr val="313130"/>
              </a:solidFill>
              <a:effectLst/>
              <a:latin typeface="system-ui"/>
            </a:endParaRPr>
          </a:p>
          <a:p>
            <a:pPr lvl="2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.sr-only 类可以对屏幕阅读器以外的设备隐藏内容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，即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对屏幕阅读辅助器可见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.sr-only-focusable</a:t>
            </a:r>
          </a:p>
          <a:p>
            <a:pPr lvl="2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.sr-only 和 .sr-only-focusable 联合使用的话可以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在元素有焦点的时候再次显示出来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（例如，使用键盘导航的用户）。对于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需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遵循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可访问性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网站来说是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很有必要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增强可访问性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的辅助类（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针对残障人使用的设备的适配，同时增强语义化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role=”xxx”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 : 定义用户界面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元素的类型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，作用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增强Web可访问性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，使残障人士可以更好的使用Web内容。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aria-*=”xxx”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: 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增强可访问性，当与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role=“xxx”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结合使用时，当元素的状态和属性发生变化时会触发辅助技术发出通知，并将信息传达给用户。</a:t>
            </a:r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可访问性</a:t>
            </a:r>
            <a:r>
              <a:rPr lang="en-US" altLang="zh-CN" dirty="0"/>
              <a:t>-</a:t>
            </a:r>
            <a:r>
              <a:rPr dirty="0"/>
              <a:t>辅助类（了解）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625" lvl="1" indent="0">
              <a:buNone/>
            </a:pPr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en-US" altLang="zh-CN" b="1" dirty="0">
              <a:solidFill>
                <a:srgbClr val="313130"/>
              </a:solidFill>
              <a:latin typeface="system-ui"/>
            </a:endParaRPr>
          </a:p>
          <a:p>
            <a:pPr marL="301625" lvl="1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dirty="0"/>
              <a:t>组件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2488565"/>
            <a:ext cx="5314950" cy="1881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" y="1593850"/>
            <a:ext cx="5419725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" y="3455670"/>
            <a:ext cx="5358130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5443855"/>
            <a:ext cx="10473055" cy="78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Bootstrap  读音 /ˈbu:tstræp/ ，是一个非常受欢迎的</a:t>
            </a:r>
            <a:r>
              <a:rPr lang="en-US" altLang="zh-CN" dirty="0">
                <a:solidFill>
                  <a:srgbClr val="FF0000"/>
                </a:solidFill>
              </a:rPr>
              <a:t>前端框架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官方网站将其描述为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最流行的 HTML、CSS 和 JS 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框架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，用于在 Web 上开发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响应式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移动优先的项目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。(v3.x)</a:t>
            </a:r>
          </a:p>
          <a:p>
            <a:pPr lvl="2"/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响应式页面：页面布局会随着屏幕尺寸的变化而自动调整布局，作用是适配各个屏幕。</a:t>
            </a:r>
            <a:endParaRPr lang="en-US" altLang="zh-CN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功能强大、可扩展，且功能丰富</a:t>
            </a:r>
            <a:r>
              <a:rPr lang="zh-CN" altLang="en-US" dirty="0">
                <a:sym typeface="+mn-ea"/>
              </a:rPr>
              <a:t>的前端工具包。（</a:t>
            </a:r>
            <a:r>
              <a:rPr lang="en-US" altLang="zh-CN" dirty="0">
                <a:sym typeface="+mn-ea"/>
              </a:rPr>
              <a:t>v5.x</a:t>
            </a:r>
            <a:r>
              <a:rPr lang="zh-CN" altLang="en-US" dirty="0">
                <a:sym typeface="+mn-ea"/>
              </a:rPr>
              <a:t>）</a:t>
            </a:r>
          </a:p>
          <a:p>
            <a:pPr lvl="1"/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底层是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使用Sass构建</a:t>
            </a:r>
            <a:r>
              <a:rPr lang="zh-CN" altLang="en-US" dirty="0">
                <a:sym typeface="+mn-ea"/>
              </a:rPr>
              <a:t>，支持定制（</a:t>
            </a:r>
            <a:r>
              <a:rPr lang="en-US" altLang="zh-CN" dirty="0">
                <a:sym typeface="+mn-ea"/>
              </a:rPr>
              <a:t>Sass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Color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CSS variable ....</a:t>
            </a:r>
            <a:r>
              <a:rPr lang="zh-CN" altLang="en-US" dirty="0">
                <a:sym typeface="+mn-ea"/>
              </a:rPr>
              <a:t>）。（</a:t>
            </a:r>
            <a:r>
              <a:rPr lang="en-US" altLang="zh-CN" dirty="0">
                <a:sym typeface="+mn-ea"/>
              </a:rPr>
              <a:t>v5.x</a:t>
            </a:r>
            <a:r>
              <a:rPr lang="zh-CN" altLang="en-US" dirty="0">
                <a:sym typeface="+mn-ea"/>
              </a:rPr>
              <a:t>）</a:t>
            </a:r>
          </a:p>
          <a:p>
            <a:pPr lvl="1"/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网格系统、组件以及强大的JavaScript 插件</a:t>
            </a:r>
            <a:r>
              <a:rPr lang="zh-CN" altLang="en-US" dirty="0">
                <a:sym typeface="+mn-ea"/>
              </a:rPr>
              <a:t>可以让我们快速搭建响应式网站。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(v5.x)</a:t>
            </a:r>
            <a:endParaRPr lang="zh-CN" altLang="en-US" b="0" i="0" dirty="0">
              <a:solidFill>
                <a:srgbClr val="313130"/>
              </a:solidFill>
              <a:effectLst/>
              <a:latin typeface="system-ui"/>
            </a:endParaRPr>
          </a:p>
          <a:p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简单的理解</a:t>
            </a:r>
          </a:p>
          <a:p>
            <a:pPr lvl="1"/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Bootstrap是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由HTML、CSS和JavaScript编写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可复用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代码的集合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（包括全局样式、组件、插件等）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，它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是一个前端框架，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使用该框架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能够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快速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开发出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响应的网站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（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即适配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PC</a:t>
            </a:r>
            <a:r>
              <a:rPr lang="zh-CN" altLang="en-US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、平板和移动端的网站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ystem-ui"/>
              </a:rPr>
              <a:t>）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。</a:t>
            </a:r>
          </a:p>
          <a:p>
            <a:pPr lvl="1"/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可以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让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我们免去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编写大量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的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 CSS 代码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（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Write less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）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，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让我们更专注于网站业务逻辑的开发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。</a:t>
            </a:r>
          </a:p>
          <a:p>
            <a:pPr lvl="1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是开源免费的，可以从GitHub直接拿到源码。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Bootstrap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90" y="1413510"/>
            <a:ext cx="184785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Bootstrap原名</a:t>
            </a:r>
            <a:r>
              <a:rPr lang="zh-CN" altLang="en-US" dirty="0">
                <a:solidFill>
                  <a:srgbClr val="FF0000"/>
                </a:solidFill>
              </a:rPr>
              <a:t>Twitter Blueprint</a:t>
            </a:r>
            <a:r>
              <a:rPr lang="zh-CN" altLang="en-US" dirty="0"/>
              <a:t>，由Twitter公司的</a:t>
            </a:r>
            <a:r>
              <a:rPr lang="zh-CN" altLang="en-US" dirty="0">
                <a:solidFill>
                  <a:srgbClr val="FF0000"/>
                </a:solidFill>
              </a:rPr>
              <a:t>Mark Otto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Jacob Thornton</a:t>
            </a:r>
            <a:r>
              <a:rPr lang="zh-CN" altLang="en-US" dirty="0"/>
              <a:t>编写。</a:t>
            </a:r>
          </a:p>
          <a:p>
            <a:pPr marL="301625" lvl="1" indent="0">
              <a:buNone/>
            </a:pPr>
            <a:r>
              <a:rPr lang="zh-CN" altLang="en-US" dirty="0"/>
              <a:t>他们的本意是想制作一套可以让网页保持统一风格的前端框架。</a:t>
            </a:r>
          </a:p>
          <a:p>
            <a:r>
              <a:rPr lang="zh-CN" altLang="en-US" dirty="0"/>
              <a:t>在Bootstrap之前，Twitter团队在开发界面时，不同的项目组会使用不同的代码库。</a:t>
            </a:r>
          </a:p>
          <a:p>
            <a:pPr marL="301625" lvl="1" indent="0">
              <a:buNone/>
            </a:pPr>
            <a:r>
              <a:rPr lang="zh-CN" altLang="en-US" dirty="0"/>
              <a:t>这样就会很容易导致界面风格不一致等问题，从而增加了后期的维护成本。</a:t>
            </a:r>
          </a:p>
          <a:p>
            <a:r>
              <a:rPr lang="zh-CN" altLang="en-US" dirty="0"/>
              <a:t>Mark Otto发现自己设计的工具比别人设计的更强大，能够做更多的事情。几个月之后，Mark Otto和一群开发人员做出了Bootstrap的原型。然后经过他们开发小组几个月之后的努力，</a:t>
            </a:r>
            <a:r>
              <a:rPr lang="zh-CN" altLang="en-US" dirty="0">
                <a:solidFill>
                  <a:srgbClr val="FF0000"/>
                </a:solidFill>
              </a:rPr>
              <a:t>大家把Twitter Blueprint改名为Bootstrap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在2011年8月19日将其作为开源项目发布。项目由Mark Otto、Jacob Thornton和核心开发小组维护。</a:t>
            </a:r>
          </a:p>
          <a:p>
            <a:r>
              <a:rPr lang="zh-CN" altLang="en-US" dirty="0"/>
              <a:t>在2012年1月31日发布Bootstrap 2，增加了十二列网格系统和响应式组件，并对许多组件进行了修改。</a:t>
            </a:r>
          </a:p>
          <a:p>
            <a:r>
              <a:rPr lang="zh-CN" altLang="en-US" dirty="0"/>
              <a:t>在2013年8月19日发布Bootstrap 3，</a:t>
            </a:r>
            <a:r>
              <a:rPr lang="zh-CN" altLang="en-US" dirty="0">
                <a:solidFill>
                  <a:srgbClr val="FF0000"/>
                </a:solidFill>
              </a:rPr>
              <a:t>开始将移动设备优先作为方针，并且开始使用扁平化设计，支持</a:t>
            </a:r>
            <a:r>
              <a:rPr lang="en-US" altLang="zh-CN" dirty="0">
                <a:solidFill>
                  <a:srgbClr val="FF0000"/>
                </a:solidFill>
              </a:rPr>
              <a:t>IE8-9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在201</a:t>
            </a:r>
            <a:r>
              <a:rPr lang="en-US" altLang="zh-CN" dirty="0"/>
              <a:t>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zh-CN" altLang="en-US" dirty="0">
                <a:sym typeface="+mn-ea"/>
              </a:rPr>
              <a:t>发布Bootstrap 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，增加了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Flexbox Grid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Cards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Spacing Utilities</a:t>
            </a:r>
            <a:r>
              <a:rPr lang="zh-CN" altLang="en-US" dirty="0">
                <a:sym typeface="+mn-ea"/>
              </a:rPr>
              <a:t>等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在2021年5月5日发布Bootstrap 5，增强</a:t>
            </a:r>
            <a:r>
              <a:rPr lang="en-US" altLang="zh-CN" dirty="0"/>
              <a:t>Grid System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增强</a:t>
            </a:r>
            <a:r>
              <a:rPr lang="en-US" altLang="zh-CN" dirty="0"/>
              <a:t>Form elements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Not Support for IE</a:t>
            </a:r>
            <a:r>
              <a:rPr lang="zh-CN" altLang="en-US" dirty="0"/>
              <a:t>、</a:t>
            </a:r>
            <a:r>
              <a:rPr lang="en-US" altLang="zh-CN" dirty="0"/>
              <a:t>Bootstrap Icons</a:t>
            </a:r>
            <a:r>
              <a:rPr lang="zh-CN" altLang="en-US" dirty="0"/>
              <a:t>等</a:t>
            </a: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dirty="0"/>
              <a:t>起源和历史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55" y="978535"/>
            <a:ext cx="1876425" cy="2078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8344" y="1257316"/>
            <a:ext cx="11866684" cy="5444088"/>
          </a:xfrm>
        </p:spPr>
        <p:txBody>
          <a:bodyPr/>
          <a:lstStyle/>
          <a:p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Bootstrap</a:t>
            </a:r>
            <a:r>
              <a:rPr lang="en-US" altLang="zh-CN" dirty="0"/>
              <a:t>3-5</a:t>
            </a:r>
            <a:r>
              <a:rPr dirty="0"/>
              <a:t>版本的区别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7835" y="1955800"/>
            <a:ext cx="76073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zh-CN" altLang="en-US" dirty="0"/>
              <a:t>https://en.wikipedia.org/wiki/Bootstrap_(front-end_framework)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518920"/>
            <a:ext cx="11519535" cy="445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BootStrap</a:t>
            </a:r>
            <a:r>
              <a:rPr lang="zh-CN" altLang="en-US" dirty="0"/>
              <a:t>的优点</a:t>
            </a:r>
          </a:p>
          <a:p>
            <a:pPr lvl="1"/>
            <a:r>
              <a:rPr lang="zh-CN" altLang="en-US" dirty="0"/>
              <a:t>Bootstrap在Web开发人员中如此受欢迎的原因之一是它具有</a:t>
            </a:r>
            <a:r>
              <a:rPr lang="zh-CN" altLang="en-US" dirty="0">
                <a:solidFill>
                  <a:srgbClr val="FF0000"/>
                </a:solidFill>
              </a:rPr>
              <a:t>简单的文件结构</a:t>
            </a:r>
            <a:r>
              <a:rPr lang="zh-CN" altLang="en-US" dirty="0"/>
              <a:t>，只需要懂</a:t>
            </a:r>
            <a:r>
              <a:rPr lang="zh-CN" altLang="en-US" dirty="0">
                <a:solidFill>
                  <a:srgbClr val="FF0000"/>
                </a:solidFill>
              </a:rPr>
              <a:t>HTML、CSS 和 JS </a:t>
            </a:r>
            <a:r>
              <a:rPr lang="zh-CN" altLang="en-US" dirty="0"/>
              <a:t>的基本知识，就可以上手使用</a:t>
            </a:r>
            <a:r>
              <a:rPr lang="en-US" altLang="zh-CN" dirty="0"/>
              <a:t>Bootstrap</a:t>
            </a:r>
            <a:r>
              <a:rPr lang="zh-CN" altLang="en-US" dirty="0"/>
              <a:t>，甚至阅读其源码，对于初学者来是说</a:t>
            </a:r>
            <a:r>
              <a:rPr lang="zh-CN" altLang="en-US" dirty="0">
                <a:sym typeface="+mn-ea"/>
              </a:rPr>
              <a:t>易于学习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Bootstrap拥有一个</a:t>
            </a:r>
            <a:r>
              <a:rPr lang="zh-CN" altLang="en-US" dirty="0">
                <a:solidFill>
                  <a:srgbClr val="FF0000"/>
                </a:solidFill>
              </a:rPr>
              <a:t>强大的网格系统</a:t>
            </a:r>
            <a:r>
              <a:rPr lang="zh-CN" altLang="en-US" dirty="0"/>
              <a:t>，它是由行和列组成，我们可以直接创建网格，无需自行编写媒体查询来创建。</a:t>
            </a:r>
            <a:endParaRPr lang="en-US" altLang="zh-CN" dirty="0"/>
          </a:p>
          <a:p>
            <a:pPr lvl="1"/>
            <a:r>
              <a:rPr lang="zh-CN" altLang="en-US" dirty="0"/>
              <a:t>Bootstrap预定义很多响应式的类。例如，给图片添加.img-responsive类，图片将会</a:t>
            </a:r>
            <a:r>
              <a:rPr lang="zh-CN" altLang="en-US" dirty="0">
                <a:solidFill>
                  <a:srgbClr val="FF0000"/>
                </a:solidFill>
              </a:rPr>
              <a:t>根据用户的屏幕尺寸自动调整图像大小，更方便我们去做各个屏幕的适配</a:t>
            </a:r>
            <a:r>
              <a:rPr lang="zh-CN" altLang="en-US" dirty="0"/>
              <a:t>。另外Bootstrap 还提供了很多额外的工具类辅助我们进行网页开发。</a:t>
            </a:r>
          </a:p>
          <a:p>
            <a:pPr lvl="1"/>
            <a:r>
              <a:rPr lang="zh-CN" altLang="en-US" dirty="0">
                <a:sym typeface="+mn-ea"/>
              </a:rPr>
              <a:t>Bootstrap框架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提供的组件、插件、布局、栅格系统、响应式工具等等</a:t>
            </a:r>
            <a:r>
              <a:rPr lang="zh-CN" altLang="en-US" dirty="0">
                <a:sym typeface="+mn-ea"/>
              </a:rPr>
              <a:t>，可以为我们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节省了大量的开发时间。</a:t>
            </a:r>
            <a:endParaRPr lang="zh-CN" altLang="en-US" b="1" dirty="0"/>
          </a:p>
          <a:p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的缺点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不适合高度定制类型的项目</a:t>
            </a:r>
            <a:r>
              <a:rPr lang="zh-CN" altLang="en-US" dirty="0"/>
              <a:t>，因为Bootstrap具有统一的视觉风格，高度定制类的项目需要大量的自定义和样式覆盖。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Bootstrap</a:t>
            </a:r>
            <a:r>
              <a:rPr lang="zh-CN" altLang="en-US" dirty="0">
                <a:solidFill>
                  <a:srgbClr val="FF0000"/>
                </a:solidFill>
              </a:rPr>
              <a:t>的框架文件比较大</a:t>
            </a:r>
            <a:r>
              <a:rPr lang="en-US" altLang="zh-CN" dirty="0">
                <a:solidFill>
                  <a:srgbClr val="FF0000"/>
                </a:solidFill>
              </a:rPr>
              <a:t>(61KB JS + 159KB CSS)</a:t>
            </a:r>
            <a:r>
              <a:rPr lang="zh-CN" altLang="en-US" dirty="0"/>
              <a:t>，资源文件过大会</a:t>
            </a:r>
            <a:r>
              <a:rPr lang="zh-CN" altLang="en-US" dirty="0">
                <a:solidFill>
                  <a:srgbClr val="FF0000"/>
                </a:solidFill>
              </a:rPr>
              <a:t>增加网站首屏加载的时间，并加重服务器的负担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Bootstrap</a:t>
            </a:r>
            <a:r>
              <a:rPr lang="zh-CN" altLang="en-US" dirty="0">
                <a:solidFill>
                  <a:srgbClr val="FF0000"/>
                </a:solidFill>
              </a:rPr>
              <a:t>样式相对笨重</a:t>
            </a:r>
            <a:r>
              <a:rPr lang="zh-CN" altLang="en-US" dirty="0"/>
              <a:t>，也会额外添加一些不必要的HTML元素，他会浪费一小部分浏览器的资源。</a:t>
            </a:r>
          </a:p>
          <a:p>
            <a:pPr lvl="1"/>
            <a:endParaRPr lang="zh-CN" altLang="en-US" dirty="0"/>
          </a:p>
          <a:p>
            <a:pPr lvl="1"/>
            <a:endParaRPr lang="zh-CN" altLang="en-US" b="1" dirty="0"/>
          </a:p>
          <a:p>
            <a:endParaRPr lang="zh-CN" altLang="en-US" b="1" dirty="0"/>
          </a:p>
          <a:p>
            <a:endParaRPr lang="en-US" altLang="zh-CN" b="0" i="0" dirty="0">
              <a:solidFill>
                <a:srgbClr val="313130"/>
              </a:solidFill>
              <a:effectLst/>
              <a:latin typeface="system-ui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dirty="0"/>
              <a:t>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Bootstrap仍然是世界上使用较多的 CSS 框架。如果你以前没有学习过 CSS 框架，那么它将是一个很好的入门方式，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Bootstrap它很容易上手，并且也有非常完整的中文文档。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Bootstrap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提供的组件、插件、布局、栅格系统、响应式工具等</a:t>
            </a:r>
            <a:r>
              <a:rPr lang="zh-CN" altLang="en-US" dirty="0">
                <a:sym typeface="+mn-ea"/>
              </a:rPr>
              <a:t>，可以为我们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节省了大量的开发时间</a:t>
            </a:r>
            <a:r>
              <a:rPr lang="zh-CN" altLang="en-US" dirty="0">
                <a:sym typeface="+mn-ea"/>
              </a:rPr>
              <a:t>，不必从零开始搭建页面。</a:t>
            </a:r>
          </a:p>
          <a:p>
            <a:r>
              <a:rPr lang="zh-CN" altLang="en-US" dirty="0">
                <a:sym typeface="+mn-ea"/>
              </a:rPr>
              <a:t>Bootstrap框架可以为各个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平台和浏览器提供一致的展示效果</a:t>
            </a:r>
            <a:r>
              <a:rPr lang="zh-CN" altLang="en-US" dirty="0">
                <a:sym typeface="+mn-ea"/>
              </a:rPr>
              <a:t>，例如在 Firefox 中与在 Chrome 中可以展示相同的效果。</a:t>
            </a:r>
          </a:p>
          <a:p>
            <a:r>
              <a:rPr lang="zh-CN" altLang="en-US" dirty="0">
                <a:sym typeface="+mn-ea"/>
              </a:rPr>
              <a:t>Bootstrap 提供开箱即用的响应式设计。因此，我们可以很快的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开发出一套同时适配PC、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Pad和移动端的网站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Bootstrap使用 jQuery 与HTML 交互。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对于初学者来说，它将是一个不错的入门方式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同时Bootstrap框架优秀的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设计和架构思想也是</a:t>
            </a:r>
            <a:r>
              <a:rPr lang="zh-CN" altLang="en-US" dirty="0">
                <a:sym typeface="+mn-ea"/>
              </a:rPr>
              <a:t>非常值得学习。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学习</a:t>
            </a:r>
            <a:r>
              <a:rPr lang="en-US" altLang="zh-CN" dirty="0"/>
              <a:t>Bootstrap</a:t>
            </a:r>
            <a:r>
              <a:rPr dirty="0"/>
              <a:t>的理由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035" y="4644390"/>
            <a:ext cx="2386330" cy="155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Bootstrap </a:t>
            </a:r>
            <a:r>
              <a:rPr lang="zh-CN" altLang="en-US" b="1" dirty="0">
                <a:sym typeface="+mn-ea"/>
              </a:rPr>
              <a:t>是一个前端框架。</a:t>
            </a:r>
            <a:endParaRPr lang="zh-CN" altLang="en-US" b="1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ym typeface="+mn-ea"/>
              </a:rPr>
              <a:t>该框架主要是由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CSS 和 JS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组成，但是也会依赖一小部分的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/>
              <a:t>因此在安装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时，我们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需要引入相应的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文件，当然也需要添加一些全局的配置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Bootstrap 5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版本以前，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Bootstrap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是依赖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。</a:t>
            </a:r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ym typeface="+mn-ea"/>
              </a:rPr>
              <a:t>那么如果使用的是</a:t>
            </a:r>
            <a:r>
              <a:rPr lang="en-US" altLang="zh-CN" dirty="0">
                <a:sym typeface="+mn-ea"/>
              </a:rPr>
              <a:t>Bootstrap5</a:t>
            </a:r>
            <a:r>
              <a:rPr lang="zh-CN" altLang="en-US" dirty="0">
                <a:sym typeface="+mn-ea"/>
              </a:rPr>
              <a:t>以下的版本，需在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引入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Bootstrap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之前先引入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库</a:t>
            </a:r>
            <a:r>
              <a:rPr lang="zh-CN" altLang="en-US" dirty="0">
                <a:sym typeface="+mn-ea"/>
              </a:rPr>
              <a:t>。</a:t>
            </a:r>
          </a:p>
          <a:p>
            <a:pPr marL="546100" lvl="2" indent="0">
              <a:buFont typeface="Wingdings" panose="05000000000000000000" charset="0"/>
              <a:buNone/>
            </a:pPr>
            <a:endParaRPr lang="en-US" altLang="zh-CN" dirty="0"/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下面我们来看看Bootstrap 安装方式有哪些？</a:t>
            </a:r>
            <a:endParaRPr lang="en-US" altLang="zh-CN" dirty="0"/>
          </a:p>
          <a:p>
            <a:pPr lvl="2" algn="l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方式一：在页面中，直接通过CDN的方式引入。</a:t>
            </a:r>
            <a:endParaRPr lang="en-US" altLang="zh-CN" dirty="0"/>
          </a:p>
          <a:p>
            <a:pPr lvl="2" algn="l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方式二：下载Bootstrap框架，并在页面中手动引入。</a:t>
            </a:r>
            <a:endParaRPr lang="en-US" altLang="zh-CN" dirty="0"/>
          </a:p>
          <a:p>
            <a:pPr lvl="2" algn="l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方式三：使用npm包管理工具安装到项目中（npm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Node基础阶段会讲解）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Bootstrap4</a:t>
            </a:r>
            <a:r>
              <a:rPr dirty="0"/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Bootstrap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框架的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CDN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地址</a:t>
            </a:r>
          </a:p>
          <a:p>
            <a:pPr lvl="1"/>
            <a:r>
              <a:rPr lang="zh-CN" altLang="en-US" dirty="0">
                <a:sym typeface="+mn-ea"/>
              </a:rPr>
              <a:t>https://cdn.jsdelivr.net/npm/bootstrap@4.6.1/dist/css/bootstrap.min.css</a:t>
            </a:r>
          </a:p>
          <a:p>
            <a:pPr lvl="1"/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https://cdn.jsdelivr.net/npm/jquery@3.5.1/dist/jquery.slim.min.js</a:t>
            </a:r>
          </a:p>
          <a:p>
            <a:pPr lvl="1"/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https://cdn.jsdelivr.net/npm/bootstrap@4.6.1/dist/js/bootstrap.bundle.min.js</a:t>
            </a:r>
          </a:p>
          <a:p>
            <a:pPr lvl="1"/>
            <a:endParaRPr lang="zh-CN" altLang="en-US" b="1" i="0" dirty="0">
              <a:solidFill>
                <a:srgbClr val="313130"/>
              </a:solidFill>
              <a:effectLst/>
              <a:latin typeface="system-ui"/>
            </a:endParaRPr>
          </a:p>
          <a:p>
            <a:r>
              <a:rPr lang="en-US" altLang="zh-CN" b="1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HTML</a:t>
            </a:r>
            <a:r>
              <a:rPr lang="zh-CN" altLang="en-US" b="1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中引入之后，添加重要的全局配置</a:t>
            </a:r>
            <a:endParaRPr lang="zh-CN" altLang="en-US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 algn="l"/>
            <a:r>
              <a:rPr lang="en-US" altLang="zh-CN" i="0" dirty="0">
                <a:solidFill>
                  <a:srgbClr val="313130"/>
                </a:solidFill>
                <a:effectLst/>
                <a:latin typeface="system-ui"/>
              </a:rPr>
              <a:t>HTML5 文档类型（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system-ui"/>
              </a:rPr>
              <a:t>doctype 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system-ui"/>
              </a:rPr>
              <a:t>或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system-ui"/>
              </a:rPr>
              <a:t>DOCTYPE</a:t>
            </a:r>
            <a:r>
              <a:rPr lang="en-US" altLang="zh-CN" i="0" dirty="0">
                <a:solidFill>
                  <a:srgbClr val="313130"/>
                </a:solidFill>
                <a:effectLst/>
                <a:latin typeface="system-ui"/>
              </a:rPr>
              <a:t>），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 要求文档类型（doctype）是 HTML5。</a:t>
            </a:r>
          </a:p>
          <a:p>
            <a:pPr lvl="2" algn="l">
              <a:buChar char="ü"/>
            </a:pP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如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果没有设置这个，就会看到一些古怪的、不完整的样式，因此，正确设置文档类型（doctype）能轻松避免这些困扰。</a:t>
            </a:r>
          </a:p>
          <a:p>
            <a:pPr lvl="1" algn="l"/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添加视口（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viewport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）</a:t>
            </a:r>
          </a:p>
          <a:p>
            <a:pPr lvl="2" algn="l">
              <a:buChar char="ü"/>
            </a:pP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Bootstrap 采用的是移动设备优先（mobile first） 的开发策略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，为了网页能够适配移动端的设备，需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在 &lt;head&gt; 标签中</a:t>
            </a:r>
            <a:r>
              <a:rPr lang="en-US" altLang="zh-CN" dirty="0">
                <a:solidFill>
                  <a:srgbClr val="FF0000"/>
                </a:solidFill>
                <a:effectLst/>
                <a:latin typeface="system-ui"/>
                <a:sym typeface="+mn-ea"/>
              </a:rPr>
              <a:t>添加viewport（视口）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2" algn="l">
              <a:buChar char="ü"/>
            </a:pP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在移动端会把 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layout viewport 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的宽度设置为设备的宽，并且不允许用户进行页面的缩放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。</a:t>
            </a:r>
          </a:p>
          <a:p>
            <a:pPr lvl="2" algn="l">
              <a:buChar char="ü"/>
            </a:pP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&lt;meta name="viewport" content="width=device-width, initial-scale=1.0,user-scalable=no,maximum-scale=1.0,minimum-scale=1.0,shrink-to-fi</a:t>
            </a:r>
            <a:r>
              <a:rPr lang="en-US" altLang="zh-CN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t</a:t>
            </a:r>
            <a:r>
              <a:rPr lang="zh-CN" altLang="en-US" dirty="0">
                <a:solidFill>
                  <a:srgbClr val="313130"/>
                </a:solidFill>
                <a:effectLst/>
                <a:latin typeface="system-ui"/>
                <a:sym typeface="+mn-ea"/>
              </a:rPr>
              <a:t>=no"&gt;</a:t>
            </a:r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lvl="1"/>
            <a:endParaRPr lang="zh-CN" altLang="en-US" b="1" dirty="0">
              <a:solidFill>
                <a:srgbClr val="313130"/>
              </a:solidFill>
              <a:effectLst/>
              <a:latin typeface="system-ui"/>
              <a:sym typeface="+mn-ea"/>
            </a:endParaRPr>
          </a:p>
          <a:p>
            <a:pPr marL="241300" lvl="3" indent="0">
              <a:buNone/>
            </a:pPr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1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  <a:p>
            <a:pPr lvl="2"/>
            <a:endParaRPr lang="en-US" altLang="zh-CN" b="1" i="0" dirty="0">
              <a:solidFill>
                <a:srgbClr val="313130"/>
              </a:solidFill>
              <a:effectLst/>
              <a:latin typeface="system-ui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方式一 </a:t>
            </a:r>
            <a:r>
              <a:rPr lang="en-US" altLang="zh-CN" dirty="0"/>
              <a:t>: CDN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554</TotalTime>
  <Words>3676</Words>
  <Application>Microsoft Office PowerPoint</Application>
  <PresentationFormat>宽屏</PresentationFormat>
  <Paragraphs>276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system-ui</vt:lpstr>
      <vt:lpstr>等线</vt:lpstr>
      <vt:lpstr>等线 Light</vt:lpstr>
      <vt:lpstr>Microsoft YaHei</vt:lpstr>
      <vt:lpstr>Microsoft YaHei</vt:lpstr>
      <vt:lpstr>Arial</vt:lpstr>
      <vt:lpstr>Wingdings</vt:lpstr>
      <vt:lpstr>2021-4-26-2</vt:lpstr>
      <vt:lpstr>Bootstrap入门到实战</vt:lpstr>
      <vt:lpstr>PowerPoint 演示文稿</vt:lpstr>
      <vt:lpstr>认识Bootstrap</vt:lpstr>
      <vt:lpstr>Bootstrap起源和历史</vt:lpstr>
      <vt:lpstr>Bootstrap3-5版本的区别</vt:lpstr>
      <vt:lpstr>Bootstrap优缺点</vt:lpstr>
      <vt:lpstr>学习Bootstrap的理由</vt:lpstr>
      <vt:lpstr>Bootstrap4的安装</vt:lpstr>
      <vt:lpstr>方式一 : CDN</vt:lpstr>
      <vt:lpstr>方式二 : 下载源码引入</vt:lpstr>
      <vt:lpstr>Bootstrap软件包内容</vt:lpstr>
      <vt:lpstr>方式三 : npm安装</vt:lpstr>
      <vt:lpstr>Bootstrap初体验</vt:lpstr>
      <vt:lpstr>Bootstrap4 框架设计图</vt:lpstr>
      <vt:lpstr>屏幕尺寸的分割点（Breakpoints）</vt:lpstr>
      <vt:lpstr>响应式容器Containers</vt:lpstr>
      <vt:lpstr>认识网格系统（Grid system）</vt:lpstr>
      <vt:lpstr>12列网格系统（12-Column Grid system）</vt:lpstr>
      <vt:lpstr>网格系统的原理</vt:lpstr>
      <vt:lpstr>网格系统-row的负外边距（margin）</vt:lpstr>
      <vt:lpstr>网格系统的原理</vt:lpstr>
      <vt:lpstr>网格系统-嵌套(nesting)</vt:lpstr>
      <vt:lpstr>网格系统-自动布局（Auto-layout ）</vt:lpstr>
      <vt:lpstr>网格系统-响应式类（Responsive Class）</vt:lpstr>
      <vt:lpstr>认识响应式工具类</vt:lpstr>
      <vt:lpstr>响应式工具类-Display</vt:lpstr>
      <vt:lpstr>实用的工具类（Utility classes）</vt:lpstr>
      <vt:lpstr>可访问性-辅助类（了解）</vt:lpstr>
      <vt:lpstr>Bootstrap组件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1730</cp:revision>
  <dcterms:created xsi:type="dcterms:W3CDTF">2022-06-25T15:44:25Z</dcterms:created>
  <dcterms:modified xsi:type="dcterms:W3CDTF">2022-06-26T10:17:08Z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