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7"/>
  </p:handoutMasterIdLst>
  <p:sldIdLst>
    <p:sldId id="256" r:id="rId2"/>
    <p:sldId id="28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综合案例" id="{F7F10524-5D47-1E4D-854D-8724F54AE39F}">
          <p14:sldIdLst>
            <p14:sldId id="273"/>
          </p14:sldIdLst>
        </p14:section>
        <p14:section name="表单输入" id="{1564A8D3-093B-BE47-9266-7C73E0C4B553}">
          <p14:sldIdLst>
            <p14:sldId id="274"/>
            <p14:sldId id="275"/>
            <p14:sldId id="276"/>
          </p14:sldIdLst>
        </p14:section>
        <p14:section name="绑定其他类型" id="{E37C92CF-0FA5-429A-A38D-B1064E92FE4C}">
          <p14:sldIdLst>
            <p14:sldId id="277"/>
            <p14:sldId id="278"/>
            <p14:sldId id="279"/>
            <p14:sldId id="280"/>
            <p14:sldId id="281"/>
          </p14:sldIdLst>
        </p14:section>
        <p14:section name="修饰符" id="{A271C505-F436-4CBF-88F4-95212D7B3DCE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3588" indent="-306388" defTabSz="982663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34988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E5EF7-0E96-4BE9-8112-FD3201396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基础 </a:t>
            </a:r>
            <a:r>
              <a:rPr kumimoji="1" lang="en-US" altLang="zh-CN" dirty="0"/>
              <a:t>– v-model</a:t>
            </a:r>
            <a:r>
              <a:rPr kumimoji="1" lang="zh-CN" altLang="en-US" dirty="0"/>
              <a:t>表单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D804FE-9203-EC4C-8F0D-97EE688A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和</a:t>
            </a:r>
            <a:r>
              <a:rPr lang="en-US" altLang="zh-CN" sz="1600" b="1" dirty="0"/>
              <a:t>checkbox</a:t>
            </a:r>
            <a:r>
              <a:rPr lang="zh-CN" altLang="en-US" sz="1600" b="1" dirty="0"/>
              <a:t>一样，</a:t>
            </a:r>
            <a:r>
              <a:rPr lang="en-US" altLang="zh-CN" sz="1600" b="1" dirty="0"/>
              <a:t>select</a:t>
            </a:r>
            <a:r>
              <a:rPr lang="zh-CN" altLang="en-US" sz="1600" b="1" dirty="0"/>
              <a:t>也分单选和多选两种情况。</a:t>
            </a:r>
          </a:p>
          <a:p>
            <a:r>
              <a:rPr lang="zh-CN" altLang="en-US" sz="1600" b="1" dirty="0"/>
              <a:t>单选：只能选中一个值</a:t>
            </a:r>
          </a:p>
          <a:p>
            <a:pPr lvl="1"/>
            <a:r>
              <a:rPr lang="en-US" altLang="zh-CN" sz="1600" dirty="0"/>
              <a:t>v-model</a:t>
            </a:r>
            <a:r>
              <a:rPr lang="zh-CN" altLang="en-US" sz="1600" dirty="0"/>
              <a:t>绑定的是一个值；</a:t>
            </a:r>
          </a:p>
          <a:p>
            <a:pPr lvl="1"/>
            <a:r>
              <a:rPr lang="zh-CN" altLang="en-US" sz="1600" dirty="0"/>
              <a:t>当我们选中</a:t>
            </a:r>
            <a:r>
              <a:rPr lang="en-US" altLang="zh-CN" sz="1600" dirty="0"/>
              <a:t>option</a:t>
            </a:r>
            <a:r>
              <a:rPr lang="zh-CN" altLang="en-US" sz="1600" dirty="0"/>
              <a:t>中的一个时，会将它对应的</a:t>
            </a:r>
            <a:r>
              <a:rPr lang="en-US" altLang="zh-CN" sz="1600" dirty="0"/>
              <a:t>value</a:t>
            </a:r>
            <a:r>
              <a:rPr lang="zh-CN" altLang="en-US" sz="1600" dirty="0"/>
              <a:t>赋值到</a:t>
            </a:r>
            <a:r>
              <a:rPr lang="en-US" altLang="zh-CN" sz="1600" dirty="0"/>
              <a:t>fruit</a:t>
            </a:r>
            <a:r>
              <a:rPr lang="zh-CN" altLang="en-US" sz="1600" dirty="0"/>
              <a:t>中；</a:t>
            </a:r>
          </a:p>
          <a:p>
            <a:r>
              <a:rPr lang="zh-CN" altLang="en-US" sz="1600" b="1" dirty="0"/>
              <a:t>多选：可以选中多个值</a:t>
            </a:r>
          </a:p>
          <a:p>
            <a:pPr lvl="1"/>
            <a:r>
              <a:rPr lang="en-US" altLang="zh-CN" sz="1600" dirty="0"/>
              <a:t>v-model</a:t>
            </a:r>
            <a:r>
              <a:rPr lang="zh-CN" altLang="en-US" sz="1600" dirty="0"/>
              <a:t>绑定的是一个数组；</a:t>
            </a:r>
          </a:p>
          <a:p>
            <a:pPr lvl="1"/>
            <a:r>
              <a:rPr lang="zh-CN" altLang="en-US" sz="1600" dirty="0"/>
              <a:t>当选中多个值时，就会将选中的</a:t>
            </a:r>
            <a:r>
              <a:rPr lang="en-US" altLang="zh-CN" sz="1600" dirty="0"/>
              <a:t>option</a:t>
            </a:r>
            <a:r>
              <a:rPr lang="zh-CN" altLang="en-US" sz="1600" dirty="0"/>
              <a:t>对应的</a:t>
            </a:r>
            <a:r>
              <a:rPr lang="en-US" altLang="zh-CN" sz="1600" dirty="0"/>
              <a:t>value</a:t>
            </a:r>
            <a:r>
              <a:rPr lang="zh-CN" altLang="en-US" sz="1600" dirty="0"/>
              <a:t>添加到数组</a:t>
            </a:r>
            <a:r>
              <a:rPr lang="en-US" altLang="zh-CN" sz="1600" dirty="0"/>
              <a:t>fruit</a:t>
            </a:r>
            <a:r>
              <a:rPr lang="zh-CN" altLang="en-US" sz="1600" dirty="0"/>
              <a:t>中；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888139-C465-B54F-BEEC-B2720CD1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绑定</a:t>
            </a:r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399E21-54A8-DF4F-8D46-E0697E6E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5" y="4411048"/>
            <a:ext cx="4979438" cy="2290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C0917F-4E79-0942-B55E-F8B9C0A75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00" y="4411046"/>
            <a:ext cx="5513475" cy="22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1E1246-F29A-9B48-88E7-02239CBC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目前我们在前面的案例中</a:t>
            </a:r>
            <a:r>
              <a:rPr lang="zh-CN" altLang="en-US" b="1" dirty="0">
                <a:solidFill>
                  <a:srgbClr val="FF0000"/>
                </a:solidFill>
              </a:rPr>
              <a:t>大部分的值</a:t>
            </a:r>
            <a:r>
              <a:rPr lang="zh-CN" altLang="en-US" b="1" dirty="0"/>
              <a:t>都是</a:t>
            </a:r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template</a:t>
            </a:r>
            <a:r>
              <a:rPr lang="zh-CN" altLang="en-US" b="1" dirty="0">
                <a:solidFill>
                  <a:srgbClr val="FF0000"/>
                </a:solidFill>
              </a:rPr>
              <a:t>中固定好的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gender</a:t>
            </a:r>
            <a:r>
              <a:rPr lang="zh-CN" altLang="en-US" dirty="0"/>
              <a:t>的两个输入框值</a:t>
            </a:r>
            <a:r>
              <a:rPr lang="en-US" altLang="zh-CN" dirty="0"/>
              <a:t>male</a:t>
            </a:r>
            <a:r>
              <a:rPr lang="zh-CN" altLang="en-US" dirty="0"/>
              <a:t>、</a:t>
            </a:r>
            <a:r>
              <a:rPr lang="en-US" altLang="zh-CN" dirty="0"/>
              <a:t>female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hobbies</a:t>
            </a:r>
            <a:r>
              <a:rPr lang="zh-CN" altLang="en-US" dirty="0"/>
              <a:t>的三个输入框值</a:t>
            </a:r>
            <a:r>
              <a:rPr lang="en-US" altLang="zh-CN" dirty="0"/>
              <a:t>basketball</a:t>
            </a:r>
            <a:r>
              <a:rPr lang="zh-CN" altLang="en-US" dirty="0"/>
              <a:t>、</a:t>
            </a:r>
            <a:r>
              <a:rPr lang="en-US" altLang="zh-CN" dirty="0"/>
              <a:t>football</a:t>
            </a:r>
            <a:r>
              <a:rPr lang="zh-CN" altLang="en-US" dirty="0"/>
              <a:t>、</a:t>
            </a:r>
            <a:r>
              <a:rPr lang="en-US" altLang="zh-CN" dirty="0"/>
              <a:t>tennis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在真实开发中，我们的</a:t>
            </a:r>
            <a:r>
              <a:rPr lang="zh-CN" altLang="en-US" dirty="0">
                <a:solidFill>
                  <a:srgbClr val="FF0000"/>
                </a:solidFill>
              </a:rPr>
              <a:t>数据可能是来自服务器</a:t>
            </a:r>
            <a:r>
              <a:rPr lang="zh-CN" altLang="en-US" dirty="0"/>
              <a:t>的，那么我们就可以先将值</a:t>
            </a:r>
            <a:r>
              <a:rPr lang="zh-CN" altLang="en-US" dirty="0">
                <a:solidFill>
                  <a:srgbClr val="FF0000"/>
                </a:solidFill>
              </a:rPr>
              <a:t>请求下来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绑定到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返回的对象</a:t>
            </a:r>
            <a:r>
              <a:rPr lang="zh-CN" altLang="en-US" dirty="0"/>
              <a:t>中，再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v-bind</a:t>
            </a:r>
            <a:r>
              <a:rPr lang="zh-CN" altLang="en-US" dirty="0">
                <a:solidFill>
                  <a:srgbClr val="FF0000"/>
                </a:solidFill>
              </a:rPr>
              <a:t>来进行值</a:t>
            </a:r>
            <a:r>
              <a:rPr lang="zh-CN" altLang="en-US" dirty="0"/>
              <a:t>的绑定，这个过程就是</a:t>
            </a:r>
            <a:r>
              <a:rPr lang="zh-CN" altLang="en-US" b="1" dirty="0">
                <a:solidFill>
                  <a:srgbClr val="FF0000"/>
                </a:solidFill>
              </a:rPr>
              <a:t>值绑定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这里不再给出具体的做法，因为还是</a:t>
            </a:r>
            <a:r>
              <a:rPr lang="en-US" altLang="zh-CN" dirty="0"/>
              <a:t>v-bind</a:t>
            </a:r>
            <a:r>
              <a:rPr lang="zh-CN" altLang="en-US" dirty="0"/>
              <a:t>的使用过程。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098619-179C-B84F-953E-1EC8D46C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的值绑定</a:t>
            </a:r>
          </a:p>
        </p:txBody>
      </p:sp>
    </p:spTree>
    <p:extLst>
      <p:ext uri="{BB962C8B-B14F-4D97-AF65-F5344CB8AC3E}">
        <p14:creationId xmlns:p14="http://schemas.microsoft.com/office/powerpoint/2010/main" val="17958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6B34C0-2B60-8641-BD31-498473E0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lazy</a:t>
            </a:r>
            <a:r>
              <a:rPr lang="zh-CN" altLang="en-US" b="1" dirty="0"/>
              <a:t>修饰符是什么作用呢？</a:t>
            </a:r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v-model</a:t>
            </a:r>
            <a:r>
              <a:rPr lang="zh-CN" altLang="en-US" dirty="0"/>
              <a:t>在进行双向绑定时，绑定的是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，那么会在每次内容输入后就将最新的值和绑定的属性进行同步；</a:t>
            </a:r>
          </a:p>
          <a:p>
            <a:pPr lvl="1"/>
            <a:r>
              <a:rPr lang="zh-CN" altLang="en-US" dirty="0"/>
              <a:t>如果我们在</a:t>
            </a:r>
            <a:r>
              <a:rPr lang="en-US" altLang="zh-CN" dirty="0"/>
              <a:t>v-model</a:t>
            </a:r>
            <a:r>
              <a:rPr lang="zh-CN" altLang="en-US" dirty="0"/>
              <a:t>后跟上</a:t>
            </a:r>
            <a:r>
              <a:rPr lang="en-US" altLang="zh-CN" dirty="0"/>
              <a:t>lazy</a:t>
            </a:r>
            <a:r>
              <a:rPr lang="zh-CN" altLang="en-US" dirty="0"/>
              <a:t>修饰符，那么会将绑定的事件切换为 </a:t>
            </a:r>
            <a:r>
              <a:rPr lang="en-US" altLang="zh-CN" dirty="0">
                <a:solidFill>
                  <a:srgbClr val="FF0000"/>
                </a:solidFill>
              </a:rPr>
              <a:t>change 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，只有在提交时（比如回车）才会触发；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19304C-7017-834C-9214-6C8D836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修饰符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lazy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84BCF-E83E-C64F-BF6D-5251E95A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0" y="3286846"/>
            <a:ext cx="6200166" cy="13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678AEC-BE51-1C40-A849-A9972D27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我们先来看一下</a:t>
            </a:r>
            <a:r>
              <a:rPr lang="en-US" altLang="zh-CN" sz="1600" b="1" dirty="0"/>
              <a:t>v-model</a:t>
            </a:r>
            <a:r>
              <a:rPr lang="zh-CN" altLang="en-US" sz="1600" b="1" dirty="0"/>
              <a:t>绑定后的值是什么类型的：</a:t>
            </a:r>
          </a:p>
          <a:p>
            <a:pPr lvl="1"/>
            <a:r>
              <a:rPr lang="en-US" altLang="zh-CN" sz="1600" dirty="0"/>
              <a:t>message</a:t>
            </a:r>
            <a:r>
              <a:rPr lang="zh-CN" altLang="en-US" sz="1600" dirty="0"/>
              <a:t>总是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zh-CN" altLang="en-US" sz="1600" dirty="0">
                <a:solidFill>
                  <a:srgbClr val="FF0000"/>
                </a:solidFill>
              </a:rPr>
              <a:t>类型</a:t>
            </a:r>
            <a:r>
              <a:rPr lang="zh-CN" altLang="en-US" sz="1600" dirty="0"/>
              <a:t>，即使在我们</a:t>
            </a:r>
            <a:r>
              <a:rPr lang="zh-CN" altLang="en-US" sz="1600" dirty="0">
                <a:solidFill>
                  <a:srgbClr val="FF0000"/>
                </a:solidFill>
              </a:rPr>
              <a:t>设置</a:t>
            </a:r>
            <a:r>
              <a:rPr lang="en-US" altLang="zh-CN" sz="1600" dirty="0">
                <a:solidFill>
                  <a:srgbClr val="FF0000"/>
                </a:solidFill>
              </a:rPr>
              <a:t>type</a:t>
            </a:r>
            <a:r>
              <a:rPr lang="zh-CN" altLang="en-US" sz="1600" dirty="0">
                <a:solidFill>
                  <a:srgbClr val="FF0000"/>
                </a:solidFill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r>
              <a:rPr lang="zh-CN" altLang="en-US" sz="1600" dirty="0">
                <a:solidFill>
                  <a:srgbClr val="FF0000"/>
                </a:solidFill>
              </a:rPr>
              <a:t>也是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zh-CN" altLang="en-US" sz="1600" dirty="0">
                <a:solidFill>
                  <a:srgbClr val="FF0000"/>
                </a:solidFill>
              </a:rPr>
              <a:t>类型</a:t>
            </a:r>
            <a:r>
              <a:rPr lang="zh-CN" altLang="en-US" sz="1600" dirty="0"/>
              <a:t>；</a:t>
            </a:r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lang="zh-CN" altLang="en-US" sz="1600" b="1" dirty="0"/>
              <a:t>如果我们希望转换为</a:t>
            </a:r>
            <a:r>
              <a:rPr lang="zh-CN" altLang="en-US" sz="1600" b="1" dirty="0">
                <a:solidFill>
                  <a:srgbClr val="FF0000"/>
                </a:solidFill>
              </a:rPr>
              <a:t>数字类型</a:t>
            </a:r>
            <a:r>
              <a:rPr lang="zh-CN" altLang="en-US" sz="1600" b="1" dirty="0"/>
              <a:t>，那么可以使用 </a:t>
            </a:r>
            <a:r>
              <a:rPr lang="en-US" altLang="zh-CN" sz="1600" b="1" dirty="0">
                <a:solidFill>
                  <a:srgbClr val="FF0000"/>
                </a:solidFill>
              </a:rPr>
              <a:t>.number </a:t>
            </a:r>
            <a:r>
              <a:rPr lang="zh-CN" altLang="en-US" sz="1600" b="1" dirty="0">
                <a:solidFill>
                  <a:srgbClr val="FF0000"/>
                </a:solidFill>
              </a:rPr>
              <a:t>修饰符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endParaRPr kumimoji="1" lang="en-US" altLang="zh-CN" sz="1600" dirty="0"/>
          </a:p>
          <a:p>
            <a:r>
              <a:rPr lang="zh-CN" altLang="en-US" sz="1600" b="1" dirty="0"/>
              <a:t>另外，在我们进行</a:t>
            </a:r>
            <a:r>
              <a:rPr lang="zh-CN" altLang="en-US" sz="1600" b="1" dirty="0">
                <a:solidFill>
                  <a:srgbClr val="FF0000"/>
                </a:solidFill>
              </a:rPr>
              <a:t>逻辑判断</a:t>
            </a:r>
            <a:r>
              <a:rPr lang="zh-CN" altLang="en-US" sz="1600" b="1" dirty="0"/>
              <a:t>时，如果是一个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r>
              <a:rPr lang="zh-CN" altLang="en-US" sz="1600" b="1" dirty="0"/>
              <a:t>，在可以转化的情况下</a:t>
            </a:r>
            <a:r>
              <a:rPr lang="zh-CN" altLang="en-US" sz="1600" b="1" dirty="0">
                <a:solidFill>
                  <a:srgbClr val="FF0000"/>
                </a:solidFill>
              </a:rPr>
              <a:t>会进行隐式转换</a:t>
            </a:r>
            <a:r>
              <a:rPr lang="zh-CN" altLang="en-US" sz="1600" b="1" dirty="0"/>
              <a:t>的：</a:t>
            </a:r>
          </a:p>
          <a:p>
            <a:pPr lvl="1"/>
            <a:r>
              <a:rPr lang="zh-CN" altLang="en-US" sz="1600" dirty="0"/>
              <a:t>下面的</a:t>
            </a:r>
            <a:r>
              <a:rPr lang="en-US" altLang="zh-CN" sz="1600" dirty="0"/>
              <a:t>score</a:t>
            </a:r>
            <a:r>
              <a:rPr lang="zh-CN" altLang="en-US" sz="1600" dirty="0"/>
              <a:t>在进行判断的过程中会进行隐式转化的；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C1F0C0-ABE7-7D44-A433-685C615C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v-model</a:t>
            </a:r>
            <a:r>
              <a:rPr lang="zh-CN" altLang="en-US" dirty="0"/>
              <a:t>修饰符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9BE48B-7ED1-774E-881B-2E4A2815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0" y="2139055"/>
            <a:ext cx="4489854" cy="14761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C41208-F469-114D-AEB5-B56359BB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1" y="4114206"/>
            <a:ext cx="5449650" cy="344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BC9425-9328-5D45-B867-89BCC386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50" y="5491384"/>
            <a:ext cx="4159655" cy="1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7BB6E8-327B-5545-9B8A-320AAD28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如果要自动过滤用户输入的守卫空白字符，可以给</a:t>
            </a:r>
            <a:r>
              <a:rPr lang="en-US" altLang="zh-CN" b="1" dirty="0"/>
              <a:t>v-model</a:t>
            </a:r>
            <a:r>
              <a:rPr lang="zh-CN" altLang="en-US" b="1" dirty="0"/>
              <a:t>添加 </a:t>
            </a:r>
            <a:r>
              <a:rPr lang="en-US" altLang="zh-CN" b="1" dirty="0">
                <a:solidFill>
                  <a:srgbClr val="FF0000"/>
                </a:solidFill>
              </a:rPr>
              <a:t>trim </a:t>
            </a:r>
            <a:r>
              <a:rPr lang="zh-CN" altLang="en-US" b="1" dirty="0">
                <a:solidFill>
                  <a:srgbClr val="FF0000"/>
                </a:solidFill>
              </a:rPr>
              <a:t>修饰符</a:t>
            </a:r>
            <a:r>
              <a:rPr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A1A566-ED47-1B40-BE24-AFA5FD66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v-model</a:t>
            </a:r>
            <a:r>
              <a:rPr lang="zh-CN" altLang="en-US" dirty="0"/>
              <a:t>修饰符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trim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D04264-CF80-8144-9919-F058B36E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7" y="1870548"/>
            <a:ext cx="5762288" cy="11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6EEBCB-B3C9-524E-98F5-8AD79039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v-model</a:t>
            </a:r>
            <a:r>
              <a:rPr lang="zh-CN" altLang="en-US" b="1" dirty="0"/>
              <a:t>也可以使用在组件上，</a:t>
            </a:r>
            <a:r>
              <a:rPr lang="en-US" altLang="zh-CN" b="1" dirty="0"/>
              <a:t>Vue2</a:t>
            </a:r>
            <a:r>
              <a:rPr lang="zh-CN" altLang="en-US" b="1" dirty="0"/>
              <a:t>版本和</a:t>
            </a:r>
            <a:r>
              <a:rPr lang="en-US" altLang="zh-CN" b="1" dirty="0"/>
              <a:t>Vue3</a:t>
            </a:r>
            <a:r>
              <a:rPr lang="zh-CN" altLang="en-US" b="1" dirty="0"/>
              <a:t>版本有一些区别。</a:t>
            </a:r>
            <a:endParaRPr lang="en-US" altLang="zh-CN" b="1" dirty="0"/>
          </a:p>
          <a:p>
            <a:pPr lvl="1"/>
            <a:r>
              <a:rPr lang="zh-CN" altLang="en-US" dirty="0"/>
              <a:t>具体的使用方法，后面讲</a:t>
            </a:r>
            <a:r>
              <a:rPr lang="zh-CN" altLang="en-US" dirty="0">
                <a:solidFill>
                  <a:srgbClr val="FF0000"/>
                </a:solidFill>
              </a:rPr>
              <a:t>组件化开发</a:t>
            </a:r>
            <a:r>
              <a:rPr lang="zh-CN" altLang="en-US" dirty="0"/>
              <a:t>再具体学习。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7B84DB-FC74-9F46-8863-D959CB12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</a:t>
            </a:r>
            <a:r>
              <a:rPr kumimoji="1" lang="zh-CN" altLang="en-US" dirty="0"/>
              <a:t>组件上使用</a:t>
            </a:r>
          </a:p>
        </p:txBody>
      </p:sp>
    </p:spTree>
    <p:extLst>
      <p:ext uri="{BB962C8B-B14F-4D97-AF65-F5344CB8AC3E}">
        <p14:creationId xmlns:p14="http://schemas.microsoft.com/office/powerpoint/2010/main" val="42732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18392"/>
            <a:ext cx="4673265" cy="520700"/>
            <a:chOff x="0" y="0"/>
            <a:chExt cx="4674288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73283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v-model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v-model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v-model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绑定原理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v-model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779651"/>
            <a:ext cx="4565239" cy="520700"/>
            <a:chOff x="0" y="0"/>
            <a:chExt cx="4566238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624779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v-model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checkbox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70964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v-model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的修饰符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043FB9-7760-2A4D-BBA5-D1C80C84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现在我们来做一个相对综合一点的练习：</a:t>
            </a:r>
            <a:r>
              <a:rPr lang="zh-CN" altLang="en-US" b="1" dirty="0">
                <a:solidFill>
                  <a:srgbClr val="FF0000"/>
                </a:solidFill>
              </a:rPr>
              <a:t>书籍购物车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案例说明：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在界面上以表格的形式，显示一些书籍的数据；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在底部显示书籍的总价格；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点击</a:t>
            </a:r>
            <a:r>
              <a:rPr lang="en-US" altLang="zh-CN" dirty="0"/>
              <a:t>+</a:t>
            </a:r>
            <a:r>
              <a:rPr lang="zh-CN" altLang="en-US" dirty="0"/>
              <a:t>或者</a:t>
            </a:r>
            <a:r>
              <a:rPr lang="en-US" altLang="zh-CN" dirty="0"/>
              <a:t>-</a:t>
            </a:r>
            <a:r>
              <a:rPr lang="zh-CN" altLang="en-US" dirty="0"/>
              <a:t>可以增加或减少书籍数量（如果为</a:t>
            </a:r>
            <a:r>
              <a:rPr lang="en-US" altLang="zh-CN" dirty="0"/>
              <a:t>1</a:t>
            </a:r>
            <a:r>
              <a:rPr lang="zh-CN" altLang="en-US" dirty="0"/>
              <a:t>，那么不能继续</a:t>
            </a:r>
            <a:r>
              <a:rPr lang="en-US" altLang="zh-CN" dirty="0"/>
              <a:t>-</a:t>
            </a:r>
            <a:r>
              <a:rPr lang="zh-CN" altLang="en-US" dirty="0"/>
              <a:t>）；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点击移除按钮，可以将书籍移除（当所有的书籍移除完毕时，显示：购物车为空</a:t>
            </a:r>
            <a:r>
              <a:rPr lang="en-US" altLang="zh-CN" dirty="0"/>
              <a:t>~</a:t>
            </a:r>
            <a:r>
              <a:rPr lang="zh-CN" altLang="en-US" dirty="0"/>
              <a:t>）；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C32336-C43E-574A-97F3-D4C5D957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综合案例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2B57A-BC86-1B40-AC70-77AA38EE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86" y="1827036"/>
            <a:ext cx="5290782" cy="26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405128-8C49-584F-973D-BC7782C3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表单提交</a:t>
            </a:r>
            <a:r>
              <a:rPr lang="zh-CN" altLang="en-US" dirty="0"/>
              <a:t>是开发中非常常见的功能，也是和用户交互的重要手段：</a:t>
            </a:r>
          </a:p>
          <a:p>
            <a:pPr lvl="1"/>
            <a:r>
              <a:rPr lang="zh-CN" altLang="en-US" dirty="0"/>
              <a:t>比如用户在</a:t>
            </a:r>
            <a:r>
              <a:rPr lang="zh-CN" altLang="en-US" dirty="0">
                <a:solidFill>
                  <a:srgbClr val="FF0000"/>
                </a:solidFill>
              </a:rPr>
              <a:t>登录、注册</a:t>
            </a:r>
            <a:r>
              <a:rPr lang="zh-CN" altLang="en-US" dirty="0"/>
              <a:t>时需要提交账号密码；</a:t>
            </a:r>
          </a:p>
          <a:p>
            <a:pPr lvl="1"/>
            <a:r>
              <a:rPr lang="zh-CN" altLang="en-US" dirty="0"/>
              <a:t>比如用户在</a:t>
            </a:r>
            <a:r>
              <a:rPr lang="zh-CN" altLang="en-US" dirty="0">
                <a:solidFill>
                  <a:srgbClr val="FF0000"/>
                </a:solidFill>
              </a:rPr>
              <a:t>检索、创建、更新</a:t>
            </a:r>
            <a:r>
              <a:rPr lang="zh-CN" altLang="en-US" dirty="0"/>
              <a:t>信息时，需要提交一些数据；</a:t>
            </a:r>
          </a:p>
          <a:p>
            <a:r>
              <a:rPr lang="zh-CN" altLang="en-US" dirty="0"/>
              <a:t>这些都要求我们可以在</a:t>
            </a:r>
            <a:r>
              <a:rPr lang="zh-CN" altLang="en-US" b="1" dirty="0"/>
              <a:t>代码逻辑中获取到用户提交的数据</a:t>
            </a:r>
            <a:r>
              <a:rPr lang="zh-CN" altLang="en-US" dirty="0"/>
              <a:t>，我们通常会使用</a:t>
            </a:r>
            <a:r>
              <a:rPr lang="en-US" altLang="zh-CN" b="1" dirty="0"/>
              <a:t>v-model</a:t>
            </a:r>
            <a:r>
              <a:rPr lang="zh-CN" altLang="en-US" b="1" dirty="0"/>
              <a:t>指令</a:t>
            </a:r>
            <a:r>
              <a:rPr lang="zh-CN" altLang="en-US" dirty="0"/>
              <a:t>来完成：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v-model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  <a:r>
              <a:rPr lang="zh-CN" altLang="en-US" dirty="0"/>
              <a:t>可以在表单 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 err="1"/>
              <a:t>textarea</a:t>
            </a:r>
            <a:r>
              <a:rPr lang="zh-CN" altLang="en-US" dirty="0"/>
              <a:t>以及</a:t>
            </a:r>
            <a:r>
              <a:rPr lang="en-US" altLang="zh-CN" dirty="0"/>
              <a:t>select</a:t>
            </a:r>
            <a:r>
              <a:rPr lang="zh-CN" altLang="en-US" dirty="0"/>
              <a:t>元素上创建</a:t>
            </a:r>
            <a:r>
              <a:rPr lang="zh-CN" altLang="en-US" dirty="0">
                <a:solidFill>
                  <a:srgbClr val="FF0000"/>
                </a:solidFill>
              </a:rPr>
              <a:t>双向数据绑定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它会根据</a:t>
            </a:r>
            <a:r>
              <a:rPr lang="zh-CN" altLang="en-US" dirty="0">
                <a:solidFill>
                  <a:srgbClr val="FF0000"/>
                </a:solidFill>
              </a:rPr>
              <a:t>控件类型</a:t>
            </a:r>
            <a:r>
              <a:rPr lang="zh-CN" altLang="en-US" dirty="0"/>
              <a:t>自动选取正确的方法来更新元素；</a:t>
            </a:r>
          </a:p>
          <a:p>
            <a:pPr lvl="1"/>
            <a:r>
              <a:rPr lang="zh-CN" altLang="en-US" dirty="0"/>
              <a:t>尽管有些神奇，</a:t>
            </a:r>
            <a:r>
              <a:rPr lang="zh-CN" altLang="en-US" dirty="0">
                <a:solidFill>
                  <a:srgbClr val="FF0000"/>
                </a:solidFill>
              </a:rPr>
              <a:t>但 </a:t>
            </a:r>
            <a:r>
              <a:rPr lang="en-US" altLang="zh-CN" dirty="0">
                <a:solidFill>
                  <a:srgbClr val="FF0000"/>
                </a:solidFill>
              </a:rPr>
              <a:t>v-model </a:t>
            </a:r>
            <a:r>
              <a:rPr lang="zh-CN" altLang="en-US" dirty="0">
                <a:solidFill>
                  <a:srgbClr val="FF0000"/>
                </a:solidFill>
              </a:rPr>
              <a:t>本质上不过是语法糖</a:t>
            </a:r>
            <a:r>
              <a:rPr lang="zh-CN" altLang="en-US" dirty="0"/>
              <a:t>，它</a:t>
            </a:r>
            <a:r>
              <a:rPr lang="zh-CN" altLang="en-US" dirty="0">
                <a:solidFill>
                  <a:srgbClr val="FF0000"/>
                </a:solidFill>
              </a:rPr>
              <a:t>负责监听用户的输入事件来更新数据</a:t>
            </a:r>
            <a:r>
              <a:rPr lang="zh-CN" altLang="en-US" dirty="0"/>
              <a:t>，并在某种极端场景下进行一些特殊处理；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FA8BFB-985C-F241-96FE-3F66A32C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的基本使用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229144-70F0-2948-AABB-244D34EE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6" y="4905675"/>
            <a:ext cx="5288334" cy="13900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B63ECB-7F14-0D4A-BBD0-EBBBB279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827" y="5047916"/>
            <a:ext cx="1994711" cy="8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84E532-BE08-FC41-BBB2-BF58E3C6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官方有说到，</a:t>
            </a:r>
            <a:r>
              <a:rPr lang="en-US" altLang="zh-CN" b="1" dirty="0">
                <a:solidFill>
                  <a:srgbClr val="FF0000"/>
                </a:solidFill>
              </a:rPr>
              <a:t>v-model</a:t>
            </a:r>
            <a:r>
              <a:rPr lang="zh-CN" altLang="en-US" b="1" dirty="0">
                <a:solidFill>
                  <a:srgbClr val="FF0000"/>
                </a:solidFill>
              </a:rPr>
              <a:t>的原理</a:t>
            </a:r>
            <a:r>
              <a:rPr lang="zh-CN" altLang="en-US" b="1" dirty="0"/>
              <a:t>其实是背后有两个操作：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v-bind</a:t>
            </a:r>
            <a:r>
              <a:rPr lang="zh-CN" altLang="en-US" dirty="0">
                <a:solidFill>
                  <a:srgbClr val="FF0000"/>
                </a:solidFill>
              </a:rPr>
              <a:t>绑定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的值；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v-on</a:t>
            </a:r>
            <a:r>
              <a:rPr lang="zh-CN" altLang="en-US" dirty="0">
                <a:solidFill>
                  <a:srgbClr val="FF0000"/>
                </a:solidFill>
              </a:rPr>
              <a:t>绑定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监听到函数中，函数会获取最新的值赋值到绑定的属性中；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B3D878-9E48-9740-AF8D-6EAB05A2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的原理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B8F437-3076-D54E-A624-8442621D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59" y="2896969"/>
            <a:ext cx="7867380" cy="21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521824-7698-8A4B-A824-0B0AF406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81" y="1247573"/>
            <a:ext cx="10561394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0F8FCFB-107F-B340-B957-A5205D9C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事实上</a:t>
            </a:r>
            <a:r>
              <a:rPr lang="en-US" altLang="zh-CN" dirty="0"/>
              <a:t>v-model</a:t>
            </a:r>
            <a:r>
              <a:rPr lang="zh-CN" altLang="en-US" dirty="0"/>
              <a:t>更加复杂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3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EAF6B0-1E7E-8D41-9F49-33635A4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我们再来绑定一下</a:t>
            </a:r>
            <a:r>
              <a:rPr lang="zh-CN" altLang="en-US" b="1" dirty="0"/>
              <a:t>其他的表单类型</a:t>
            </a:r>
            <a:r>
              <a:rPr lang="zh-CN" altLang="en-US" dirty="0"/>
              <a:t>：</a:t>
            </a:r>
            <a:r>
              <a:rPr lang="en-US" altLang="zh-CN" dirty="0" err="1"/>
              <a:t>textarea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、</a:t>
            </a:r>
            <a:r>
              <a:rPr lang="en-US" altLang="zh-CN" dirty="0"/>
              <a:t>radio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</a:p>
          <a:p>
            <a:endParaRPr kumimoji="1" lang="en-US" altLang="zh-CN" b="1" dirty="0"/>
          </a:p>
          <a:p>
            <a:r>
              <a:rPr kumimoji="1" lang="zh-CN" altLang="en-US" b="1" dirty="0"/>
              <a:t>我们来看一下绑定</a:t>
            </a:r>
            <a:r>
              <a:rPr kumimoji="1" lang="en-US" altLang="zh-CN" b="1" dirty="0" err="1"/>
              <a:t>textarea</a:t>
            </a:r>
            <a:r>
              <a:rPr kumimoji="1" lang="zh-CN" altLang="en-US" b="1" dirty="0"/>
              <a:t>：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6F12C7-CD0F-1642-8875-46799943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绑定</a:t>
            </a:r>
            <a:r>
              <a:rPr kumimoji="1" lang="en-US" altLang="zh-CN" dirty="0" err="1"/>
              <a:t>textarea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177E9-E9BB-9C4E-BDA3-739F3366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73" y="2907176"/>
            <a:ext cx="6492542" cy="13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944112-AACA-D148-8819-D5DE0632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我们来看一下</a:t>
            </a:r>
            <a:r>
              <a:rPr kumimoji="1" lang="en-US" altLang="zh-CN" b="1" dirty="0"/>
              <a:t>v-model</a:t>
            </a:r>
            <a:r>
              <a:rPr kumimoji="1" lang="zh-CN" altLang="en-US" b="1" dirty="0"/>
              <a:t>绑定</a:t>
            </a:r>
            <a:r>
              <a:rPr kumimoji="1" lang="en-US" altLang="zh-CN" b="1" dirty="0">
                <a:solidFill>
                  <a:srgbClr val="FF0000"/>
                </a:solidFill>
              </a:rPr>
              <a:t>checkbox</a:t>
            </a:r>
            <a:r>
              <a:rPr kumimoji="1" lang="zh-CN" altLang="en-US" b="1" dirty="0"/>
              <a:t>：</a:t>
            </a:r>
            <a:r>
              <a:rPr lang="zh-CN" altLang="en-US" b="1" dirty="0"/>
              <a:t>单个勾选框和多个勾选框</a:t>
            </a:r>
            <a:endParaRPr lang="en-US" altLang="zh-CN" b="1" dirty="0"/>
          </a:p>
          <a:p>
            <a:r>
              <a:rPr lang="zh-CN" altLang="en-US" sz="1600" b="1" dirty="0"/>
              <a:t>单个勾选框：</a:t>
            </a:r>
          </a:p>
          <a:p>
            <a:pPr lvl="1"/>
            <a:r>
              <a:rPr lang="en-US" altLang="zh-CN" sz="1600" dirty="0"/>
              <a:t>v-model</a:t>
            </a:r>
            <a:r>
              <a:rPr lang="zh-CN" altLang="en-US" sz="1600" dirty="0"/>
              <a:t>即为</a:t>
            </a:r>
            <a:r>
              <a:rPr lang="zh-CN" altLang="en-US" sz="1600" dirty="0">
                <a:solidFill>
                  <a:srgbClr val="FF0000"/>
                </a:solidFill>
              </a:rPr>
              <a:t>布尔值</a:t>
            </a:r>
            <a:r>
              <a:rPr lang="zh-CN" altLang="en-US" sz="1600" dirty="0"/>
              <a:t>。</a:t>
            </a:r>
          </a:p>
          <a:p>
            <a:pPr lvl="1"/>
            <a:r>
              <a:rPr lang="zh-CN" altLang="en-US" sz="1600" dirty="0"/>
              <a:t>此时</a:t>
            </a:r>
            <a:r>
              <a:rPr lang="en-US" altLang="zh-CN" sz="1600" dirty="0"/>
              <a:t>input</a:t>
            </a:r>
            <a:r>
              <a:rPr lang="zh-CN" altLang="en-US" sz="1600" dirty="0"/>
              <a:t>的</a:t>
            </a:r>
            <a:r>
              <a:rPr lang="en-US" altLang="zh-CN" sz="1600" dirty="0"/>
              <a:t>value</a:t>
            </a:r>
            <a:r>
              <a:rPr lang="zh-CN" altLang="en-US" sz="1600" dirty="0"/>
              <a:t>属性并不影响</a:t>
            </a:r>
            <a:r>
              <a:rPr lang="en-US" altLang="zh-CN" sz="1600" dirty="0"/>
              <a:t>v-model</a:t>
            </a:r>
            <a:r>
              <a:rPr lang="zh-CN" altLang="en-US" sz="1600" dirty="0"/>
              <a:t>的值。</a:t>
            </a:r>
          </a:p>
          <a:p>
            <a:r>
              <a:rPr lang="zh-CN" altLang="en-US" sz="1600" b="1" dirty="0"/>
              <a:t>多个复选框：</a:t>
            </a:r>
          </a:p>
          <a:p>
            <a:pPr lvl="1"/>
            <a:r>
              <a:rPr lang="zh-CN" altLang="en-US" sz="1600" dirty="0"/>
              <a:t>当是</a:t>
            </a:r>
            <a:r>
              <a:rPr lang="zh-CN" altLang="en-US" sz="1600" dirty="0">
                <a:solidFill>
                  <a:srgbClr val="FF0000"/>
                </a:solidFill>
              </a:rPr>
              <a:t>多个复选框</a:t>
            </a:r>
            <a:r>
              <a:rPr lang="zh-CN" altLang="en-US" sz="1600" dirty="0"/>
              <a:t>时，因为可以选中多个，所以对应的</a:t>
            </a:r>
            <a:r>
              <a:rPr lang="en-US" altLang="zh-CN" sz="1600" dirty="0">
                <a:solidFill>
                  <a:srgbClr val="FF0000"/>
                </a:solidFill>
              </a:rPr>
              <a:t>data</a:t>
            </a:r>
            <a:r>
              <a:rPr lang="zh-CN" altLang="en-US" sz="1600" dirty="0">
                <a:solidFill>
                  <a:srgbClr val="FF0000"/>
                </a:solidFill>
              </a:rPr>
              <a:t>中属性是一个数组</a:t>
            </a:r>
            <a:r>
              <a:rPr lang="zh-CN" altLang="en-US" sz="1600" dirty="0"/>
              <a:t>。</a:t>
            </a:r>
          </a:p>
          <a:p>
            <a:pPr lvl="1"/>
            <a:r>
              <a:rPr lang="zh-CN" altLang="en-US" sz="1600" dirty="0"/>
              <a:t>当选中某一个时，就会</a:t>
            </a:r>
            <a:r>
              <a:rPr lang="zh-CN" altLang="en-US" sz="1600" dirty="0">
                <a:solidFill>
                  <a:srgbClr val="FF0000"/>
                </a:solidFill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</a:rPr>
              <a:t>input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</a:rPr>
              <a:t>value</a:t>
            </a:r>
            <a:r>
              <a:rPr lang="zh-CN" altLang="en-US" sz="1600" dirty="0">
                <a:solidFill>
                  <a:srgbClr val="FF0000"/>
                </a:solidFill>
              </a:rPr>
              <a:t>添加到数组</a:t>
            </a:r>
            <a:r>
              <a:rPr lang="zh-CN" altLang="en-US" sz="1600" dirty="0"/>
              <a:t>中。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9BC10D-519D-5E46-9C65-02911D3F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绑定</a:t>
            </a:r>
            <a:r>
              <a:rPr kumimoji="1" lang="en-US" altLang="zh-CN" dirty="0"/>
              <a:t>checkbox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F84283-2BD5-224D-A47F-329888E5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9" y="4693926"/>
            <a:ext cx="5487346" cy="1475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98D6D0-AE00-514C-890C-B1F42A54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18" y="4249588"/>
            <a:ext cx="6245869" cy="24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EE4199-9F6E-7641-AD3E-257BECE9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</a:t>
            </a:r>
            <a:r>
              <a:rPr kumimoji="1" lang="en-US" altLang="zh-CN" b="1" dirty="0"/>
              <a:t>-model</a:t>
            </a:r>
            <a:r>
              <a:rPr kumimoji="1" lang="zh-CN" altLang="en-US" b="1" dirty="0"/>
              <a:t>绑定</a:t>
            </a:r>
            <a:r>
              <a:rPr kumimoji="1" lang="en-US" altLang="zh-CN" b="1" dirty="0">
                <a:solidFill>
                  <a:srgbClr val="FF0000"/>
                </a:solidFill>
              </a:rPr>
              <a:t>radio</a:t>
            </a:r>
            <a:r>
              <a:rPr kumimoji="1" lang="zh-CN" altLang="en-US" b="1" dirty="0"/>
              <a:t>，用于选择其中一项；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15A73E-BC88-3046-84B1-6350C5F4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-model</a:t>
            </a:r>
            <a:r>
              <a:rPr kumimoji="1" lang="zh-CN" altLang="en-US" dirty="0"/>
              <a:t>绑定</a:t>
            </a:r>
            <a:r>
              <a:rPr kumimoji="1" lang="en-US" altLang="zh-CN" dirty="0"/>
              <a:t>radio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D7180-9BB3-E141-8DDC-7031532E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6" y="1797995"/>
            <a:ext cx="7874534" cy="27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42525</TotalTime>
  <Words>887</Words>
  <Application>Microsoft Office PowerPoint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Wingdings</vt:lpstr>
      <vt:lpstr>2021-4-26-2</vt:lpstr>
      <vt:lpstr>Vue基础 – v-model表单</vt:lpstr>
      <vt:lpstr>PowerPoint 演示文稿</vt:lpstr>
      <vt:lpstr>综合案例</vt:lpstr>
      <vt:lpstr>v-model的基本使用</vt:lpstr>
      <vt:lpstr>v-model的原理</vt:lpstr>
      <vt:lpstr>事实上v-model更加复杂</vt:lpstr>
      <vt:lpstr>v-model绑定textarea</vt:lpstr>
      <vt:lpstr>v-model绑定checkbox</vt:lpstr>
      <vt:lpstr>v-model绑定radio</vt:lpstr>
      <vt:lpstr>v-model绑定select</vt:lpstr>
      <vt:lpstr>v-model的值绑定</vt:lpstr>
      <vt:lpstr>v-model修饰符 - lazy</vt:lpstr>
      <vt:lpstr>v-model修饰符 - number</vt:lpstr>
      <vt:lpstr>v-model修饰符 - trim</vt:lpstr>
      <vt:lpstr>v-mode组件上使用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1436</cp:revision>
  <dcterms:created xsi:type="dcterms:W3CDTF">2021-04-26T13:18:14Z</dcterms:created>
  <dcterms:modified xsi:type="dcterms:W3CDTF">2022-07-11T13:42:22Z</dcterms:modified>
</cp:coreProperties>
</file>