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handoutMasterIdLst>
    <p:handoutMasterId r:id="rId23"/>
  </p:handoutMasterIdLst>
  <p:sldIdLst>
    <p:sldId id="256" r:id="rId2"/>
    <p:sldId id="288" r:id="rId3"/>
    <p:sldId id="286" r:id="rId4"/>
    <p:sldId id="289" r:id="rId5"/>
    <p:sldId id="287" r:id="rId6"/>
    <p:sldId id="290" r:id="rId7"/>
    <p:sldId id="291" r:id="rId8"/>
    <p:sldId id="292" r:id="rId9"/>
    <p:sldId id="293" r:id="rId10"/>
    <p:sldId id="294" r:id="rId11"/>
    <p:sldId id="295" r:id="rId12"/>
    <p:sldId id="296" r:id="rId13"/>
    <p:sldId id="297" r:id="rId14"/>
    <p:sldId id="298" r:id="rId15"/>
    <p:sldId id="299" r:id="rId16"/>
    <p:sldId id="338" r:id="rId17"/>
    <p:sldId id="333" r:id="rId18"/>
    <p:sldId id="334" r:id="rId19"/>
    <p:sldId id="335" r:id="rId20"/>
    <p:sldId id="336" r:id="rId21"/>
    <p:sldId id="337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BF9FF5C5-38EE-3A40-8FF3-54AE8E46463A}">
          <p14:sldIdLst>
            <p14:sldId id="256"/>
            <p14:sldId id="288"/>
          </p14:sldIdLst>
        </p14:section>
        <p14:section name="组件化开发" id="{555D3EE7-EF9C-0C4B-B2F4-6CC43CDD313E}">
          <p14:sldIdLst>
            <p14:sldId id="286"/>
            <p14:sldId id="289"/>
            <p14:sldId id="287"/>
            <p14:sldId id="290"/>
          </p14:sldIdLst>
        </p14:section>
        <p14:section name="注册组件" id="{2D98F923-246C-434E-AF7E-D365C96A60FA}">
          <p14:sldIdLst>
            <p14:sldId id="291"/>
            <p14:sldId id="292"/>
            <p14:sldId id="293"/>
            <p14:sldId id="294"/>
          </p14:sldIdLst>
        </p14:section>
        <p14:section name="局部组件" id="{29E22BFD-3F14-4AF9-9F53-6386A2CEA3D4}">
          <p14:sldIdLst>
            <p14:sldId id="295"/>
            <p14:sldId id="296"/>
          </p14:sldIdLst>
        </p14:section>
        <p14:section name="vue开发模式" id="{EEA6D3C9-707A-6C43-9107-F9CB841EFC72}">
          <p14:sldIdLst>
            <p14:sldId id="297"/>
            <p14:sldId id="298"/>
            <p14:sldId id="299"/>
            <p14:sldId id="338"/>
          </p14:sldIdLst>
        </p14:section>
        <p14:section name="Vue CLI" id="{851D9715-FB8A-6E4A-946D-AE154BD5896E}">
          <p14:sldIdLst>
            <p14:sldId id="333"/>
            <p14:sldId id="334"/>
            <p14:sldId id="335"/>
            <p14:sldId id="336"/>
            <p14:sldId id="337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5340" autoAdjust="0"/>
  </p:normalViewPr>
  <p:slideViewPr>
    <p:cSldViewPr snapToGrid="0" snapToObjects="1">
      <p:cViewPr varScale="1">
        <p:scale>
          <a:sx n="91" d="100"/>
          <a:sy n="91" d="100"/>
        </p:scale>
        <p:origin x="33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99" d="100"/>
          <a:sy n="99" d="100"/>
        </p:scale>
        <p:origin x="4272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FFE67966-7BF3-694F-BCEB-1779471752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0317A60-927D-1449-8BA7-3D46916F7FB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42AE29-DB34-CE44-8FA1-8C1D52FF9878}" type="datetimeFigureOut">
              <a:rPr kumimoji="1" lang="zh-CN" altLang="en-US" smtClean="0"/>
              <a:t>2022/7/12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4FA1D51-4A5F-2B42-8F72-19690F7DB3A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150B665-F8CB-0C4C-BD00-069E67E6CC1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FD41E7-EC65-0D47-AD05-D4CC4ACDEFD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014947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 descr="形状 3">
            <a:extLst>
              <a:ext uri="{FF2B5EF4-FFF2-40B4-BE49-F238E27FC236}">
                <a16:creationId xmlns:a16="http://schemas.microsoft.com/office/drawing/2014/main" id="{9725B4CE-0582-7B45-B31D-CC21CD8F69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37811" y="0"/>
            <a:ext cx="3933627" cy="825500"/>
          </a:xfrm>
          <a:prstGeom prst="rect">
            <a:avLst/>
          </a:prstGeom>
        </p:spPr>
      </p:pic>
      <p:pic>
        <p:nvPicPr>
          <p:cNvPr id="17" name="图片 16" descr="形状 4 拷贝 4">
            <a:extLst>
              <a:ext uri="{FF2B5EF4-FFF2-40B4-BE49-F238E27FC236}">
                <a16:creationId xmlns:a16="http://schemas.microsoft.com/office/drawing/2014/main" id="{EDF499DC-9019-1748-9A7C-818D506CD8B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8404"/>
          <a:stretch>
            <a:fillRect/>
          </a:stretch>
        </p:blipFill>
        <p:spPr>
          <a:xfrm>
            <a:off x="10210964" y="0"/>
            <a:ext cx="1981036" cy="2941955"/>
          </a:xfrm>
          <a:prstGeom prst="rect">
            <a:avLst/>
          </a:prstGeom>
        </p:spPr>
      </p:pic>
      <p:pic>
        <p:nvPicPr>
          <p:cNvPr id="18" name="图片 17" descr="形状 4 拷贝">
            <a:extLst>
              <a:ext uri="{FF2B5EF4-FFF2-40B4-BE49-F238E27FC236}">
                <a16:creationId xmlns:a16="http://schemas.microsoft.com/office/drawing/2014/main" id="{B19BC968-C2DD-064F-A459-B0284BAA952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0573984" y="338456"/>
            <a:ext cx="1618016" cy="2670175"/>
          </a:xfrm>
          <a:prstGeom prst="rect">
            <a:avLst/>
          </a:prstGeom>
        </p:spPr>
      </p:pic>
      <p:pic>
        <p:nvPicPr>
          <p:cNvPr id="19" name="图片 18" descr="形状 2">
            <a:extLst>
              <a:ext uri="{FF2B5EF4-FFF2-40B4-BE49-F238E27FC236}">
                <a16:creationId xmlns:a16="http://schemas.microsoft.com/office/drawing/2014/main" id="{54886609-4623-B14F-867F-1E16692393DC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2350" y="3801293"/>
            <a:ext cx="3315950" cy="2700020"/>
          </a:xfrm>
          <a:prstGeom prst="rect">
            <a:avLst/>
          </a:prstGeom>
        </p:spPr>
      </p:pic>
      <p:pic>
        <p:nvPicPr>
          <p:cNvPr id="20" name="图片 19" descr="形状 3 拷贝">
            <a:extLst>
              <a:ext uri="{FF2B5EF4-FFF2-40B4-BE49-F238E27FC236}">
                <a16:creationId xmlns:a16="http://schemas.microsoft.com/office/drawing/2014/main" id="{2D3B475A-339D-B245-8E34-0FE327202FA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2350" y="4789353"/>
            <a:ext cx="4167965" cy="1711960"/>
          </a:xfrm>
          <a:prstGeom prst="rect">
            <a:avLst/>
          </a:prstGeom>
        </p:spPr>
      </p:pic>
      <p:pic>
        <p:nvPicPr>
          <p:cNvPr id="21" name="图片 20" descr="形状 3 拷贝 2">
            <a:extLst>
              <a:ext uri="{FF2B5EF4-FFF2-40B4-BE49-F238E27FC236}">
                <a16:creationId xmlns:a16="http://schemas.microsoft.com/office/drawing/2014/main" id="{DB8DE067-95F7-464E-BD65-7CB3579AA96C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0145" r="26814"/>
          <a:stretch>
            <a:fillRect/>
          </a:stretch>
        </p:blipFill>
        <p:spPr>
          <a:xfrm>
            <a:off x="3413478" y="5758363"/>
            <a:ext cx="2321707" cy="742950"/>
          </a:xfrm>
          <a:prstGeom prst="rect">
            <a:avLst/>
          </a:prstGeom>
        </p:spPr>
      </p:pic>
      <p:pic>
        <p:nvPicPr>
          <p:cNvPr id="22" name="图片 21" descr="矩形 11">
            <a:extLst>
              <a:ext uri="{FF2B5EF4-FFF2-40B4-BE49-F238E27FC236}">
                <a16:creationId xmlns:a16="http://schemas.microsoft.com/office/drawing/2014/main" id="{E4A5A2D5-FA8C-B542-B609-72EFC61976CC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09685" y="5682799"/>
            <a:ext cx="1124280" cy="818515"/>
          </a:xfrm>
          <a:prstGeom prst="rect">
            <a:avLst/>
          </a:prstGeom>
        </p:spPr>
      </p:pic>
      <p:sp>
        <p:nvSpPr>
          <p:cNvPr id="27" name="标题 1">
            <a:extLst>
              <a:ext uri="{FF2B5EF4-FFF2-40B4-BE49-F238E27FC236}">
                <a16:creationId xmlns:a16="http://schemas.microsoft.com/office/drawing/2014/main" id="{2C818430-C3C4-CE41-BCFF-5C7B3DCCD4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54114"/>
            <a:ext cx="12192000" cy="1011116"/>
          </a:xfrm>
        </p:spPr>
        <p:txBody>
          <a:bodyPr anchor="ctr">
            <a:normAutofit/>
          </a:bodyPr>
          <a:lstStyle>
            <a:lvl1pPr algn="ctr">
              <a:defRPr sz="7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28" name="副标题 2">
            <a:extLst>
              <a:ext uri="{FF2B5EF4-FFF2-40B4-BE49-F238E27FC236}">
                <a16:creationId xmlns:a16="http://schemas.microsoft.com/office/drawing/2014/main" id="{90BE9B69-F2C1-C440-A41F-1E7D2D32B4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32234" y="3417401"/>
            <a:ext cx="6327531" cy="43363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634010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: 圆角 32">
            <a:extLst>
              <a:ext uri="{FF2B5EF4-FFF2-40B4-BE49-F238E27FC236}">
                <a16:creationId xmlns:a16="http://schemas.microsoft.com/office/drawing/2014/main" id="{A19D57B8-7610-EF46-900B-EB81275C089F}"/>
              </a:ext>
            </a:extLst>
          </p:cNvPr>
          <p:cNvSpPr/>
          <p:nvPr/>
        </p:nvSpPr>
        <p:spPr>
          <a:xfrm rot="2700000">
            <a:off x="312239" y="337946"/>
            <a:ext cx="608141" cy="608141"/>
          </a:xfrm>
          <a:prstGeom prst="roundRect">
            <a:avLst/>
          </a:prstGeom>
          <a:solidFill>
            <a:schemeClr val="accent1"/>
          </a:solidFill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cxnSp>
        <p:nvCxnSpPr>
          <p:cNvPr id="16" name="直接连接符 33">
            <a:extLst>
              <a:ext uri="{FF2B5EF4-FFF2-40B4-BE49-F238E27FC236}">
                <a16:creationId xmlns:a16="http://schemas.microsoft.com/office/drawing/2014/main" id="{DCE9A412-7F71-D942-B1D5-5B67A08D49E8}"/>
              </a:ext>
            </a:extLst>
          </p:cNvPr>
          <p:cNvCxnSpPr>
            <a:cxnSpLocks/>
          </p:cNvCxnSpPr>
          <p:nvPr/>
        </p:nvCxnSpPr>
        <p:spPr>
          <a:xfrm>
            <a:off x="1046328" y="1023585"/>
            <a:ext cx="1114567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4A94D6BB-841B-FB40-A3CC-20D5B2618D54}"/>
              </a:ext>
            </a:extLst>
          </p:cNvPr>
          <p:cNvSpPr txBox="1"/>
          <p:nvPr/>
        </p:nvSpPr>
        <p:spPr>
          <a:xfrm>
            <a:off x="202831" y="491546"/>
            <a:ext cx="8435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coderwhy</a:t>
            </a:r>
            <a:endParaRPr kumimoji="0" lang="zh-CN" altLang="en-US" sz="11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9" name="任意多边形: 形状 36">
            <a:extLst>
              <a:ext uri="{FF2B5EF4-FFF2-40B4-BE49-F238E27FC236}">
                <a16:creationId xmlns:a16="http://schemas.microsoft.com/office/drawing/2014/main" id="{C8A7EFEE-06D3-8847-969A-EF0D7622FF15}"/>
              </a:ext>
            </a:extLst>
          </p:cNvPr>
          <p:cNvSpPr/>
          <p:nvPr/>
        </p:nvSpPr>
        <p:spPr>
          <a:xfrm rot="2700000">
            <a:off x="10236192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0" name="任意多边形: 形状 37">
            <a:extLst>
              <a:ext uri="{FF2B5EF4-FFF2-40B4-BE49-F238E27FC236}">
                <a16:creationId xmlns:a16="http://schemas.microsoft.com/office/drawing/2014/main" id="{252D63A4-8C59-6643-9A20-F5743F099E34}"/>
              </a:ext>
            </a:extLst>
          </p:cNvPr>
          <p:cNvSpPr/>
          <p:nvPr/>
        </p:nvSpPr>
        <p:spPr>
          <a:xfrm rot="2700000">
            <a:off x="10688015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1" name="任意多边形: 形状 38">
            <a:extLst>
              <a:ext uri="{FF2B5EF4-FFF2-40B4-BE49-F238E27FC236}">
                <a16:creationId xmlns:a16="http://schemas.microsoft.com/office/drawing/2014/main" id="{75888639-4E84-3647-9D0B-5CE68464B884}"/>
              </a:ext>
            </a:extLst>
          </p:cNvPr>
          <p:cNvSpPr/>
          <p:nvPr/>
        </p:nvSpPr>
        <p:spPr>
          <a:xfrm rot="2700000">
            <a:off x="11139835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3" name="内容占位符 2">
            <a:extLst>
              <a:ext uri="{FF2B5EF4-FFF2-40B4-BE49-F238E27FC236}">
                <a16:creationId xmlns:a16="http://schemas.microsoft.com/office/drawing/2014/main" id="{94D6CB28-65E8-344A-AA21-177138B31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839" y="1257316"/>
            <a:ext cx="11866684" cy="5444088"/>
          </a:xfrm>
        </p:spPr>
        <p:txBody>
          <a:bodyPr>
            <a:normAutofit/>
          </a:bodyPr>
          <a:lstStyle>
            <a:lvl1pPr marL="228594" indent="-228594">
              <a:lnSpc>
                <a:spcPct val="150000"/>
              </a:lnSpc>
              <a:buFont typeface="Wingdings" panose="05000000000000000000" pitchFamily="2" charset="2"/>
              <a:buChar char="n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36561" indent="-234945">
              <a:lnSpc>
                <a:spcPct val="150000"/>
              </a:lnSpc>
              <a:buFont typeface="Wingdings" panose="05000000000000000000" pitchFamily="2" charset="2"/>
              <a:buChar char="p"/>
              <a:tabLst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800080" indent="-253994">
              <a:lnSpc>
                <a:spcPct val="150000"/>
              </a:lnSpc>
              <a:buFont typeface="Wingdings" panose="05000000000000000000" pitchFamily="2" charset="2"/>
              <a:buChar char="ü"/>
              <a:tabLst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025500" indent="-215895">
              <a:lnSpc>
                <a:spcPct val="150000"/>
              </a:lnSpc>
              <a:buFont typeface="Wingdings" panose="05000000000000000000" pitchFamily="2" charset="2"/>
              <a:buChar char="Ø"/>
              <a:tabLst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289018" indent="-234945">
              <a:lnSpc>
                <a:spcPct val="150000"/>
              </a:lnSpc>
              <a:buFont typeface="Wingdings" panose="05000000000000000000" pitchFamily="2" charset="2"/>
              <a:buChar char="l"/>
              <a:tabLst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24" name="标题占位符 1">
            <a:extLst>
              <a:ext uri="{FF2B5EF4-FFF2-40B4-BE49-F238E27FC236}">
                <a16:creationId xmlns:a16="http://schemas.microsoft.com/office/drawing/2014/main" id="{58EB4AE5-2D12-A84E-B928-E09C888EB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4651" y="266261"/>
            <a:ext cx="10081824" cy="7121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kumimoji="1" lang="zh-CN" altLang="en-US" sz="3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875995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7200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88">
            <a:extLst>
              <a:ext uri="{FF2B5EF4-FFF2-40B4-BE49-F238E27FC236}">
                <a16:creationId xmlns:a16="http://schemas.microsoft.com/office/drawing/2014/main" id="{59A270AD-5303-4FE9-9F06-62152F6876C3}"/>
              </a:ext>
            </a:extLst>
          </p:cNvPr>
          <p:cNvGrpSpPr/>
          <p:nvPr userDrawn="1"/>
        </p:nvGrpSpPr>
        <p:grpSpPr bwMode="auto">
          <a:xfrm>
            <a:off x="7808913" y="1722919"/>
            <a:ext cx="3460750" cy="494819"/>
            <a:chOff x="0" y="25925"/>
            <a:chExt cx="3461507" cy="495658"/>
          </a:xfrm>
        </p:grpSpPr>
        <p:grpSp>
          <p:nvGrpSpPr>
            <p:cNvPr id="8" name="组合 84">
              <a:extLst>
                <a:ext uri="{FF2B5EF4-FFF2-40B4-BE49-F238E27FC236}">
                  <a16:creationId xmlns:a16="http://schemas.microsoft.com/office/drawing/2014/main" id="{75B5A69C-5409-457A-AD73-F86D0407E82A}"/>
                </a:ext>
              </a:extLst>
            </p:cNvPr>
            <p:cNvGrpSpPr/>
            <p:nvPr/>
          </p:nvGrpSpPr>
          <p:grpSpPr bwMode="auto">
            <a:xfrm>
              <a:off x="0" y="25925"/>
              <a:ext cx="755077" cy="495658"/>
              <a:chOff x="0" y="0"/>
              <a:chExt cx="755077" cy="495658"/>
            </a:xfrm>
          </p:grpSpPr>
          <p:grpSp>
            <p:nvGrpSpPr>
              <p:cNvPr id="10" name="组合 82">
                <a:extLst>
                  <a:ext uri="{FF2B5EF4-FFF2-40B4-BE49-F238E27FC236}">
                    <a16:creationId xmlns:a16="http://schemas.microsoft.com/office/drawing/2014/main" id="{80F0CDCC-9C2B-4CF5-ADCC-7D91A03E454D}"/>
                  </a:ext>
                </a:extLst>
              </p:cNvPr>
              <p:cNvGrpSpPr/>
              <p:nvPr/>
            </p:nvGrpSpPr>
            <p:grpSpPr bwMode="auto">
              <a:xfrm>
                <a:off x="0" y="0"/>
                <a:ext cx="755077" cy="451157"/>
                <a:chOff x="0" y="0"/>
                <a:chExt cx="755077" cy="451157"/>
              </a:xfrm>
            </p:grpSpPr>
            <p:sp>
              <p:nvSpPr>
                <p:cNvPr id="12" name="平行四边形 79">
                  <a:extLst>
                    <a:ext uri="{FF2B5EF4-FFF2-40B4-BE49-F238E27FC236}">
                      <a16:creationId xmlns:a16="http://schemas.microsoft.com/office/drawing/2014/main" id="{37BFD0F9-C5CC-4EF6-9CB8-3E51EDCABE0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0D0D0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3" name="平行四边形 81">
                  <a:extLst>
                    <a:ext uri="{FF2B5EF4-FFF2-40B4-BE49-F238E27FC236}">
                      <a16:creationId xmlns:a16="http://schemas.microsoft.com/office/drawing/2014/main" id="{9B8578A5-16F2-4CD9-884C-3CE2E79C56D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511" y="40987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FFC55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11" name="文本框 83">
                <a:extLst>
                  <a:ext uri="{FF2B5EF4-FFF2-40B4-BE49-F238E27FC236}">
                    <a16:creationId xmlns:a16="http://schemas.microsoft.com/office/drawing/2014/main" id="{E19F3AA1-06D3-4BAC-9998-5B1589FF380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6382" y="33993"/>
                <a:ext cx="374082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endParaRPr lang="zh-CN" altLang="en-US" sz="24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9" name="直接连接符 86">
              <a:extLst>
                <a:ext uri="{FF2B5EF4-FFF2-40B4-BE49-F238E27FC236}">
                  <a16:creationId xmlns:a16="http://schemas.microsoft.com/office/drawing/2014/main" id="{F0F1A1DD-BAA3-428C-97BF-D315E0767A2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45950" y="462568"/>
              <a:ext cx="2915557" cy="0"/>
            </a:xfrm>
            <a:prstGeom prst="line">
              <a:avLst/>
            </a:prstGeom>
            <a:noFill/>
            <a:ln w="6350">
              <a:solidFill>
                <a:srgbClr val="FFC557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4" name="组合 89">
            <a:extLst>
              <a:ext uri="{FF2B5EF4-FFF2-40B4-BE49-F238E27FC236}">
                <a16:creationId xmlns:a16="http://schemas.microsoft.com/office/drawing/2014/main" id="{5D73EB7C-E793-4AB1-9F4F-DE4D68AA9FFF}"/>
              </a:ext>
            </a:extLst>
          </p:cNvPr>
          <p:cNvGrpSpPr/>
          <p:nvPr userDrawn="1"/>
        </p:nvGrpSpPr>
        <p:grpSpPr bwMode="auto">
          <a:xfrm>
            <a:off x="7231063" y="2769081"/>
            <a:ext cx="3462337" cy="494819"/>
            <a:chOff x="0" y="25925"/>
            <a:chExt cx="3461507" cy="495658"/>
          </a:xfrm>
        </p:grpSpPr>
        <p:grpSp>
          <p:nvGrpSpPr>
            <p:cNvPr id="16" name="组合 91">
              <a:extLst>
                <a:ext uri="{FF2B5EF4-FFF2-40B4-BE49-F238E27FC236}">
                  <a16:creationId xmlns:a16="http://schemas.microsoft.com/office/drawing/2014/main" id="{174F37DC-7417-44DF-BBD8-265C3F5BA85F}"/>
                </a:ext>
              </a:extLst>
            </p:cNvPr>
            <p:cNvGrpSpPr/>
            <p:nvPr/>
          </p:nvGrpSpPr>
          <p:grpSpPr bwMode="auto">
            <a:xfrm>
              <a:off x="0" y="25925"/>
              <a:ext cx="755077" cy="495658"/>
              <a:chOff x="0" y="0"/>
              <a:chExt cx="755077" cy="495658"/>
            </a:xfrm>
          </p:grpSpPr>
          <p:grpSp>
            <p:nvGrpSpPr>
              <p:cNvPr id="18" name="组合 93">
                <a:extLst>
                  <a:ext uri="{FF2B5EF4-FFF2-40B4-BE49-F238E27FC236}">
                    <a16:creationId xmlns:a16="http://schemas.microsoft.com/office/drawing/2014/main" id="{D03915C7-EDB2-47DB-942F-68A487661D01}"/>
                  </a:ext>
                </a:extLst>
              </p:cNvPr>
              <p:cNvGrpSpPr/>
              <p:nvPr/>
            </p:nvGrpSpPr>
            <p:grpSpPr bwMode="auto">
              <a:xfrm>
                <a:off x="0" y="0"/>
                <a:ext cx="755077" cy="451157"/>
                <a:chOff x="0" y="0"/>
                <a:chExt cx="755077" cy="451157"/>
              </a:xfrm>
            </p:grpSpPr>
            <p:sp>
              <p:nvSpPr>
                <p:cNvPr id="20" name="平行四边形 95">
                  <a:extLst>
                    <a:ext uri="{FF2B5EF4-FFF2-40B4-BE49-F238E27FC236}">
                      <a16:creationId xmlns:a16="http://schemas.microsoft.com/office/drawing/2014/main" id="{E9C1FCA9-6941-48D4-BF77-855DCF090C3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0D0D0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1" name="平行四边形 96">
                  <a:extLst>
                    <a:ext uri="{FF2B5EF4-FFF2-40B4-BE49-F238E27FC236}">
                      <a16:creationId xmlns:a16="http://schemas.microsoft.com/office/drawing/2014/main" id="{F22CA1FE-9D53-4079-975A-7DC263FDA55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511" y="40987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FFC55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19" name="文本框 94">
                <a:extLst>
                  <a:ext uri="{FF2B5EF4-FFF2-40B4-BE49-F238E27FC236}">
                    <a16:creationId xmlns:a16="http://schemas.microsoft.com/office/drawing/2014/main" id="{3082E0A7-F24D-4F24-B645-A6C1EA66345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6382" y="33993"/>
                <a:ext cx="374082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endParaRPr lang="zh-CN" altLang="en-US" sz="24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17" name="直接连接符 92">
              <a:extLst>
                <a:ext uri="{FF2B5EF4-FFF2-40B4-BE49-F238E27FC236}">
                  <a16:creationId xmlns:a16="http://schemas.microsoft.com/office/drawing/2014/main" id="{D180218D-B042-487F-B75B-462D330E854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45950" y="462568"/>
              <a:ext cx="2915557" cy="0"/>
            </a:xfrm>
            <a:prstGeom prst="line">
              <a:avLst/>
            </a:prstGeom>
            <a:noFill/>
            <a:ln w="6350">
              <a:solidFill>
                <a:srgbClr val="FFC557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2" name="组合 97">
            <a:extLst>
              <a:ext uri="{FF2B5EF4-FFF2-40B4-BE49-F238E27FC236}">
                <a16:creationId xmlns:a16="http://schemas.microsoft.com/office/drawing/2014/main" id="{B362A640-20E9-4540-8076-664AB5D4772F}"/>
              </a:ext>
            </a:extLst>
          </p:cNvPr>
          <p:cNvGrpSpPr/>
          <p:nvPr userDrawn="1"/>
        </p:nvGrpSpPr>
        <p:grpSpPr bwMode="auto">
          <a:xfrm>
            <a:off x="6654800" y="3815244"/>
            <a:ext cx="3462338" cy="494819"/>
            <a:chOff x="0" y="25925"/>
            <a:chExt cx="3461507" cy="495658"/>
          </a:xfrm>
        </p:grpSpPr>
        <p:grpSp>
          <p:nvGrpSpPr>
            <p:cNvPr id="24" name="组合 99">
              <a:extLst>
                <a:ext uri="{FF2B5EF4-FFF2-40B4-BE49-F238E27FC236}">
                  <a16:creationId xmlns:a16="http://schemas.microsoft.com/office/drawing/2014/main" id="{490A1117-89BA-4318-BF44-4C571A70A7C6}"/>
                </a:ext>
              </a:extLst>
            </p:cNvPr>
            <p:cNvGrpSpPr/>
            <p:nvPr/>
          </p:nvGrpSpPr>
          <p:grpSpPr bwMode="auto">
            <a:xfrm>
              <a:off x="0" y="25925"/>
              <a:ext cx="755077" cy="495658"/>
              <a:chOff x="0" y="0"/>
              <a:chExt cx="755077" cy="495658"/>
            </a:xfrm>
          </p:grpSpPr>
          <p:grpSp>
            <p:nvGrpSpPr>
              <p:cNvPr id="26" name="组合 101">
                <a:extLst>
                  <a:ext uri="{FF2B5EF4-FFF2-40B4-BE49-F238E27FC236}">
                    <a16:creationId xmlns:a16="http://schemas.microsoft.com/office/drawing/2014/main" id="{90BA505B-09EA-4F5B-B361-9EDF84C26AB8}"/>
                  </a:ext>
                </a:extLst>
              </p:cNvPr>
              <p:cNvGrpSpPr/>
              <p:nvPr/>
            </p:nvGrpSpPr>
            <p:grpSpPr bwMode="auto">
              <a:xfrm>
                <a:off x="0" y="0"/>
                <a:ext cx="755077" cy="451157"/>
                <a:chOff x="0" y="0"/>
                <a:chExt cx="755077" cy="451157"/>
              </a:xfrm>
            </p:grpSpPr>
            <p:sp>
              <p:nvSpPr>
                <p:cNvPr id="28" name="平行四边形 103">
                  <a:extLst>
                    <a:ext uri="{FF2B5EF4-FFF2-40B4-BE49-F238E27FC236}">
                      <a16:creationId xmlns:a16="http://schemas.microsoft.com/office/drawing/2014/main" id="{72263DAE-96B5-4BDF-9EE7-CA3695414C7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0D0D0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9" name="平行四边形 104">
                  <a:extLst>
                    <a:ext uri="{FF2B5EF4-FFF2-40B4-BE49-F238E27FC236}">
                      <a16:creationId xmlns:a16="http://schemas.microsoft.com/office/drawing/2014/main" id="{19423534-39A3-4D81-A5B4-3115C5743DB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511" y="40987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FFC55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27" name="文本框 102">
                <a:extLst>
                  <a:ext uri="{FF2B5EF4-FFF2-40B4-BE49-F238E27FC236}">
                    <a16:creationId xmlns:a16="http://schemas.microsoft.com/office/drawing/2014/main" id="{CE9BE91E-3E03-4DF1-8437-897D7FEE0B4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6382" y="33993"/>
                <a:ext cx="374082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</a:t>
                </a:r>
                <a:endParaRPr lang="zh-CN" altLang="en-US" sz="24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25" name="直接连接符 100">
              <a:extLst>
                <a:ext uri="{FF2B5EF4-FFF2-40B4-BE49-F238E27FC236}">
                  <a16:creationId xmlns:a16="http://schemas.microsoft.com/office/drawing/2014/main" id="{2C253842-373F-4142-9350-2BA9BCC5949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45950" y="462568"/>
              <a:ext cx="2915557" cy="0"/>
            </a:xfrm>
            <a:prstGeom prst="line">
              <a:avLst/>
            </a:prstGeom>
            <a:noFill/>
            <a:ln w="6350">
              <a:solidFill>
                <a:srgbClr val="FFC557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0" name="组合 105">
            <a:extLst>
              <a:ext uri="{FF2B5EF4-FFF2-40B4-BE49-F238E27FC236}">
                <a16:creationId xmlns:a16="http://schemas.microsoft.com/office/drawing/2014/main" id="{B10A60C1-2415-4DB2-8B36-18E2EB6CD51B}"/>
              </a:ext>
            </a:extLst>
          </p:cNvPr>
          <p:cNvGrpSpPr/>
          <p:nvPr userDrawn="1"/>
        </p:nvGrpSpPr>
        <p:grpSpPr bwMode="auto">
          <a:xfrm>
            <a:off x="6078538" y="4861406"/>
            <a:ext cx="3460750" cy="494819"/>
            <a:chOff x="0" y="25925"/>
            <a:chExt cx="3461507" cy="495658"/>
          </a:xfrm>
        </p:grpSpPr>
        <p:grpSp>
          <p:nvGrpSpPr>
            <p:cNvPr id="32" name="组合 107">
              <a:extLst>
                <a:ext uri="{FF2B5EF4-FFF2-40B4-BE49-F238E27FC236}">
                  <a16:creationId xmlns:a16="http://schemas.microsoft.com/office/drawing/2014/main" id="{71EC1992-FA5E-47C5-AFB4-27EF5A302392}"/>
                </a:ext>
              </a:extLst>
            </p:cNvPr>
            <p:cNvGrpSpPr/>
            <p:nvPr/>
          </p:nvGrpSpPr>
          <p:grpSpPr bwMode="auto">
            <a:xfrm>
              <a:off x="0" y="25925"/>
              <a:ext cx="755077" cy="495658"/>
              <a:chOff x="0" y="0"/>
              <a:chExt cx="755077" cy="495658"/>
            </a:xfrm>
          </p:grpSpPr>
          <p:grpSp>
            <p:nvGrpSpPr>
              <p:cNvPr id="34" name="组合 109">
                <a:extLst>
                  <a:ext uri="{FF2B5EF4-FFF2-40B4-BE49-F238E27FC236}">
                    <a16:creationId xmlns:a16="http://schemas.microsoft.com/office/drawing/2014/main" id="{44552F0A-7DD6-4EDC-8FE8-0D9AA6B68901}"/>
                  </a:ext>
                </a:extLst>
              </p:cNvPr>
              <p:cNvGrpSpPr/>
              <p:nvPr/>
            </p:nvGrpSpPr>
            <p:grpSpPr bwMode="auto">
              <a:xfrm>
                <a:off x="0" y="0"/>
                <a:ext cx="755077" cy="451157"/>
                <a:chOff x="0" y="0"/>
                <a:chExt cx="755077" cy="451157"/>
              </a:xfrm>
            </p:grpSpPr>
            <p:sp>
              <p:nvSpPr>
                <p:cNvPr id="36" name="平行四边形 111">
                  <a:extLst>
                    <a:ext uri="{FF2B5EF4-FFF2-40B4-BE49-F238E27FC236}">
                      <a16:creationId xmlns:a16="http://schemas.microsoft.com/office/drawing/2014/main" id="{0FF9AAC3-C0F0-40B6-9282-C5D65FBEAB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0D0D0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37" name="平行四边形 112">
                  <a:extLst>
                    <a:ext uri="{FF2B5EF4-FFF2-40B4-BE49-F238E27FC236}">
                      <a16:creationId xmlns:a16="http://schemas.microsoft.com/office/drawing/2014/main" id="{E4EDD061-A892-4B86-A32E-73FD6F0F0E9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511" y="40987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FFC55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35" name="文本框 110">
                <a:extLst>
                  <a:ext uri="{FF2B5EF4-FFF2-40B4-BE49-F238E27FC236}">
                    <a16:creationId xmlns:a16="http://schemas.microsoft.com/office/drawing/2014/main" id="{04AC55EE-ACFB-4F25-88B6-5161EAC69F9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6382" y="33993"/>
                <a:ext cx="374082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4</a:t>
                </a:r>
                <a:endPara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33" name="直接连接符 108">
              <a:extLst>
                <a:ext uri="{FF2B5EF4-FFF2-40B4-BE49-F238E27FC236}">
                  <a16:creationId xmlns:a16="http://schemas.microsoft.com/office/drawing/2014/main" id="{64C03479-81E0-4C9B-AAF5-BE80A006AE2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45950" y="462568"/>
              <a:ext cx="2915557" cy="0"/>
            </a:xfrm>
            <a:prstGeom prst="line">
              <a:avLst/>
            </a:prstGeom>
            <a:noFill/>
            <a:ln w="6350">
              <a:solidFill>
                <a:srgbClr val="FFC557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8" name="任意多边形 77">
            <a:extLst>
              <a:ext uri="{FF2B5EF4-FFF2-40B4-BE49-F238E27FC236}">
                <a16:creationId xmlns:a16="http://schemas.microsoft.com/office/drawing/2014/main" id="{C22584A7-C922-449F-81C4-E5D8E74DF80C}"/>
              </a:ext>
            </a:extLst>
          </p:cNvPr>
          <p:cNvSpPr/>
          <p:nvPr userDrawn="1"/>
        </p:nvSpPr>
        <p:spPr bwMode="auto">
          <a:xfrm>
            <a:off x="106363" y="0"/>
            <a:ext cx="7808912" cy="6858000"/>
          </a:xfrm>
          <a:custGeom>
            <a:avLst/>
            <a:gdLst>
              <a:gd name="T0" fmla="*/ 0 w 6953768"/>
              <a:gd name="T1" fmla="*/ 0 h 6858000"/>
              <a:gd name="T2" fmla="*/ 9847618 w 6953768"/>
              <a:gd name="T3" fmla="*/ 0 h 6858000"/>
              <a:gd name="T4" fmla="*/ 5264604 w 6953768"/>
              <a:gd name="T5" fmla="*/ 6858000 h 6858000"/>
              <a:gd name="T6" fmla="*/ 0 w 6953768"/>
              <a:gd name="T7" fmla="*/ 6858000 h 6858000"/>
              <a:gd name="T8" fmla="*/ 0 w 6953768"/>
              <a:gd name="T9" fmla="*/ 0 h 6858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953768" h="6858000">
                <a:moveTo>
                  <a:pt x="0" y="0"/>
                </a:moveTo>
                <a:lnTo>
                  <a:pt x="6953768" y="0"/>
                </a:lnTo>
                <a:lnTo>
                  <a:pt x="371753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0D0D0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9" name="任意多边形 76">
            <a:extLst>
              <a:ext uri="{FF2B5EF4-FFF2-40B4-BE49-F238E27FC236}">
                <a16:creationId xmlns:a16="http://schemas.microsoft.com/office/drawing/2014/main" id="{CA199C89-F324-416E-8344-F0A5D3F0B7EE}"/>
              </a:ext>
            </a:extLst>
          </p:cNvPr>
          <p:cNvSpPr/>
          <p:nvPr userDrawn="1"/>
        </p:nvSpPr>
        <p:spPr bwMode="auto">
          <a:xfrm>
            <a:off x="0" y="0"/>
            <a:ext cx="7808913" cy="6858000"/>
          </a:xfrm>
          <a:custGeom>
            <a:avLst/>
            <a:gdLst>
              <a:gd name="T0" fmla="*/ 0 w 6953768"/>
              <a:gd name="T1" fmla="*/ 0 h 6858000"/>
              <a:gd name="T2" fmla="*/ 9847622 w 6953768"/>
              <a:gd name="T3" fmla="*/ 0 h 6858000"/>
              <a:gd name="T4" fmla="*/ 5264606 w 6953768"/>
              <a:gd name="T5" fmla="*/ 6858000 h 6858000"/>
              <a:gd name="T6" fmla="*/ 0 w 6953768"/>
              <a:gd name="T7" fmla="*/ 6858000 h 6858000"/>
              <a:gd name="T8" fmla="*/ 0 w 6953768"/>
              <a:gd name="T9" fmla="*/ 0 h 6858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953768" h="6858000">
                <a:moveTo>
                  <a:pt x="0" y="0"/>
                </a:moveTo>
                <a:lnTo>
                  <a:pt x="6953768" y="0"/>
                </a:lnTo>
                <a:lnTo>
                  <a:pt x="371753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FFC55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endParaRPr lang="zh-CN" altLang="en-US" dirty="0"/>
          </a:p>
        </p:txBody>
      </p:sp>
      <p:pic>
        <p:nvPicPr>
          <p:cNvPr id="40" name="图片 73">
            <a:extLst>
              <a:ext uri="{FF2B5EF4-FFF2-40B4-BE49-F238E27FC236}">
                <a16:creationId xmlns:a16="http://schemas.microsoft.com/office/drawing/2014/main" id="{7359FDD3-FB8A-4012-ACD0-8CDBE5EB373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25" y="1536700"/>
            <a:ext cx="4767263" cy="404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文本框 78">
            <a:extLst>
              <a:ext uri="{FF2B5EF4-FFF2-40B4-BE49-F238E27FC236}">
                <a16:creationId xmlns:a16="http://schemas.microsoft.com/office/drawing/2014/main" id="{B2703CAB-E597-45F1-B323-1AADDA5B4A6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38125" y="171450"/>
            <a:ext cx="205581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主要内容</a:t>
            </a:r>
          </a:p>
        </p:txBody>
      </p:sp>
      <p:sp>
        <p:nvSpPr>
          <p:cNvPr id="42" name="标题占位符 1">
            <a:extLst>
              <a:ext uri="{FF2B5EF4-FFF2-40B4-BE49-F238E27FC236}">
                <a16:creationId xmlns:a16="http://schemas.microsoft.com/office/drawing/2014/main" id="{E4C02F29-99CC-4A0A-AED7-BDAF71BA7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9009" y="1727522"/>
            <a:ext cx="3539789" cy="4094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kumimoji="1" lang="zh-CN" altLang="en-US"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 dirty="0"/>
              <a:t>单击此处编辑</a:t>
            </a:r>
          </a:p>
        </p:txBody>
      </p:sp>
      <p:sp>
        <p:nvSpPr>
          <p:cNvPr id="47" name="标题占位符 1">
            <a:extLst>
              <a:ext uri="{FF2B5EF4-FFF2-40B4-BE49-F238E27FC236}">
                <a16:creationId xmlns:a16="http://schemas.microsoft.com/office/drawing/2014/main" id="{B5F7000F-3907-4B7C-A12B-9224EE90BA91}"/>
              </a:ext>
            </a:extLst>
          </p:cNvPr>
          <p:cNvSpPr txBox="1">
            <a:spLocks/>
          </p:cNvSpPr>
          <p:nvPr userDrawn="1"/>
        </p:nvSpPr>
        <p:spPr>
          <a:xfrm>
            <a:off x="7623451" y="3856162"/>
            <a:ext cx="3539789" cy="4094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lang="zh-CN" altLang="en-US"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 dirty="0"/>
              <a:t>单击此处编辑</a:t>
            </a:r>
          </a:p>
        </p:txBody>
      </p:sp>
      <p:sp>
        <p:nvSpPr>
          <p:cNvPr id="48" name="标题占位符 1">
            <a:extLst>
              <a:ext uri="{FF2B5EF4-FFF2-40B4-BE49-F238E27FC236}">
                <a16:creationId xmlns:a16="http://schemas.microsoft.com/office/drawing/2014/main" id="{9202CD99-818E-47BA-BC0A-BCAE7FDD1FD2}"/>
              </a:ext>
            </a:extLst>
          </p:cNvPr>
          <p:cNvSpPr txBox="1">
            <a:spLocks/>
          </p:cNvSpPr>
          <p:nvPr userDrawn="1"/>
        </p:nvSpPr>
        <p:spPr>
          <a:xfrm>
            <a:off x="7047188" y="4875895"/>
            <a:ext cx="3539789" cy="4094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lang="zh-CN" altLang="en-US"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/>
              <a:t>单击此处编辑</a:t>
            </a:r>
            <a:endParaRPr lang="zh-CN" altLang="en-US" dirty="0"/>
          </a:p>
        </p:txBody>
      </p:sp>
      <p:sp>
        <p:nvSpPr>
          <p:cNvPr id="49" name="标题占位符 1">
            <a:extLst>
              <a:ext uri="{FF2B5EF4-FFF2-40B4-BE49-F238E27FC236}">
                <a16:creationId xmlns:a16="http://schemas.microsoft.com/office/drawing/2014/main" id="{1C132DFB-A4D8-4F82-BD87-65CC1E55BFD4}"/>
              </a:ext>
            </a:extLst>
          </p:cNvPr>
          <p:cNvSpPr txBox="1">
            <a:spLocks/>
          </p:cNvSpPr>
          <p:nvPr userDrawn="1"/>
        </p:nvSpPr>
        <p:spPr>
          <a:xfrm>
            <a:off x="8113712" y="2721909"/>
            <a:ext cx="3539789" cy="4094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lang="zh-CN" altLang="en-US"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/>
              <a:t>单击此处编辑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5443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5">
            <a:extLst>
              <a:ext uri="{FF2B5EF4-FFF2-40B4-BE49-F238E27FC236}">
                <a16:creationId xmlns:a16="http://schemas.microsoft.com/office/drawing/2014/main" id="{F612FBBA-ABAE-4812-AAB2-77CA48D5419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1" y="-728"/>
            <a:ext cx="12200141" cy="68691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矩形 29">
            <a:extLst>
              <a:ext uri="{FF2B5EF4-FFF2-40B4-BE49-F238E27FC236}">
                <a16:creationId xmlns:a16="http://schemas.microsoft.com/office/drawing/2014/main" id="{89038A74-5A1B-45B4-AA7D-C9934D2FDABC}"/>
              </a:ext>
            </a:extLst>
          </p:cNvPr>
          <p:cNvSpPr/>
          <p:nvPr userDrawn="1"/>
        </p:nvSpPr>
        <p:spPr>
          <a:xfrm>
            <a:off x="-6349" y="1139584"/>
            <a:ext cx="12198349" cy="22225"/>
          </a:xfrm>
          <a:prstGeom prst="rect">
            <a:avLst/>
          </a:prstGeom>
          <a:solidFill>
            <a:srgbClr val="EAEAEA">
              <a:alpha val="32155"/>
            </a:srgbClr>
          </a:solidFill>
          <a:ln w="9525">
            <a:noFill/>
          </a:ln>
        </p:spPr>
        <p:txBody>
          <a:bodyPr anchor="ctr"/>
          <a:lstStyle/>
          <a:p>
            <a:pPr lvl="0" indent="0" algn="ctr"/>
            <a:endParaRPr lang="zh-CN" altLang="en-US" sz="1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" name="标题占位符 1">
            <a:extLst>
              <a:ext uri="{FF2B5EF4-FFF2-40B4-BE49-F238E27FC236}">
                <a16:creationId xmlns:a16="http://schemas.microsoft.com/office/drawing/2014/main" id="{F3C067B8-78E3-4D7C-B8BF-D55591977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4935" y="395532"/>
            <a:ext cx="10081824" cy="7121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kumimoji="1" lang="zh-CN" altLang="en-US" sz="3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E8B5E84D-8FAC-4FA6-9CA7-55579F675DF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61193" y="1238066"/>
            <a:ext cx="11866684" cy="5444088"/>
          </a:xfrm>
        </p:spPr>
        <p:txBody>
          <a:bodyPr>
            <a:normAutofit/>
          </a:bodyPr>
          <a:lstStyle>
            <a:lvl1pPr marL="228600" indent="-228600">
              <a:lnSpc>
                <a:spcPct val="150000"/>
              </a:lnSpc>
              <a:buFont typeface="Wingdings" panose="05000000000000000000" pitchFamily="2" charset="2"/>
              <a:buChar char="n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63588" indent="-306388" defTabSz="982663">
              <a:lnSpc>
                <a:spcPct val="150000"/>
              </a:lnSpc>
              <a:buFont typeface="Wingdings" panose="05000000000000000000" pitchFamily="2" charset="2"/>
              <a:buChar char="p"/>
              <a:tabLst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150000"/>
              </a:lnSpc>
              <a:buFont typeface="Wingdings" panose="05000000000000000000" pitchFamily="2" charset="2"/>
              <a:buChar char="ü"/>
              <a:tabLst>
                <a:tab pos="534988" algn="l"/>
              </a:tabLst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150000"/>
              </a:lnSpc>
              <a:buFont typeface="Wingdings" panose="05000000000000000000" pitchFamily="2" charset="2"/>
              <a:buChar char="Ø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150000"/>
              </a:lnSpc>
              <a:buFont typeface="Wingdings" panose="05000000000000000000" pitchFamily="2" charset="2"/>
              <a:buChar char="l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11E5EF7-0E96-4BE9-8112-FD320139676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93" y="351146"/>
            <a:ext cx="1662680" cy="712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6025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3D46DC4-DBA3-5944-A737-143BB4CBE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1E6E1D-D6F4-4E46-9806-F6A08C0B09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FA4E7E-9BEF-9D43-8722-EC6243BEC6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A01B89-D733-6245-BBE3-A44BA92D2544}" type="datetimeFigureOut">
              <a:rPr kumimoji="1" lang="zh-CN" altLang="en-US" smtClean="0"/>
              <a:t>2022/7/12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20BAD9-CC5E-A24D-ABDA-D09C6CCCFA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B2BE2A-699D-8A40-A103-F095B6A276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DC48A3-FD95-344E-BCFF-C6286B27B73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74568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3" r:id="rId4"/>
    <p:sldLayoutId id="2147483665" r:id="rId5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07EEB5-3E56-1044-80D9-75BE589CEC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9863" y="2483737"/>
            <a:ext cx="10480846" cy="690105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/>
              <a:t>Vue</a:t>
            </a:r>
            <a:r>
              <a:rPr kumimoji="1" lang="zh-CN" altLang="en-US" dirty="0"/>
              <a:t>组件化基础 </a:t>
            </a:r>
            <a:r>
              <a:rPr kumimoji="1" lang="en-US" altLang="zh-CN" dirty="0"/>
              <a:t>- </a:t>
            </a:r>
            <a:r>
              <a:rPr kumimoji="1" lang="zh-CN" altLang="en-US" dirty="0"/>
              <a:t>脚手架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BBCD5E9-F25D-674E-9023-DAC59C44AD72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4650533" y="3886144"/>
            <a:ext cx="6327531" cy="43363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kumimoji="1" lang="zh-CN" altLang="en-US" dirty="0"/>
              <a:t>王红元 </a:t>
            </a:r>
            <a:r>
              <a:rPr kumimoji="1" lang="en-US" altLang="zh-CN" dirty="0"/>
              <a:t>coderwhy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46242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90AD7AA4-076F-C847-B5AF-92A0B02560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在通过</a:t>
            </a:r>
            <a:r>
              <a:rPr lang="en-US" altLang="zh-CN" b="1" dirty="0" err="1"/>
              <a:t>app.component</a:t>
            </a:r>
            <a:r>
              <a:rPr lang="zh-CN" altLang="en-US" b="1" dirty="0"/>
              <a:t>注册一个组件的时候，第一个参数是组件的名称，定义组件名的方式有两种：</a:t>
            </a:r>
            <a:endParaRPr lang="en-US" altLang="zh-CN" b="1" dirty="0"/>
          </a:p>
          <a:p>
            <a:r>
              <a:rPr lang="zh-CN" altLang="en-US" b="1" dirty="0"/>
              <a:t>方式一：使用</a:t>
            </a:r>
            <a:r>
              <a:rPr lang="en-US" altLang="zh-CN" b="1" dirty="0"/>
              <a:t>kebab-case</a:t>
            </a:r>
            <a:r>
              <a:rPr lang="zh-CN" altLang="en-US" b="1" dirty="0"/>
              <a:t>（短横线分割符）</a:t>
            </a:r>
            <a:endParaRPr lang="en-US" altLang="zh-CN" b="1" dirty="0"/>
          </a:p>
          <a:p>
            <a:pPr lvl="1"/>
            <a:r>
              <a:rPr lang="zh-CN" altLang="en-US" dirty="0"/>
              <a:t>当使用 </a:t>
            </a:r>
            <a:r>
              <a:rPr lang="en-US" altLang="zh-CN" dirty="0"/>
              <a:t>kebab-case (</a:t>
            </a:r>
            <a:r>
              <a:rPr lang="zh-CN" altLang="en-US" dirty="0"/>
              <a:t>短横线分隔命名</a:t>
            </a:r>
            <a:r>
              <a:rPr lang="en-US" altLang="zh-CN" dirty="0"/>
              <a:t>) </a:t>
            </a:r>
            <a:r>
              <a:rPr lang="zh-CN" altLang="en-US" dirty="0"/>
              <a:t>定义一个组件时，你也必须在引用这个自定义元素时使用 </a:t>
            </a:r>
            <a:r>
              <a:rPr lang="en-US" altLang="zh-CN" dirty="0"/>
              <a:t>kebab-case</a:t>
            </a:r>
            <a:r>
              <a:rPr lang="zh-CN" altLang="en-US" dirty="0"/>
              <a:t>，例如 </a:t>
            </a:r>
            <a:r>
              <a:rPr lang="en-US" altLang="zh-CN" dirty="0"/>
              <a:t>&lt;my-component-name&gt;</a:t>
            </a:r>
            <a:r>
              <a:rPr lang="zh-CN" altLang="en-US" dirty="0"/>
              <a:t>；</a:t>
            </a:r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lang="zh-CN" altLang="en-US" b="1" dirty="0"/>
              <a:t>方式二：使用</a:t>
            </a:r>
            <a:r>
              <a:rPr lang="en-US" altLang="zh-CN" b="1" dirty="0" err="1"/>
              <a:t>PascalCase</a:t>
            </a:r>
            <a:r>
              <a:rPr lang="zh-CN" altLang="en-US" b="1" dirty="0"/>
              <a:t>（驼峰标识符）</a:t>
            </a:r>
            <a:endParaRPr lang="en-US" altLang="zh-CN" b="1" dirty="0"/>
          </a:p>
          <a:p>
            <a:pPr lvl="1"/>
            <a:r>
              <a:rPr lang="zh-CN" altLang="en-US" dirty="0"/>
              <a:t>当使用 </a:t>
            </a:r>
            <a:r>
              <a:rPr lang="en-US" altLang="zh-CN" dirty="0" err="1"/>
              <a:t>PascalCase</a:t>
            </a:r>
            <a:r>
              <a:rPr lang="en-US" altLang="zh-CN" dirty="0"/>
              <a:t> (</a:t>
            </a:r>
            <a:r>
              <a:rPr lang="zh-CN" altLang="en-US" dirty="0"/>
              <a:t>首字母大写命名</a:t>
            </a:r>
            <a:r>
              <a:rPr lang="en-US" altLang="zh-CN" dirty="0"/>
              <a:t>) </a:t>
            </a:r>
            <a:r>
              <a:rPr lang="zh-CN" altLang="en-US" dirty="0"/>
              <a:t>定义一个组件时，你在引用这个自定义元素时两种命名法都可以使用。</a:t>
            </a:r>
            <a:endParaRPr lang="en-US" altLang="zh-CN" dirty="0"/>
          </a:p>
          <a:p>
            <a:pPr lvl="1"/>
            <a:r>
              <a:rPr lang="zh-CN" altLang="en-US" dirty="0"/>
              <a:t>也就是说 </a:t>
            </a:r>
            <a:r>
              <a:rPr lang="en-US" altLang="zh-CN" dirty="0"/>
              <a:t>&lt;my-component-name&gt; </a:t>
            </a:r>
            <a:r>
              <a:rPr lang="zh-CN" altLang="en-US" dirty="0"/>
              <a:t>和 </a:t>
            </a:r>
            <a:r>
              <a:rPr lang="en-US" altLang="zh-CN" dirty="0"/>
              <a:t>&lt;</a:t>
            </a:r>
            <a:r>
              <a:rPr lang="en-US" altLang="zh-CN" dirty="0" err="1"/>
              <a:t>MyComponentName</a:t>
            </a:r>
            <a:r>
              <a:rPr lang="en-US" altLang="zh-CN" dirty="0"/>
              <a:t>&gt; </a:t>
            </a:r>
            <a:r>
              <a:rPr lang="zh-CN" altLang="en-US" dirty="0"/>
              <a:t>都是可接受的；</a:t>
            </a:r>
          </a:p>
          <a:p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029F88DE-1C88-F244-A17A-F263B97E5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组件的名称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2351E73-E741-774E-831D-F0E13C9513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668" y="3009519"/>
            <a:ext cx="4129255" cy="90685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585F619-97FE-1D47-904C-DB006CEE97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668" y="5600684"/>
            <a:ext cx="4129255" cy="889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208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5EB78393-0478-A540-A2A8-891F34EFF8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全局组件往往是在应用程序一开始就会</a:t>
            </a:r>
            <a:r>
              <a:rPr lang="zh-CN" altLang="en-US" b="1" dirty="0"/>
              <a:t>全局组件</a:t>
            </a:r>
            <a:r>
              <a:rPr lang="zh-CN" altLang="en-US" dirty="0"/>
              <a:t>完成，那么就意味着如果</a:t>
            </a:r>
            <a:r>
              <a:rPr lang="zh-CN" altLang="en-US" b="1" dirty="0"/>
              <a:t>某些组件我们并没有用到</a:t>
            </a:r>
            <a:r>
              <a:rPr lang="zh-CN" altLang="en-US" dirty="0"/>
              <a:t>，</a:t>
            </a:r>
            <a:r>
              <a:rPr lang="zh-CN" altLang="en-US" b="1" dirty="0"/>
              <a:t>也会一起被注册：</a:t>
            </a:r>
          </a:p>
          <a:p>
            <a:pPr lvl="1"/>
            <a:r>
              <a:rPr lang="zh-CN" altLang="en-US" dirty="0"/>
              <a:t>比如我们注册了</a:t>
            </a:r>
            <a:r>
              <a:rPr lang="zh-CN" altLang="en-US" dirty="0">
                <a:solidFill>
                  <a:srgbClr val="FF0000"/>
                </a:solidFill>
              </a:rPr>
              <a:t>三个全局组件</a:t>
            </a:r>
            <a:r>
              <a:rPr lang="zh-CN" altLang="en-US" dirty="0"/>
              <a:t>：</a:t>
            </a:r>
            <a:r>
              <a:rPr lang="en-US" altLang="zh-CN" dirty="0" err="1"/>
              <a:t>ComponentA</a:t>
            </a:r>
            <a:r>
              <a:rPr lang="zh-CN" altLang="en-US" dirty="0"/>
              <a:t>、</a:t>
            </a:r>
            <a:r>
              <a:rPr lang="en-US" altLang="zh-CN" dirty="0" err="1"/>
              <a:t>ComponentB</a:t>
            </a:r>
            <a:r>
              <a:rPr lang="zh-CN" altLang="en-US" dirty="0"/>
              <a:t>、</a:t>
            </a:r>
            <a:r>
              <a:rPr lang="en-US" altLang="zh-CN" dirty="0" err="1"/>
              <a:t>ComponentC</a:t>
            </a:r>
            <a:r>
              <a:rPr lang="zh-CN" altLang="en-US" dirty="0"/>
              <a:t>；</a:t>
            </a:r>
          </a:p>
          <a:p>
            <a:pPr lvl="1"/>
            <a:r>
              <a:rPr lang="zh-CN" altLang="en-US" dirty="0"/>
              <a:t>在开发中我们只使用了</a:t>
            </a:r>
            <a:r>
              <a:rPr lang="en-US" altLang="zh-CN" dirty="0" err="1">
                <a:solidFill>
                  <a:srgbClr val="FF0000"/>
                </a:solidFill>
              </a:rPr>
              <a:t>ComponentA</a:t>
            </a:r>
            <a:r>
              <a:rPr lang="zh-CN" altLang="en-US" dirty="0">
                <a:solidFill>
                  <a:srgbClr val="FF0000"/>
                </a:solidFill>
              </a:rPr>
              <a:t>、</a:t>
            </a:r>
            <a:r>
              <a:rPr lang="en-US" altLang="zh-CN" dirty="0" err="1">
                <a:solidFill>
                  <a:srgbClr val="FF0000"/>
                </a:solidFill>
              </a:rPr>
              <a:t>ComponentB</a:t>
            </a:r>
            <a:r>
              <a:rPr lang="zh-CN" altLang="en-US" dirty="0"/>
              <a:t>，如果</a:t>
            </a:r>
            <a:r>
              <a:rPr lang="en-US" altLang="zh-CN" dirty="0" err="1">
                <a:solidFill>
                  <a:srgbClr val="FF0000"/>
                </a:solidFill>
              </a:rPr>
              <a:t>ComponentC</a:t>
            </a:r>
            <a:r>
              <a:rPr lang="zh-CN" altLang="en-US" dirty="0">
                <a:solidFill>
                  <a:srgbClr val="FF0000"/>
                </a:solidFill>
              </a:rPr>
              <a:t>没有用到</a:t>
            </a:r>
            <a:r>
              <a:rPr lang="zh-CN" altLang="en-US" dirty="0"/>
              <a:t>但是我们依然在全局进行了注册，那么就意味着</a:t>
            </a:r>
            <a:r>
              <a:rPr lang="zh-CN" altLang="en-US" dirty="0">
                <a:solidFill>
                  <a:srgbClr val="FF0000"/>
                </a:solidFill>
              </a:rPr>
              <a:t>类似于</a:t>
            </a:r>
            <a:r>
              <a:rPr lang="en-US" altLang="zh-CN" dirty="0">
                <a:solidFill>
                  <a:srgbClr val="FF0000"/>
                </a:solidFill>
              </a:rPr>
              <a:t>webpack</a:t>
            </a:r>
            <a:r>
              <a:rPr lang="zh-CN" altLang="en-US" dirty="0">
                <a:solidFill>
                  <a:srgbClr val="FF0000"/>
                </a:solidFill>
              </a:rPr>
              <a:t>这种打包工具在打包我们的项目</a:t>
            </a:r>
            <a:r>
              <a:rPr lang="zh-CN" altLang="en-US" dirty="0"/>
              <a:t>时，我们依然会</a:t>
            </a:r>
            <a:r>
              <a:rPr lang="zh-CN" altLang="en-US" dirty="0">
                <a:solidFill>
                  <a:srgbClr val="FF0000"/>
                </a:solidFill>
              </a:rPr>
              <a:t>对其进行打包</a:t>
            </a:r>
            <a:r>
              <a:rPr lang="zh-CN" altLang="en-US" dirty="0"/>
              <a:t>；</a:t>
            </a:r>
          </a:p>
          <a:p>
            <a:pPr lvl="1"/>
            <a:r>
              <a:rPr lang="zh-CN" altLang="en-US" dirty="0"/>
              <a:t>这样最终打包出的</a:t>
            </a:r>
            <a:r>
              <a:rPr lang="en-US" altLang="zh-CN" dirty="0"/>
              <a:t>JavaScript</a:t>
            </a:r>
            <a:r>
              <a:rPr lang="zh-CN" altLang="en-US" dirty="0"/>
              <a:t>包就会有</a:t>
            </a:r>
            <a:r>
              <a:rPr lang="zh-CN" altLang="en-US" dirty="0">
                <a:solidFill>
                  <a:srgbClr val="FF0000"/>
                </a:solidFill>
              </a:rPr>
              <a:t>关于</a:t>
            </a:r>
            <a:r>
              <a:rPr lang="en-US" altLang="zh-CN" dirty="0" err="1">
                <a:solidFill>
                  <a:srgbClr val="FF0000"/>
                </a:solidFill>
              </a:rPr>
              <a:t>ComponentC</a:t>
            </a:r>
            <a:r>
              <a:rPr lang="zh-CN" altLang="en-US" dirty="0">
                <a:solidFill>
                  <a:srgbClr val="FF0000"/>
                </a:solidFill>
              </a:rPr>
              <a:t>的内容</a:t>
            </a:r>
            <a:r>
              <a:rPr lang="zh-CN" altLang="en-US" dirty="0"/>
              <a:t>，用户在下载对应的</a:t>
            </a:r>
            <a:r>
              <a:rPr lang="en-US" altLang="zh-CN" dirty="0"/>
              <a:t>JavaScript</a:t>
            </a:r>
            <a:r>
              <a:rPr lang="zh-CN" altLang="en-US" dirty="0"/>
              <a:t>时也会</a:t>
            </a:r>
            <a:r>
              <a:rPr lang="zh-CN" altLang="en-US" dirty="0">
                <a:solidFill>
                  <a:srgbClr val="FF0000"/>
                </a:solidFill>
              </a:rPr>
              <a:t>增加包的大小</a:t>
            </a:r>
            <a:r>
              <a:rPr lang="zh-CN" altLang="en-US" dirty="0"/>
              <a:t>；</a:t>
            </a:r>
          </a:p>
          <a:p>
            <a:endParaRPr lang="en-US" altLang="zh-CN" b="1" dirty="0"/>
          </a:p>
          <a:p>
            <a:r>
              <a:rPr lang="zh-CN" altLang="en-US" b="1" dirty="0"/>
              <a:t>所以在开发中我们通常使用组件的时候采用的都是局部注册：</a:t>
            </a:r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局部注册</a:t>
            </a:r>
            <a:r>
              <a:rPr lang="zh-CN" altLang="en-US" dirty="0"/>
              <a:t>是在我们需要使用到的组件中，通过</a:t>
            </a:r>
            <a:r>
              <a:rPr lang="en-US" altLang="zh-CN" dirty="0">
                <a:solidFill>
                  <a:srgbClr val="FF0000"/>
                </a:solidFill>
              </a:rPr>
              <a:t>components</a:t>
            </a:r>
            <a:r>
              <a:rPr lang="zh-CN" altLang="en-US" dirty="0">
                <a:solidFill>
                  <a:srgbClr val="FF0000"/>
                </a:solidFill>
              </a:rPr>
              <a:t>属性选项</a:t>
            </a:r>
            <a:r>
              <a:rPr lang="zh-CN" altLang="en-US" dirty="0"/>
              <a:t>来进行注册；</a:t>
            </a:r>
          </a:p>
          <a:p>
            <a:pPr lvl="1"/>
            <a:r>
              <a:rPr lang="zh-CN" altLang="en-US" dirty="0"/>
              <a:t>比如之前的</a:t>
            </a:r>
            <a:r>
              <a:rPr lang="en-US" altLang="zh-CN" dirty="0"/>
              <a:t>App</a:t>
            </a:r>
            <a:r>
              <a:rPr lang="zh-CN" altLang="en-US" dirty="0"/>
              <a:t>组件中，我们有</a:t>
            </a:r>
            <a:r>
              <a:rPr lang="en-US" altLang="zh-CN" dirty="0"/>
              <a:t>data</a:t>
            </a:r>
            <a:r>
              <a:rPr lang="zh-CN" altLang="en-US" dirty="0"/>
              <a:t>、</a:t>
            </a:r>
            <a:r>
              <a:rPr lang="en-US" altLang="zh-CN" dirty="0"/>
              <a:t>computed</a:t>
            </a:r>
            <a:r>
              <a:rPr lang="zh-CN" altLang="en-US" dirty="0"/>
              <a:t>、</a:t>
            </a:r>
            <a:r>
              <a:rPr lang="en-US" altLang="zh-CN" dirty="0"/>
              <a:t>methods</a:t>
            </a:r>
            <a:r>
              <a:rPr lang="zh-CN" altLang="en-US" dirty="0"/>
              <a:t>等选项了，事实上还可以有一个</a:t>
            </a:r>
            <a:r>
              <a:rPr lang="en-US" altLang="zh-CN" dirty="0">
                <a:solidFill>
                  <a:srgbClr val="FF0000"/>
                </a:solidFill>
              </a:rPr>
              <a:t>components</a:t>
            </a:r>
            <a:r>
              <a:rPr lang="zh-CN" altLang="en-US" dirty="0">
                <a:solidFill>
                  <a:srgbClr val="FF0000"/>
                </a:solidFill>
              </a:rPr>
              <a:t>选项</a:t>
            </a:r>
            <a:r>
              <a:rPr lang="zh-CN" altLang="en-US" dirty="0"/>
              <a:t>；</a:t>
            </a:r>
          </a:p>
          <a:p>
            <a:pPr lvl="1"/>
            <a:r>
              <a:rPr lang="zh-CN" altLang="en-US" dirty="0"/>
              <a:t>该</a:t>
            </a:r>
            <a:r>
              <a:rPr lang="en-US" altLang="zh-CN" dirty="0"/>
              <a:t>components</a:t>
            </a:r>
            <a:r>
              <a:rPr lang="zh-CN" altLang="en-US" dirty="0"/>
              <a:t>选项对应的</a:t>
            </a:r>
            <a:r>
              <a:rPr lang="zh-CN" altLang="en-US" dirty="0">
                <a:solidFill>
                  <a:srgbClr val="FF0000"/>
                </a:solidFill>
              </a:rPr>
              <a:t>是一个对象</a:t>
            </a:r>
            <a:r>
              <a:rPr lang="zh-CN" altLang="en-US" dirty="0"/>
              <a:t>，对象中的键值对是 </a:t>
            </a:r>
            <a:r>
              <a:rPr lang="zh-CN" altLang="en-US" dirty="0">
                <a:solidFill>
                  <a:srgbClr val="FF0000"/>
                </a:solidFill>
              </a:rPr>
              <a:t>组件的名称</a:t>
            </a:r>
            <a:r>
              <a:rPr lang="en-US" altLang="zh-CN" dirty="0">
                <a:solidFill>
                  <a:srgbClr val="FF0000"/>
                </a:solidFill>
              </a:rPr>
              <a:t>: </a:t>
            </a:r>
            <a:r>
              <a:rPr lang="zh-CN" altLang="en-US" dirty="0">
                <a:solidFill>
                  <a:srgbClr val="FF0000"/>
                </a:solidFill>
              </a:rPr>
              <a:t>组件对象</a:t>
            </a:r>
            <a:r>
              <a:rPr lang="zh-CN" altLang="en-US" dirty="0"/>
              <a:t>；</a:t>
            </a:r>
          </a:p>
          <a:p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04E88C0E-9EBA-974A-BCED-A536BFD26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注册局部组件</a:t>
            </a:r>
          </a:p>
        </p:txBody>
      </p:sp>
    </p:spTree>
    <p:extLst>
      <p:ext uri="{BB962C8B-B14F-4D97-AF65-F5344CB8AC3E}">
        <p14:creationId xmlns:p14="http://schemas.microsoft.com/office/powerpoint/2010/main" val="1572864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1546D431-764C-2E44-890E-1EF625336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布局组件注册</a:t>
            </a:r>
            <a:r>
              <a:rPr lang="zh-CN" altLang="en-US" dirty="0"/>
              <a:t>代码</a:t>
            </a:r>
            <a:endParaRPr kumimoji="1" lang="zh-CN" altLang="en-US" dirty="0"/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A95291B8-709A-A34E-A77F-0344C66831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1743" y="1257300"/>
            <a:ext cx="9947251" cy="5443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571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B75141EB-7A1B-4440-9556-45F86180AB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目前我们使用</a:t>
            </a:r>
            <a:r>
              <a:rPr lang="en-US" altLang="zh-CN" dirty="0"/>
              <a:t>vue</a:t>
            </a:r>
            <a:r>
              <a:rPr lang="zh-CN" altLang="en-US" dirty="0"/>
              <a:t>的过程都是</a:t>
            </a:r>
            <a:r>
              <a:rPr lang="zh-CN" altLang="en-US" b="1" dirty="0"/>
              <a:t>在</a:t>
            </a:r>
            <a:r>
              <a:rPr lang="en-US" altLang="zh-CN" b="1" dirty="0"/>
              <a:t>html</a:t>
            </a:r>
            <a:r>
              <a:rPr lang="zh-CN" altLang="en-US" b="1" dirty="0"/>
              <a:t>文件中</a:t>
            </a:r>
            <a:r>
              <a:rPr lang="zh-CN" altLang="en-US" dirty="0"/>
              <a:t>，通过</a:t>
            </a:r>
            <a:r>
              <a:rPr lang="en-US" altLang="zh-CN" dirty="0">
                <a:solidFill>
                  <a:srgbClr val="FF0000"/>
                </a:solidFill>
              </a:rPr>
              <a:t>template</a:t>
            </a:r>
            <a:r>
              <a:rPr lang="zh-CN" altLang="en-US" dirty="0">
                <a:solidFill>
                  <a:srgbClr val="FF0000"/>
                </a:solidFill>
              </a:rPr>
              <a:t>编写自己的模板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FF0000"/>
                </a:solidFill>
              </a:rPr>
              <a:t>脚本逻辑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FF0000"/>
                </a:solidFill>
              </a:rPr>
              <a:t>样式</a:t>
            </a:r>
            <a:r>
              <a:rPr lang="zh-CN" altLang="en-US" dirty="0"/>
              <a:t>等。</a:t>
            </a:r>
          </a:p>
          <a:p>
            <a:r>
              <a:rPr lang="zh-CN" altLang="en-US" b="1" dirty="0"/>
              <a:t>但是随着项目越来越复杂，我们会采用组件化的方式来进行开发：</a:t>
            </a:r>
          </a:p>
          <a:p>
            <a:pPr lvl="1"/>
            <a:r>
              <a:rPr lang="zh-CN" altLang="en-US" dirty="0"/>
              <a:t>这就意味着每个组件都会有自己的</a:t>
            </a:r>
            <a:r>
              <a:rPr lang="zh-CN" altLang="en-US" dirty="0">
                <a:solidFill>
                  <a:srgbClr val="FF0000"/>
                </a:solidFill>
              </a:rPr>
              <a:t>模板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FF0000"/>
                </a:solidFill>
              </a:rPr>
              <a:t>脚本逻辑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FF0000"/>
                </a:solidFill>
              </a:rPr>
              <a:t>样式</a:t>
            </a:r>
            <a:r>
              <a:rPr lang="zh-CN" altLang="en-US" dirty="0"/>
              <a:t>等；</a:t>
            </a:r>
          </a:p>
          <a:p>
            <a:pPr lvl="1"/>
            <a:r>
              <a:rPr lang="zh-CN" altLang="en-US" dirty="0"/>
              <a:t>当然我们依然可以把它们</a:t>
            </a:r>
            <a:r>
              <a:rPr lang="zh-CN" altLang="en-US" dirty="0">
                <a:solidFill>
                  <a:srgbClr val="FF0000"/>
                </a:solidFill>
              </a:rPr>
              <a:t>抽离到单独的</a:t>
            </a:r>
            <a:r>
              <a:rPr lang="en-US" altLang="zh-CN" dirty="0">
                <a:solidFill>
                  <a:srgbClr val="FF0000"/>
                </a:solidFill>
              </a:rPr>
              <a:t>js</a:t>
            </a:r>
            <a:r>
              <a:rPr lang="zh-CN" altLang="en-US" dirty="0">
                <a:solidFill>
                  <a:srgbClr val="FF0000"/>
                </a:solidFill>
              </a:rPr>
              <a:t>、</a:t>
            </a:r>
            <a:r>
              <a:rPr lang="en-US" altLang="zh-CN" dirty="0">
                <a:solidFill>
                  <a:srgbClr val="FF0000"/>
                </a:solidFill>
              </a:rPr>
              <a:t>css</a:t>
            </a:r>
            <a:r>
              <a:rPr lang="zh-CN" altLang="en-US" dirty="0">
                <a:solidFill>
                  <a:srgbClr val="FF0000"/>
                </a:solidFill>
              </a:rPr>
              <a:t>文件</a:t>
            </a:r>
            <a:r>
              <a:rPr lang="zh-CN" altLang="en-US" dirty="0"/>
              <a:t>中，但是</a:t>
            </a:r>
            <a:r>
              <a:rPr lang="zh-CN" altLang="en-US" dirty="0">
                <a:solidFill>
                  <a:srgbClr val="FF0000"/>
                </a:solidFill>
              </a:rPr>
              <a:t>它们还是会分离开来</a:t>
            </a:r>
            <a:r>
              <a:rPr lang="zh-CN" altLang="en-US" dirty="0"/>
              <a:t>；</a:t>
            </a:r>
          </a:p>
          <a:p>
            <a:pPr lvl="1"/>
            <a:r>
              <a:rPr lang="zh-CN" altLang="en-US" dirty="0"/>
              <a:t>也包括我们的</a:t>
            </a:r>
            <a:r>
              <a:rPr lang="en-US" altLang="zh-CN" dirty="0"/>
              <a:t>script</a:t>
            </a:r>
            <a:r>
              <a:rPr lang="zh-CN" altLang="en-US" dirty="0"/>
              <a:t>是在</a:t>
            </a:r>
            <a:r>
              <a:rPr lang="zh-CN" altLang="en-US" dirty="0">
                <a:solidFill>
                  <a:srgbClr val="FF0000"/>
                </a:solidFill>
              </a:rPr>
              <a:t>一个全局的作用域</a:t>
            </a:r>
            <a:r>
              <a:rPr lang="zh-CN" altLang="en-US" dirty="0"/>
              <a:t>下，很容易出现</a:t>
            </a:r>
            <a:r>
              <a:rPr lang="zh-CN" altLang="en-US" dirty="0">
                <a:solidFill>
                  <a:srgbClr val="FF0000"/>
                </a:solidFill>
              </a:rPr>
              <a:t>命名冲突的问题</a:t>
            </a:r>
            <a:r>
              <a:rPr lang="zh-CN" altLang="en-US" dirty="0"/>
              <a:t>；</a:t>
            </a:r>
          </a:p>
          <a:p>
            <a:pPr lvl="1"/>
            <a:r>
              <a:rPr lang="zh-CN" altLang="en-US" dirty="0"/>
              <a:t>并且我们的代码为了适配一些浏览器，必须</a:t>
            </a:r>
            <a:r>
              <a:rPr lang="zh-CN" altLang="en-US" dirty="0">
                <a:solidFill>
                  <a:srgbClr val="FF0000"/>
                </a:solidFill>
              </a:rPr>
              <a:t>使用</a:t>
            </a:r>
            <a:r>
              <a:rPr lang="en-US" altLang="zh-CN" dirty="0">
                <a:solidFill>
                  <a:srgbClr val="FF0000"/>
                </a:solidFill>
              </a:rPr>
              <a:t>ES5</a:t>
            </a:r>
            <a:r>
              <a:rPr lang="zh-CN" altLang="en-US" dirty="0">
                <a:solidFill>
                  <a:srgbClr val="FF0000"/>
                </a:solidFill>
              </a:rPr>
              <a:t>的语法</a:t>
            </a:r>
            <a:r>
              <a:rPr lang="zh-CN" altLang="en-US" dirty="0"/>
              <a:t>；</a:t>
            </a:r>
          </a:p>
          <a:p>
            <a:pPr lvl="1"/>
            <a:r>
              <a:rPr lang="zh-CN" altLang="en-US" dirty="0"/>
              <a:t>在我们编写代码完成之后，依然需要</a:t>
            </a:r>
            <a:r>
              <a:rPr lang="zh-CN" altLang="en-US" dirty="0">
                <a:solidFill>
                  <a:srgbClr val="FF0000"/>
                </a:solidFill>
              </a:rPr>
              <a:t>通过工具对代码进行构建、代码</a:t>
            </a:r>
            <a:r>
              <a:rPr lang="zh-CN" altLang="en-US" dirty="0"/>
              <a:t>；</a:t>
            </a:r>
          </a:p>
          <a:p>
            <a:endParaRPr lang="en-US" altLang="zh-CN" dirty="0"/>
          </a:p>
          <a:p>
            <a:r>
              <a:rPr lang="zh-CN" altLang="en-US" b="1" dirty="0"/>
              <a:t>所以在真实开发中，我们可以通过一个</a:t>
            </a:r>
            <a:r>
              <a:rPr lang="zh-CN" altLang="en-US" b="1" dirty="0">
                <a:solidFill>
                  <a:srgbClr val="FF0000"/>
                </a:solidFill>
              </a:rPr>
              <a:t>后缀名为 </a:t>
            </a:r>
            <a:r>
              <a:rPr lang="en-US" altLang="zh-CN" b="1" dirty="0">
                <a:solidFill>
                  <a:srgbClr val="FF0000"/>
                </a:solidFill>
              </a:rPr>
              <a:t>.vue </a:t>
            </a:r>
            <a:r>
              <a:rPr lang="zh-CN" altLang="en-US" b="1" dirty="0"/>
              <a:t>的</a:t>
            </a:r>
            <a:r>
              <a:rPr lang="en-US" altLang="zh-CN" b="1" dirty="0">
                <a:solidFill>
                  <a:srgbClr val="FF0000"/>
                </a:solidFill>
              </a:rPr>
              <a:t>single-file components (</a:t>
            </a:r>
            <a:r>
              <a:rPr lang="zh-CN" altLang="en-US" b="1" dirty="0">
                <a:solidFill>
                  <a:srgbClr val="FF0000"/>
                </a:solidFill>
              </a:rPr>
              <a:t>单文件组件</a:t>
            </a:r>
            <a:r>
              <a:rPr lang="en-US" altLang="zh-CN" b="1" dirty="0">
                <a:solidFill>
                  <a:srgbClr val="FF0000"/>
                </a:solidFill>
              </a:rPr>
              <a:t>)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zh-CN" altLang="en-US" b="1" dirty="0"/>
              <a:t>来解决，并且可以使用</a:t>
            </a:r>
            <a:r>
              <a:rPr lang="en-US" altLang="zh-CN" b="1" dirty="0"/>
              <a:t>webpack</a:t>
            </a:r>
            <a:r>
              <a:rPr lang="zh-CN" altLang="en-US" b="1" dirty="0"/>
              <a:t>或者</a:t>
            </a:r>
            <a:r>
              <a:rPr lang="en-US" altLang="zh-CN" b="1" dirty="0" err="1"/>
              <a:t>vite</a:t>
            </a:r>
            <a:r>
              <a:rPr lang="zh-CN" altLang="en-US" b="1" dirty="0"/>
              <a:t>或者</a:t>
            </a:r>
            <a:r>
              <a:rPr lang="en-US" altLang="zh-CN" b="1" dirty="0"/>
              <a:t>rollup</a:t>
            </a:r>
            <a:r>
              <a:rPr lang="zh-CN" altLang="en-US" b="1" dirty="0"/>
              <a:t>等构建工具来对其进行处理。</a:t>
            </a:r>
            <a:endParaRPr kumimoji="1" lang="zh-CN" altLang="en-US" b="1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4F701283-F49F-C947-BAAE-0650EACED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Vue</a:t>
            </a:r>
            <a:r>
              <a:rPr kumimoji="1" lang="zh-CN" altLang="en-US" dirty="0"/>
              <a:t>的开发模式</a:t>
            </a:r>
          </a:p>
        </p:txBody>
      </p:sp>
    </p:spTree>
    <p:extLst>
      <p:ext uri="{BB962C8B-B14F-4D97-AF65-F5344CB8AC3E}">
        <p14:creationId xmlns:p14="http://schemas.microsoft.com/office/powerpoint/2010/main" val="3667036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D97A90A2-9CEE-4A48-8A91-640D0E6B4C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839" y="1257316"/>
            <a:ext cx="5352927" cy="5444088"/>
          </a:xfrm>
        </p:spPr>
        <p:txBody>
          <a:bodyPr/>
          <a:lstStyle/>
          <a:p>
            <a:r>
              <a:rPr lang="zh-CN" altLang="en-US" b="1" dirty="0"/>
              <a:t>在这个组件中我们可以获得非常多的特性：</a:t>
            </a:r>
          </a:p>
          <a:p>
            <a:pPr lvl="1"/>
            <a:r>
              <a:rPr lang="zh-CN" altLang="en-US" dirty="0"/>
              <a:t>代码的高亮；</a:t>
            </a:r>
          </a:p>
          <a:p>
            <a:pPr lvl="1"/>
            <a:r>
              <a:rPr lang="en-US" altLang="zh-CN" dirty="0"/>
              <a:t>ES6</a:t>
            </a:r>
            <a:r>
              <a:rPr lang="zh-CN" altLang="en-US" dirty="0"/>
              <a:t>、</a:t>
            </a:r>
            <a:r>
              <a:rPr lang="en-US" altLang="zh-CN" dirty="0"/>
              <a:t>CommonJS</a:t>
            </a:r>
            <a:r>
              <a:rPr lang="zh-CN" altLang="en-US" dirty="0"/>
              <a:t>的模块化能力；</a:t>
            </a:r>
          </a:p>
          <a:p>
            <a:pPr lvl="1"/>
            <a:r>
              <a:rPr lang="zh-CN" altLang="en-US" dirty="0"/>
              <a:t>组件作用域的</a:t>
            </a:r>
            <a:r>
              <a:rPr lang="en-US" altLang="zh-CN" dirty="0"/>
              <a:t>CSS</a:t>
            </a:r>
            <a:r>
              <a:rPr lang="zh-CN" altLang="en-US" dirty="0"/>
              <a:t>；</a:t>
            </a:r>
          </a:p>
          <a:p>
            <a:pPr lvl="1"/>
            <a:r>
              <a:rPr lang="zh-CN" altLang="en-US" dirty="0"/>
              <a:t>可以使用预处理器来构建更加丰富的组件，比如</a:t>
            </a:r>
            <a:r>
              <a:rPr lang="en-US" altLang="zh-CN" dirty="0"/>
              <a:t>TypeScript</a:t>
            </a:r>
            <a:r>
              <a:rPr lang="zh-CN" altLang="en-US" dirty="0"/>
              <a:t>、</a:t>
            </a:r>
            <a:r>
              <a:rPr lang="en-US" altLang="zh-CN" dirty="0"/>
              <a:t>Babel</a:t>
            </a:r>
            <a:r>
              <a:rPr lang="zh-CN" altLang="en-US" dirty="0"/>
              <a:t>、</a:t>
            </a:r>
            <a:r>
              <a:rPr lang="en-US" altLang="zh-CN" dirty="0"/>
              <a:t>Less</a:t>
            </a:r>
            <a:r>
              <a:rPr lang="zh-CN" altLang="en-US" dirty="0"/>
              <a:t>、</a:t>
            </a:r>
            <a:r>
              <a:rPr lang="en-US" altLang="zh-CN" dirty="0"/>
              <a:t>Sass</a:t>
            </a:r>
            <a:r>
              <a:rPr lang="zh-CN" altLang="en-US" dirty="0"/>
              <a:t>等；</a:t>
            </a:r>
          </a:p>
          <a:p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CEBCBE9D-9427-B540-816D-AC9AEE77A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单文件的特点</a:t>
            </a:r>
          </a:p>
        </p:txBody>
      </p:sp>
      <p:pic>
        <p:nvPicPr>
          <p:cNvPr id="4" name="Picture 2" descr="Single-file component example (click for code as text)">
            <a:extLst>
              <a:ext uri="{FF2B5EF4-FFF2-40B4-BE49-F238E27FC236}">
                <a16:creationId xmlns:a16="http://schemas.microsoft.com/office/drawing/2014/main" id="{650CCB9C-D3BD-6747-A6CA-677F626006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6664" y="1257316"/>
            <a:ext cx="4017849" cy="5443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5469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63BC18B2-E503-1E42-8B51-7C7294ED52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如果我们想要使用这一的</a:t>
            </a:r>
            <a:r>
              <a:rPr lang="en-US" altLang="zh-CN" dirty="0"/>
              <a:t>SFC</a:t>
            </a:r>
            <a:r>
              <a:rPr lang="zh-CN" altLang="en-US" dirty="0"/>
              <a:t>的</a:t>
            </a:r>
            <a:r>
              <a:rPr lang="en-US" altLang="zh-CN" dirty="0"/>
              <a:t>.vue</a:t>
            </a:r>
            <a:r>
              <a:rPr lang="zh-CN" altLang="en-US" dirty="0"/>
              <a:t>文件，比较</a:t>
            </a:r>
            <a:r>
              <a:rPr lang="zh-CN" altLang="en-US" b="1" dirty="0"/>
              <a:t>常见的是两种方式</a:t>
            </a:r>
            <a:r>
              <a:rPr lang="zh-CN" altLang="en-US" dirty="0"/>
              <a:t>：</a:t>
            </a:r>
          </a:p>
          <a:p>
            <a:pPr lvl="1"/>
            <a:r>
              <a:rPr lang="zh-CN" altLang="en-US" dirty="0"/>
              <a:t>方式一：</a:t>
            </a:r>
            <a:r>
              <a:rPr lang="zh-CN" altLang="en-US" dirty="0">
                <a:solidFill>
                  <a:srgbClr val="FF0000"/>
                </a:solidFill>
              </a:rPr>
              <a:t>使用</a:t>
            </a:r>
            <a:r>
              <a:rPr lang="en-US" altLang="zh-CN" dirty="0">
                <a:solidFill>
                  <a:srgbClr val="FF0000"/>
                </a:solidFill>
              </a:rPr>
              <a:t>Vue CLI</a:t>
            </a:r>
            <a:r>
              <a:rPr lang="zh-CN" altLang="en-US" dirty="0">
                <a:solidFill>
                  <a:srgbClr val="FF0000"/>
                </a:solidFill>
              </a:rPr>
              <a:t>来创建项目</a:t>
            </a:r>
            <a:r>
              <a:rPr lang="zh-CN" altLang="en-US" dirty="0"/>
              <a:t>，项目会默认帮助我们配置好所有的配置选项，可以在其中直接使用</a:t>
            </a:r>
            <a:r>
              <a:rPr lang="en-US" altLang="zh-CN" dirty="0"/>
              <a:t>.vue</a:t>
            </a:r>
            <a:r>
              <a:rPr lang="zh-CN" altLang="en-US" dirty="0"/>
              <a:t>文件；</a:t>
            </a:r>
          </a:p>
          <a:p>
            <a:pPr lvl="1"/>
            <a:r>
              <a:rPr lang="zh-CN" altLang="en-US" dirty="0"/>
              <a:t>方式二：自己</a:t>
            </a:r>
            <a:r>
              <a:rPr lang="zh-CN" altLang="en-US" dirty="0">
                <a:solidFill>
                  <a:srgbClr val="FF0000"/>
                </a:solidFill>
              </a:rPr>
              <a:t>使用</a:t>
            </a:r>
            <a:r>
              <a:rPr lang="en-US" altLang="zh-CN" dirty="0">
                <a:solidFill>
                  <a:srgbClr val="FF0000"/>
                </a:solidFill>
              </a:rPr>
              <a:t>webpack</a:t>
            </a:r>
            <a:r>
              <a:rPr lang="zh-CN" altLang="en-US" dirty="0">
                <a:solidFill>
                  <a:srgbClr val="FF0000"/>
                </a:solidFill>
              </a:rPr>
              <a:t>或</a:t>
            </a:r>
            <a:r>
              <a:rPr lang="en-US" altLang="zh-CN" dirty="0">
                <a:solidFill>
                  <a:srgbClr val="FF0000"/>
                </a:solidFill>
              </a:rPr>
              <a:t>rollup</a:t>
            </a:r>
            <a:r>
              <a:rPr lang="zh-CN" altLang="en-US" dirty="0">
                <a:solidFill>
                  <a:srgbClr val="FF0000"/>
                </a:solidFill>
              </a:rPr>
              <a:t>或</a:t>
            </a:r>
            <a:r>
              <a:rPr lang="en-US" altLang="zh-CN" dirty="0" err="1">
                <a:solidFill>
                  <a:srgbClr val="FF0000"/>
                </a:solidFill>
              </a:rPr>
              <a:t>vite</a:t>
            </a:r>
            <a:r>
              <a:rPr lang="zh-CN" altLang="en-US" dirty="0">
                <a:solidFill>
                  <a:srgbClr val="FF0000"/>
                </a:solidFill>
              </a:rPr>
              <a:t>这类打包工具</a:t>
            </a:r>
            <a:r>
              <a:rPr lang="zh-CN" altLang="en-US" dirty="0"/>
              <a:t>，对其进行打包处理；</a:t>
            </a:r>
          </a:p>
          <a:p>
            <a:endParaRPr lang="en-US" altLang="zh-CN" dirty="0"/>
          </a:p>
          <a:p>
            <a:r>
              <a:rPr lang="zh-CN" altLang="en-US" b="1" dirty="0"/>
              <a:t>我们最终，无论是后期</a:t>
            </a:r>
            <a:r>
              <a:rPr lang="zh-CN" altLang="en-US" b="1" dirty="0">
                <a:solidFill>
                  <a:srgbClr val="FF0000"/>
                </a:solidFill>
              </a:rPr>
              <a:t>我们做项目</a:t>
            </a:r>
            <a:r>
              <a:rPr lang="zh-CN" altLang="en-US" b="1" dirty="0"/>
              <a:t>，还是</a:t>
            </a:r>
            <a:r>
              <a:rPr lang="zh-CN" altLang="en-US" b="1" dirty="0">
                <a:solidFill>
                  <a:srgbClr val="FF0000"/>
                </a:solidFill>
              </a:rPr>
              <a:t>在公司进行开发</a:t>
            </a:r>
            <a:r>
              <a:rPr lang="zh-CN" altLang="en-US" b="1" dirty="0"/>
              <a:t>，通常都会</a:t>
            </a:r>
            <a:r>
              <a:rPr lang="zh-CN" altLang="en-US" b="1" dirty="0">
                <a:solidFill>
                  <a:srgbClr val="FF0000"/>
                </a:solidFill>
              </a:rPr>
              <a:t>采用</a:t>
            </a:r>
            <a:r>
              <a:rPr lang="en-US" altLang="zh-CN" b="1" dirty="0">
                <a:solidFill>
                  <a:srgbClr val="FF0000"/>
                </a:solidFill>
              </a:rPr>
              <a:t>Vue CLI</a:t>
            </a:r>
            <a:r>
              <a:rPr lang="zh-CN" altLang="en-US" b="1" dirty="0">
                <a:solidFill>
                  <a:srgbClr val="FF0000"/>
                </a:solidFill>
              </a:rPr>
              <a:t>的方式</a:t>
            </a:r>
            <a:r>
              <a:rPr lang="zh-CN" altLang="en-US" b="1" dirty="0"/>
              <a:t>来完成。</a:t>
            </a:r>
          </a:p>
          <a:p>
            <a:endParaRPr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0F99B6F6-1B5F-D44E-990B-D3E9E098A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如何支持</a:t>
            </a:r>
            <a:r>
              <a:rPr kumimoji="1" lang="en-US" altLang="zh-CN" dirty="0"/>
              <a:t>SFC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4064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557B9255-628F-4B41-B3DC-E1E332A2AD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b="1" dirty="0"/>
              <a:t>在前面我们提到过，真实开发中多数情况下我们都是使用</a:t>
            </a:r>
            <a:r>
              <a:rPr kumimoji="1" lang="en-US" altLang="zh-CN" b="1" dirty="0"/>
              <a:t>SFC</a:t>
            </a:r>
            <a:r>
              <a:rPr kumimoji="1" lang="zh-CN" altLang="en-US" b="1" dirty="0"/>
              <a:t>（</a:t>
            </a:r>
            <a:r>
              <a:rPr lang="en-US" altLang="zh-CN" b="1" dirty="0">
                <a:solidFill>
                  <a:srgbClr val="FF0000"/>
                </a:solidFill>
              </a:rPr>
              <a:t> single-file components (</a:t>
            </a:r>
            <a:r>
              <a:rPr lang="zh-CN" altLang="en-US" b="1" dirty="0">
                <a:solidFill>
                  <a:srgbClr val="FF0000"/>
                </a:solidFill>
              </a:rPr>
              <a:t>单文件组件</a:t>
            </a:r>
            <a:r>
              <a:rPr lang="en-US" altLang="zh-CN" b="1" dirty="0">
                <a:solidFill>
                  <a:srgbClr val="FF0000"/>
                </a:solidFill>
              </a:rPr>
              <a:t>)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kumimoji="1" lang="zh-CN" altLang="en-US" b="1" dirty="0"/>
              <a:t>）。</a:t>
            </a:r>
            <a:endParaRPr kumimoji="1" lang="en-US" altLang="zh-CN" b="1" dirty="0"/>
          </a:p>
          <a:p>
            <a:endParaRPr kumimoji="1" lang="en-US" altLang="zh-CN" dirty="0"/>
          </a:p>
          <a:p>
            <a:r>
              <a:rPr kumimoji="1" lang="zh-CN" altLang="en-US" b="1" dirty="0"/>
              <a:t>我们先说一下</a:t>
            </a:r>
            <a:r>
              <a:rPr kumimoji="1" lang="en-US" altLang="zh-CN" b="1" dirty="0"/>
              <a:t>VSCode</a:t>
            </a:r>
            <a:r>
              <a:rPr kumimoji="1" lang="zh-CN" altLang="en-US" b="1" dirty="0"/>
              <a:t>对</a:t>
            </a:r>
            <a:r>
              <a:rPr kumimoji="1" lang="en-US" altLang="zh-CN" b="1" dirty="0"/>
              <a:t>SFC</a:t>
            </a:r>
            <a:r>
              <a:rPr kumimoji="1" lang="zh-CN" altLang="en-US" b="1" dirty="0"/>
              <a:t>的支持：</a:t>
            </a:r>
            <a:endParaRPr kumimoji="1" lang="en-US" altLang="zh-CN" b="1" dirty="0"/>
          </a:p>
          <a:p>
            <a:pPr lvl="1"/>
            <a:r>
              <a:rPr kumimoji="1" lang="zh-CN" altLang="en-US" dirty="0"/>
              <a:t>插件一：</a:t>
            </a:r>
            <a:r>
              <a:rPr kumimoji="1" lang="en-US" altLang="zh-CN" dirty="0" err="1">
                <a:solidFill>
                  <a:srgbClr val="FF0000"/>
                </a:solidFill>
              </a:rPr>
              <a:t>Vetur</a:t>
            </a:r>
            <a:r>
              <a:rPr kumimoji="1" lang="zh-CN" altLang="en-US" dirty="0"/>
              <a:t>，从</a:t>
            </a:r>
            <a:r>
              <a:rPr kumimoji="1" lang="en-US" altLang="zh-CN" dirty="0"/>
              <a:t>Vue2</a:t>
            </a:r>
            <a:r>
              <a:rPr kumimoji="1" lang="zh-CN" altLang="en-US" dirty="0"/>
              <a:t>开发就一直在使用的</a:t>
            </a:r>
            <a:r>
              <a:rPr kumimoji="1" lang="en-US" altLang="zh-CN" dirty="0"/>
              <a:t>VSCode</a:t>
            </a:r>
            <a:r>
              <a:rPr kumimoji="1" lang="zh-CN" altLang="en-US" dirty="0"/>
              <a:t>支持</a:t>
            </a:r>
            <a:r>
              <a:rPr kumimoji="1" lang="en-US" altLang="zh-CN" dirty="0"/>
              <a:t>Vue</a:t>
            </a:r>
            <a:r>
              <a:rPr kumimoji="1" lang="zh-CN" altLang="en-US" dirty="0"/>
              <a:t>的插件；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插件二：</a:t>
            </a:r>
            <a:r>
              <a:rPr kumimoji="1" lang="en-US" altLang="zh-CN" dirty="0">
                <a:solidFill>
                  <a:srgbClr val="FF0000"/>
                </a:solidFill>
              </a:rPr>
              <a:t>Volar</a:t>
            </a:r>
            <a:r>
              <a:rPr kumimoji="1" lang="zh-CN" altLang="en-US" dirty="0"/>
              <a:t>，官方推荐的插件；</a:t>
            </a:r>
            <a:endParaRPr kumimoji="1"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18EC8300-6CC4-B14D-B699-D9FCFE2D8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VSCode</a:t>
            </a:r>
            <a:r>
              <a:rPr lang="zh-CN" altLang="en-US" dirty="0"/>
              <a:t>对</a:t>
            </a:r>
            <a:r>
              <a:rPr lang="en-US" altLang="zh-CN" dirty="0"/>
              <a:t>SFC</a:t>
            </a:r>
            <a:r>
              <a:rPr kumimoji="1" lang="zh-CN" altLang="en-US" dirty="0"/>
              <a:t>文件的支持</a:t>
            </a:r>
          </a:p>
        </p:txBody>
      </p:sp>
    </p:spTree>
    <p:extLst>
      <p:ext uri="{BB962C8B-B14F-4D97-AF65-F5344CB8AC3E}">
        <p14:creationId xmlns:p14="http://schemas.microsoft.com/office/powerpoint/2010/main" val="2032263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613B490-8793-E144-8331-31CEC9B779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b="1" dirty="0"/>
              <a:t>什么是</a:t>
            </a:r>
            <a:r>
              <a:rPr kumimoji="1" lang="en-US" altLang="zh-CN" b="1" dirty="0"/>
              <a:t>Vue</a:t>
            </a:r>
            <a:r>
              <a:rPr kumimoji="1" lang="zh-CN" altLang="en-US" b="1" dirty="0"/>
              <a:t>脚手架？</a:t>
            </a:r>
            <a:endParaRPr kumimoji="1" lang="en-US" altLang="zh-CN" b="1" dirty="0"/>
          </a:p>
          <a:p>
            <a:pPr lvl="1"/>
            <a:r>
              <a:rPr kumimoji="1" lang="zh-CN" altLang="en-US" dirty="0"/>
              <a:t>我们前面学习了如何通过</a:t>
            </a:r>
            <a:r>
              <a:rPr kumimoji="1" lang="en-US" altLang="zh-CN" dirty="0"/>
              <a:t>webpack</a:t>
            </a:r>
            <a:r>
              <a:rPr kumimoji="1" lang="zh-CN" altLang="en-US" dirty="0"/>
              <a:t>配置</a:t>
            </a:r>
            <a:r>
              <a:rPr kumimoji="1" lang="en-US" altLang="zh-CN" dirty="0"/>
              <a:t>Vue</a:t>
            </a:r>
            <a:r>
              <a:rPr kumimoji="1" lang="zh-CN" altLang="en-US" dirty="0"/>
              <a:t>的开发环境，但是在真实开发中我们不可能每一个项目从头来完成所有的</a:t>
            </a:r>
            <a:r>
              <a:rPr kumimoji="1" lang="en-US" altLang="zh-CN" dirty="0"/>
              <a:t>webpack</a:t>
            </a:r>
            <a:r>
              <a:rPr kumimoji="1" lang="zh-CN" altLang="en-US" dirty="0"/>
              <a:t>配置，这样显示开发的效率会大大的降低；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所以在真实开发中，我们通常会使用</a:t>
            </a:r>
            <a:r>
              <a:rPr kumimoji="1" lang="zh-CN" altLang="en-US" dirty="0">
                <a:solidFill>
                  <a:srgbClr val="FF0000"/>
                </a:solidFill>
              </a:rPr>
              <a:t>脚手架</a:t>
            </a:r>
            <a:r>
              <a:rPr kumimoji="1" lang="zh-CN" altLang="en-US" dirty="0"/>
              <a:t>来创建一个项目，</a:t>
            </a:r>
            <a:r>
              <a:rPr kumimoji="1" lang="en-US" altLang="zh-CN" dirty="0"/>
              <a:t>Vue</a:t>
            </a:r>
            <a:r>
              <a:rPr kumimoji="1" lang="zh-CN" altLang="en-US" dirty="0"/>
              <a:t>的项目我们使用的就是</a:t>
            </a:r>
            <a:r>
              <a:rPr kumimoji="1" lang="en-US" altLang="zh-CN" dirty="0">
                <a:solidFill>
                  <a:srgbClr val="FF0000"/>
                </a:solidFill>
              </a:rPr>
              <a:t>Vue</a:t>
            </a:r>
            <a:r>
              <a:rPr kumimoji="1" lang="zh-CN" altLang="en-US" dirty="0">
                <a:solidFill>
                  <a:srgbClr val="FF0000"/>
                </a:solidFill>
              </a:rPr>
              <a:t>的脚手架</a:t>
            </a:r>
            <a:r>
              <a:rPr kumimoji="1" lang="zh-CN" altLang="en-US" dirty="0"/>
              <a:t>；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脚手架其实是建筑工程中的一个概念，在我们软件工程中也会将一些</a:t>
            </a:r>
            <a:r>
              <a:rPr kumimoji="1" lang="zh-CN" altLang="en-US" dirty="0">
                <a:solidFill>
                  <a:srgbClr val="FF0000"/>
                </a:solidFill>
              </a:rPr>
              <a:t>帮助我们搭建项目的工具称之为脚手架</a:t>
            </a:r>
            <a:r>
              <a:rPr kumimoji="1" lang="zh-CN" altLang="en-US" dirty="0"/>
              <a:t>；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b="1" dirty="0"/>
              <a:t>Vue</a:t>
            </a:r>
            <a:r>
              <a:rPr kumimoji="1" lang="zh-CN" altLang="en-US" b="1" dirty="0"/>
              <a:t>的脚手架就是</a:t>
            </a:r>
            <a:r>
              <a:rPr kumimoji="1" lang="en-US" altLang="zh-CN" b="1" dirty="0"/>
              <a:t>Vue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CLI</a:t>
            </a:r>
            <a:r>
              <a:rPr kumimoji="1" lang="zh-CN" altLang="en-US" b="1" dirty="0"/>
              <a:t>：</a:t>
            </a:r>
            <a:endParaRPr kumimoji="1" lang="en-US" altLang="zh-CN" b="1" dirty="0"/>
          </a:p>
          <a:p>
            <a:pPr lvl="1"/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CLI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是</a:t>
            </a:r>
            <a:r>
              <a:rPr lang="en-US" altLang="zh-CN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Command-Line Interface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,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 翻译为</a:t>
            </a:r>
            <a:r>
              <a:rPr lang="zh-CN" altLang="en-US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命令行界面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；</a:t>
            </a:r>
            <a:endParaRPr lang="en-US" altLang="zh-CN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1"/>
            <a:r>
              <a:rPr kumimoji="1" lang="zh-CN" altLang="en-US" dirty="0">
                <a:latin typeface="Microsoft YaHei" charset="-122"/>
                <a:ea typeface="Microsoft YaHei" charset="-122"/>
              </a:rPr>
              <a:t>我们可以通过</a:t>
            </a:r>
            <a:r>
              <a:rPr kumimoji="1" lang="en-US" altLang="zh-CN" dirty="0">
                <a:latin typeface="Microsoft YaHei" charset="-122"/>
                <a:ea typeface="Microsoft YaHei" charset="-122"/>
              </a:rPr>
              <a:t>CLI</a:t>
            </a:r>
            <a:r>
              <a:rPr kumimoji="1" lang="zh-CN" altLang="en-US" dirty="0">
                <a:solidFill>
                  <a:srgbClr val="FF0000"/>
                </a:solidFill>
                <a:latin typeface="Microsoft YaHei" charset="-122"/>
                <a:ea typeface="Microsoft YaHei" charset="-122"/>
              </a:rPr>
              <a:t>选择项目的配置和创建</a:t>
            </a:r>
            <a:r>
              <a:rPr kumimoji="1" lang="zh-CN" altLang="en-US" dirty="0">
                <a:latin typeface="Microsoft YaHei" charset="-122"/>
                <a:ea typeface="Microsoft YaHei" charset="-122"/>
              </a:rPr>
              <a:t>出我们的项目；</a:t>
            </a:r>
            <a:endParaRPr kumimoji="1" lang="en-US" altLang="zh-CN" dirty="0">
              <a:latin typeface="Microsoft YaHei" charset="-122"/>
              <a:ea typeface="Microsoft YaHei" charset="-122"/>
            </a:endParaRPr>
          </a:p>
          <a:p>
            <a:pPr lvl="1"/>
            <a:r>
              <a:rPr kumimoji="1" lang="en-US" altLang="zh-CN" dirty="0">
                <a:latin typeface="Microsoft YaHei" charset="-122"/>
                <a:ea typeface="Microsoft YaHei" charset="-122"/>
              </a:rPr>
              <a:t>Vue</a:t>
            </a:r>
            <a:r>
              <a:rPr kumimoji="1" lang="zh-CN" altLang="en-US" dirty="0">
                <a:latin typeface="Microsoft YaHei" charset="-122"/>
                <a:ea typeface="Microsoft YaHei" charset="-122"/>
              </a:rPr>
              <a:t> </a:t>
            </a:r>
            <a:r>
              <a:rPr kumimoji="1" lang="en-US" altLang="zh-CN" dirty="0">
                <a:latin typeface="Microsoft YaHei" charset="-122"/>
                <a:ea typeface="Microsoft YaHei" charset="-122"/>
              </a:rPr>
              <a:t>CLI</a:t>
            </a:r>
            <a:r>
              <a:rPr kumimoji="1" lang="zh-CN" altLang="en-US" dirty="0">
                <a:latin typeface="Microsoft YaHei" charset="-122"/>
                <a:ea typeface="Microsoft YaHei" charset="-122"/>
              </a:rPr>
              <a:t>已经</a:t>
            </a:r>
            <a:r>
              <a:rPr kumimoji="1" lang="zh-CN" altLang="en-US" dirty="0">
                <a:solidFill>
                  <a:srgbClr val="FF0000"/>
                </a:solidFill>
                <a:latin typeface="Microsoft YaHei" charset="-122"/>
                <a:ea typeface="Microsoft YaHei" charset="-122"/>
              </a:rPr>
              <a:t>内置了</a:t>
            </a:r>
            <a:r>
              <a:rPr kumimoji="1" lang="en-US" altLang="zh-CN" dirty="0">
                <a:solidFill>
                  <a:srgbClr val="FF0000"/>
                </a:solidFill>
                <a:latin typeface="Microsoft YaHei" charset="-122"/>
                <a:ea typeface="Microsoft YaHei" charset="-122"/>
              </a:rPr>
              <a:t>webpack</a:t>
            </a:r>
            <a:r>
              <a:rPr kumimoji="1" lang="zh-CN" altLang="en-US" dirty="0">
                <a:solidFill>
                  <a:srgbClr val="FF0000"/>
                </a:solidFill>
                <a:latin typeface="Microsoft YaHei" charset="-122"/>
                <a:ea typeface="Microsoft YaHei" charset="-122"/>
              </a:rPr>
              <a:t>相关的配置</a:t>
            </a:r>
            <a:r>
              <a:rPr kumimoji="1" lang="zh-CN" altLang="en-US" dirty="0">
                <a:latin typeface="Microsoft YaHei" charset="-122"/>
                <a:ea typeface="Microsoft YaHei" charset="-122"/>
              </a:rPr>
              <a:t>，我们不需要从零来配置；</a:t>
            </a:r>
            <a:endParaRPr kumimoji="1" lang="en-US" altLang="zh-CN" dirty="0">
              <a:latin typeface="Microsoft YaHei" charset="-122"/>
              <a:ea typeface="Microsoft YaHei" charset="-122"/>
            </a:endParaRPr>
          </a:p>
          <a:p>
            <a:endParaRPr kumimoji="1" lang="zh-CN" altLang="en-US" dirty="0"/>
          </a:p>
          <a:p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2942C33A-D3C5-3B42-A010-E073F1C0C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Vue</a:t>
            </a:r>
            <a:r>
              <a:rPr lang="zh-CN" altLang="en-US" dirty="0"/>
              <a:t> </a:t>
            </a:r>
            <a:r>
              <a:rPr lang="en-US" altLang="zh-CN" dirty="0"/>
              <a:t>CLI</a:t>
            </a:r>
            <a:r>
              <a:rPr lang="zh-CN" altLang="en-US" dirty="0"/>
              <a:t>脚手架</a:t>
            </a:r>
            <a:endParaRPr kumimoji="1" lang="zh-CN" altLang="en-US" dirty="0"/>
          </a:p>
        </p:txBody>
      </p:sp>
      <p:pic>
        <p:nvPicPr>
          <p:cNvPr id="4" name="Picture 2" descr="https://pic1.zhimg.com/80/dabac18440345211cacf0a17b57d8be0_hd.jpg">
            <a:extLst>
              <a:ext uri="{FF2B5EF4-FFF2-40B4-BE49-F238E27FC236}">
                <a16:creationId xmlns:a16="http://schemas.microsoft.com/office/drawing/2014/main" id="{054388D7-D05F-D643-AEC1-647FFD1C1E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2128" y="3759381"/>
            <a:ext cx="4054631" cy="2703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5712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781BD297-A309-3E4C-ABE0-42DCF9CB46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b="1" dirty="0"/>
              <a:t>安装</a:t>
            </a:r>
            <a:r>
              <a:rPr kumimoji="1" lang="en-US" altLang="zh-CN" b="1" dirty="0"/>
              <a:t>Vue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CLI</a:t>
            </a:r>
            <a:r>
              <a:rPr kumimoji="1" lang="zh-CN" altLang="en-US" b="1" dirty="0"/>
              <a:t>（目前最新的版本是</a:t>
            </a:r>
            <a:r>
              <a:rPr kumimoji="1" lang="en-US" altLang="zh-CN" b="1" dirty="0"/>
              <a:t>v5.0.8</a:t>
            </a:r>
            <a:r>
              <a:rPr kumimoji="1" lang="zh-CN" altLang="en-US" b="1" dirty="0"/>
              <a:t>）</a:t>
            </a:r>
            <a:endParaRPr kumimoji="1" lang="en-US" altLang="zh-CN" b="1" dirty="0"/>
          </a:p>
          <a:p>
            <a:pPr lvl="1"/>
            <a:r>
              <a:rPr kumimoji="1" lang="zh-CN" altLang="en-US" dirty="0"/>
              <a:t>我们是进行</a:t>
            </a:r>
            <a:r>
              <a:rPr kumimoji="1" lang="zh-CN" altLang="en-US" dirty="0">
                <a:solidFill>
                  <a:srgbClr val="FF0000"/>
                </a:solidFill>
              </a:rPr>
              <a:t>全局安装</a:t>
            </a:r>
            <a:r>
              <a:rPr kumimoji="1" lang="zh-CN" altLang="en-US" dirty="0"/>
              <a:t>，这样在任何时候都可以通过</a:t>
            </a:r>
            <a:r>
              <a:rPr kumimoji="1" lang="en-US" altLang="zh-CN" dirty="0"/>
              <a:t>vue</a:t>
            </a:r>
            <a:r>
              <a:rPr kumimoji="1" lang="zh-CN" altLang="en-US" dirty="0"/>
              <a:t>的命令来创建项目；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b="1" dirty="0"/>
              <a:t>升级</a:t>
            </a:r>
            <a:r>
              <a:rPr kumimoji="1" lang="en-US" altLang="zh-CN" b="1" dirty="0"/>
              <a:t>Vue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CLI</a:t>
            </a:r>
            <a:r>
              <a:rPr kumimoji="1" lang="zh-CN" altLang="en-US" b="1" dirty="0"/>
              <a:t>：</a:t>
            </a:r>
            <a:endParaRPr kumimoji="1" lang="en-US" altLang="zh-CN" b="1" dirty="0"/>
          </a:p>
          <a:p>
            <a:pPr lvl="1"/>
            <a:r>
              <a:rPr kumimoji="1" lang="zh-CN" altLang="en-US" dirty="0"/>
              <a:t>如果是比较旧的版本，可以通过下面的命令来升级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b="1" dirty="0"/>
              <a:t>通过</a:t>
            </a:r>
            <a:r>
              <a:rPr kumimoji="1" lang="en-US" altLang="zh-CN" b="1" dirty="0"/>
              <a:t>Vue</a:t>
            </a:r>
            <a:r>
              <a:rPr kumimoji="1" lang="zh-CN" altLang="en-US" b="1" dirty="0"/>
              <a:t>的命令来创建项目</a:t>
            </a:r>
          </a:p>
          <a:p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1C45D1B4-D7EF-5544-A80D-45AD7B6EB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Vue</a:t>
            </a:r>
            <a:r>
              <a:rPr lang="zh-CN" altLang="en-US" dirty="0"/>
              <a:t> </a:t>
            </a:r>
            <a:r>
              <a:rPr lang="en-US" altLang="zh-CN" dirty="0"/>
              <a:t>CLI</a:t>
            </a:r>
            <a:r>
              <a:rPr lang="zh-CN" altLang="en-US" dirty="0"/>
              <a:t> 安装和使用</a:t>
            </a: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2B6CCC4-6E36-DE46-A87F-68B2C25093EA}"/>
              </a:ext>
            </a:extLst>
          </p:cNvPr>
          <p:cNvSpPr txBox="1"/>
          <p:nvPr/>
        </p:nvSpPr>
        <p:spPr>
          <a:xfrm>
            <a:off x="790512" y="2177342"/>
            <a:ext cx="3097323" cy="36933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npm install @vue/cli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-g</a:t>
            </a:r>
            <a:endParaRPr kumimoji="1" lang="zh-CN" alt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FC105D0-0CCD-5C47-8AB4-AC56E95C5E96}"/>
              </a:ext>
            </a:extLst>
          </p:cNvPr>
          <p:cNvSpPr txBox="1"/>
          <p:nvPr/>
        </p:nvSpPr>
        <p:spPr>
          <a:xfrm>
            <a:off x="853830" y="3627670"/>
            <a:ext cx="2970685" cy="36933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npm update @vue/cli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-g</a:t>
            </a:r>
            <a:endParaRPr kumimoji="1" lang="zh-CN" alt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87C7C46-2CEF-5040-80A8-59EB7D1350CE}"/>
              </a:ext>
            </a:extLst>
          </p:cNvPr>
          <p:cNvSpPr txBox="1"/>
          <p:nvPr/>
        </p:nvSpPr>
        <p:spPr>
          <a:xfrm>
            <a:off x="853830" y="4708666"/>
            <a:ext cx="2731838" cy="36933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Vue</a:t>
            </a:r>
            <a:r>
              <a:rPr kumimoji="1" lang="zh-CN" alt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create</a:t>
            </a:r>
            <a:r>
              <a:rPr kumimoji="1" lang="zh-CN" alt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项目的名称</a:t>
            </a:r>
          </a:p>
        </p:txBody>
      </p:sp>
    </p:spTree>
    <p:extLst>
      <p:ext uri="{BB962C8B-B14F-4D97-AF65-F5344CB8AC3E}">
        <p14:creationId xmlns:p14="http://schemas.microsoft.com/office/powerpoint/2010/main" val="3241600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18FBDCA1-23CC-CC41-A38F-E0217F38D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vue</a:t>
            </a:r>
            <a:r>
              <a:rPr lang="zh-CN" altLang="en-US" dirty="0"/>
              <a:t> </a:t>
            </a:r>
            <a:r>
              <a:rPr lang="en-US" altLang="zh-CN" dirty="0"/>
              <a:t>create</a:t>
            </a:r>
            <a:r>
              <a:rPr lang="zh-CN" altLang="en-US" dirty="0"/>
              <a:t> 项目的过程</a:t>
            </a:r>
            <a:endParaRPr kumimoji="1"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59E19EC9-1DDB-8E42-8EDE-318745487E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165" y="1317473"/>
            <a:ext cx="5490033" cy="109498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B1A6578-9384-034B-81AC-4A5667F7D7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165" y="2519965"/>
            <a:ext cx="8939138" cy="221740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B0F8E1F-DB8E-E74D-B120-7439A25626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165" y="4844878"/>
            <a:ext cx="7119735" cy="60261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6EF73EB-58D1-5F45-AE41-1ACFBFDDE0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1165" y="5554995"/>
            <a:ext cx="7675259" cy="690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177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矩形 45">
            <a:extLst>
              <a:ext uri="{FF2B5EF4-FFF2-40B4-BE49-F238E27FC236}">
                <a16:creationId xmlns:a16="http://schemas.microsoft.com/office/drawing/2014/main" id="{A0416949-2663-43FE-A73F-9032E38BAE6C}"/>
              </a:ext>
            </a:extLst>
          </p:cNvPr>
          <p:cNvSpPr/>
          <p:nvPr/>
        </p:nvSpPr>
        <p:spPr>
          <a:xfrm>
            <a:off x="0" y="0"/>
            <a:ext cx="6811709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73">
            <a:extLst>
              <a:ext uri="{FF2B5EF4-FFF2-40B4-BE49-F238E27FC236}">
                <a16:creationId xmlns:a16="http://schemas.microsoft.com/office/drawing/2014/main" id="{A28173DB-796E-4C39-8600-2EE3565947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439" y="1914051"/>
            <a:ext cx="4767263" cy="404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本框 78">
            <a:extLst>
              <a:ext uri="{FF2B5EF4-FFF2-40B4-BE49-F238E27FC236}">
                <a16:creationId xmlns:a16="http://schemas.microsoft.com/office/drawing/2014/main" id="{2847D667-15CD-4DE1-B90B-19185BD374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125" y="171450"/>
            <a:ext cx="2055813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  </a:t>
            </a:r>
            <a:r>
              <a:rPr lang="en-US" altLang="zh-CN" sz="3600" b="1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</a:t>
            </a:r>
            <a:endParaRPr lang="zh-CN" altLang="en-US" sz="3600" b="1">
              <a:solidFill>
                <a:srgbClr val="0D0D0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8" name="组合 105">
            <a:extLst>
              <a:ext uri="{FF2B5EF4-FFF2-40B4-BE49-F238E27FC236}">
                <a16:creationId xmlns:a16="http://schemas.microsoft.com/office/drawing/2014/main" id="{CDECD88F-D06A-4E72-8513-55F41D5C2212}"/>
              </a:ext>
            </a:extLst>
          </p:cNvPr>
          <p:cNvGrpSpPr/>
          <p:nvPr/>
        </p:nvGrpSpPr>
        <p:grpSpPr bwMode="auto">
          <a:xfrm>
            <a:off x="7518734" y="4918392"/>
            <a:ext cx="4673265" cy="520700"/>
            <a:chOff x="0" y="0"/>
            <a:chExt cx="4674288" cy="521583"/>
          </a:xfrm>
        </p:grpSpPr>
        <p:sp>
          <p:nvSpPr>
            <p:cNvPr id="39" name="文本框 106">
              <a:extLst>
                <a:ext uri="{FF2B5EF4-FFF2-40B4-BE49-F238E27FC236}">
                  <a16:creationId xmlns:a16="http://schemas.microsoft.com/office/drawing/2014/main" id="{1910E112-D259-47F6-9CD9-86A485A7FB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1458" y="0"/>
              <a:ext cx="3732830" cy="4624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Vue CLI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安装和使用</a:t>
              </a:r>
            </a:p>
          </p:txBody>
        </p:sp>
        <p:grpSp>
          <p:nvGrpSpPr>
            <p:cNvPr id="40" name="组合 107">
              <a:extLst>
                <a:ext uri="{FF2B5EF4-FFF2-40B4-BE49-F238E27FC236}">
                  <a16:creationId xmlns:a16="http://schemas.microsoft.com/office/drawing/2014/main" id="{1C22AB41-E63F-44A8-9556-37214514D61A}"/>
                </a:ext>
              </a:extLst>
            </p:cNvPr>
            <p:cNvGrpSpPr/>
            <p:nvPr/>
          </p:nvGrpSpPr>
          <p:grpSpPr bwMode="auto">
            <a:xfrm>
              <a:off x="0" y="25925"/>
              <a:ext cx="755077" cy="495658"/>
              <a:chOff x="0" y="0"/>
              <a:chExt cx="755077" cy="495658"/>
            </a:xfrm>
          </p:grpSpPr>
          <p:grpSp>
            <p:nvGrpSpPr>
              <p:cNvPr id="42" name="组合 109">
                <a:extLst>
                  <a:ext uri="{FF2B5EF4-FFF2-40B4-BE49-F238E27FC236}">
                    <a16:creationId xmlns:a16="http://schemas.microsoft.com/office/drawing/2014/main" id="{EF5684DE-554E-4418-8860-2AD14FBDBDB1}"/>
                  </a:ext>
                </a:extLst>
              </p:cNvPr>
              <p:cNvGrpSpPr/>
              <p:nvPr/>
            </p:nvGrpSpPr>
            <p:grpSpPr bwMode="auto">
              <a:xfrm>
                <a:off x="0" y="0"/>
                <a:ext cx="755077" cy="451157"/>
                <a:chOff x="0" y="0"/>
                <a:chExt cx="755077" cy="451157"/>
              </a:xfrm>
            </p:grpSpPr>
            <p:sp>
              <p:nvSpPr>
                <p:cNvPr id="44" name="平行四边形 111">
                  <a:extLst>
                    <a:ext uri="{FF2B5EF4-FFF2-40B4-BE49-F238E27FC236}">
                      <a16:creationId xmlns:a16="http://schemas.microsoft.com/office/drawing/2014/main" id="{BA9779B2-56E7-4E32-9CF4-74D739B7B10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0D0D0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45" name="平行四边形 112">
                  <a:extLst>
                    <a:ext uri="{FF2B5EF4-FFF2-40B4-BE49-F238E27FC236}">
                      <a16:creationId xmlns:a16="http://schemas.microsoft.com/office/drawing/2014/main" id="{052CA8EB-F5B9-472C-87D3-A346E478CD9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511" y="40987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FFC55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43" name="文本框 110">
                <a:extLst>
                  <a:ext uri="{FF2B5EF4-FFF2-40B4-BE49-F238E27FC236}">
                    <a16:creationId xmlns:a16="http://schemas.microsoft.com/office/drawing/2014/main" id="{DA89DF02-D70C-4A15-AD8F-2BC34AE8EC9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6382" y="33993"/>
                <a:ext cx="374082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5</a:t>
                </a:r>
                <a:endPara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41" name="直接连接符 108">
              <a:extLst>
                <a:ext uri="{FF2B5EF4-FFF2-40B4-BE49-F238E27FC236}">
                  <a16:creationId xmlns:a16="http://schemas.microsoft.com/office/drawing/2014/main" id="{5D11F973-F642-4D66-B231-BAABC8E2F5E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45950" y="462568"/>
              <a:ext cx="2915557" cy="0"/>
            </a:xfrm>
            <a:prstGeom prst="line">
              <a:avLst/>
            </a:prstGeom>
            <a:noFill/>
            <a:ln w="6350">
              <a:solidFill>
                <a:srgbClr val="FFC557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7" name="组合 88">
            <a:extLst>
              <a:ext uri="{FF2B5EF4-FFF2-40B4-BE49-F238E27FC236}">
                <a16:creationId xmlns:a16="http://schemas.microsoft.com/office/drawing/2014/main" id="{C6AEA436-6A76-2A41-B63E-1FD9ABC36BA2}"/>
              </a:ext>
            </a:extLst>
          </p:cNvPr>
          <p:cNvGrpSpPr/>
          <p:nvPr/>
        </p:nvGrpSpPr>
        <p:grpSpPr bwMode="auto">
          <a:xfrm>
            <a:off x="7502120" y="537056"/>
            <a:ext cx="4451755" cy="520700"/>
            <a:chOff x="0" y="0"/>
            <a:chExt cx="4452729" cy="521583"/>
          </a:xfrm>
        </p:grpSpPr>
        <p:sp>
          <p:nvSpPr>
            <p:cNvPr id="48" name="文本框 7">
              <a:extLst>
                <a:ext uri="{FF2B5EF4-FFF2-40B4-BE49-F238E27FC236}">
                  <a16:creationId xmlns:a16="http://schemas.microsoft.com/office/drawing/2014/main" id="{A6151BBE-C904-7844-9E97-9AD0A867C5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1458" y="0"/>
              <a:ext cx="3511271" cy="4624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Vue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组件化开发思想</a:t>
              </a:r>
            </a:p>
          </p:txBody>
        </p:sp>
        <p:grpSp>
          <p:nvGrpSpPr>
            <p:cNvPr id="49" name="组合 84">
              <a:extLst>
                <a:ext uri="{FF2B5EF4-FFF2-40B4-BE49-F238E27FC236}">
                  <a16:creationId xmlns:a16="http://schemas.microsoft.com/office/drawing/2014/main" id="{D0F7E88D-4B37-F849-9C6F-2D237B626285}"/>
                </a:ext>
              </a:extLst>
            </p:cNvPr>
            <p:cNvGrpSpPr/>
            <p:nvPr/>
          </p:nvGrpSpPr>
          <p:grpSpPr bwMode="auto">
            <a:xfrm>
              <a:off x="0" y="25925"/>
              <a:ext cx="755077" cy="495658"/>
              <a:chOff x="0" y="0"/>
              <a:chExt cx="755077" cy="495658"/>
            </a:xfrm>
          </p:grpSpPr>
          <p:grpSp>
            <p:nvGrpSpPr>
              <p:cNvPr id="51" name="组合 82">
                <a:extLst>
                  <a:ext uri="{FF2B5EF4-FFF2-40B4-BE49-F238E27FC236}">
                    <a16:creationId xmlns:a16="http://schemas.microsoft.com/office/drawing/2014/main" id="{D17E7886-DD5C-5243-93BC-946A7679365C}"/>
                  </a:ext>
                </a:extLst>
              </p:cNvPr>
              <p:cNvGrpSpPr/>
              <p:nvPr/>
            </p:nvGrpSpPr>
            <p:grpSpPr bwMode="auto">
              <a:xfrm>
                <a:off x="0" y="0"/>
                <a:ext cx="755077" cy="451157"/>
                <a:chOff x="0" y="0"/>
                <a:chExt cx="755077" cy="451157"/>
              </a:xfrm>
            </p:grpSpPr>
            <p:sp>
              <p:nvSpPr>
                <p:cNvPr id="53" name="平行四边形 79">
                  <a:extLst>
                    <a:ext uri="{FF2B5EF4-FFF2-40B4-BE49-F238E27FC236}">
                      <a16:creationId xmlns:a16="http://schemas.microsoft.com/office/drawing/2014/main" id="{EA93E616-02C7-1145-9E23-F0BEA8686E7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0D0D0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4" name="平行四边形 81">
                  <a:extLst>
                    <a:ext uri="{FF2B5EF4-FFF2-40B4-BE49-F238E27FC236}">
                      <a16:creationId xmlns:a16="http://schemas.microsoft.com/office/drawing/2014/main" id="{D551A92E-B6DB-3244-9514-0C7076DD8F0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511" y="40987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FFC55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52" name="文本框 83">
                <a:extLst>
                  <a:ext uri="{FF2B5EF4-FFF2-40B4-BE49-F238E27FC236}">
                    <a16:creationId xmlns:a16="http://schemas.microsoft.com/office/drawing/2014/main" id="{F647C2FE-F46E-544B-A54F-CB60AA3669A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6382" y="33993"/>
                <a:ext cx="374082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endParaRPr lang="zh-CN" altLang="en-US" sz="24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50" name="直接连接符 86">
              <a:extLst>
                <a:ext uri="{FF2B5EF4-FFF2-40B4-BE49-F238E27FC236}">
                  <a16:creationId xmlns:a16="http://schemas.microsoft.com/office/drawing/2014/main" id="{06521F44-48B4-3049-91D5-598A17D0DF6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45950" y="462568"/>
              <a:ext cx="2915557" cy="0"/>
            </a:xfrm>
            <a:prstGeom prst="line">
              <a:avLst/>
            </a:prstGeom>
            <a:noFill/>
            <a:ln w="6350">
              <a:solidFill>
                <a:srgbClr val="FFC557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5" name="组合 89">
            <a:extLst>
              <a:ext uri="{FF2B5EF4-FFF2-40B4-BE49-F238E27FC236}">
                <a16:creationId xmlns:a16="http://schemas.microsoft.com/office/drawing/2014/main" id="{BF8B53CC-8836-DA42-88E1-87D7826DB606}"/>
              </a:ext>
            </a:extLst>
          </p:cNvPr>
          <p:cNvGrpSpPr/>
          <p:nvPr/>
        </p:nvGrpSpPr>
        <p:grpSpPr bwMode="auto">
          <a:xfrm>
            <a:off x="7500533" y="1595605"/>
            <a:ext cx="4553935" cy="520700"/>
            <a:chOff x="0" y="0"/>
            <a:chExt cx="4552843" cy="521583"/>
          </a:xfrm>
        </p:grpSpPr>
        <p:sp>
          <p:nvSpPr>
            <p:cNvPr id="56" name="文本框 90">
              <a:extLst>
                <a:ext uri="{FF2B5EF4-FFF2-40B4-BE49-F238E27FC236}">
                  <a16:creationId xmlns:a16="http://schemas.microsoft.com/office/drawing/2014/main" id="{BF47FA29-5D0C-774B-9AA7-5E901BE450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1458" y="0"/>
              <a:ext cx="3611385" cy="4624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注册</a:t>
              </a:r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Vue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的全局组件</a:t>
              </a:r>
            </a:p>
          </p:txBody>
        </p:sp>
        <p:grpSp>
          <p:nvGrpSpPr>
            <p:cNvPr id="57" name="组合 91">
              <a:extLst>
                <a:ext uri="{FF2B5EF4-FFF2-40B4-BE49-F238E27FC236}">
                  <a16:creationId xmlns:a16="http://schemas.microsoft.com/office/drawing/2014/main" id="{9DDE4902-8E05-F347-937B-3F50D1B66A5D}"/>
                </a:ext>
              </a:extLst>
            </p:cNvPr>
            <p:cNvGrpSpPr/>
            <p:nvPr/>
          </p:nvGrpSpPr>
          <p:grpSpPr bwMode="auto">
            <a:xfrm>
              <a:off x="0" y="25925"/>
              <a:ext cx="755077" cy="495658"/>
              <a:chOff x="0" y="0"/>
              <a:chExt cx="755077" cy="495658"/>
            </a:xfrm>
          </p:grpSpPr>
          <p:grpSp>
            <p:nvGrpSpPr>
              <p:cNvPr id="59" name="组合 93">
                <a:extLst>
                  <a:ext uri="{FF2B5EF4-FFF2-40B4-BE49-F238E27FC236}">
                    <a16:creationId xmlns:a16="http://schemas.microsoft.com/office/drawing/2014/main" id="{6B754829-742D-6943-A99F-1399C87A04ED}"/>
                  </a:ext>
                </a:extLst>
              </p:cNvPr>
              <p:cNvGrpSpPr/>
              <p:nvPr/>
            </p:nvGrpSpPr>
            <p:grpSpPr bwMode="auto">
              <a:xfrm>
                <a:off x="0" y="0"/>
                <a:ext cx="755077" cy="451157"/>
                <a:chOff x="0" y="0"/>
                <a:chExt cx="755077" cy="451157"/>
              </a:xfrm>
            </p:grpSpPr>
            <p:sp>
              <p:nvSpPr>
                <p:cNvPr id="61" name="平行四边形 95">
                  <a:extLst>
                    <a:ext uri="{FF2B5EF4-FFF2-40B4-BE49-F238E27FC236}">
                      <a16:creationId xmlns:a16="http://schemas.microsoft.com/office/drawing/2014/main" id="{5928B495-FCDB-934D-BB02-CE815192200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0D0D0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62" name="平行四边形 96">
                  <a:extLst>
                    <a:ext uri="{FF2B5EF4-FFF2-40B4-BE49-F238E27FC236}">
                      <a16:creationId xmlns:a16="http://schemas.microsoft.com/office/drawing/2014/main" id="{C6A9E09C-00EB-9D40-BAC0-627653D86A7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511" y="40987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FFC55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60" name="文本框 94">
                <a:extLst>
                  <a:ext uri="{FF2B5EF4-FFF2-40B4-BE49-F238E27FC236}">
                    <a16:creationId xmlns:a16="http://schemas.microsoft.com/office/drawing/2014/main" id="{02AA34B5-06EB-344A-856D-2873D880C74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6382" y="33993"/>
                <a:ext cx="374082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endParaRPr lang="zh-CN" altLang="en-US" sz="24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58" name="直接连接符 92">
              <a:extLst>
                <a:ext uri="{FF2B5EF4-FFF2-40B4-BE49-F238E27FC236}">
                  <a16:creationId xmlns:a16="http://schemas.microsoft.com/office/drawing/2014/main" id="{4B1F2480-B5D0-594E-A147-6D50B114A69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45950" y="462568"/>
              <a:ext cx="2915557" cy="0"/>
            </a:xfrm>
            <a:prstGeom prst="line">
              <a:avLst/>
            </a:prstGeom>
            <a:noFill/>
            <a:ln w="6350">
              <a:solidFill>
                <a:srgbClr val="FFC557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63" name="组合 97">
            <a:extLst>
              <a:ext uri="{FF2B5EF4-FFF2-40B4-BE49-F238E27FC236}">
                <a16:creationId xmlns:a16="http://schemas.microsoft.com/office/drawing/2014/main" id="{B05F6746-D159-A248-9C0C-989812DF8052}"/>
              </a:ext>
            </a:extLst>
          </p:cNvPr>
          <p:cNvGrpSpPr/>
          <p:nvPr/>
        </p:nvGrpSpPr>
        <p:grpSpPr bwMode="auto">
          <a:xfrm>
            <a:off x="7502120" y="2686074"/>
            <a:ext cx="4451755" cy="520700"/>
            <a:chOff x="0" y="0"/>
            <a:chExt cx="4450687" cy="521583"/>
          </a:xfrm>
        </p:grpSpPr>
        <p:sp>
          <p:nvSpPr>
            <p:cNvPr id="64" name="文本框 98">
              <a:extLst>
                <a:ext uri="{FF2B5EF4-FFF2-40B4-BE49-F238E27FC236}">
                  <a16:creationId xmlns:a16="http://schemas.microsoft.com/office/drawing/2014/main" id="{324C3117-89AC-B24B-86AD-33AE915EFD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1459" y="0"/>
              <a:ext cx="3509228" cy="4624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注册</a:t>
              </a:r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Vue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的布局组件</a:t>
              </a:r>
            </a:p>
          </p:txBody>
        </p:sp>
        <p:grpSp>
          <p:nvGrpSpPr>
            <p:cNvPr id="65" name="组合 99">
              <a:extLst>
                <a:ext uri="{FF2B5EF4-FFF2-40B4-BE49-F238E27FC236}">
                  <a16:creationId xmlns:a16="http://schemas.microsoft.com/office/drawing/2014/main" id="{F4533F59-0952-3540-997E-A2848BB9AAC1}"/>
                </a:ext>
              </a:extLst>
            </p:cNvPr>
            <p:cNvGrpSpPr/>
            <p:nvPr/>
          </p:nvGrpSpPr>
          <p:grpSpPr bwMode="auto">
            <a:xfrm>
              <a:off x="0" y="25925"/>
              <a:ext cx="755077" cy="495658"/>
              <a:chOff x="0" y="0"/>
              <a:chExt cx="755077" cy="495658"/>
            </a:xfrm>
          </p:grpSpPr>
          <p:grpSp>
            <p:nvGrpSpPr>
              <p:cNvPr id="67" name="组合 101">
                <a:extLst>
                  <a:ext uri="{FF2B5EF4-FFF2-40B4-BE49-F238E27FC236}">
                    <a16:creationId xmlns:a16="http://schemas.microsoft.com/office/drawing/2014/main" id="{17BCCC27-49C9-FA4B-A8AA-9196ED9A5B7B}"/>
                  </a:ext>
                </a:extLst>
              </p:cNvPr>
              <p:cNvGrpSpPr/>
              <p:nvPr/>
            </p:nvGrpSpPr>
            <p:grpSpPr bwMode="auto">
              <a:xfrm>
                <a:off x="0" y="0"/>
                <a:ext cx="755077" cy="451157"/>
                <a:chOff x="0" y="0"/>
                <a:chExt cx="755077" cy="451157"/>
              </a:xfrm>
            </p:grpSpPr>
            <p:sp>
              <p:nvSpPr>
                <p:cNvPr id="69" name="平行四边形 103">
                  <a:extLst>
                    <a:ext uri="{FF2B5EF4-FFF2-40B4-BE49-F238E27FC236}">
                      <a16:creationId xmlns:a16="http://schemas.microsoft.com/office/drawing/2014/main" id="{D18038F7-47B7-4C44-B7AF-58D983AE473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0D0D0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70" name="平行四边形 104">
                  <a:extLst>
                    <a:ext uri="{FF2B5EF4-FFF2-40B4-BE49-F238E27FC236}">
                      <a16:creationId xmlns:a16="http://schemas.microsoft.com/office/drawing/2014/main" id="{7E743304-8173-4449-BF4E-59801D6D6A8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511" y="40987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FFC55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68" name="文本框 102">
                <a:extLst>
                  <a:ext uri="{FF2B5EF4-FFF2-40B4-BE49-F238E27FC236}">
                    <a16:creationId xmlns:a16="http://schemas.microsoft.com/office/drawing/2014/main" id="{3E2A9538-0224-0C44-A166-174892BA24C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6382" y="33993"/>
                <a:ext cx="374082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</a:t>
                </a:r>
                <a:endParaRPr lang="zh-CN" altLang="en-US" sz="24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66" name="直接连接符 100">
              <a:extLst>
                <a:ext uri="{FF2B5EF4-FFF2-40B4-BE49-F238E27FC236}">
                  <a16:creationId xmlns:a16="http://schemas.microsoft.com/office/drawing/2014/main" id="{38A5CFDC-9886-5145-BACC-6848D88F990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45950" y="462568"/>
              <a:ext cx="2915557" cy="0"/>
            </a:xfrm>
            <a:prstGeom prst="line">
              <a:avLst/>
            </a:prstGeom>
            <a:noFill/>
            <a:ln w="6350">
              <a:solidFill>
                <a:srgbClr val="FFC557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71" name="组合 105">
            <a:extLst>
              <a:ext uri="{FF2B5EF4-FFF2-40B4-BE49-F238E27FC236}">
                <a16:creationId xmlns:a16="http://schemas.microsoft.com/office/drawing/2014/main" id="{AF06721A-64A1-D849-9F48-A9121FFB154E}"/>
              </a:ext>
            </a:extLst>
          </p:cNvPr>
          <p:cNvGrpSpPr/>
          <p:nvPr/>
        </p:nvGrpSpPr>
        <p:grpSpPr bwMode="auto">
          <a:xfrm>
            <a:off x="7489229" y="3779651"/>
            <a:ext cx="4565239" cy="520700"/>
            <a:chOff x="0" y="0"/>
            <a:chExt cx="4566238" cy="521583"/>
          </a:xfrm>
        </p:grpSpPr>
        <p:sp>
          <p:nvSpPr>
            <p:cNvPr id="72" name="文本框 106">
              <a:extLst>
                <a:ext uri="{FF2B5EF4-FFF2-40B4-BE49-F238E27FC236}">
                  <a16:creationId xmlns:a16="http://schemas.microsoft.com/office/drawing/2014/main" id="{46B2F7CE-7125-2442-AEE1-9CF1E19FAE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1459" y="0"/>
              <a:ext cx="3624779" cy="4624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Vue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的开发模式解析</a:t>
              </a:r>
            </a:p>
          </p:txBody>
        </p:sp>
        <p:grpSp>
          <p:nvGrpSpPr>
            <p:cNvPr id="73" name="组合 107">
              <a:extLst>
                <a:ext uri="{FF2B5EF4-FFF2-40B4-BE49-F238E27FC236}">
                  <a16:creationId xmlns:a16="http://schemas.microsoft.com/office/drawing/2014/main" id="{0ECF31FA-26DE-D042-86A1-B46C83475536}"/>
                </a:ext>
              </a:extLst>
            </p:cNvPr>
            <p:cNvGrpSpPr/>
            <p:nvPr/>
          </p:nvGrpSpPr>
          <p:grpSpPr bwMode="auto">
            <a:xfrm>
              <a:off x="0" y="25925"/>
              <a:ext cx="755077" cy="495658"/>
              <a:chOff x="0" y="0"/>
              <a:chExt cx="755077" cy="495658"/>
            </a:xfrm>
          </p:grpSpPr>
          <p:grpSp>
            <p:nvGrpSpPr>
              <p:cNvPr id="75" name="组合 109">
                <a:extLst>
                  <a:ext uri="{FF2B5EF4-FFF2-40B4-BE49-F238E27FC236}">
                    <a16:creationId xmlns:a16="http://schemas.microsoft.com/office/drawing/2014/main" id="{DF8B7888-B4E6-1243-B326-C6CDF5055183}"/>
                  </a:ext>
                </a:extLst>
              </p:cNvPr>
              <p:cNvGrpSpPr/>
              <p:nvPr/>
            </p:nvGrpSpPr>
            <p:grpSpPr bwMode="auto">
              <a:xfrm>
                <a:off x="0" y="0"/>
                <a:ext cx="755077" cy="451157"/>
                <a:chOff x="0" y="0"/>
                <a:chExt cx="755077" cy="451157"/>
              </a:xfrm>
            </p:grpSpPr>
            <p:sp>
              <p:nvSpPr>
                <p:cNvPr id="77" name="平行四边形 111">
                  <a:extLst>
                    <a:ext uri="{FF2B5EF4-FFF2-40B4-BE49-F238E27FC236}">
                      <a16:creationId xmlns:a16="http://schemas.microsoft.com/office/drawing/2014/main" id="{56FE4559-A90D-E145-ADDD-BDED259A78A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0D0D0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78" name="平行四边形 112">
                  <a:extLst>
                    <a:ext uri="{FF2B5EF4-FFF2-40B4-BE49-F238E27FC236}">
                      <a16:creationId xmlns:a16="http://schemas.microsoft.com/office/drawing/2014/main" id="{4058A4CE-7B2F-3842-B980-30227411DBA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511" y="40987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FFC55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76" name="文本框 110">
                <a:extLst>
                  <a:ext uri="{FF2B5EF4-FFF2-40B4-BE49-F238E27FC236}">
                    <a16:creationId xmlns:a16="http://schemas.microsoft.com/office/drawing/2014/main" id="{5D7C281E-70BE-2B49-B810-75F15612098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6382" y="33993"/>
                <a:ext cx="374082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4</a:t>
                </a:r>
                <a:endParaRPr lang="zh-CN" altLang="en-US" sz="24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74" name="直接连接符 108">
              <a:extLst>
                <a:ext uri="{FF2B5EF4-FFF2-40B4-BE49-F238E27FC236}">
                  <a16:creationId xmlns:a16="http://schemas.microsoft.com/office/drawing/2014/main" id="{E57C7A76-C361-A24D-9A1B-46C20A780B9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45950" y="462568"/>
              <a:ext cx="2915557" cy="0"/>
            </a:xfrm>
            <a:prstGeom prst="line">
              <a:avLst/>
            </a:prstGeom>
            <a:noFill/>
            <a:ln w="6350">
              <a:solidFill>
                <a:srgbClr val="FFC557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79" name="组合 105">
            <a:extLst>
              <a:ext uri="{FF2B5EF4-FFF2-40B4-BE49-F238E27FC236}">
                <a16:creationId xmlns:a16="http://schemas.microsoft.com/office/drawing/2014/main" id="{8456F322-6187-55E6-81A5-2D08573F3046}"/>
              </a:ext>
            </a:extLst>
          </p:cNvPr>
          <p:cNvGrpSpPr/>
          <p:nvPr/>
        </p:nvGrpSpPr>
        <p:grpSpPr bwMode="auto">
          <a:xfrm>
            <a:off x="7531638" y="5970964"/>
            <a:ext cx="4522829" cy="520700"/>
            <a:chOff x="0" y="0"/>
            <a:chExt cx="4523819" cy="521583"/>
          </a:xfrm>
        </p:grpSpPr>
        <p:sp>
          <p:nvSpPr>
            <p:cNvPr id="80" name="文本框 106">
              <a:extLst>
                <a:ext uri="{FF2B5EF4-FFF2-40B4-BE49-F238E27FC236}">
                  <a16:creationId xmlns:a16="http://schemas.microsoft.com/office/drawing/2014/main" id="{8418D7D0-6C9D-FB76-8751-F1D98E2355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1458" y="0"/>
              <a:ext cx="3582361" cy="4624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Vue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的项目目录分析</a:t>
              </a:r>
            </a:p>
          </p:txBody>
        </p:sp>
        <p:grpSp>
          <p:nvGrpSpPr>
            <p:cNvPr id="81" name="组合 107">
              <a:extLst>
                <a:ext uri="{FF2B5EF4-FFF2-40B4-BE49-F238E27FC236}">
                  <a16:creationId xmlns:a16="http://schemas.microsoft.com/office/drawing/2014/main" id="{FBCE6F1C-235B-A267-0E8B-56957F3BAB15}"/>
                </a:ext>
              </a:extLst>
            </p:cNvPr>
            <p:cNvGrpSpPr/>
            <p:nvPr/>
          </p:nvGrpSpPr>
          <p:grpSpPr bwMode="auto">
            <a:xfrm>
              <a:off x="0" y="25925"/>
              <a:ext cx="755077" cy="495658"/>
              <a:chOff x="0" y="0"/>
              <a:chExt cx="755077" cy="495658"/>
            </a:xfrm>
          </p:grpSpPr>
          <p:grpSp>
            <p:nvGrpSpPr>
              <p:cNvPr id="83" name="组合 109">
                <a:extLst>
                  <a:ext uri="{FF2B5EF4-FFF2-40B4-BE49-F238E27FC236}">
                    <a16:creationId xmlns:a16="http://schemas.microsoft.com/office/drawing/2014/main" id="{9FCDE80C-09C1-25F8-ABF7-886857B58D6B}"/>
                  </a:ext>
                </a:extLst>
              </p:cNvPr>
              <p:cNvGrpSpPr/>
              <p:nvPr/>
            </p:nvGrpSpPr>
            <p:grpSpPr bwMode="auto">
              <a:xfrm>
                <a:off x="0" y="0"/>
                <a:ext cx="755077" cy="451157"/>
                <a:chOff x="0" y="0"/>
                <a:chExt cx="755077" cy="451157"/>
              </a:xfrm>
            </p:grpSpPr>
            <p:sp>
              <p:nvSpPr>
                <p:cNvPr id="85" name="平行四边形 111">
                  <a:extLst>
                    <a:ext uri="{FF2B5EF4-FFF2-40B4-BE49-F238E27FC236}">
                      <a16:creationId xmlns:a16="http://schemas.microsoft.com/office/drawing/2014/main" id="{89671E9F-F7BC-C783-92D1-2D15D79694F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0D0D0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86" name="平行四边形 112">
                  <a:extLst>
                    <a:ext uri="{FF2B5EF4-FFF2-40B4-BE49-F238E27FC236}">
                      <a16:creationId xmlns:a16="http://schemas.microsoft.com/office/drawing/2014/main" id="{36ED95F0-784F-5F36-9E57-408FD4F37DA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511" y="40987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FFC55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84" name="文本框 110">
                <a:extLst>
                  <a:ext uri="{FF2B5EF4-FFF2-40B4-BE49-F238E27FC236}">
                    <a16:creationId xmlns:a16="http://schemas.microsoft.com/office/drawing/2014/main" id="{7933D65E-E007-50F5-F096-4A539C585F1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6382" y="33993"/>
                <a:ext cx="374082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6</a:t>
                </a:r>
                <a:endPara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82" name="直接连接符 108">
              <a:extLst>
                <a:ext uri="{FF2B5EF4-FFF2-40B4-BE49-F238E27FC236}">
                  <a16:creationId xmlns:a16="http://schemas.microsoft.com/office/drawing/2014/main" id="{61FB6160-246B-B8F3-BF41-58A82849BEB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45950" y="462568"/>
              <a:ext cx="2915557" cy="0"/>
            </a:xfrm>
            <a:prstGeom prst="line">
              <a:avLst/>
            </a:prstGeom>
            <a:noFill/>
            <a:ln w="6350">
              <a:solidFill>
                <a:srgbClr val="FFC557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2309247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583A1F4E-DF1A-2E42-9590-7B0A38A2E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项目的目录结构</a:t>
            </a:r>
            <a:endParaRPr kumimoji="1"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F5C29A20-1107-8549-9D22-2C92107F6C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317" y="1309747"/>
            <a:ext cx="3668662" cy="380487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2270631-59E8-6644-A3FD-F4CC9074AC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317" y="5316656"/>
            <a:ext cx="4203683" cy="1127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5517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3ABA781B-37C0-D442-A6FB-C5B6160A2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Vue</a:t>
            </a:r>
            <a:r>
              <a:rPr lang="zh-CN" altLang="en-US" dirty="0"/>
              <a:t> </a:t>
            </a:r>
            <a:r>
              <a:rPr lang="en-US" altLang="zh-CN" dirty="0"/>
              <a:t>CLI</a:t>
            </a:r>
            <a:r>
              <a:rPr lang="zh-CN" altLang="en-US" dirty="0"/>
              <a:t>的运行原理</a:t>
            </a:r>
            <a:endParaRPr kumimoji="1"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9A75E3CB-9C12-F64D-AE88-333FADE506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088" y="1904403"/>
            <a:ext cx="11866562" cy="4149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448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B2B88AF1-38E7-3D44-9BA2-8801A3FB76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600" b="1" dirty="0"/>
              <a:t>人面对复杂问题的处理方式：</a:t>
            </a:r>
          </a:p>
          <a:p>
            <a:pPr lvl="1"/>
            <a:r>
              <a:rPr lang="zh-CN" altLang="en-US" sz="1600" dirty="0"/>
              <a:t>任何一个人处理信息的</a:t>
            </a:r>
            <a:r>
              <a:rPr lang="zh-CN" altLang="en-US" sz="1600" dirty="0">
                <a:solidFill>
                  <a:srgbClr val="FF0000"/>
                </a:solidFill>
              </a:rPr>
              <a:t>逻辑能力都是有限</a:t>
            </a:r>
            <a:r>
              <a:rPr lang="zh-CN" altLang="en-US" sz="1600" dirty="0"/>
              <a:t>的</a:t>
            </a:r>
          </a:p>
          <a:p>
            <a:pPr lvl="1"/>
            <a:r>
              <a:rPr lang="zh-CN" altLang="en-US" sz="1600" dirty="0"/>
              <a:t>所以，当面对一个非常复杂的问题时，我们不太可能</a:t>
            </a:r>
            <a:r>
              <a:rPr lang="zh-CN" altLang="en-US" sz="1600" dirty="0">
                <a:solidFill>
                  <a:srgbClr val="FF0000"/>
                </a:solidFill>
              </a:rPr>
              <a:t>一次性搞定一大堆的内容</a:t>
            </a:r>
            <a:r>
              <a:rPr lang="zh-CN" altLang="en-US" sz="1600" dirty="0"/>
              <a:t>。</a:t>
            </a:r>
          </a:p>
          <a:p>
            <a:pPr lvl="1"/>
            <a:r>
              <a:rPr lang="zh-CN" altLang="en-US" sz="1600" dirty="0"/>
              <a:t>但是，我们人有一种天生的能力，就是将</a:t>
            </a:r>
            <a:r>
              <a:rPr lang="zh-CN" altLang="en-US" sz="1600" dirty="0">
                <a:solidFill>
                  <a:srgbClr val="FF0000"/>
                </a:solidFill>
              </a:rPr>
              <a:t>问题进行拆解</a:t>
            </a:r>
            <a:r>
              <a:rPr lang="zh-CN" altLang="en-US" sz="1600" dirty="0"/>
              <a:t>。</a:t>
            </a:r>
          </a:p>
          <a:p>
            <a:pPr lvl="1"/>
            <a:r>
              <a:rPr lang="zh-CN" altLang="en-US" sz="1600" dirty="0"/>
              <a:t>如果将一个复杂的问题，</a:t>
            </a:r>
            <a:r>
              <a:rPr lang="zh-CN" altLang="en-US" sz="1600" dirty="0">
                <a:solidFill>
                  <a:srgbClr val="FF0000"/>
                </a:solidFill>
              </a:rPr>
              <a:t>拆分成很多个可以处理的小问题</a:t>
            </a:r>
            <a:r>
              <a:rPr lang="zh-CN" altLang="en-US" sz="1600" dirty="0"/>
              <a:t>，再将其放在整体当中，你会发现大的问题也会迎刃而解。</a:t>
            </a:r>
          </a:p>
          <a:p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C151C9B6-44B0-D445-A440-473F981F1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人处理问题的方式</a:t>
            </a:r>
          </a:p>
        </p:txBody>
      </p:sp>
      <p:pic>
        <p:nvPicPr>
          <p:cNvPr id="4" name="Picture 4" descr="https://pic2.zhimg.com/80/v2-0480614bd66f59761bbefa4571630c2c_hd.jpg">
            <a:extLst>
              <a:ext uri="{FF2B5EF4-FFF2-40B4-BE49-F238E27FC236}">
                <a16:creationId xmlns:a16="http://schemas.microsoft.com/office/drawing/2014/main" id="{7A99D3B8-98C1-D448-9C85-931610AABA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7703" y="3570829"/>
            <a:ext cx="6810412" cy="2809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3899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D26AF9A7-11E9-F845-A53A-23B5DA9917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839" y="1257315"/>
            <a:ext cx="4809691" cy="5464497"/>
          </a:xfrm>
        </p:spPr>
        <p:txBody>
          <a:bodyPr>
            <a:normAutofit/>
          </a:bodyPr>
          <a:lstStyle/>
          <a:p>
            <a:r>
              <a:rPr lang="zh-CN" altLang="en-US" b="1" dirty="0"/>
              <a:t>组件化也是类似的思想：</a:t>
            </a:r>
          </a:p>
          <a:p>
            <a:pPr lvl="1"/>
            <a:r>
              <a:rPr lang="zh-CN" altLang="en-US" dirty="0"/>
              <a:t>如果我们将</a:t>
            </a:r>
            <a:r>
              <a:rPr lang="zh-CN" altLang="en-US" dirty="0">
                <a:solidFill>
                  <a:srgbClr val="FF0000"/>
                </a:solidFill>
              </a:rPr>
              <a:t>一个页面中所有的处理逻辑全部放在一起</a:t>
            </a:r>
            <a:r>
              <a:rPr lang="zh-CN" altLang="en-US" dirty="0"/>
              <a:t>，处理起来就会变得</a:t>
            </a:r>
            <a:r>
              <a:rPr lang="zh-CN" altLang="en-US" dirty="0">
                <a:solidFill>
                  <a:srgbClr val="FF0000"/>
                </a:solidFill>
              </a:rPr>
              <a:t>非常复杂</a:t>
            </a:r>
            <a:r>
              <a:rPr lang="zh-CN" altLang="en-US" dirty="0"/>
              <a:t>，而且不利于</a:t>
            </a:r>
            <a:r>
              <a:rPr lang="zh-CN" altLang="en-US" dirty="0">
                <a:solidFill>
                  <a:srgbClr val="FF0000"/>
                </a:solidFill>
              </a:rPr>
              <a:t>后续的管理以及扩展</a:t>
            </a:r>
            <a:r>
              <a:rPr lang="zh-CN" altLang="en-US" dirty="0"/>
              <a:t>；</a:t>
            </a:r>
          </a:p>
          <a:p>
            <a:pPr lvl="1"/>
            <a:r>
              <a:rPr lang="zh-CN" altLang="en-US" dirty="0"/>
              <a:t>但如果，我们讲</a:t>
            </a:r>
            <a:r>
              <a:rPr lang="zh-CN" altLang="en-US" dirty="0">
                <a:solidFill>
                  <a:srgbClr val="FF0000"/>
                </a:solidFill>
              </a:rPr>
              <a:t>一个页面拆分成一个个小的功能块</a:t>
            </a:r>
            <a:r>
              <a:rPr lang="zh-CN" altLang="en-US" dirty="0"/>
              <a:t>，每个功能块完成属于</a:t>
            </a:r>
            <a:r>
              <a:rPr lang="zh-CN" altLang="en-US" dirty="0">
                <a:solidFill>
                  <a:srgbClr val="FF0000"/>
                </a:solidFill>
              </a:rPr>
              <a:t>自己这部分独立的功能</a:t>
            </a:r>
            <a:r>
              <a:rPr lang="zh-CN" altLang="en-US" dirty="0"/>
              <a:t>，那么之后整个页面的</a:t>
            </a:r>
            <a:r>
              <a:rPr lang="zh-CN" altLang="en-US" dirty="0">
                <a:solidFill>
                  <a:srgbClr val="FF0000"/>
                </a:solidFill>
              </a:rPr>
              <a:t>管理和维护</a:t>
            </a:r>
            <a:r>
              <a:rPr lang="zh-CN" altLang="en-US" dirty="0"/>
              <a:t>就变得非常容易了；</a:t>
            </a:r>
          </a:p>
          <a:p>
            <a:pPr lvl="1"/>
            <a:r>
              <a:rPr lang="zh-CN" altLang="en-US" dirty="0"/>
              <a:t>如果我们将一个个功能块拆分后，就可以像</a:t>
            </a:r>
            <a:r>
              <a:rPr lang="zh-CN" altLang="en-US" dirty="0">
                <a:solidFill>
                  <a:srgbClr val="FF0000"/>
                </a:solidFill>
              </a:rPr>
              <a:t>搭建积木一下来搭建我们的项目</a:t>
            </a:r>
            <a:r>
              <a:rPr lang="zh-CN" altLang="en-US" dirty="0"/>
              <a:t>；</a:t>
            </a:r>
          </a:p>
          <a:p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8FA412D1-A552-C24F-816D-EA850869D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认识组件化开发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DCCD993-1437-FE4A-9210-B276C20C47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9284" y="1889537"/>
            <a:ext cx="6852716" cy="4200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095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9A5776D0-F0C4-F540-AE97-550C7540D6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现在可以说整个的大前端开发都是组件化的天下</a:t>
            </a:r>
            <a:r>
              <a:rPr lang="zh-CN" altLang="en-US" dirty="0"/>
              <a:t>，</a:t>
            </a:r>
            <a:endParaRPr lang="en-US" altLang="zh-CN" dirty="0"/>
          </a:p>
          <a:p>
            <a:pPr lvl="1"/>
            <a:r>
              <a:rPr lang="zh-CN" altLang="en-US" dirty="0"/>
              <a:t>无论从</a:t>
            </a:r>
            <a:r>
              <a:rPr lang="zh-CN" altLang="en-US" dirty="0">
                <a:solidFill>
                  <a:srgbClr val="FF0000"/>
                </a:solidFill>
              </a:rPr>
              <a:t>三大框架（</a:t>
            </a:r>
            <a:r>
              <a:rPr lang="en-US" altLang="zh-CN" dirty="0">
                <a:solidFill>
                  <a:srgbClr val="FF0000"/>
                </a:solidFill>
              </a:rPr>
              <a:t>Vue</a:t>
            </a:r>
            <a:r>
              <a:rPr lang="zh-CN" altLang="en-US" dirty="0">
                <a:solidFill>
                  <a:srgbClr val="FF0000"/>
                </a:solidFill>
              </a:rPr>
              <a:t>、</a:t>
            </a:r>
            <a:r>
              <a:rPr lang="en-US" altLang="zh-CN" dirty="0">
                <a:solidFill>
                  <a:srgbClr val="FF0000"/>
                </a:solidFill>
              </a:rPr>
              <a:t>React</a:t>
            </a:r>
            <a:r>
              <a:rPr lang="zh-CN" altLang="en-US" dirty="0">
                <a:solidFill>
                  <a:srgbClr val="FF0000"/>
                </a:solidFill>
              </a:rPr>
              <a:t>、</a:t>
            </a:r>
            <a:r>
              <a:rPr lang="en-US" altLang="zh-CN" dirty="0">
                <a:solidFill>
                  <a:srgbClr val="FF0000"/>
                </a:solidFill>
              </a:rPr>
              <a:t>Angular</a:t>
            </a:r>
            <a:r>
              <a:rPr lang="zh-CN" altLang="en-US" dirty="0">
                <a:solidFill>
                  <a:srgbClr val="FF0000"/>
                </a:solidFill>
              </a:rPr>
              <a:t>）</a:t>
            </a:r>
            <a:r>
              <a:rPr lang="zh-CN" altLang="en-US" dirty="0"/>
              <a:t>，还是跨平台方案的</a:t>
            </a:r>
            <a:r>
              <a:rPr lang="en-US" altLang="zh-CN" dirty="0">
                <a:solidFill>
                  <a:srgbClr val="FF0000"/>
                </a:solidFill>
              </a:rPr>
              <a:t>Flutter</a:t>
            </a:r>
            <a:r>
              <a:rPr lang="zh-CN" altLang="en-US" dirty="0"/>
              <a:t>，甚至是</a:t>
            </a:r>
            <a:r>
              <a:rPr lang="zh-CN" altLang="en-US" dirty="0">
                <a:solidFill>
                  <a:srgbClr val="FF0000"/>
                </a:solidFill>
              </a:rPr>
              <a:t>移动端</a:t>
            </a:r>
            <a:r>
              <a:rPr lang="zh-CN" altLang="en-US" dirty="0"/>
              <a:t>都在转向组件化开发，包括</a:t>
            </a:r>
            <a:r>
              <a:rPr lang="zh-CN" altLang="en-US" dirty="0">
                <a:solidFill>
                  <a:srgbClr val="FF0000"/>
                </a:solidFill>
              </a:rPr>
              <a:t>小程序的开发</a:t>
            </a:r>
            <a:r>
              <a:rPr lang="zh-CN" altLang="en-US" dirty="0"/>
              <a:t>也是采用组件化开发的思想。</a:t>
            </a:r>
          </a:p>
          <a:p>
            <a:r>
              <a:rPr lang="zh-CN" altLang="en-US" dirty="0"/>
              <a:t>所以，学习组件化最重要的是</a:t>
            </a:r>
            <a:r>
              <a:rPr lang="zh-CN" altLang="en-US" dirty="0">
                <a:solidFill>
                  <a:srgbClr val="FF0000"/>
                </a:solidFill>
              </a:rPr>
              <a:t>它的思想</a:t>
            </a:r>
            <a:r>
              <a:rPr lang="zh-CN" altLang="en-US" dirty="0"/>
              <a:t>，每个框架或者平台可能实现方法不同，但是思想都是一样的。</a:t>
            </a:r>
          </a:p>
          <a:p>
            <a:endParaRPr kumimoji="1" lang="en-US" altLang="zh-CN" dirty="0"/>
          </a:p>
          <a:p>
            <a:r>
              <a:rPr lang="zh-CN" altLang="en-US" b="1" dirty="0"/>
              <a:t>我们需要通过组件化的思想来思考整个应用程序：</a:t>
            </a:r>
          </a:p>
          <a:p>
            <a:pPr lvl="1"/>
            <a:r>
              <a:rPr lang="zh-CN" altLang="en-US" dirty="0"/>
              <a:t>我们将一个</a:t>
            </a:r>
            <a:r>
              <a:rPr lang="zh-CN" altLang="en-US" dirty="0">
                <a:solidFill>
                  <a:srgbClr val="FF0000"/>
                </a:solidFill>
              </a:rPr>
              <a:t>完整的页面</a:t>
            </a:r>
            <a:r>
              <a:rPr lang="zh-CN" altLang="en-US" dirty="0"/>
              <a:t>分成</a:t>
            </a:r>
            <a:r>
              <a:rPr lang="zh-CN" altLang="en-US" dirty="0">
                <a:solidFill>
                  <a:srgbClr val="FF0000"/>
                </a:solidFill>
              </a:rPr>
              <a:t>很多个组件</a:t>
            </a:r>
            <a:r>
              <a:rPr lang="zh-CN" altLang="en-US" dirty="0"/>
              <a:t>；</a:t>
            </a:r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每个组件</a:t>
            </a:r>
            <a:r>
              <a:rPr lang="zh-CN" altLang="en-US" dirty="0"/>
              <a:t>都用于实现</a:t>
            </a:r>
            <a:r>
              <a:rPr lang="zh-CN" altLang="en-US" dirty="0">
                <a:solidFill>
                  <a:srgbClr val="FF0000"/>
                </a:solidFill>
              </a:rPr>
              <a:t>页面的一个功能块</a:t>
            </a:r>
            <a:r>
              <a:rPr lang="zh-CN" altLang="en-US" dirty="0"/>
              <a:t>；</a:t>
            </a:r>
          </a:p>
          <a:p>
            <a:pPr lvl="1"/>
            <a:r>
              <a:rPr lang="zh-CN" altLang="en-US" dirty="0"/>
              <a:t>而</a:t>
            </a:r>
            <a:r>
              <a:rPr lang="zh-CN" altLang="en-US" dirty="0">
                <a:solidFill>
                  <a:srgbClr val="FF0000"/>
                </a:solidFill>
              </a:rPr>
              <a:t>每一个组件</a:t>
            </a:r>
            <a:r>
              <a:rPr lang="zh-CN" altLang="en-US" dirty="0"/>
              <a:t>又可以进行</a:t>
            </a:r>
            <a:r>
              <a:rPr lang="zh-CN" altLang="en-US" dirty="0">
                <a:solidFill>
                  <a:srgbClr val="FF0000"/>
                </a:solidFill>
              </a:rPr>
              <a:t>细分</a:t>
            </a:r>
            <a:r>
              <a:rPr lang="zh-CN" altLang="en-US" dirty="0"/>
              <a:t>；</a:t>
            </a:r>
          </a:p>
          <a:p>
            <a:pPr lvl="1"/>
            <a:r>
              <a:rPr lang="zh-CN" altLang="en-US" dirty="0"/>
              <a:t>而</a:t>
            </a:r>
            <a:r>
              <a:rPr lang="zh-CN" altLang="en-US" dirty="0">
                <a:solidFill>
                  <a:srgbClr val="FF0000"/>
                </a:solidFill>
              </a:rPr>
              <a:t>组件本身</a:t>
            </a:r>
            <a:r>
              <a:rPr lang="zh-CN" altLang="en-US" dirty="0"/>
              <a:t>又可以在</a:t>
            </a:r>
            <a:r>
              <a:rPr lang="zh-CN" altLang="en-US" dirty="0">
                <a:solidFill>
                  <a:srgbClr val="FF0000"/>
                </a:solidFill>
              </a:rPr>
              <a:t>多个地方进行复用</a:t>
            </a:r>
            <a:r>
              <a:rPr lang="zh-CN" altLang="en-US" dirty="0"/>
              <a:t>；</a:t>
            </a:r>
          </a:p>
          <a:p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442204C8-A889-C14A-9162-35CD8913D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组件化开发</a:t>
            </a:r>
          </a:p>
        </p:txBody>
      </p:sp>
    </p:spTree>
    <p:extLst>
      <p:ext uri="{BB962C8B-B14F-4D97-AF65-F5344CB8AC3E}">
        <p14:creationId xmlns:p14="http://schemas.microsoft.com/office/powerpoint/2010/main" val="3795780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D40FC33F-8410-7745-8560-EC55928DF7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组件化是</a:t>
            </a:r>
            <a:r>
              <a:rPr lang="en-US" altLang="zh-CN" b="1" dirty="0"/>
              <a:t>Vue</a:t>
            </a:r>
            <a:r>
              <a:rPr lang="zh-CN" altLang="en-US" b="1" dirty="0"/>
              <a:t>、</a:t>
            </a:r>
            <a:r>
              <a:rPr lang="en-US" altLang="zh-CN" b="1" dirty="0"/>
              <a:t>React</a:t>
            </a:r>
            <a:r>
              <a:rPr lang="zh-CN" altLang="en-US" b="1" dirty="0"/>
              <a:t>、</a:t>
            </a:r>
            <a:r>
              <a:rPr lang="en-US" altLang="zh-CN" b="1" dirty="0"/>
              <a:t>Angular</a:t>
            </a:r>
            <a:r>
              <a:rPr lang="zh-CN" altLang="en-US" b="1" dirty="0"/>
              <a:t>的核心思想，也是我们后续课程的重点（包括以后实战项目）：</a:t>
            </a:r>
          </a:p>
          <a:p>
            <a:pPr lvl="1"/>
            <a:r>
              <a:rPr lang="zh-CN" altLang="en-US" dirty="0"/>
              <a:t>前面我们的</a:t>
            </a:r>
            <a:r>
              <a:rPr lang="en-US" altLang="zh-CN" dirty="0" err="1"/>
              <a:t>createApp</a:t>
            </a:r>
            <a:r>
              <a:rPr lang="zh-CN" altLang="en-US" dirty="0"/>
              <a:t>函数传入了一个</a:t>
            </a:r>
            <a:r>
              <a:rPr lang="zh-CN" altLang="en-US" dirty="0">
                <a:solidFill>
                  <a:srgbClr val="FF0000"/>
                </a:solidFill>
              </a:rPr>
              <a:t>对象</a:t>
            </a:r>
            <a:r>
              <a:rPr lang="en-US" altLang="zh-CN" dirty="0">
                <a:solidFill>
                  <a:srgbClr val="FF0000"/>
                </a:solidFill>
              </a:rPr>
              <a:t>App</a:t>
            </a:r>
            <a:r>
              <a:rPr lang="zh-CN" altLang="en-US" dirty="0"/>
              <a:t>，这个对象其实本质上就是</a:t>
            </a:r>
            <a:r>
              <a:rPr lang="zh-CN" altLang="en-US" dirty="0">
                <a:solidFill>
                  <a:srgbClr val="FF0000"/>
                </a:solidFill>
              </a:rPr>
              <a:t>一个组件</a:t>
            </a:r>
            <a:r>
              <a:rPr lang="zh-CN" altLang="en-US" dirty="0"/>
              <a:t>，也是我们应用程序的</a:t>
            </a:r>
            <a:r>
              <a:rPr lang="zh-CN" altLang="en-US" dirty="0">
                <a:solidFill>
                  <a:srgbClr val="FF0000"/>
                </a:solidFill>
              </a:rPr>
              <a:t>根组件</a:t>
            </a:r>
            <a:r>
              <a:rPr lang="zh-CN" altLang="en-US" dirty="0"/>
              <a:t>；</a:t>
            </a:r>
          </a:p>
          <a:p>
            <a:pPr lvl="1"/>
            <a:r>
              <a:rPr lang="zh-CN" altLang="en-US" dirty="0"/>
              <a:t>组件化提供了一种抽象，让我们可以开发出</a:t>
            </a:r>
            <a:r>
              <a:rPr lang="zh-CN" altLang="en-US" dirty="0">
                <a:solidFill>
                  <a:srgbClr val="FF0000"/>
                </a:solidFill>
              </a:rPr>
              <a:t>一个个独立可复用的小组件</a:t>
            </a:r>
            <a:r>
              <a:rPr lang="zh-CN" altLang="en-US" dirty="0"/>
              <a:t>来构造我们的应用；</a:t>
            </a:r>
          </a:p>
          <a:p>
            <a:pPr lvl="1"/>
            <a:r>
              <a:rPr lang="zh-CN" altLang="en-US" dirty="0"/>
              <a:t>任何的应用都会被抽象成一颗</a:t>
            </a:r>
            <a:r>
              <a:rPr lang="zh-CN" altLang="en-US" dirty="0">
                <a:solidFill>
                  <a:srgbClr val="FF0000"/>
                </a:solidFill>
              </a:rPr>
              <a:t>组件树</a:t>
            </a:r>
            <a:r>
              <a:rPr lang="zh-CN" altLang="en-US" dirty="0"/>
              <a:t>；</a:t>
            </a:r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lang="en-US" altLang="zh-CN" dirty="0"/>
          </a:p>
          <a:p>
            <a:r>
              <a:rPr lang="zh-CN" altLang="en-US" dirty="0"/>
              <a:t>接下来，我们来学习一下在</a:t>
            </a:r>
            <a:r>
              <a:rPr lang="en-US" altLang="zh-CN" b="1" dirty="0"/>
              <a:t>Vue</a:t>
            </a:r>
            <a:r>
              <a:rPr lang="zh-CN" altLang="en-US" b="1" dirty="0"/>
              <a:t>中如何注册一个组件</a:t>
            </a:r>
            <a:r>
              <a:rPr lang="zh-CN" altLang="en-US" dirty="0"/>
              <a:t>，以及之后</a:t>
            </a:r>
            <a:r>
              <a:rPr lang="zh-CN" altLang="en-US" b="1" dirty="0"/>
              <a:t>如何使用这个注册后的组件</a:t>
            </a:r>
            <a:r>
              <a:rPr lang="zh-CN" altLang="en-US" dirty="0"/>
              <a:t>。</a:t>
            </a:r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61CC6CB-305D-254F-9764-F4913D15C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Vue</a:t>
            </a:r>
            <a:r>
              <a:rPr kumimoji="1" lang="zh-CN" altLang="en-US" dirty="0"/>
              <a:t>的组件化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2AE549CB-26DD-C84E-8FA7-A6CE06E93F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7202" y="3080761"/>
            <a:ext cx="6512891" cy="2519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8243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097AAAE-5336-E145-984A-4345E7A2D1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如果我们现在有一部分</a:t>
            </a:r>
            <a:r>
              <a:rPr lang="zh-CN" altLang="en-US" b="1" dirty="0"/>
              <a:t>内容（模板、逻辑等）</a:t>
            </a:r>
            <a:r>
              <a:rPr lang="zh-CN" altLang="en-US" dirty="0"/>
              <a:t>，我们希望将这部分内容抽取到一个</a:t>
            </a:r>
            <a:r>
              <a:rPr lang="zh-CN" altLang="en-US" b="1" dirty="0"/>
              <a:t>独立的组件</a:t>
            </a:r>
            <a:r>
              <a:rPr lang="zh-CN" altLang="en-US" dirty="0"/>
              <a:t>中去维护，这个时候</a:t>
            </a:r>
            <a:r>
              <a:rPr lang="zh-CN" altLang="en-US" b="1" dirty="0"/>
              <a:t>如何注册一个组件</a:t>
            </a:r>
            <a:r>
              <a:rPr lang="zh-CN" altLang="en-US" dirty="0"/>
              <a:t>呢？</a:t>
            </a:r>
            <a:endParaRPr lang="en-US" altLang="zh-CN" dirty="0"/>
          </a:p>
          <a:p>
            <a:r>
              <a:rPr lang="zh-CN" altLang="en-US" b="1" dirty="0"/>
              <a:t>我们先从简单的开始谈起，比如下面的模板希望抽离到一个单独的组件：</a:t>
            </a:r>
            <a:endParaRPr lang="en-US" altLang="zh-CN" b="1" dirty="0"/>
          </a:p>
          <a:p>
            <a:endParaRPr kumimoji="1" lang="en-US" altLang="zh-CN" dirty="0"/>
          </a:p>
          <a:p>
            <a:endParaRPr lang="en-US" altLang="zh-CN" dirty="0"/>
          </a:p>
          <a:p>
            <a:endParaRPr lang="en-US" altLang="zh-CN" b="1" dirty="0"/>
          </a:p>
          <a:p>
            <a:r>
              <a:rPr lang="zh-CN" altLang="en-US" b="1" dirty="0"/>
              <a:t>注册组件分成两种：</a:t>
            </a:r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全局组件：</a:t>
            </a:r>
            <a:r>
              <a:rPr lang="zh-CN" altLang="en-US" dirty="0"/>
              <a:t>在任何其他的组件中都可以使用的组件；</a:t>
            </a:r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局部组件：</a:t>
            </a:r>
            <a:r>
              <a:rPr lang="zh-CN" altLang="en-US" dirty="0"/>
              <a:t>只有在注册的组件中才能使用的组件；</a:t>
            </a:r>
          </a:p>
          <a:p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34B18F06-D200-1444-B718-414E36109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注册组件的方式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1E2DCFB-6137-4A4B-ABED-45674477AA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422" y="2712288"/>
            <a:ext cx="3294493" cy="813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639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79045E90-48E3-3041-9687-FC0072B19C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我们先来学习一下全局组件的注册：</a:t>
            </a:r>
          </a:p>
          <a:p>
            <a:pPr lvl="1"/>
            <a:r>
              <a:rPr lang="zh-CN" altLang="en-US" dirty="0"/>
              <a:t>全局组件需要使用我们全局创建的</a:t>
            </a:r>
            <a:r>
              <a:rPr lang="en-US" altLang="zh-CN" dirty="0">
                <a:solidFill>
                  <a:srgbClr val="FF0000"/>
                </a:solidFill>
              </a:rPr>
              <a:t>app</a:t>
            </a:r>
            <a:r>
              <a:rPr lang="zh-CN" altLang="en-US" dirty="0">
                <a:solidFill>
                  <a:srgbClr val="FF0000"/>
                </a:solidFill>
              </a:rPr>
              <a:t>来注册组件</a:t>
            </a:r>
            <a:r>
              <a:rPr lang="zh-CN" altLang="en-US" dirty="0"/>
              <a:t>；</a:t>
            </a:r>
          </a:p>
          <a:p>
            <a:pPr lvl="1"/>
            <a:r>
              <a:rPr lang="zh-CN" altLang="en-US" dirty="0"/>
              <a:t>通过</a:t>
            </a:r>
            <a:r>
              <a:rPr lang="en-US" altLang="zh-CN" dirty="0">
                <a:solidFill>
                  <a:srgbClr val="FF0000"/>
                </a:solidFill>
              </a:rPr>
              <a:t>component</a:t>
            </a:r>
            <a:r>
              <a:rPr lang="zh-CN" altLang="en-US" dirty="0">
                <a:solidFill>
                  <a:srgbClr val="FF0000"/>
                </a:solidFill>
              </a:rPr>
              <a:t>方法</a:t>
            </a:r>
            <a:r>
              <a:rPr lang="zh-CN" altLang="en-US" dirty="0"/>
              <a:t>传入</a:t>
            </a:r>
            <a:r>
              <a:rPr lang="zh-CN" altLang="en-US" dirty="0">
                <a:solidFill>
                  <a:srgbClr val="FF0000"/>
                </a:solidFill>
              </a:rPr>
              <a:t>组件名称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FF0000"/>
                </a:solidFill>
              </a:rPr>
              <a:t>组件对象</a:t>
            </a:r>
            <a:r>
              <a:rPr lang="zh-CN" altLang="en-US" dirty="0"/>
              <a:t>即可注册一个全局组件了；</a:t>
            </a:r>
          </a:p>
          <a:p>
            <a:pPr lvl="1"/>
            <a:r>
              <a:rPr lang="zh-CN" altLang="en-US" dirty="0"/>
              <a:t>之后，我们可以在</a:t>
            </a:r>
            <a:r>
              <a:rPr lang="en-US" altLang="zh-CN" dirty="0">
                <a:solidFill>
                  <a:srgbClr val="FF0000"/>
                </a:solidFill>
              </a:rPr>
              <a:t>App</a:t>
            </a:r>
            <a:r>
              <a:rPr lang="zh-CN" altLang="en-US" dirty="0">
                <a:solidFill>
                  <a:srgbClr val="FF0000"/>
                </a:solidFill>
              </a:rPr>
              <a:t>组件的</a:t>
            </a:r>
            <a:r>
              <a:rPr lang="en-US" altLang="zh-CN" dirty="0">
                <a:solidFill>
                  <a:srgbClr val="FF0000"/>
                </a:solidFill>
              </a:rPr>
              <a:t>template</a:t>
            </a:r>
            <a:r>
              <a:rPr lang="zh-CN" altLang="en-US" dirty="0">
                <a:solidFill>
                  <a:srgbClr val="FF0000"/>
                </a:solidFill>
              </a:rPr>
              <a:t>中</a:t>
            </a:r>
            <a:r>
              <a:rPr lang="zh-CN" altLang="en-US" dirty="0"/>
              <a:t>直接</a:t>
            </a:r>
            <a:r>
              <a:rPr lang="zh-CN" altLang="en-US" dirty="0">
                <a:solidFill>
                  <a:srgbClr val="FF0000"/>
                </a:solidFill>
              </a:rPr>
              <a:t>使用这个全局组件</a:t>
            </a:r>
            <a:r>
              <a:rPr lang="zh-CN" altLang="en-US" dirty="0"/>
              <a:t>：</a:t>
            </a:r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3242958E-01D4-FB41-A693-C0E4117DE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注册全局组件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1D09128-F955-6546-861E-01CD3F8ED6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722" y="3316765"/>
            <a:ext cx="3966081" cy="327497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FA275FF-3023-D444-B243-911959C2BA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8800" y="3881337"/>
            <a:ext cx="3277831" cy="1867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96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D72F5B80-3FFC-784C-95A8-A42CF4FF7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当然，我们组件本身也可以有自己的代码逻辑：</a:t>
            </a:r>
            <a:endParaRPr lang="en-US" altLang="zh-CN" b="1" dirty="0"/>
          </a:p>
          <a:p>
            <a:pPr lvl="1"/>
            <a:r>
              <a:rPr kumimoji="1" lang="zh-CN" altLang="en-US" dirty="0"/>
              <a:t>比如自己的</a:t>
            </a:r>
            <a:r>
              <a:rPr kumimoji="1" lang="en-US" altLang="zh-CN" dirty="0"/>
              <a:t>data</a:t>
            </a:r>
            <a:r>
              <a:rPr kumimoji="1" lang="zh-CN" altLang="en-US" dirty="0"/>
              <a:t>、</a:t>
            </a:r>
            <a:r>
              <a:rPr kumimoji="1" lang="en-US" altLang="zh-CN" dirty="0"/>
              <a:t>computed</a:t>
            </a:r>
            <a:r>
              <a:rPr kumimoji="1" lang="zh-CN" altLang="en-US" dirty="0"/>
              <a:t>、</a:t>
            </a:r>
            <a:r>
              <a:rPr kumimoji="1" lang="en-US" altLang="zh-CN" dirty="0"/>
              <a:t>methods</a:t>
            </a:r>
            <a:r>
              <a:rPr kumimoji="1" lang="zh-CN" altLang="en-US" dirty="0"/>
              <a:t>等等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0BDFE0B-91EE-E74C-8F71-769A50768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全局组件的逻辑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BD67434-03ED-BC43-BD0D-D1A1E4F422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304" y="2304618"/>
            <a:ext cx="4285709" cy="4396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716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theme/theme1.xml><?xml version="1.0" encoding="utf-8"?>
<a:theme xmlns:a="http://schemas.openxmlformats.org/drawingml/2006/main" name="2021-4-26-2">
  <a:themeElements>
    <a:clrScheme name="黄橙色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 bwMode="auto"/>
      <a:bodyPr vert="horz" lIns="91440" tIns="45720" rIns="91440" bIns="45720" rtlCol="0" anchor="ctr">
        <a:noAutofit/>
      </a:bodyPr>
      <a:lstStyle>
        <a:defPPr algn="l"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2021-4-26-2" id="{4A51172A-A772-3E4F-9001-22DF8F808751}" vid="{4E90DBBC-22CF-6C41-B475-53D708E4241F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2021-4-26-2</Template>
  <TotalTime>42684</TotalTime>
  <Words>1707</Words>
  <Application>Microsoft Office PowerPoint</Application>
  <PresentationFormat>宽屏</PresentationFormat>
  <Paragraphs>138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0" baseType="lpstr">
      <vt:lpstr>等线</vt:lpstr>
      <vt:lpstr>等线 Light</vt:lpstr>
      <vt:lpstr>宋体</vt:lpstr>
      <vt:lpstr>微软雅黑</vt:lpstr>
      <vt:lpstr>微软雅黑</vt:lpstr>
      <vt:lpstr>Arial</vt:lpstr>
      <vt:lpstr>Consolas</vt:lpstr>
      <vt:lpstr>Wingdings</vt:lpstr>
      <vt:lpstr>2021-4-26-2</vt:lpstr>
      <vt:lpstr>Vue组件化基础 - 脚手架</vt:lpstr>
      <vt:lpstr>PowerPoint 演示文稿</vt:lpstr>
      <vt:lpstr>人处理问题的方式</vt:lpstr>
      <vt:lpstr>认识组件化开发</vt:lpstr>
      <vt:lpstr>组件化开发</vt:lpstr>
      <vt:lpstr>Vue的组件化</vt:lpstr>
      <vt:lpstr>注册组件的方式</vt:lpstr>
      <vt:lpstr>注册全局组件</vt:lpstr>
      <vt:lpstr>全局组件的逻辑</vt:lpstr>
      <vt:lpstr>组件的名称</vt:lpstr>
      <vt:lpstr>注册局部组件</vt:lpstr>
      <vt:lpstr>布局组件注册代码</vt:lpstr>
      <vt:lpstr>Vue的开发模式</vt:lpstr>
      <vt:lpstr>单文件的特点</vt:lpstr>
      <vt:lpstr>如何支持SFC</vt:lpstr>
      <vt:lpstr>VSCode对SFC文件的支持</vt:lpstr>
      <vt:lpstr>Vue CLI脚手架</vt:lpstr>
      <vt:lpstr>Vue CLI 安装和使用</vt:lpstr>
      <vt:lpstr>vue create 项目的过程</vt:lpstr>
      <vt:lpstr>项目的目录结构</vt:lpstr>
      <vt:lpstr>Vue CLI的运行原理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Vue3+TypeScript</dc:title>
  <dc:creator>coder why</dc:creator>
  <cp:lastModifiedBy>coderwhy</cp:lastModifiedBy>
  <cp:revision>1443</cp:revision>
  <dcterms:created xsi:type="dcterms:W3CDTF">2021-04-26T13:18:14Z</dcterms:created>
  <dcterms:modified xsi:type="dcterms:W3CDTF">2022-07-11T23:34:13Z</dcterms:modified>
</cp:coreProperties>
</file>