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8" r:id="rId14"/>
    <p:sldId id="267" r:id="rId15"/>
    <p:sldId id="269" r:id="rId16"/>
    <p:sldId id="272" r:id="rId17"/>
    <p:sldId id="271" r:id="rId18"/>
    <p:sldId id="273" r:id="rId19"/>
    <p:sldId id="275" r:id="rId20"/>
    <p:sldId id="274"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varScale="1">
        <p:scale>
          <a:sx n="66" d="100"/>
          <a:sy n="66" d="100"/>
        </p:scale>
        <p:origin x="5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3CECA-B515-4674-83B7-BDD389534AB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C4FC740-B7AE-4B20-B502-F27D36E83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473C680-9911-4FD4-9B3F-4B8A4620A010}"/>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FA154C1A-1DA6-4BC1-9316-2AB3CD32844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605F10-0731-4D3A-A37D-5437B10C769D}"/>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65111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4B5018-91CE-4F14-9307-7288D19F3FF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40EA555-A39C-4CEB-B3DF-52FA907B586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1D866D-D0A0-44DC-BA15-344C13E069C9}"/>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B234C7CC-14D6-4327-8D94-6E01D746074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34ED213-B464-417B-932C-2EEAABF87B31}"/>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90372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1BBA489-1A3D-4E7A-BD00-3343897EC1A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4E50089-032F-4FEC-81DC-B03E5C8F2CB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2DCCB2-BEEE-4497-B26C-5C3776734A09}"/>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C1FA6B8F-E7C8-4579-B261-A6886A0B912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354D4C-42AB-4184-B5A8-66FDBC026603}"/>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355256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887062-F052-41EF-BD80-41255E8540D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4302EDF-5C50-4432-8681-07539AA8A23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68DE75-F428-4FCC-BCA9-43EDD2B026F4}"/>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31D12955-671C-4AFE-9498-C73C227522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10A648-E9DC-42B2-A00A-DBA5537C6330}"/>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11529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BA32B4-D28F-4B96-B20C-653A340C0E0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D0230C2-108F-4D0D-8908-C2170E0CC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1DA7210-CE93-4C7D-9D8D-7EF147EC4E6E}"/>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DB7F2F2D-017A-4633-A3BC-129C7FFE80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9307A35-069D-4E3A-AAB0-B1C655980C10}"/>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15448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34F0C0-C578-402E-BCC6-C14DC0B9625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3DC6026-B985-45F9-8470-EC8FF93E2F8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43AEA85-4FB0-4E69-A475-5F093880818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722476F-2B38-4B78-915D-0732C95435D2}"/>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1C9E641C-586E-46E1-ACA7-F041FD7285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F29E83-BD7B-44C7-AA4B-E94817BB258A}"/>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30579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36A469-D86E-416D-A0DE-4C8A660ED34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FE6F72A-1062-4E11-A0FD-4188F625B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D604D62-64A6-4626-AF4B-DC1180BA09D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2150FB9-5EC6-4A20-A246-478CAD7DD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42AF3C8-55DD-473B-AB62-955E9832F3E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605FB48-2F94-4CA4-89D7-006B25EA05E5}"/>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8" name="Нижний колонтитул 7">
            <a:extLst>
              <a:ext uri="{FF2B5EF4-FFF2-40B4-BE49-F238E27FC236}">
                <a16:creationId xmlns:a16="http://schemas.microsoft.com/office/drawing/2014/main" id="{794C44CA-C893-4AF3-AD44-D5E32B77AF4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3392FCC-B07C-489B-A263-17F764C057BD}"/>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63264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D92E0-157E-4792-AA36-1EDD971650E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DCA68FE-648B-46A1-A61A-52B1147149B7}"/>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4" name="Нижний колонтитул 3">
            <a:extLst>
              <a:ext uri="{FF2B5EF4-FFF2-40B4-BE49-F238E27FC236}">
                <a16:creationId xmlns:a16="http://schemas.microsoft.com/office/drawing/2014/main" id="{626457A3-27F9-4B09-B4E4-4EE29A820B5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9100D5F-8CAB-4663-B957-F6E4F65579AD}"/>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180488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0F339F-500A-4972-ACF6-A9F19A1A6A77}"/>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3" name="Нижний колонтитул 2">
            <a:extLst>
              <a:ext uri="{FF2B5EF4-FFF2-40B4-BE49-F238E27FC236}">
                <a16:creationId xmlns:a16="http://schemas.microsoft.com/office/drawing/2014/main" id="{DAFDA38D-E02E-46A2-85B8-7242C3C4D84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96B92BD-C550-4BA4-AB49-8307F8A0A9C6}"/>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219629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D7A52-1C85-4203-9570-445AC040B83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60F045A-BFE9-4D16-A40A-3D93655E4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1CD45BA-EC8B-4C83-9BE0-69F0571E0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E6A18E8-E27F-4A68-B412-797A2E6F4D4D}"/>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62D2BE92-3436-43A7-8CF4-113CD70726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BAC2803-2CEC-4BCB-AA92-478D9BB4EDE3}"/>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10182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5EEA3-5B14-4AC6-980A-8B19A14FB7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9CE687C-AD1C-4ACA-B501-10CBBD88A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CA54707-5641-4367-BEF9-3A09E5C40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939D832-4970-4767-B0DF-CCC10C93A448}"/>
              </a:ext>
            </a:extLst>
          </p:cNvPr>
          <p:cNvSpPr>
            <a:spLocks noGrp="1"/>
          </p:cNvSpPr>
          <p:nvPr>
            <p:ph type="dt" sz="half" idx="10"/>
          </p:nvPr>
        </p:nvSpPr>
        <p:spPr/>
        <p:txBody>
          <a:bodyPr/>
          <a:lstStyle/>
          <a:p>
            <a:fld id="{A0C58D50-A4A4-417D-98B0-1BEDE679CEA6}" type="datetimeFigureOut">
              <a:rPr lang="ru-RU" smtClean="0"/>
              <a:t>28.02.2024</a:t>
            </a:fld>
            <a:endParaRPr lang="ru-RU"/>
          </a:p>
        </p:txBody>
      </p:sp>
      <p:sp>
        <p:nvSpPr>
          <p:cNvPr id="6" name="Нижний колонтитул 5">
            <a:extLst>
              <a:ext uri="{FF2B5EF4-FFF2-40B4-BE49-F238E27FC236}">
                <a16:creationId xmlns:a16="http://schemas.microsoft.com/office/drawing/2014/main" id="{FF0FC29C-F29B-4E67-9209-98A257604FC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2F0E8F0-12AF-4865-AF05-897C5C4B51E1}"/>
              </a:ext>
            </a:extLst>
          </p:cNvPr>
          <p:cNvSpPr>
            <a:spLocks noGrp="1"/>
          </p:cNvSpPr>
          <p:nvPr>
            <p:ph type="sldNum" sz="quarter" idx="12"/>
          </p:nvPr>
        </p:nvSpPr>
        <p:spPr/>
        <p:txBody>
          <a:bodyPr/>
          <a:lstStyle/>
          <a:p>
            <a:fld id="{4AB62F67-0BCD-4E74-977D-950064F368E6}" type="slidenum">
              <a:rPr lang="ru-RU" smtClean="0"/>
              <a:t>‹#›</a:t>
            </a:fld>
            <a:endParaRPr lang="ru-RU"/>
          </a:p>
        </p:txBody>
      </p:sp>
    </p:spTree>
    <p:extLst>
      <p:ext uri="{BB962C8B-B14F-4D97-AF65-F5344CB8AC3E}">
        <p14:creationId xmlns:p14="http://schemas.microsoft.com/office/powerpoint/2010/main" val="109511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6ACB6-1009-46E3-A2CA-977417D74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44A42CF-0B86-45C4-925A-988E3000E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72DD0B-CC0B-42D2-8872-DB7F0556D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58D50-A4A4-417D-98B0-1BEDE679CEA6}" type="datetimeFigureOut">
              <a:rPr lang="ru-RU" smtClean="0"/>
              <a:t>28.02.2024</a:t>
            </a:fld>
            <a:endParaRPr lang="ru-RU"/>
          </a:p>
        </p:txBody>
      </p:sp>
      <p:sp>
        <p:nvSpPr>
          <p:cNvPr id="5" name="Нижний колонтитул 4">
            <a:extLst>
              <a:ext uri="{FF2B5EF4-FFF2-40B4-BE49-F238E27FC236}">
                <a16:creationId xmlns:a16="http://schemas.microsoft.com/office/drawing/2014/main" id="{DE2E6243-3CC0-4693-8B9E-12CA1FF04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DC6F739-1CBF-456D-82E9-9F57D04A5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62F67-0BCD-4E74-977D-950064F368E6}" type="slidenum">
              <a:rPr lang="ru-RU" smtClean="0"/>
              <a:t>‹#›</a:t>
            </a:fld>
            <a:endParaRPr lang="ru-RU"/>
          </a:p>
        </p:txBody>
      </p:sp>
    </p:spTree>
    <p:extLst>
      <p:ext uri="{BB962C8B-B14F-4D97-AF65-F5344CB8AC3E}">
        <p14:creationId xmlns:p14="http://schemas.microsoft.com/office/powerpoint/2010/main" val="357663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b.ru/posts/development_methodology_msf?ysclid=lt35xxccm2368388527" TargetMode="External"/><Relationship Id="rId2" Type="http://schemas.openxmlformats.org/officeDocument/2006/relationships/hyperlink" Target="https://intuit.ru/studies/courses/611/467/lecture/28814?page=3" TargetMode="External"/><Relationship Id="rId1" Type="http://schemas.openxmlformats.org/officeDocument/2006/relationships/slideLayout" Target="../slideLayouts/slideLayout2.xml"/><Relationship Id="rId4" Type="http://schemas.openxmlformats.org/officeDocument/2006/relationships/hyperlink" Target="https://docs.yandex.ru/docs/view?tm=1708965506&amp;tld=ru&amp;lang=ru&amp;name=MSFA2009_w.pdf&amp;text=microsoft%20solutions%20framework&amp;url=https%3A%2F%2Fdownload.microsoft.com%2Fdocuments%2Frus%2Fmsdn%2FMSFA2009_w.pdf&amp;lr=213&amp;mime=pdf&amp;l10n=ru&amp;sign=cfce6a9614dd86eecf5a34b5be977781&amp;keyno=0&amp;serpParams=tm%3D1708965506%26tld%3Dru%26lang%3Dru%26name%3DMSFA2009_w.pdf%26text%3Dmicrosoft%2Bsolutions%2Bframework%26url%3Dhttps%253A%2F%2Fdownload.microsoft.com%2Fdocuments%2Frus%2Fmsdn%2FMSFA2009_w.pdf%26lr%3D213%26mime%3Dpdf%26l10n%3Dru%26sign%3Dcfce6a9614dd86eecf5a34b5be977781%26keyno%3D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3DC5FE-C56C-42A9-814C-B53EE1CA8C92}"/>
              </a:ext>
            </a:extLst>
          </p:cNvPr>
          <p:cNvSpPr>
            <a:spLocks noGrp="1"/>
          </p:cNvSpPr>
          <p:nvPr>
            <p:ph type="ctrTitle"/>
          </p:nvPr>
        </p:nvSpPr>
        <p:spPr/>
        <p:txBody>
          <a:bodyPr/>
          <a:lstStyle/>
          <a:p>
            <a:r>
              <a:rPr lang="en-US" dirty="0"/>
              <a:t>Microsoft Solutions Framework</a:t>
            </a:r>
            <a:endParaRPr lang="ru-RU" dirty="0"/>
          </a:p>
        </p:txBody>
      </p:sp>
      <p:sp>
        <p:nvSpPr>
          <p:cNvPr id="3" name="Подзаголовок 2">
            <a:extLst>
              <a:ext uri="{FF2B5EF4-FFF2-40B4-BE49-F238E27FC236}">
                <a16:creationId xmlns:a16="http://schemas.microsoft.com/office/drawing/2014/main" id="{4E18A4AE-3A12-42EC-B345-D6F5DE1AC5D1}"/>
              </a:ext>
            </a:extLst>
          </p:cNvPr>
          <p:cNvSpPr>
            <a:spLocks noGrp="1"/>
          </p:cNvSpPr>
          <p:nvPr>
            <p:ph type="subTitle" idx="1"/>
          </p:nvPr>
        </p:nvSpPr>
        <p:spPr/>
        <p:txBody>
          <a:bodyPr/>
          <a:lstStyle/>
          <a:p>
            <a:r>
              <a:rPr lang="ru-RU" dirty="0"/>
              <a:t>доклад</a:t>
            </a:r>
          </a:p>
        </p:txBody>
      </p:sp>
      <p:sp>
        <p:nvSpPr>
          <p:cNvPr id="4" name="TextBox 3">
            <a:extLst>
              <a:ext uri="{FF2B5EF4-FFF2-40B4-BE49-F238E27FC236}">
                <a16:creationId xmlns:a16="http://schemas.microsoft.com/office/drawing/2014/main" id="{5DF12A23-7DD3-49A9-B53B-645FCAFAECC5}"/>
              </a:ext>
            </a:extLst>
          </p:cNvPr>
          <p:cNvSpPr txBox="1"/>
          <p:nvPr/>
        </p:nvSpPr>
        <p:spPr>
          <a:xfrm>
            <a:off x="9028497" y="5763689"/>
            <a:ext cx="3801979" cy="615553"/>
          </a:xfrm>
          <a:prstGeom prst="rect">
            <a:avLst/>
          </a:prstGeom>
          <a:noFill/>
        </p:spPr>
        <p:txBody>
          <a:bodyPr wrap="square" rtlCol="0">
            <a:spAutoFit/>
          </a:bodyPr>
          <a:lstStyle/>
          <a:p>
            <a:r>
              <a:rPr lang="ru-RU" sz="1600" b="0" strike="noStrike" spc="-1" dirty="0">
                <a:solidFill>
                  <a:srgbClr val="000000"/>
                </a:solidFill>
                <a:latin typeface="Calibri"/>
              </a:rPr>
              <a:t>Преподаватель: Старичков Н.Ю.</a:t>
            </a:r>
            <a:endParaRPr lang="ru-RU" sz="1600" b="0" strike="noStrike" spc="-1" dirty="0">
              <a:solidFill>
                <a:srgbClr val="000000"/>
              </a:solidFill>
              <a:latin typeface="XO Oriel"/>
            </a:endParaRPr>
          </a:p>
          <a:p>
            <a:endParaRPr lang="ru-RU" dirty="0"/>
          </a:p>
        </p:txBody>
      </p:sp>
      <p:sp>
        <p:nvSpPr>
          <p:cNvPr id="5" name="TextBox 4">
            <a:extLst>
              <a:ext uri="{FF2B5EF4-FFF2-40B4-BE49-F238E27FC236}">
                <a16:creationId xmlns:a16="http://schemas.microsoft.com/office/drawing/2014/main" id="{1A775664-1D2E-465F-97D4-52BBB5631D41}"/>
              </a:ext>
            </a:extLst>
          </p:cNvPr>
          <p:cNvSpPr txBox="1"/>
          <p:nvPr/>
        </p:nvSpPr>
        <p:spPr>
          <a:xfrm>
            <a:off x="7141945" y="5496530"/>
            <a:ext cx="5813659" cy="615553"/>
          </a:xfrm>
          <a:prstGeom prst="rect">
            <a:avLst/>
          </a:prstGeom>
          <a:noFill/>
        </p:spPr>
        <p:txBody>
          <a:bodyPr wrap="square" rtlCol="0">
            <a:spAutoFit/>
          </a:bodyPr>
          <a:lstStyle/>
          <a:p>
            <a:r>
              <a:rPr lang="ru-RU" sz="1600" b="0" strike="noStrike" spc="-1" dirty="0">
                <a:solidFill>
                  <a:srgbClr val="000000"/>
                </a:solidFill>
                <a:latin typeface="Calibri"/>
              </a:rPr>
              <a:t>Подготовил: студент группы БПИ-23</a:t>
            </a:r>
            <a:r>
              <a:rPr lang="en-US" sz="1600" b="0" strike="noStrike" spc="-1" dirty="0">
                <a:solidFill>
                  <a:srgbClr val="000000"/>
                </a:solidFill>
                <a:latin typeface="Calibri"/>
              </a:rPr>
              <a:t>5 </a:t>
            </a:r>
            <a:r>
              <a:rPr lang="ru-RU" sz="1600" b="0" strike="noStrike" spc="-1" dirty="0">
                <a:solidFill>
                  <a:srgbClr val="000000"/>
                </a:solidFill>
                <a:latin typeface="Calibri"/>
              </a:rPr>
              <a:t>Лившиц Леонид </a:t>
            </a:r>
            <a:endParaRPr lang="ru-RU" sz="1600" b="0" strike="noStrike" spc="-1" dirty="0">
              <a:solidFill>
                <a:srgbClr val="000000"/>
              </a:solidFill>
              <a:latin typeface="XO Oriel"/>
            </a:endParaRPr>
          </a:p>
          <a:p>
            <a:endParaRPr lang="ru-RU" dirty="0"/>
          </a:p>
        </p:txBody>
      </p:sp>
    </p:spTree>
    <p:extLst>
      <p:ext uri="{BB962C8B-B14F-4D97-AF65-F5344CB8AC3E}">
        <p14:creationId xmlns:p14="http://schemas.microsoft.com/office/powerpoint/2010/main" val="226949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843453-B04E-43CE-B95B-F2D3BBA1571A}"/>
              </a:ext>
            </a:extLst>
          </p:cNvPr>
          <p:cNvSpPr>
            <a:spLocks noGrp="1"/>
          </p:cNvSpPr>
          <p:nvPr>
            <p:ph type="title"/>
          </p:nvPr>
        </p:nvSpPr>
        <p:spPr/>
        <p:txBody>
          <a:bodyPr/>
          <a:lstStyle/>
          <a:p>
            <a:r>
              <a:rPr lang="ru-RU" dirty="0"/>
              <a:t>Модель разработки </a:t>
            </a:r>
            <a:r>
              <a:rPr lang="en-US" dirty="0"/>
              <a:t>MSF</a:t>
            </a:r>
            <a:endParaRPr lang="ru-RU" dirty="0"/>
          </a:p>
        </p:txBody>
      </p:sp>
      <p:sp>
        <p:nvSpPr>
          <p:cNvPr id="3" name="Объект 2">
            <a:extLst>
              <a:ext uri="{FF2B5EF4-FFF2-40B4-BE49-F238E27FC236}">
                <a16:creationId xmlns:a16="http://schemas.microsoft.com/office/drawing/2014/main" id="{4D09960E-BB08-4A20-829E-BE14B15FD460}"/>
              </a:ext>
            </a:extLst>
          </p:cNvPr>
          <p:cNvSpPr>
            <a:spLocks noGrp="1"/>
          </p:cNvSpPr>
          <p:nvPr>
            <p:ph idx="1"/>
          </p:nvPr>
        </p:nvSpPr>
        <p:spPr>
          <a:xfrm>
            <a:off x="838200" y="1402113"/>
            <a:ext cx="10515600" cy="4950560"/>
          </a:xfrm>
        </p:spPr>
        <p:txBody>
          <a:bodyPr>
            <a:normAutofit fontScale="25000" lnSpcReduction="20000"/>
          </a:bodyPr>
          <a:lstStyle/>
          <a:p>
            <a:pPr algn="l"/>
            <a:r>
              <a:rPr lang="ru-RU" sz="8800" b="0" i="0" dirty="0">
                <a:solidFill>
                  <a:srgbClr val="2C2D30"/>
                </a:solidFill>
                <a:effectLst/>
              </a:rPr>
              <a:t>Модель не предписывает конкретных процедур и не содержит жестких формализованных требований к процессу — при создании MSF компания Microsoft стремилась сделать ее гибкой и адаптируемой к условиям любого проекта. В MSF объединились две концепции разработки: «Водопад» и спиральная модель. </a:t>
            </a:r>
          </a:p>
          <a:p>
            <a:pPr algn="l"/>
            <a:r>
              <a:rPr lang="ru-RU" sz="8800" b="0" i="0" dirty="0">
                <a:solidFill>
                  <a:srgbClr val="2C2D30"/>
                </a:solidFill>
                <a:effectLst/>
              </a:rPr>
              <a:t>От «Водопада» MSF досталась система вех (</a:t>
            </a:r>
            <a:r>
              <a:rPr lang="ru-RU" sz="8800" b="0" i="0" dirty="0" err="1">
                <a:solidFill>
                  <a:srgbClr val="2C2D30"/>
                </a:solidFill>
                <a:effectLst/>
              </a:rPr>
              <a:t>milestones</a:t>
            </a:r>
            <a:r>
              <a:rPr lang="ru-RU" sz="8800" b="0" i="0" dirty="0">
                <a:solidFill>
                  <a:srgbClr val="2C2D30"/>
                </a:solidFill>
                <a:effectLst/>
              </a:rPr>
              <a:t>) — особых точек в конце каждой фазы процесса, отвечающих заданным критериям завершения фазы. В этих точках команда рассматривает результаты своего труда и отвечает на вопросы «Сделали ли мы все, что планировали?», «Работает ли решение так, как нужно заказчику?», «Готовы ли мы двигаться дальше или необходимо уделить внимание доработкам?». Чтобы перейти на следующий этап, необходимо дать большинство положительных ответов.</a:t>
            </a:r>
          </a:p>
          <a:p>
            <a:pPr algn="l"/>
            <a:r>
              <a:rPr lang="ru-RU" sz="8800" b="0" i="0" dirty="0">
                <a:solidFill>
                  <a:srgbClr val="2C2D30"/>
                </a:solidFill>
                <a:effectLst/>
              </a:rPr>
              <a:t>От спиральной модели MSF унаследовала фокусировку на уточнениях требований к проекту. Разработчик должен постоянно быть готов к тому, что задачи, а порой и цели клиента могут измениться на любом этапе работы. </a:t>
            </a:r>
          </a:p>
          <a:p>
            <a:pPr algn="l"/>
            <a:r>
              <a:rPr lang="ru-RU" sz="8800" b="0" i="0" dirty="0">
                <a:solidFill>
                  <a:srgbClr val="2C2D30"/>
                </a:solidFill>
                <a:effectLst/>
              </a:rPr>
              <a:t>Инновационность методологии заключается в том, что она охватывает жизненный цикл решения от начала проекта до развертывания в реальном времени. Это помогает проектным группам сосредоточиться на бизнес-ценности приложения, поскольку она не будет реализована до тех пор, пока решение не развернуто и не запущено в эксплуатацию.</a:t>
            </a:r>
          </a:p>
          <a:p>
            <a:endParaRPr lang="ru-RU" dirty="0"/>
          </a:p>
        </p:txBody>
      </p:sp>
    </p:spTree>
    <p:extLst>
      <p:ext uri="{BB962C8B-B14F-4D97-AF65-F5344CB8AC3E}">
        <p14:creationId xmlns:p14="http://schemas.microsoft.com/office/powerpoint/2010/main" val="129745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6712FA2-45AE-4E81-BBD7-B1C85D850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708" y="1280160"/>
            <a:ext cx="4472292" cy="3242411"/>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9E99184E-A446-411F-8A1C-FD4F47EA1C59}"/>
              </a:ext>
            </a:extLst>
          </p:cNvPr>
          <p:cNvSpPr>
            <a:spLocks noGrp="1"/>
          </p:cNvSpPr>
          <p:nvPr>
            <p:ph idx="1"/>
          </p:nvPr>
        </p:nvSpPr>
        <p:spPr>
          <a:xfrm>
            <a:off x="193308" y="150828"/>
            <a:ext cx="7882288" cy="6707172"/>
          </a:xfrm>
        </p:spPr>
        <p:txBody>
          <a:bodyPr>
            <a:normAutofit/>
          </a:bodyPr>
          <a:lstStyle/>
          <a:p>
            <a:r>
              <a:rPr lang="ru-RU" sz="1700" b="0" i="0" dirty="0">
                <a:solidFill>
                  <a:srgbClr val="2C2D30"/>
                </a:solidFill>
                <a:effectLst/>
              </a:rPr>
              <a:t>Весь процесс разработки в MSF разбит на отдельные итерации. Каждая проходит несколько этапов.</a:t>
            </a:r>
            <a:endParaRPr lang="en-US" sz="1700" b="0" i="0" dirty="0">
              <a:solidFill>
                <a:srgbClr val="2C2D30"/>
              </a:solidFill>
              <a:effectLst/>
            </a:endParaRPr>
          </a:p>
          <a:p>
            <a:pPr algn="l"/>
            <a:r>
              <a:rPr lang="ru-RU" sz="1700" b="1" i="0" dirty="0">
                <a:solidFill>
                  <a:srgbClr val="2C2D30"/>
                </a:solidFill>
                <a:effectLst/>
              </a:rPr>
              <a:t>1. Выработка концепции (</a:t>
            </a:r>
            <a:r>
              <a:rPr lang="ru-RU" sz="1700" b="1" i="0" dirty="0" err="1">
                <a:solidFill>
                  <a:srgbClr val="2C2D30"/>
                </a:solidFill>
                <a:effectLst/>
              </a:rPr>
              <a:t>Visioning</a:t>
            </a:r>
            <a:r>
              <a:rPr lang="ru-RU" sz="1700" b="1" i="0" dirty="0">
                <a:solidFill>
                  <a:srgbClr val="2C2D30"/>
                </a:solidFill>
                <a:effectLst/>
              </a:rPr>
              <a:t>)</a:t>
            </a:r>
            <a:br>
              <a:rPr lang="ru-RU" sz="1700" b="0" i="0" dirty="0">
                <a:solidFill>
                  <a:srgbClr val="2C2D30"/>
                </a:solidFill>
                <a:effectLst/>
              </a:rPr>
            </a:br>
            <a:r>
              <a:rPr lang="ru-RU" sz="1700" b="0" i="0" dirty="0">
                <a:solidFill>
                  <a:srgbClr val="2C2D30"/>
                </a:solidFill>
                <a:effectLst/>
              </a:rPr>
              <a:t>Команда вырабатывает единое видение проекта или его части. Совместными усилиями коллеги решают, какая именно функциональность будет разрабатываться в ходе итерации, определяют основные концепции, которые лягут в основу разработки. Этап завершается вехой «Концепция утверждена».</a:t>
            </a:r>
          </a:p>
          <a:p>
            <a:pPr algn="l"/>
            <a:r>
              <a:rPr lang="ru-RU" sz="1700" b="1" i="0" dirty="0">
                <a:solidFill>
                  <a:srgbClr val="2C2D30"/>
                </a:solidFill>
                <a:effectLst/>
              </a:rPr>
              <a:t>2. Планирование (Planning)</a:t>
            </a:r>
            <a:br>
              <a:rPr lang="ru-RU" sz="1700" b="0" i="0" dirty="0">
                <a:solidFill>
                  <a:srgbClr val="2C2D30"/>
                </a:solidFill>
                <a:effectLst/>
              </a:rPr>
            </a:br>
            <a:r>
              <a:rPr lang="ru-RU" sz="1700" b="0" i="0" dirty="0">
                <a:solidFill>
                  <a:srgbClr val="2C2D30"/>
                </a:solidFill>
                <a:effectLst/>
              </a:rPr>
              <a:t>Задачи, которые необходимо выполнить в ходе итерации, разбиваются на подзадачи, определяется сложность их реализации, устанавливаются сроки и назначаются ответственные. В планы закладывается время на тестирование и исправление дефектов, а также предварительно намечается, как именно будет проходить тестирование.</a:t>
            </a:r>
          </a:p>
          <a:p>
            <a:pPr algn="l"/>
            <a:r>
              <a:rPr lang="ru-RU" sz="1700" b="1" i="0" dirty="0">
                <a:solidFill>
                  <a:srgbClr val="2C2D30"/>
                </a:solidFill>
                <a:effectLst/>
              </a:rPr>
              <a:t>3. Разработка (</a:t>
            </a:r>
            <a:r>
              <a:rPr lang="ru-RU" sz="1700" b="1" i="0" dirty="0" err="1">
                <a:solidFill>
                  <a:srgbClr val="2C2D30"/>
                </a:solidFill>
                <a:effectLst/>
              </a:rPr>
              <a:t>Developing</a:t>
            </a:r>
            <a:r>
              <a:rPr lang="ru-RU" sz="1700" b="1" i="0" dirty="0">
                <a:solidFill>
                  <a:srgbClr val="2C2D30"/>
                </a:solidFill>
                <a:effectLst/>
              </a:rPr>
              <a:t>)</a:t>
            </a:r>
            <a:br>
              <a:rPr lang="ru-RU" sz="1700" b="0" i="0" dirty="0">
                <a:solidFill>
                  <a:srgbClr val="2C2D30"/>
                </a:solidFill>
                <a:effectLst/>
              </a:rPr>
            </a:br>
            <a:r>
              <a:rPr lang="ru-RU" sz="1700" b="0" i="0" dirty="0">
                <a:solidFill>
                  <a:srgbClr val="2C2D30"/>
                </a:solidFill>
                <a:effectLst/>
              </a:rPr>
              <a:t>На данном этапе MSF создается программный код новой функциональности в соответствии с концепцией и утвержденными планами.</a:t>
            </a:r>
          </a:p>
          <a:p>
            <a:pPr algn="l"/>
            <a:r>
              <a:rPr lang="ru-RU" sz="1700" b="1" i="0" dirty="0">
                <a:solidFill>
                  <a:srgbClr val="2C2D30"/>
                </a:solidFill>
                <a:effectLst/>
              </a:rPr>
              <a:t>4. Стабилизация (</a:t>
            </a:r>
            <a:r>
              <a:rPr lang="ru-RU" sz="1700" b="1" i="0" dirty="0" err="1">
                <a:solidFill>
                  <a:srgbClr val="2C2D30"/>
                </a:solidFill>
                <a:effectLst/>
              </a:rPr>
              <a:t>Stabilizing</a:t>
            </a:r>
            <a:r>
              <a:rPr lang="ru-RU" sz="1700" b="1" i="0" dirty="0">
                <a:solidFill>
                  <a:srgbClr val="2C2D30"/>
                </a:solidFill>
                <a:effectLst/>
              </a:rPr>
              <a:t>)</a:t>
            </a:r>
            <a:br>
              <a:rPr lang="ru-RU" sz="1700" b="0" i="0" dirty="0">
                <a:solidFill>
                  <a:srgbClr val="2C2D30"/>
                </a:solidFill>
                <a:effectLst/>
              </a:rPr>
            </a:br>
            <a:r>
              <a:rPr lang="ru-RU" sz="1700" b="0" i="0" dirty="0">
                <a:solidFill>
                  <a:srgbClr val="2C2D30"/>
                </a:solidFill>
                <a:effectLst/>
              </a:rPr>
              <a:t>К делу подключаются тестировщики. После тестирования выявленные баги и недочеты возвращаются разработчикам для исправления. </a:t>
            </a:r>
          </a:p>
          <a:p>
            <a:pPr algn="l"/>
            <a:r>
              <a:rPr lang="ru-RU" sz="1700" b="1" i="0" dirty="0">
                <a:solidFill>
                  <a:srgbClr val="2C2D30"/>
                </a:solidFill>
                <a:effectLst/>
              </a:rPr>
              <a:t>5. Внедрение (</a:t>
            </a:r>
            <a:r>
              <a:rPr lang="ru-RU" sz="1700" b="1" i="0" dirty="0" err="1">
                <a:solidFill>
                  <a:srgbClr val="2C2D30"/>
                </a:solidFill>
                <a:effectLst/>
              </a:rPr>
              <a:t>Deploying</a:t>
            </a:r>
            <a:r>
              <a:rPr lang="ru-RU" sz="1700" b="1" i="0" dirty="0">
                <a:solidFill>
                  <a:srgbClr val="2C2D30"/>
                </a:solidFill>
                <a:effectLst/>
              </a:rPr>
              <a:t>)</a:t>
            </a:r>
            <a:br>
              <a:rPr lang="ru-RU" sz="1700" b="0" i="0" dirty="0">
                <a:solidFill>
                  <a:srgbClr val="2C2D30"/>
                </a:solidFill>
                <a:effectLst/>
              </a:rPr>
            </a:br>
            <a:r>
              <a:rPr lang="ru-RU" sz="1700" b="0" i="0" dirty="0">
                <a:solidFill>
                  <a:srgbClr val="2C2D30"/>
                </a:solidFill>
                <a:effectLst/>
              </a:rPr>
              <a:t>Очередной релиз программного продукта передается заказчику и устанавливается на клиентских компьютерах. </a:t>
            </a:r>
          </a:p>
          <a:p>
            <a:pPr algn="l"/>
            <a:r>
              <a:rPr lang="ru-RU" sz="1700" b="0" i="0" dirty="0">
                <a:solidFill>
                  <a:srgbClr val="2C2D30"/>
                </a:solidFill>
                <a:effectLst/>
              </a:rPr>
              <a:t>В конце каждой итерации клиент должен получить работоспособную версию приложения. По завершении этапа внедрения и итерации в целом немедленно начинается новая итерация. </a:t>
            </a:r>
          </a:p>
          <a:p>
            <a:endParaRPr lang="en-US" sz="2200" b="0" i="0" dirty="0">
              <a:solidFill>
                <a:srgbClr val="2C2D30"/>
              </a:solidFill>
              <a:effectLst/>
            </a:endParaRPr>
          </a:p>
        </p:txBody>
      </p:sp>
    </p:spTree>
    <p:extLst>
      <p:ext uri="{BB962C8B-B14F-4D97-AF65-F5344CB8AC3E}">
        <p14:creationId xmlns:p14="http://schemas.microsoft.com/office/powerpoint/2010/main" val="231222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849CE5-85A2-49EB-BA46-DA08404D330B}"/>
              </a:ext>
            </a:extLst>
          </p:cNvPr>
          <p:cNvSpPr>
            <a:spLocks noGrp="1"/>
          </p:cNvSpPr>
          <p:nvPr>
            <p:ph type="title"/>
          </p:nvPr>
        </p:nvSpPr>
        <p:spPr>
          <a:xfrm>
            <a:off x="838200" y="0"/>
            <a:ext cx="10515600" cy="1325563"/>
          </a:xfrm>
        </p:spPr>
        <p:txBody>
          <a:bodyPr/>
          <a:lstStyle/>
          <a:p>
            <a:r>
              <a:rPr lang="ru-RU" dirty="0"/>
              <a:t>Управление проектом</a:t>
            </a:r>
          </a:p>
        </p:txBody>
      </p:sp>
      <p:sp>
        <p:nvSpPr>
          <p:cNvPr id="3" name="Объект 2">
            <a:extLst>
              <a:ext uri="{FF2B5EF4-FFF2-40B4-BE49-F238E27FC236}">
                <a16:creationId xmlns:a16="http://schemas.microsoft.com/office/drawing/2014/main" id="{70FD209D-B9AC-4A86-8AE1-F64BAFC0177C}"/>
              </a:ext>
            </a:extLst>
          </p:cNvPr>
          <p:cNvSpPr>
            <a:spLocks noGrp="1"/>
          </p:cNvSpPr>
          <p:nvPr>
            <p:ph idx="1"/>
          </p:nvPr>
        </p:nvSpPr>
        <p:spPr>
          <a:xfrm>
            <a:off x="838200" y="1045978"/>
            <a:ext cx="10515600" cy="5951587"/>
          </a:xfrm>
        </p:spPr>
        <p:txBody>
          <a:bodyPr>
            <a:normAutofit fontScale="40000" lnSpcReduction="20000"/>
          </a:bodyPr>
          <a:lstStyle/>
          <a:p>
            <a:pPr algn="l"/>
            <a:r>
              <a:rPr lang="ru-RU" sz="5000" b="0" i="0" dirty="0">
                <a:solidFill>
                  <a:srgbClr val="2C2D30"/>
                </a:solidFill>
                <a:effectLst/>
              </a:rPr>
              <a:t>В MSF это целый набор навыков и компетенций, в том числе:</a:t>
            </a:r>
          </a:p>
          <a:p>
            <a:pPr algn="l">
              <a:buFont typeface="Arial" panose="020B0604020202020204" pitchFamily="34" charset="0"/>
              <a:buChar char="•"/>
            </a:pPr>
            <a:r>
              <a:rPr lang="ru-RU" sz="5000" b="0" i="0" dirty="0">
                <a:solidFill>
                  <a:srgbClr val="2C2D30"/>
                </a:solidFill>
                <a:effectLst/>
              </a:rPr>
              <a:t>комплексное планирование всех этапов и аспектов проекта;</a:t>
            </a:r>
          </a:p>
          <a:p>
            <a:pPr algn="l">
              <a:buFont typeface="Arial" panose="020B0604020202020204" pitchFamily="34" charset="0"/>
              <a:buChar char="•"/>
            </a:pPr>
            <a:r>
              <a:rPr lang="ru-RU" sz="5000" b="0" i="0" dirty="0">
                <a:solidFill>
                  <a:srgbClr val="2C2D30"/>
                </a:solidFill>
                <a:effectLst/>
              </a:rPr>
              <a:t>управление бюджетом, расходами и ресурсами;</a:t>
            </a:r>
          </a:p>
          <a:p>
            <a:pPr algn="l">
              <a:buFont typeface="Arial" panose="020B0604020202020204" pitchFamily="34" charset="0"/>
              <a:buChar char="•"/>
            </a:pPr>
            <a:r>
              <a:rPr lang="ru-RU" sz="5000" b="0" i="0" dirty="0">
                <a:solidFill>
                  <a:srgbClr val="2C2D30"/>
                </a:solidFill>
                <a:effectLst/>
              </a:rPr>
              <a:t>подготовка графиков и контроль за их соблюдением;</a:t>
            </a:r>
          </a:p>
          <a:p>
            <a:pPr algn="l">
              <a:buFont typeface="Arial" panose="020B0604020202020204" pitchFamily="34" charset="0"/>
              <a:buChar char="•"/>
            </a:pPr>
            <a:r>
              <a:rPr lang="ru-RU" sz="5000" b="0" i="0" dirty="0">
                <a:solidFill>
                  <a:srgbClr val="2C2D30"/>
                </a:solidFill>
                <a:effectLst/>
              </a:rPr>
              <a:t>ведение административной документации.</a:t>
            </a:r>
          </a:p>
          <a:p>
            <a:pPr algn="l"/>
            <a:r>
              <a:rPr lang="ru-RU" sz="5000" b="0" i="0" dirty="0">
                <a:solidFill>
                  <a:srgbClr val="2C2D30"/>
                </a:solidFill>
                <a:effectLst/>
              </a:rPr>
              <a:t>Роль, ответственная за выполнение этого сегмента работы, — менеджер проекта (программы). По мере того как масштаб проекта растет, управление проектом может разделиться на две специализированные ветви: одна будет связана с архитектурой программного решения и спецификациями, а другая — собственно с управлением проектом. </a:t>
            </a:r>
          </a:p>
          <a:p>
            <a:pPr algn="l"/>
            <a:r>
              <a:rPr lang="ru-RU" sz="5000" b="0" i="0" dirty="0">
                <a:solidFill>
                  <a:srgbClr val="2C2D30"/>
                </a:solidFill>
                <a:effectLst/>
              </a:rPr>
              <a:t>Когда большие коллективы разрабатывают крупные проекты, управление может выполняться на нескольких уровнях: задачи распределяются между руководителями рабочих групп (команд, каждая из которых отвечает за ту или иную роль в проекте), а роль управления программой отвечает за координирование руководителей и в целом курирует проект.</a:t>
            </a:r>
          </a:p>
          <a:p>
            <a:pPr algn="l"/>
            <a:r>
              <a:rPr lang="ru-RU" sz="5000" b="0" i="0" dirty="0">
                <a:solidFill>
                  <a:srgbClr val="2C2D30"/>
                </a:solidFill>
                <a:effectLst/>
              </a:rPr>
              <a:t>MSF стремится избавиться от иерархической структуры. Поэтому и при управлении проектом нет диктатуры. Демократичные обсуждения, при которых рассматриваются все точки зрения и достигается консенсус, способствуют выработке наиболее удачных решений. Когда члены команды не могут прийти к соглашению, менеджер проекта выступает арбитром: он обязан принять решение, максимально удовлетворяющее клиента и ориентированное на его бизнес-ценности.</a:t>
            </a:r>
          </a:p>
          <a:p>
            <a:endParaRPr lang="ru-RU" dirty="0"/>
          </a:p>
        </p:txBody>
      </p:sp>
    </p:spTree>
    <p:extLst>
      <p:ext uri="{BB962C8B-B14F-4D97-AF65-F5344CB8AC3E}">
        <p14:creationId xmlns:p14="http://schemas.microsoft.com/office/powerpoint/2010/main" val="107266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B2EF4E-8D4E-4E89-AB71-FDB30D172413}"/>
              </a:ext>
            </a:extLst>
          </p:cNvPr>
          <p:cNvSpPr>
            <a:spLocks noGrp="1"/>
          </p:cNvSpPr>
          <p:nvPr>
            <p:ph type="title"/>
          </p:nvPr>
        </p:nvSpPr>
        <p:spPr/>
        <p:txBody>
          <a:bodyPr/>
          <a:lstStyle/>
          <a:p>
            <a:r>
              <a:rPr lang="ru-RU" dirty="0"/>
              <a:t>Управление рисками</a:t>
            </a:r>
          </a:p>
        </p:txBody>
      </p:sp>
      <p:pic>
        <p:nvPicPr>
          <p:cNvPr id="3074" name="Picture 2">
            <a:extLst>
              <a:ext uri="{FF2B5EF4-FFF2-40B4-BE49-F238E27FC236}">
                <a16:creationId xmlns:a16="http://schemas.microsoft.com/office/drawing/2014/main" id="{14A0AA2B-7BB7-4FDA-8433-9389345B46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449" y="1472665"/>
            <a:ext cx="10399102" cy="510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7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D9EEE-38AF-451F-866C-C2D645E09972}"/>
              </a:ext>
            </a:extLst>
          </p:cNvPr>
          <p:cNvSpPr>
            <a:spLocks noGrp="1"/>
          </p:cNvSpPr>
          <p:nvPr>
            <p:ph type="title"/>
          </p:nvPr>
        </p:nvSpPr>
        <p:spPr>
          <a:xfrm>
            <a:off x="838200" y="114868"/>
            <a:ext cx="10515600" cy="1325563"/>
          </a:xfrm>
        </p:spPr>
        <p:txBody>
          <a:bodyPr/>
          <a:lstStyle/>
          <a:p>
            <a:r>
              <a:rPr lang="ru-RU" dirty="0"/>
              <a:t>Управление рисками</a:t>
            </a:r>
          </a:p>
        </p:txBody>
      </p:sp>
      <p:sp>
        <p:nvSpPr>
          <p:cNvPr id="3" name="Объект 2">
            <a:extLst>
              <a:ext uri="{FF2B5EF4-FFF2-40B4-BE49-F238E27FC236}">
                <a16:creationId xmlns:a16="http://schemas.microsoft.com/office/drawing/2014/main" id="{C7FA75E6-D112-4D2B-B71A-1D385A71B2CC}"/>
              </a:ext>
            </a:extLst>
          </p:cNvPr>
          <p:cNvSpPr>
            <a:spLocks noGrp="1"/>
          </p:cNvSpPr>
          <p:nvPr>
            <p:ph idx="1"/>
          </p:nvPr>
        </p:nvSpPr>
        <p:spPr>
          <a:xfrm>
            <a:off x="838200" y="1103729"/>
            <a:ext cx="10515600" cy="5864961"/>
          </a:xfrm>
        </p:spPr>
        <p:txBody>
          <a:bodyPr>
            <a:normAutofit fontScale="85000" lnSpcReduction="20000"/>
          </a:bodyPr>
          <a:lstStyle/>
          <a:p>
            <a:r>
              <a:rPr lang="ru-RU" sz="2000" dirty="0"/>
              <a:t>1. Определение рисков</a:t>
            </a:r>
          </a:p>
          <a:p>
            <a:r>
              <a:rPr lang="ru-RU" sz="2000" dirty="0"/>
              <a:t>Любой член команды в любое время может (и должен) сообщать о рисках, которые он выявил. Например, если обнаружил ошибку в сторонней библиотеке кода, которая на данный момент не беспокоит, но грозит привести к проблемам, когда будет использоваться соответствующая функциональность библиотеки. </a:t>
            </a:r>
          </a:p>
          <a:p>
            <a:r>
              <a:rPr lang="ru-RU" sz="2000" dirty="0"/>
              <a:t>2. Анализ и расстановка приоритетов</a:t>
            </a:r>
          </a:p>
          <a:p>
            <a:r>
              <a:rPr lang="ru-RU" sz="2000" dirty="0"/>
              <a:t>Насколько серьезную угрозу представляет выявленный риск для проекта? Возможно ли избежать проблем? Требуются немедленные действия или время терпит? Необходимы ли дополнительные ресурсы, например время на поиск решения?</a:t>
            </a:r>
          </a:p>
          <a:p>
            <a:r>
              <a:rPr lang="ru-RU" sz="2000" dirty="0"/>
              <a:t>Все эти вопросы обсуждаются коллегиально. </a:t>
            </a:r>
          </a:p>
          <a:p>
            <a:r>
              <a:rPr lang="ru-RU" sz="2000" dirty="0"/>
              <a:t>3. План и график</a:t>
            </a:r>
          </a:p>
          <a:p>
            <a:r>
              <a:rPr lang="ru-RU" sz="2000" dirty="0"/>
              <a:t>Информация, собранная при анализе рисков, должна быть преобразована в конкретные планы, стратегии и действия. Следует сформулировать четкие руководства, что необходимо делать и что запрещено, чтобы снизить или исключить риски.</a:t>
            </a:r>
          </a:p>
          <a:p>
            <a:r>
              <a:rPr lang="ru-RU" sz="2000" dirty="0"/>
              <a:t>4. Отслеживание и отчет</a:t>
            </a:r>
          </a:p>
          <a:p>
            <a:r>
              <a:rPr lang="ru-RU" sz="2000" dirty="0"/>
              <a:t>Придерживаться принятого плана неукоснительно — половина дела в MSF. Любое изменение в проекте может повлечь новые риски или рецидив старых. Отслеживание рисков помогает держать их под контролем и своевременно пересматривать тактику борьбы с ними.</a:t>
            </a:r>
          </a:p>
          <a:p>
            <a:r>
              <a:rPr lang="ru-RU" sz="2000" dirty="0"/>
              <a:t>5. Контроль</a:t>
            </a:r>
          </a:p>
          <a:p>
            <a:r>
              <a:rPr lang="ru-RU" sz="2000" dirty="0"/>
              <a:t>Контроль — это исполнение планов в отношении рисков и связанных с ними отчетов. </a:t>
            </a:r>
          </a:p>
          <a:p>
            <a:r>
              <a:rPr lang="ru-RU" sz="2000" dirty="0"/>
              <a:t>6. Знание</a:t>
            </a:r>
          </a:p>
          <a:p>
            <a:r>
              <a:rPr lang="ru-RU" sz="2000" dirty="0"/>
              <a:t>Изучая риски, команда получает новую информацию о них и о способах преодоления сопутствующих сложностей. Эти знания необходимо фиксировать и помещать в базу данных, чтобы иметь к ним доступ в будущем. </a:t>
            </a:r>
          </a:p>
        </p:txBody>
      </p:sp>
    </p:spTree>
    <p:extLst>
      <p:ext uri="{BB962C8B-B14F-4D97-AF65-F5344CB8AC3E}">
        <p14:creationId xmlns:p14="http://schemas.microsoft.com/office/powerpoint/2010/main" val="115808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097A54-C7D4-4FAC-A67B-72F8095E3612}"/>
              </a:ext>
            </a:extLst>
          </p:cNvPr>
          <p:cNvSpPr>
            <a:spLocks noGrp="1"/>
          </p:cNvSpPr>
          <p:nvPr>
            <p:ph type="title"/>
          </p:nvPr>
        </p:nvSpPr>
        <p:spPr>
          <a:xfrm>
            <a:off x="838200" y="134119"/>
            <a:ext cx="10515600" cy="1325563"/>
          </a:xfrm>
        </p:spPr>
        <p:txBody>
          <a:bodyPr/>
          <a:lstStyle/>
          <a:p>
            <a:r>
              <a:rPr lang="ru-RU" dirty="0"/>
              <a:t>Процесс управления</a:t>
            </a:r>
          </a:p>
        </p:txBody>
      </p:sp>
      <p:sp>
        <p:nvSpPr>
          <p:cNvPr id="3" name="Объект 2">
            <a:extLst>
              <a:ext uri="{FF2B5EF4-FFF2-40B4-BE49-F238E27FC236}">
                <a16:creationId xmlns:a16="http://schemas.microsoft.com/office/drawing/2014/main" id="{CB2A1327-2889-4EE7-9D4B-9EC4C5553CDB}"/>
              </a:ext>
            </a:extLst>
          </p:cNvPr>
          <p:cNvSpPr>
            <a:spLocks noGrp="1"/>
          </p:cNvSpPr>
          <p:nvPr>
            <p:ph idx="1"/>
          </p:nvPr>
        </p:nvSpPr>
        <p:spPr>
          <a:xfrm>
            <a:off x="838200" y="1180733"/>
            <a:ext cx="10515600" cy="5543148"/>
          </a:xfrm>
        </p:spPr>
        <p:txBody>
          <a:bodyPr>
            <a:normAutofit fontScale="47500" lnSpcReduction="20000"/>
          </a:bodyPr>
          <a:lstStyle/>
          <a:p>
            <a:pPr algn="l"/>
            <a:r>
              <a:rPr lang="ru-RU" sz="3800" b="0" i="0" dirty="0">
                <a:solidFill>
                  <a:srgbClr val="2C2D30"/>
                </a:solidFill>
                <a:effectLst/>
              </a:rPr>
              <a:t>Процесс управления готовностью включает четыре этапа:</a:t>
            </a:r>
          </a:p>
          <a:p>
            <a:pPr algn="l"/>
            <a:r>
              <a:rPr lang="ru-RU" sz="3800" b="1" i="0" dirty="0">
                <a:solidFill>
                  <a:srgbClr val="2C2D30"/>
                </a:solidFill>
                <a:effectLst/>
              </a:rPr>
              <a:t>1. Определение</a:t>
            </a:r>
            <a:br>
              <a:rPr lang="ru-RU" sz="3800" b="0" i="0" dirty="0">
                <a:solidFill>
                  <a:srgbClr val="2C2D30"/>
                </a:solidFill>
                <a:effectLst/>
              </a:rPr>
            </a:br>
            <a:r>
              <a:rPr lang="ru-RU" sz="3800" b="0" i="0" dirty="0">
                <a:solidFill>
                  <a:srgbClr val="2C2D30"/>
                </a:solidFill>
                <a:effectLst/>
              </a:rPr>
              <a:t>На этом этапе выстраивается структура команды. Для каждой роли определяются уровни квалификации и компетенции, необходимые для успешной работы специалистов. Кроме того, вырабатываются сценарии — типичные виды деятельности, которые потребуются для разработки проекта. </a:t>
            </a:r>
          </a:p>
          <a:p>
            <a:pPr algn="l"/>
            <a:r>
              <a:rPr lang="ru-RU" sz="3800" b="1" i="0" dirty="0">
                <a:solidFill>
                  <a:srgbClr val="2C2D30"/>
                </a:solidFill>
                <a:effectLst/>
              </a:rPr>
              <a:t>2. Оценка</a:t>
            </a:r>
            <a:br>
              <a:rPr lang="ru-RU" sz="3800" b="0" i="0" dirty="0">
                <a:solidFill>
                  <a:srgbClr val="2C2D30"/>
                </a:solidFill>
                <a:effectLst/>
              </a:rPr>
            </a:br>
            <a:r>
              <a:rPr lang="ru-RU" sz="3800" b="0" i="0" dirty="0">
                <a:solidFill>
                  <a:srgbClr val="2C2D30"/>
                </a:solidFill>
                <a:effectLst/>
              </a:rPr>
              <a:t>Здесь внимание сосредоточено на каждом члене команды. Проводится анализ компетенций и навыков, связанных с должностными обязанностями, и определяется, насколько они соответствуют желаемым показателям для каждой конкретной роли. Это позволяет выявить разницу между текущим уровнем знаний и требуемым. В результате можно разработать планы индивидуального обучения для каждого сотрудника, которые позволят ему приобрести нужный уровень компетенций. </a:t>
            </a:r>
          </a:p>
          <a:p>
            <a:pPr algn="l"/>
            <a:r>
              <a:rPr lang="ru-RU" sz="3800" b="1" i="0" dirty="0">
                <a:solidFill>
                  <a:srgbClr val="2C2D30"/>
                </a:solidFill>
                <a:effectLst/>
              </a:rPr>
              <a:t>3. Изменение</a:t>
            </a:r>
            <a:br>
              <a:rPr lang="ru-RU" sz="3800" b="0" i="0" dirty="0">
                <a:solidFill>
                  <a:srgbClr val="2C2D30"/>
                </a:solidFill>
                <a:effectLst/>
              </a:rPr>
            </a:br>
            <a:r>
              <a:rPr lang="ru-RU" sz="3800" b="0" i="0" dirty="0">
                <a:solidFill>
                  <a:srgbClr val="2C2D30"/>
                </a:solidFill>
                <a:effectLst/>
              </a:rPr>
              <a:t>В процессе обучения специалисты совершенствуют знания, чтобы преодолеть разрыв между нынешним и желаемым уровнем квалификации. При этом используются учебные планы со списками ресурсов и учебных материалов — учебников, технических документов. Учебный план может предусматривать и самостоятельное изучение, и под руководством наставника.</a:t>
            </a:r>
          </a:p>
          <a:p>
            <a:pPr algn="l"/>
            <a:r>
              <a:rPr lang="ru-RU" sz="3800" b="1" i="0" dirty="0">
                <a:solidFill>
                  <a:srgbClr val="2C2D30"/>
                </a:solidFill>
                <a:effectLst/>
              </a:rPr>
              <a:t>4. Подведение итогов</a:t>
            </a:r>
            <a:br>
              <a:rPr lang="ru-RU" sz="3800" b="0" i="0" dirty="0">
                <a:solidFill>
                  <a:srgbClr val="2C2D30"/>
                </a:solidFill>
                <a:effectLst/>
              </a:rPr>
            </a:br>
            <a:r>
              <a:rPr lang="ru-RU" sz="3800" b="0" i="0" dirty="0">
                <a:solidFill>
                  <a:srgbClr val="2C2D30"/>
                </a:solidFill>
                <a:effectLst/>
              </a:rPr>
              <a:t>На этом этапе проводится повторная оценка знаний и компетенций, чтобы определить, были ли планы обучения эффективными и не требуются ли дополнительные занятия. Рассматриваются не только теоретические знания, но и способность сотрудника использовать их на практике. </a:t>
            </a:r>
          </a:p>
          <a:p>
            <a:pPr algn="l"/>
            <a:r>
              <a:rPr lang="ru-RU" sz="3800" b="0" i="0" dirty="0">
                <a:solidFill>
                  <a:srgbClr val="2C2D30"/>
                </a:solidFill>
                <a:effectLst/>
              </a:rPr>
              <a:t>Управление готовностью — процесс, в идеале не завершающийся на протяжении всего проекта. Непрерывное совершенствование знаний и умений каждого члена команды — путь к повышению качества и успешности проекта в целом. </a:t>
            </a:r>
          </a:p>
          <a:p>
            <a:endParaRPr lang="ru-RU" dirty="0"/>
          </a:p>
        </p:txBody>
      </p:sp>
    </p:spTree>
    <p:extLst>
      <p:ext uri="{BB962C8B-B14F-4D97-AF65-F5344CB8AC3E}">
        <p14:creationId xmlns:p14="http://schemas.microsoft.com/office/powerpoint/2010/main" val="260004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D2B6E-62F3-4F0C-A87D-136A5CEBAF5C}"/>
              </a:ext>
            </a:extLst>
          </p:cNvPr>
          <p:cNvSpPr>
            <a:spLocks noGrp="1"/>
          </p:cNvSpPr>
          <p:nvPr>
            <p:ph type="title"/>
          </p:nvPr>
        </p:nvSpPr>
        <p:spPr/>
        <p:txBody>
          <a:bodyPr/>
          <a:lstStyle/>
          <a:p>
            <a:r>
              <a:rPr lang="ru-RU" dirty="0"/>
              <a:t>Преимущества </a:t>
            </a:r>
            <a:r>
              <a:rPr lang="en-US" dirty="0"/>
              <a:t>MSF</a:t>
            </a:r>
            <a:endParaRPr lang="ru-RU" dirty="0"/>
          </a:p>
        </p:txBody>
      </p:sp>
      <p:sp>
        <p:nvSpPr>
          <p:cNvPr id="3" name="Объект 2">
            <a:extLst>
              <a:ext uri="{FF2B5EF4-FFF2-40B4-BE49-F238E27FC236}">
                <a16:creationId xmlns:a16="http://schemas.microsoft.com/office/drawing/2014/main" id="{CE843168-49B5-404E-8828-A07AE5F73BFF}"/>
              </a:ext>
            </a:extLst>
          </p:cNvPr>
          <p:cNvSpPr>
            <a:spLocks noGrp="1"/>
          </p:cNvSpPr>
          <p:nvPr>
            <p:ph idx="1"/>
          </p:nvPr>
        </p:nvSpPr>
        <p:spPr/>
        <p:txBody>
          <a:bodyPr>
            <a:normAutofit fontScale="92500" lnSpcReduction="20000"/>
          </a:bodyPr>
          <a:lstStyle/>
          <a:p>
            <a:r>
              <a:rPr lang="ru-RU" dirty="0"/>
              <a:t>Гибкость: MSF подходит для широкого спектра проектов и может быть адаптирован под разные размеры и сложности проектов.</a:t>
            </a:r>
          </a:p>
          <a:p>
            <a:r>
              <a:rPr lang="ru-RU" dirty="0"/>
              <a:t>Постоянное совершенствование**: MSF поощряет непрерывное обучение и улучшение процессов разработки.</a:t>
            </a:r>
          </a:p>
          <a:p>
            <a:r>
              <a:rPr lang="ru-RU" dirty="0"/>
              <a:t>Командная работа: В MSF большое внимание уделяется эффективной командной работе и коммуникации между участниками.</a:t>
            </a:r>
          </a:p>
          <a:p>
            <a:r>
              <a:rPr lang="ru-RU" dirty="0"/>
              <a:t>Учет рисков: Методология включает процессы управления рисками, что помогает избегать или минимизировать проблемы на всех этапах разработки.</a:t>
            </a:r>
          </a:p>
          <a:p>
            <a:r>
              <a:rPr lang="ru-RU" dirty="0"/>
              <a:t>Итеративный подход: MSF рекомендует итеративный подход к разработке, который позволяет постепенно совершенствовать продукт и реагировать на изменения требований.</a:t>
            </a:r>
          </a:p>
          <a:p>
            <a:endParaRPr lang="ru-RU" dirty="0"/>
          </a:p>
        </p:txBody>
      </p:sp>
    </p:spTree>
    <p:extLst>
      <p:ext uri="{BB962C8B-B14F-4D97-AF65-F5344CB8AC3E}">
        <p14:creationId xmlns:p14="http://schemas.microsoft.com/office/powerpoint/2010/main" val="353824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73A4E-8304-42CD-AEF6-7C2E98471DE1}"/>
              </a:ext>
            </a:extLst>
          </p:cNvPr>
          <p:cNvSpPr>
            <a:spLocks noGrp="1"/>
          </p:cNvSpPr>
          <p:nvPr>
            <p:ph type="title"/>
          </p:nvPr>
        </p:nvSpPr>
        <p:spPr/>
        <p:txBody>
          <a:bodyPr/>
          <a:lstStyle/>
          <a:p>
            <a:r>
              <a:rPr lang="ru-RU" dirty="0"/>
              <a:t>Недостатки </a:t>
            </a:r>
            <a:r>
              <a:rPr lang="en-US" dirty="0"/>
              <a:t>MSF</a:t>
            </a:r>
            <a:endParaRPr lang="ru-RU" dirty="0"/>
          </a:p>
        </p:txBody>
      </p:sp>
      <p:sp>
        <p:nvSpPr>
          <p:cNvPr id="3" name="Объект 2">
            <a:extLst>
              <a:ext uri="{FF2B5EF4-FFF2-40B4-BE49-F238E27FC236}">
                <a16:creationId xmlns:a16="http://schemas.microsoft.com/office/drawing/2014/main" id="{E9E86B18-F5EF-4C27-A2B8-93E70FF932E1}"/>
              </a:ext>
            </a:extLst>
          </p:cNvPr>
          <p:cNvSpPr>
            <a:spLocks noGrp="1"/>
          </p:cNvSpPr>
          <p:nvPr>
            <p:ph idx="1"/>
          </p:nvPr>
        </p:nvSpPr>
        <p:spPr/>
        <p:txBody>
          <a:bodyPr>
            <a:normAutofit/>
          </a:bodyPr>
          <a:lstStyle/>
          <a:p>
            <a:r>
              <a:rPr lang="ru-RU" dirty="0"/>
              <a:t>Сложность внедрения: Для тех, кто не знаком с MSF, может быть сложно освоить и внедрить все практики и принципы методологии.</a:t>
            </a:r>
          </a:p>
          <a:p>
            <a:r>
              <a:rPr lang="ru-RU" dirty="0"/>
              <a:t>Затраты времени на документацию: MSF требует детальной документации в процессе разработки, что может увеличить временные затраты на проект.</a:t>
            </a:r>
          </a:p>
          <a:p>
            <a:r>
              <a:rPr lang="ru-RU" dirty="0"/>
              <a:t>Нужен опыт: Для эффективного использования MSF необходим высокий уровень знаний и опыта в управлении проектами.</a:t>
            </a:r>
          </a:p>
          <a:p>
            <a:r>
              <a:rPr lang="ru-RU" dirty="0"/>
              <a:t>Излишняя формализация: В некоторых случаях строгая структура MSF может ограничивать креативность и гибкость в разработке.</a:t>
            </a:r>
          </a:p>
        </p:txBody>
      </p:sp>
    </p:spTree>
    <p:extLst>
      <p:ext uri="{BB962C8B-B14F-4D97-AF65-F5344CB8AC3E}">
        <p14:creationId xmlns:p14="http://schemas.microsoft.com/office/powerpoint/2010/main" val="204202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6765E1-D1BE-49A6-8A8A-6D694E377603}"/>
              </a:ext>
            </a:extLst>
          </p:cNvPr>
          <p:cNvSpPr>
            <a:spLocks noGrp="1"/>
          </p:cNvSpPr>
          <p:nvPr>
            <p:ph type="title"/>
          </p:nvPr>
        </p:nvSpPr>
        <p:spPr>
          <a:xfrm>
            <a:off x="838200" y="-241266"/>
            <a:ext cx="10515600" cy="1325563"/>
          </a:xfrm>
        </p:spPr>
        <p:txBody>
          <a:bodyPr/>
          <a:lstStyle/>
          <a:p>
            <a:r>
              <a:rPr lang="ru-RU" dirty="0"/>
              <a:t>Заключение</a:t>
            </a:r>
          </a:p>
        </p:txBody>
      </p:sp>
      <p:sp>
        <p:nvSpPr>
          <p:cNvPr id="3" name="Объект 2">
            <a:extLst>
              <a:ext uri="{FF2B5EF4-FFF2-40B4-BE49-F238E27FC236}">
                <a16:creationId xmlns:a16="http://schemas.microsoft.com/office/drawing/2014/main" id="{49244659-90EC-4EC7-AF3A-2B0E354AEC39}"/>
              </a:ext>
            </a:extLst>
          </p:cNvPr>
          <p:cNvSpPr>
            <a:spLocks noGrp="1"/>
          </p:cNvSpPr>
          <p:nvPr>
            <p:ph idx="1"/>
          </p:nvPr>
        </p:nvSpPr>
        <p:spPr>
          <a:xfrm>
            <a:off x="838200" y="680218"/>
            <a:ext cx="10515600" cy="4351338"/>
          </a:xfrm>
        </p:spPr>
        <p:txBody>
          <a:bodyPr>
            <a:noAutofit/>
          </a:bodyPr>
          <a:lstStyle/>
          <a:p>
            <a:r>
              <a:rPr lang="ru-RU" sz="2100" dirty="0"/>
              <a:t>В заключение, Microsoft Solutions Framework (MSF) представляет собой гибкую и масштабируемую методологию разработки программного обеспечения, которая может быть адаптирована к проектам различного размера и сложности. MSF объединяет набор принципов, моделей и практик, направленных на эффективное управление проектами, качество продуктов и учет рисков. Особенно этот фреймворк полезен для крупных организаций, которые имеют сложные процессы, требуют строгого соответствия определенным стандартам и где неизбежны большие объемы документации.</a:t>
            </a:r>
          </a:p>
          <a:p>
            <a:r>
              <a:rPr lang="ru-RU" sz="2100" dirty="0"/>
              <a:t>Для крупных компаний с иерархической структурой и множеством заинтересованных сторон MSF предлагает структурированный подход к разработке, помогает координировать большие команды и способствует четкому риск-менеджменту. В то же время, стартапы и малые предприятия, которым требуется больше </a:t>
            </a:r>
            <a:r>
              <a:rPr lang="ru-RU" sz="2100" dirty="0" err="1"/>
              <a:t>агильности</a:t>
            </a:r>
            <a:r>
              <a:rPr lang="ru-RU" sz="2100" dirty="0"/>
              <a:t> и быстрого принятия решений, могут найти MSF слишком громоздким и формализованным, что может сдерживать их инновационный и динамичный подход к разработке.</a:t>
            </a:r>
          </a:p>
          <a:p>
            <a:r>
              <a:rPr lang="ru-RU" sz="2100" dirty="0"/>
              <a:t>Таким образом, MSF идеально подходит для больших проектов в крупных организациях, которые могут выделить ресурсы для полного освоения методологии и внедрения всех рекомендуемых процессов. Это обеспечит их способность эффективно управлять сложностью проектов и достигать высокого качества продуктов.</a:t>
            </a:r>
          </a:p>
        </p:txBody>
      </p:sp>
    </p:spTree>
    <p:extLst>
      <p:ext uri="{BB962C8B-B14F-4D97-AF65-F5344CB8AC3E}">
        <p14:creationId xmlns:p14="http://schemas.microsoft.com/office/powerpoint/2010/main" val="3344398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25C4D4-DE94-4EB5-98CA-96F17C74A22E}"/>
              </a:ext>
            </a:extLst>
          </p:cNvPr>
          <p:cNvSpPr>
            <a:spLocks noGrp="1"/>
          </p:cNvSpPr>
          <p:nvPr>
            <p:ph type="title"/>
          </p:nvPr>
        </p:nvSpPr>
        <p:spPr/>
        <p:txBody>
          <a:bodyPr/>
          <a:lstStyle/>
          <a:p>
            <a:r>
              <a:rPr lang="ru-RU" dirty="0"/>
              <a:t>Список ссылок</a:t>
            </a:r>
          </a:p>
        </p:txBody>
      </p:sp>
      <p:sp>
        <p:nvSpPr>
          <p:cNvPr id="3" name="Объект 2">
            <a:extLst>
              <a:ext uri="{FF2B5EF4-FFF2-40B4-BE49-F238E27FC236}">
                <a16:creationId xmlns:a16="http://schemas.microsoft.com/office/drawing/2014/main" id="{B53ACD8E-2930-4C17-BA0C-E9DEC88E0945}"/>
              </a:ext>
            </a:extLst>
          </p:cNvPr>
          <p:cNvSpPr>
            <a:spLocks noGrp="1"/>
          </p:cNvSpPr>
          <p:nvPr>
            <p:ph idx="1"/>
          </p:nvPr>
        </p:nvSpPr>
        <p:spPr/>
        <p:txBody>
          <a:bodyPr/>
          <a:lstStyle/>
          <a:p>
            <a:r>
              <a:rPr lang="ru-RU" dirty="0"/>
              <a:t>1. </a:t>
            </a:r>
            <a:r>
              <a:rPr lang="ru-RU" dirty="0">
                <a:hlinkClick r:id="rId2"/>
              </a:rPr>
              <a:t>НОУ ИНТУИТ | Современные веб-технологии. Лекция 16: Место веб-разработчика в команде MSF (intuit.ru)</a:t>
            </a:r>
            <a:endParaRPr lang="ru-RU" dirty="0"/>
          </a:p>
          <a:p>
            <a:r>
              <a:rPr lang="ru-RU" dirty="0"/>
              <a:t>2. </a:t>
            </a:r>
            <a:r>
              <a:rPr lang="ru-RU" dirty="0">
                <a:hlinkClick r:id="rId3"/>
              </a:rPr>
              <a:t>Методологии разработки ПО: </a:t>
            </a:r>
            <a:r>
              <a:rPr lang="en-US" dirty="0">
                <a:hlinkClick r:id="rId3"/>
              </a:rPr>
              <a:t>Microsoft Solutions Framework | </a:t>
            </a:r>
            <a:r>
              <a:rPr lang="en-US" dirty="0" err="1">
                <a:hlinkClick r:id="rId3"/>
              </a:rPr>
              <a:t>GeekBrains</a:t>
            </a:r>
            <a:r>
              <a:rPr lang="en-US" dirty="0">
                <a:hlinkClick r:id="rId3"/>
              </a:rPr>
              <a:t> - </a:t>
            </a:r>
            <a:r>
              <a:rPr lang="ru-RU" dirty="0">
                <a:hlinkClick r:id="rId3"/>
              </a:rPr>
              <a:t>образовательный портал (</a:t>
            </a:r>
            <a:r>
              <a:rPr lang="en-US" dirty="0">
                <a:hlinkClick r:id="rId3"/>
              </a:rPr>
              <a:t>gb.ru)</a:t>
            </a:r>
            <a:endParaRPr lang="ru-RU" dirty="0"/>
          </a:p>
          <a:p>
            <a:r>
              <a:rPr lang="ru-RU" dirty="0"/>
              <a:t>3. </a:t>
            </a:r>
            <a:r>
              <a:rPr lang="en-US" dirty="0">
                <a:hlinkClick r:id="rId4"/>
              </a:rPr>
              <a:t>MSFA2009_w.pdf - </a:t>
            </a:r>
            <a:r>
              <a:rPr lang="ru-RU" dirty="0">
                <a:hlinkClick r:id="rId4"/>
              </a:rPr>
              <a:t>Яндекс Документы (</a:t>
            </a:r>
            <a:r>
              <a:rPr lang="en-US" dirty="0">
                <a:hlinkClick r:id="rId4"/>
              </a:rPr>
              <a:t>yandex.ru)</a:t>
            </a:r>
            <a:endParaRPr lang="ru-RU" dirty="0"/>
          </a:p>
        </p:txBody>
      </p:sp>
    </p:spTree>
    <p:extLst>
      <p:ext uri="{BB962C8B-B14F-4D97-AF65-F5344CB8AC3E}">
        <p14:creationId xmlns:p14="http://schemas.microsoft.com/office/powerpoint/2010/main" val="14966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035AB-8098-464A-9E26-61C16D6C21BA}"/>
              </a:ext>
            </a:extLst>
          </p:cNvPr>
          <p:cNvSpPr>
            <a:spLocks noGrp="1"/>
          </p:cNvSpPr>
          <p:nvPr>
            <p:ph type="title"/>
          </p:nvPr>
        </p:nvSpPr>
        <p:spPr/>
        <p:txBody>
          <a:bodyPr/>
          <a:lstStyle/>
          <a:p>
            <a:r>
              <a:rPr lang="ru-RU" dirty="0"/>
              <a:t>Что это такое</a:t>
            </a:r>
            <a:r>
              <a:rPr lang="en-US" dirty="0"/>
              <a:t>?</a:t>
            </a:r>
            <a:endParaRPr lang="ru-RU" dirty="0"/>
          </a:p>
        </p:txBody>
      </p:sp>
      <p:sp>
        <p:nvSpPr>
          <p:cNvPr id="3" name="Объект 2">
            <a:extLst>
              <a:ext uri="{FF2B5EF4-FFF2-40B4-BE49-F238E27FC236}">
                <a16:creationId xmlns:a16="http://schemas.microsoft.com/office/drawing/2014/main" id="{033AAFDD-BAD2-4829-9603-EDA766699075}"/>
              </a:ext>
            </a:extLst>
          </p:cNvPr>
          <p:cNvSpPr>
            <a:spLocks noGrp="1"/>
          </p:cNvSpPr>
          <p:nvPr>
            <p:ph idx="1"/>
          </p:nvPr>
        </p:nvSpPr>
        <p:spPr/>
        <p:txBody>
          <a:bodyPr>
            <a:normAutofit/>
          </a:bodyPr>
          <a:lstStyle/>
          <a:p>
            <a:r>
              <a:rPr lang="ru-RU" sz="2400" dirty="0"/>
              <a:t>Microsoft Solutions Framework (MSF) — методология разработки программного обеспечения, предложенная корпорацией Microsoft</a:t>
            </a:r>
            <a:r>
              <a:rPr lang="en-US" sz="2400" dirty="0"/>
              <a:t>, </a:t>
            </a:r>
            <a:r>
              <a:rPr lang="ru-RU" sz="2400" dirty="0"/>
              <a:t>основанная на </a:t>
            </a:r>
            <a:r>
              <a:rPr lang="en-US" sz="2400" dirty="0"/>
              <a:t>Agile.</a:t>
            </a:r>
          </a:p>
          <a:p>
            <a:r>
              <a:rPr lang="ru-RU" sz="2400" b="0" i="0" dirty="0">
                <a:solidFill>
                  <a:srgbClr val="2C2D30"/>
                </a:solidFill>
                <a:effectLst/>
              </a:rPr>
              <a:t>Отличительными чертами Microsoft Solutions Framework стали гибкость и масштабируемость. Эта методология подходит для работы в проектной группе или организации любого масштаба. MSF включает основополагающие принципы, модели и дисциплины управления персоналом, процессами и технологиями. Другим преимуществом методологии стала ее демократичность и отсутствие иерархических отношений «начальник — подчиненный». </a:t>
            </a:r>
            <a:endParaRPr lang="en-US" sz="2400" b="0" i="0" dirty="0">
              <a:solidFill>
                <a:srgbClr val="2C2D30"/>
              </a:solidFill>
              <a:effectLst/>
            </a:endParaRPr>
          </a:p>
          <a:p>
            <a:r>
              <a:rPr lang="ru-RU" sz="2400" dirty="0"/>
              <a:t>По большей части это не конкретная методология, а скорее философия.</a:t>
            </a:r>
          </a:p>
        </p:txBody>
      </p:sp>
    </p:spTree>
    <p:extLst>
      <p:ext uri="{BB962C8B-B14F-4D97-AF65-F5344CB8AC3E}">
        <p14:creationId xmlns:p14="http://schemas.microsoft.com/office/powerpoint/2010/main" val="80773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CE3AD5-E7A6-454A-8D25-8DC8C4610B9A}"/>
              </a:ext>
            </a:extLst>
          </p:cNvPr>
          <p:cNvSpPr>
            <a:spLocks noGrp="1"/>
          </p:cNvSpPr>
          <p:nvPr>
            <p:ph type="title"/>
          </p:nvPr>
        </p:nvSpPr>
        <p:spPr>
          <a:xfrm>
            <a:off x="838200" y="499878"/>
            <a:ext cx="10515600" cy="1325563"/>
          </a:xfrm>
        </p:spPr>
        <p:txBody>
          <a:bodyPr/>
          <a:lstStyle/>
          <a:p>
            <a:r>
              <a:rPr lang="ru-RU" dirty="0"/>
              <a:t>Спасибо за внимание!</a:t>
            </a:r>
          </a:p>
        </p:txBody>
      </p:sp>
    </p:spTree>
    <p:extLst>
      <p:ext uri="{BB962C8B-B14F-4D97-AF65-F5344CB8AC3E}">
        <p14:creationId xmlns:p14="http://schemas.microsoft.com/office/powerpoint/2010/main" val="329808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0E371A-0C5B-45CD-B2CD-2E5BA4F48CB2}"/>
              </a:ext>
            </a:extLst>
          </p:cNvPr>
          <p:cNvSpPr>
            <a:spLocks noGrp="1"/>
          </p:cNvSpPr>
          <p:nvPr>
            <p:ph type="title"/>
          </p:nvPr>
        </p:nvSpPr>
        <p:spPr/>
        <p:txBody>
          <a:bodyPr/>
          <a:lstStyle/>
          <a:p>
            <a:r>
              <a:rPr lang="ru-RU" dirty="0"/>
              <a:t>Принципы </a:t>
            </a:r>
            <a:r>
              <a:rPr lang="en-US" dirty="0"/>
              <a:t>MSF</a:t>
            </a:r>
            <a:endParaRPr lang="ru-RU" dirty="0"/>
          </a:p>
        </p:txBody>
      </p:sp>
      <p:sp>
        <p:nvSpPr>
          <p:cNvPr id="3" name="Объект 2">
            <a:extLst>
              <a:ext uri="{FF2B5EF4-FFF2-40B4-BE49-F238E27FC236}">
                <a16:creationId xmlns:a16="http://schemas.microsoft.com/office/drawing/2014/main" id="{1C8246B4-BBFA-48A1-AECE-7724D3F800EE}"/>
              </a:ext>
            </a:extLst>
          </p:cNvPr>
          <p:cNvSpPr>
            <a:spLocks noGrp="1"/>
          </p:cNvSpPr>
          <p:nvPr>
            <p:ph idx="1"/>
          </p:nvPr>
        </p:nvSpPr>
        <p:spPr/>
        <p:txBody>
          <a:bodyPr>
            <a:normAutofit lnSpcReduction="10000"/>
          </a:bodyPr>
          <a:lstStyle/>
          <a:p>
            <a:r>
              <a:rPr lang="ru-RU" sz="2400" dirty="0"/>
              <a:t>Открытое общение</a:t>
            </a:r>
          </a:p>
          <a:p>
            <a:pPr marL="0" indent="0">
              <a:buNone/>
            </a:pPr>
            <a:r>
              <a:rPr lang="ru-RU" sz="2400" b="0" i="0" dirty="0">
                <a:solidFill>
                  <a:srgbClr val="2C2D30"/>
                </a:solidFill>
                <a:effectLst/>
              </a:rPr>
              <a:t>Модель MSF предусматривает свободный и открытый обмен информацией между </a:t>
            </a:r>
            <a:r>
              <a:rPr lang="ru-RU" sz="2400" i="0" dirty="0">
                <a:solidFill>
                  <a:srgbClr val="2C2D30"/>
                </a:solidFill>
                <a:effectLst/>
              </a:rPr>
              <a:t>всеми</a:t>
            </a:r>
            <a:r>
              <a:rPr lang="ru-RU" sz="2400" b="0" i="0" dirty="0">
                <a:solidFill>
                  <a:srgbClr val="2C2D30"/>
                </a:solidFill>
                <a:effectLst/>
              </a:rPr>
              <a:t> членами команды и заинтересованными сторонами. Это помогает исключить недопонимание между заказчиком и исполнителем и снижает вероятность того, что работу придется переделывать. Все этапы разработки обстоятельно описываются, обеспечивается доступность документации для всех участников проекта — так налаживается эффективное взаимодействие.</a:t>
            </a:r>
          </a:p>
          <a:p>
            <a:r>
              <a:rPr lang="ru-RU" sz="2400" dirty="0">
                <a:solidFill>
                  <a:srgbClr val="2C2D30"/>
                </a:solidFill>
                <a:latin typeface="Onest"/>
              </a:rPr>
              <a:t> Общее видение</a:t>
            </a:r>
          </a:p>
          <a:p>
            <a:pPr marL="0" indent="0">
              <a:buNone/>
            </a:pPr>
            <a:r>
              <a:rPr lang="ru-RU" sz="2400" b="0" i="0" dirty="0">
                <a:solidFill>
                  <a:srgbClr val="2C2D30"/>
                </a:solidFill>
                <a:effectLst/>
              </a:rPr>
              <a:t>Данный принцип Microsoft Solutions Framework подразумевает, что все члены команды должны детально понимать цели и задачи, над которыми работает коллектив. Общий взгляд на то, каким должен быть результат, гарантирует, что усилия разработчиков будут согласованными.</a:t>
            </a:r>
          </a:p>
          <a:p>
            <a:pPr marL="0" indent="0">
              <a:buNone/>
            </a:pPr>
            <a:endParaRPr lang="ru-RU" sz="2400" b="0" i="0" dirty="0">
              <a:solidFill>
                <a:srgbClr val="2C2D30"/>
              </a:solidFill>
              <a:effectLst/>
              <a:latin typeface="Onest"/>
            </a:endParaRPr>
          </a:p>
        </p:txBody>
      </p:sp>
    </p:spTree>
    <p:extLst>
      <p:ext uri="{BB962C8B-B14F-4D97-AF65-F5344CB8AC3E}">
        <p14:creationId xmlns:p14="http://schemas.microsoft.com/office/powerpoint/2010/main" val="241847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F70075-451F-4A05-9EF8-E55A0F7865E9}"/>
              </a:ext>
            </a:extLst>
          </p:cNvPr>
          <p:cNvSpPr>
            <a:spLocks noGrp="1"/>
          </p:cNvSpPr>
          <p:nvPr>
            <p:ph type="title"/>
          </p:nvPr>
        </p:nvSpPr>
        <p:spPr/>
        <p:txBody>
          <a:bodyPr/>
          <a:lstStyle/>
          <a:p>
            <a:r>
              <a:rPr lang="ru-RU" dirty="0"/>
              <a:t>Принципы </a:t>
            </a:r>
            <a:r>
              <a:rPr lang="en-US" dirty="0"/>
              <a:t>MSF</a:t>
            </a:r>
            <a:endParaRPr lang="ru-RU" dirty="0"/>
          </a:p>
        </p:txBody>
      </p:sp>
      <p:sp>
        <p:nvSpPr>
          <p:cNvPr id="3" name="Объект 2">
            <a:extLst>
              <a:ext uri="{FF2B5EF4-FFF2-40B4-BE49-F238E27FC236}">
                <a16:creationId xmlns:a16="http://schemas.microsoft.com/office/drawing/2014/main" id="{DF39F053-BBC2-45CA-B76C-CA6EC2A88C21}"/>
              </a:ext>
            </a:extLst>
          </p:cNvPr>
          <p:cNvSpPr>
            <a:spLocks noGrp="1"/>
          </p:cNvSpPr>
          <p:nvPr>
            <p:ph idx="1"/>
          </p:nvPr>
        </p:nvSpPr>
        <p:spPr/>
        <p:txBody>
          <a:bodyPr>
            <a:noAutofit/>
          </a:bodyPr>
          <a:lstStyle/>
          <a:p>
            <a:r>
              <a:rPr lang="ru-RU" sz="2200" dirty="0"/>
              <a:t>Расширенные полномочия членов команды</a:t>
            </a:r>
          </a:p>
          <a:p>
            <a:pPr marL="0" indent="0">
              <a:buNone/>
            </a:pPr>
            <a:r>
              <a:rPr lang="ru-RU" sz="2200" dirty="0"/>
              <a:t>Каждому члену команды должны быть предоставлены все полномочия, необходимые для выполнения его обязанностей. Если его работа зависит от коллег, он должен быть уверен, что с их стороны не будет задержек и проволочек. Для дисциплины следует использовать графики, в которых будут обозначены сроки для каждой задачи.</a:t>
            </a:r>
          </a:p>
          <a:p>
            <a:r>
              <a:rPr lang="ru-RU" sz="2200" dirty="0"/>
              <a:t>Разделение ответственности</a:t>
            </a:r>
          </a:p>
          <a:p>
            <a:pPr marL="0" indent="0">
              <a:buNone/>
            </a:pPr>
            <a:r>
              <a:rPr lang="ru-RU" sz="2200" dirty="0"/>
              <a:t>Все участники проекта принимают и осознают свою ответственность за порученную задачи и собственные решения.</a:t>
            </a:r>
          </a:p>
          <a:p>
            <a:pPr marL="0" indent="0">
              <a:buNone/>
            </a:pPr>
            <a:r>
              <a:rPr lang="ru-RU" sz="2200" dirty="0"/>
              <a:t>В MSF проект делят на равноценные и уникальные сегменты. За успешную реализацию каждого в равной степени отвечают все специалисты, работающие над ним. Участник подотчетен своей рабочей группе, она — всей организации, а та, в свою очередь, — заказчику. При этом ответственность распределяется на каждом уровне равномерно между всеми сотрудниками.</a:t>
            </a:r>
          </a:p>
        </p:txBody>
      </p:sp>
    </p:spTree>
    <p:extLst>
      <p:ext uri="{BB962C8B-B14F-4D97-AF65-F5344CB8AC3E}">
        <p14:creationId xmlns:p14="http://schemas.microsoft.com/office/powerpoint/2010/main" val="362956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BFA45-B839-45D5-A002-F401A9917377}"/>
              </a:ext>
            </a:extLst>
          </p:cNvPr>
          <p:cNvSpPr>
            <a:spLocks noGrp="1"/>
          </p:cNvSpPr>
          <p:nvPr>
            <p:ph type="title"/>
          </p:nvPr>
        </p:nvSpPr>
        <p:spPr/>
        <p:txBody>
          <a:bodyPr/>
          <a:lstStyle/>
          <a:p>
            <a:r>
              <a:rPr lang="ru-RU" dirty="0"/>
              <a:t>Принципы </a:t>
            </a:r>
            <a:r>
              <a:rPr lang="en-US" dirty="0"/>
              <a:t>MSF</a:t>
            </a:r>
            <a:endParaRPr lang="ru-RU" dirty="0"/>
          </a:p>
        </p:txBody>
      </p:sp>
      <p:sp>
        <p:nvSpPr>
          <p:cNvPr id="3" name="Объект 2">
            <a:extLst>
              <a:ext uri="{FF2B5EF4-FFF2-40B4-BE49-F238E27FC236}">
                <a16:creationId xmlns:a16="http://schemas.microsoft.com/office/drawing/2014/main" id="{814A237F-0A09-43AB-8AF0-BBD5481098DE}"/>
              </a:ext>
            </a:extLst>
          </p:cNvPr>
          <p:cNvSpPr>
            <a:spLocks noGrp="1"/>
          </p:cNvSpPr>
          <p:nvPr>
            <p:ph idx="1"/>
          </p:nvPr>
        </p:nvSpPr>
        <p:spPr>
          <a:xfrm>
            <a:off x="838200" y="1392489"/>
            <a:ext cx="10515600" cy="5100386"/>
          </a:xfrm>
        </p:spPr>
        <p:txBody>
          <a:bodyPr>
            <a:normAutofit fontScale="77500" lnSpcReduction="20000"/>
          </a:bodyPr>
          <a:lstStyle/>
          <a:p>
            <a:r>
              <a:rPr lang="ru-RU" dirty="0"/>
              <a:t>Вовлечение клиента в проект.</a:t>
            </a:r>
          </a:p>
          <a:p>
            <a:pPr marL="0" indent="0" algn="l">
              <a:buNone/>
            </a:pPr>
            <a:r>
              <a:rPr lang="ru-RU" b="0" i="0" dirty="0">
                <a:solidFill>
                  <a:srgbClr val="2C2D30"/>
                </a:solidFill>
                <a:effectLst/>
              </a:rPr>
              <a:t>Всегда нужно помнить о главном: программное решение должно представлять ценность для бизнеса заказчика. MSF требует от команды ориентироваться на клиента и вовлекать его в работу.</a:t>
            </a:r>
          </a:p>
          <a:p>
            <a:pPr marL="0" indent="0" algn="l">
              <a:buNone/>
            </a:pPr>
            <a:r>
              <a:rPr lang="ru-RU" b="0" i="0" dirty="0">
                <a:solidFill>
                  <a:srgbClr val="2C2D30"/>
                </a:solidFill>
                <a:effectLst/>
              </a:rPr>
              <a:t>В MSF  это значит понимать его цели и проблемы: зачастую заказчик совсем не разбирается в разработке программного обеспечения или даже в компьютерах, но это не мешает ему быть экспертом в своем бизнесе. Только он знает точно, каковы его потребности; какая функциональность жизненно необходима, а какая избыточна; что имеет ценность для бизнеса, а что — нет. Поэтому необходимо, чтобы клиент был вовлечен в работу над проектом, и если он доволен результатами — все идет как надо.</a:t>
            </a:r>
          </a:p>
          <a:p>
            <a:r>
              <a:rPr lang="ru-RU" b="0" i="0" dirty="0">
                <a:solidFill>
                  <a:srgbClr val="2C2D30"/>
                </a:solidFill>
                <a:effectLst/>
              </a:rPr>
              <a:t>Готовность к изменениям</a:t>
            </a:r>
          </a:p>
          <a:p>
            <a:pPr marL="0" indent="0" algn="l">
              <a:buNone/>
            </a:pPr>
            <a:r>
              <a:rPr lang="ru-RU" b="0" i="0" dirty="0">
                <a:solidFill>
                  <a:srgbClr val="2C2D30"/>
                </a:solidFill>
                <a:effectLst/>
              </a:rPr>
              <a:t>Любая разработка программного обеспечения требует времени. Это означает, что на каком-то этапе работы требования заказчика могут измениться — к этому стоит быть готовыми.</a:t>
            </a:r>
          </a:p>
          <a:p>
            <a:pPr marL="0" indent="0" algn="l">
              <a:buNone/>
            </a:pPr>
            <a:r>
              <a:rPr lang="ru-RU" b="0" i="0" dirty="0">
                <a:solidFill>
                  <a:srgbClr val="2C2D30"/>
                </a:solidFill>
                <a:effectLst/>
              </a:rPr>
              <a:t>Все члены коллектива должны быть вовлечены в принятие решений об изменениях в проекте. Благодаря этому новые задачи и цели будут осмыслены и рассмотрены с учетом всех точек зрения и идей по реализации. </a:t>
            </a:r>
          </a:p>
          <a:p>
            <a:pPr marL="0" indent="0" algn="l">
              <a:buNone/>
            </a:pPr>
            <a:endParaRPr lang="ru-RU" sz="2200" b="0" i="0" dirty="0">
              <a:solidFill>
                <a:srgbClr val="2C2D30"/>
              </a:solidFill>
              <a:effectLst/>
            </a:endParaRPr>
          </a:p>
          <a:p>
            <a:endParaRPr lang="ru-RU" dirty="0"/>
          </a:p>
        </p:txBody>
      </p:sp>
    </p:spTree>
    <p:extLst>
      <p:ext uri="{BB962C8B-B14F-4D97-AF65-F5344CB8AC3E}">
        <p14:creationId xmlns:p14="http://schemas.microsoft.com/office/powerpoint/2010/main" val="416299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0D9428-0892-4E6A-9833-951E04F11811}"/>
              </a:ext>
            </a:extLst>
          </p:cNvPr>
          <p:cNvSpPr>
            <a:spLocks noGrp="1"/>
          </p:cNvSpPr>
          <p:nvPr>
            <p:ph type="title"/>
          </p:nvPr>
        </p:nvSpPr>
        <p:spPr/>
        <p:txBody>
          <a:bodyPr/>
          <a:lstStyle/>
          <a:p>
            <a:r>
              <a:rPr lang="ru-RU" dirty="0"/>
              <a:t>Принципы </a:t>
            </a:r>
            <a:r>
              <a:rPr lang="en-US" dirty="0"/>
              <a:t>MSF</a:t>
            </a:r>
            <a:endParaRPr lang="ru-RU" dirty="0"/>
          </a:p>
        </p:txBody>
      </p:sp>
      <p:sp>
        <p:nvSpPr>
          <p:cNvPr id="3" name="Объект 2">
            <a:extLst>
              <a:ext uri="{FF2B5EF4-FFF2-40B4-BE49-F238E27FC236}">
                <a16:creationId xmlns:a16="http://schemas.microsoft.com/office/drawing/2014/main" id="{8A5A0905-79BC-4833-B7C1-9184260E0C50}"/>
              </a:ext>
            </a:extLst>
          </p:cNvPr>
          <p:cNvSpPr>
            <a:spLocks noGrp="1"/>
          </p:cNvSpPr>
          <p:nvPr>
            <p:ph idx="1"/>
          </p:nvPr>
        </p:nvSpPr>
        <p:spPr/>
        <p:txBody>
          <a:bodyPr>
            <a:noAutofit/>
          </a:bodyPr>
          <a:lstStyle/>
          <a:p>
            <a:r>
              <a:rPr lang="ru-RU" sz="2200" dirty="0"/>
              <a:t>Инвестиция в качество</a:t>
            </a:r>
          </a:p>
          <a:p>
            <a:pPr marL="0" indent="0">
              <a:buNone/>
            </a:pPr>
            <a:r>
              <a:rPr lang="ru-RU" sz="2200" b="0" i="0" dirty="0">
                <a:solidFill>
                  <a:srgbClr val="2C2D30"/>
                </a:solidFill>
                <a:effectLst/>
              </a:rPr>
              <a:t>Успех команды зависит от того, насколько каждый специалист осознает свою ответственность за продукт. Чтобы обеспечить высокое качество решения, на протяжении всего проекта работает группа тестирования — в ее задачи входит раннее выявление ошибок и недочетов. Обнаруженные баги надо исправлять как можно скорее, чтобы они не повлияли на разработку. Microsoft Solution Framework требует, чтобы в планы и графики изначально вносилось время на устранение недостатков. Только в этом случае можно уложиться в срок.</a:t>
            </a:r>
            <a:endParaRPr lang="ru-RU" sz="2200" dirty="0"/>
          </a:p>
          <a:p>
            <a:r>
              <a:rPr lang="ru-RU" sz="2200" dirty="0"/>
              <a:t>Учитесь на опыте</a:t>
            </a:r>
          </a:p>
          <a:p>
            <a:pPr marL="0" indent="0">
              <a:buNone/>
            </a:pPr>
            <a:r>
              <a:rPr lang="ru-RU" sz="2200" dirty="0"/>
              <a:t>В график работы необходимо закладывать время на обучение и общение — для этого в MSF существует дисциплина управления готовностью, о которой речь пойдет ниже. Периодически следует совместно анализировать выполненную работу. Необходимо поддерживать атмосферу доброжелательности и взаимопомощи. Открытость, постоянный обмен информацией и опытом — залог успеха. </a:t>
            </a:r>
          </a:p>
        </p:txBody>
      </p:sp>
    </p:spTree>
    <p:extLst>
      <p:ext uri="{BB962C8B-B14F-4D97-AF65-F5344CB8AC3E}">
        <p14:creationId xmlns:p14="http://schemas.microsoft.com/office/powerpoint/2010/main" val="61261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A102B-7A17-4A64-98DD-D5CF11102D59}"/>
              </a:ext>
            </a:extLst>
          </p:cNvPr>
          <p:cNvSpPr>
            <a:spLocks noGrp="1"/>
          </p:cNvSpPr>
          <p:nvPr>
            <p:ph type="title"/>
          </p:nvPr>
        </p:nvSpPr>
        <p:spPr/>
        <p:txBody>
          <a:bodyPr/>
          <a:lstStyle/>
          <a:p>
            <a:r>
              <a:rPr lang="ru-RU" dirty="0"/>
              <a:t>5 белых книг </a:t>
            </a:r>
            <a:r>
              <a:rPr lang="en-US" dirty="0"/>
              <a:t>MSF</a:t>
            </a:r>
            <a:endParaRPr lang="ru-RU" dirty="0"/>
          </a:p>
        </p:txBody>
      </p:sp>
      <p:sp>
        <p:nvSpPr>
          <p:cNvPr id="3" name="Объект 2">
            <a:extLst>
              <a:ext uri="{FF2B5EF4-FFF2-40B4-BE49-F238E27FC236}">
                <a16:creationId xmlns:a16="http://schemas.microsoft.com/office/drawing/2014/main" id="{4EBD8BF3-40DD-4A9E-8626-D97EDCB9D9D0}"/>
              </a:ext>
            </a:extLst>
          </p:cNvPr>
          <p:cNvSpPr>
            <a:spLocks noGrp="1"/>
          </p:cNvSpPr>
          <p:nvPr>
            <p:ph idx="1"/>
          </p:nvPr>
        </p:nvSpPr>
        <p:spPr/>
        <p:txBody>
          <a:bodyPr>
            <a:normAutofit/>
          </a:bodyPr>
          <a:lstStyle/>
          <a:p>
            <a:pPr algn="l"/>
            <a:r>
              <a:rPr lang="ru-RU" sz="2200" b="0" i="0" dirty="0">
                <a:solidFill>
                  <a:srgbClr val="2C2D30"/>
                </a:solidFill>
                <a:effectLst/>
              </a:rPr>
              <a:t>MSF разработана как комплекс отдельных компонентов — моделей и дисциплин. Всего их пять, и они описаны в пяти «белых книгах» (</a:t>
            </a:r>
            <a:r>
              <a:rPr lang="ru-RU" sz="2200" b="0" i="0" dirty="0" err="1">
                <a:solidFill>
                  <a:srgbClr val="2C2D30"/>
                </a:solidFill>
                <a:effectLst/>
              </a:rPr>
              <a:t>white</a:t>
            </a:r>
            <a:r>
              <a:rPr lang="ru-RU" sz="2200" b="0" i="0" dirty="0">
                <a:solidFill>
                  <a:srgbClr val="2C2D30"/>
                </a:solidFill>
                <a:effectLst/>
              </a:rPr>
              <a:t> </a:t>
            </a:r>
            <a:r>
              <a:rPr lang="ru-RU" sz="2200" b="0" i="0" dirty="0" err="1">
                <a:solidFill>
                  <a:srgbClr val="2C2D30"/>
                </a:solidFill>
                <a:effectLst/>
              </a:rPr>
              <a:t>papers</a:t>
            </a:r>
            <a:r>
              <a:rPr lang="ru-RU" sz="2200" b="0" i="0" dirty="0">
                <a:solidFill>
                  <a:srgbClr val="2C2D30"/>
                </a:solidFill>
                <a:effectLst/>
              </a:rPr>
              <a:t>) MSF. </a:t>
            </a:r>
          </a:p>
          <a:p>
            <a:pPr algn="l">
              <a:buFont typeface="Arial" panose="020B0604020202020204" pitchFamily="34" charset="0"/>
              <a:buChar char="•"/>
            </a:pPr>
            <a:r>
              <a:rPr lang="ru-RU" sz="2200" b="0" i="0" dirty="0">
                <a:solidFill>
                  <a:srgbClr val="2C2D30"/>
                </a:solidFill>
                <a:effectLst/>
              </a:rPr>
              <a:t>модель команды;</a:t>
            </a:r>
          </a:p>
          <a:p>
            <a:pPr algn="l">
              <a:buFont typeface="Arial" panose="020B0604020202020204" pitchFamily="34" charset="0"/>
              <a:buChar char="•"/>
            </a:pPr>
            <a:r>
              <a:rPr lang="ru-RU" sz="2200" b="0" i="0" dirty="0">
                <a:solidFill>
                  <a:srgbClr val="2C2D30"/>
                </a:solidFill>
                <a:effectLst/>
              </a:rPr>
              <a:t>модель процесса.</a:t>
            </a:r>
          </a:p>
          <a:p>
            <a:pPr algn="l">
              <a:buFont typeface="Arial" panose="020B0604020202020204" pitchFamily="34" charset="0"/>
              <a:buChar char="•"/>
            </a:pPr>
            <a:r>
              <a:rPr lang="ru-RU" sz="2200" b="0" i="0" dirty="0">
                <a:solidFill>
                  <a:srgbClr val="2C2D30"/>
                </a:solidFill>
                <a:effectLst/>
              </a:rPr>
              <a:t>управление проектами;</a:t>
            </a:r>
          </a:p>
          <a:p>
            <a:pPr algn="l">
              <a:buFont typeface="Arial" panose="020B0604020202020204" pitchFamily="34" charset="0"/>
              <a:buChar char="•"/>
            </a:pPr>
            <a:r>
              <a:rPr lang="ru-RU" sz="2200" b="0" i="0" dirty="0">
                <a:solidFill>
                  <a:srgbClr val="2C2D30"/>
                </a:solidFill>
                <a:effectLst/>
              </a:rPr>
              <a:t>управление рисками;</a:t>
            </a:r>
          </a:p>
          <a:p>
            <a:pPr algn="l">
              <a:buFont typeface="Arial" panose="020B0604020202020204" pitchFamily="34" charset="0"/>
              <a:buChar char="•"/>
            </a:pPr>
            <a:r>
              <a:rPr lang="ru-RU" sz="2200" b="0" i="0" dirty="0">
                <a:solidFill>
                  <a:srgbClr val="2C2D30"/>
                </a:solidFill>
                <a:effectLst/>
              </a:rPr>
              <a:t>управление готовностью.</a:t>
            </a:r>
          </a:p>
          <a:p>
            <a:endParaRPr lang="ru-RU" dirty="0"/>
          </a:p>
        </p:txBody>
      </p:sp>
    </p:spTree>
    <p:extLst>
      <p:ext uri="{BB962C8B-B14F-4D97-AF65-F5344CB8AC3E}">
        <p14:creationId xmlns:p14="http://schemas.microsoft.com/office/powerpoint/2010/main" val="318046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7DDA66F-5651-4C6B-B73A-F5C2EA564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943" y="3219414"/>
            <a:ext cx="4365057" cy="27718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9066037-8FE0-4B1A-9403-A0B574EFC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086" y="866775"/>
            <a:ext cx="4462914" cy="218674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6699BFAA-B4B9-4C88-BE75-9C0E7B364151}"/>
              </a:ext>
            </a:extLst>
          </p:cNvPr>
          <p:cNvSpPr>
            <a:spLocks noGrp="1"/>
          </p:cNvSpPr>
          <p:nvPr>
            <p:ph type="title"/>
          </p:nvPr>
        </p:nvSpPr>
        <p:spPr/>
        <p:txBody>
          <a:bodyPr/>
          <a:lstStyle/>
          <a:p>
            <a:r>
              <a:rPr lang="ru-RU" dirty="0"/>
              <a:t>Модель команды </a:t>
            </a:r>
            <a:r>
              <a:rPr lang="en-US" dirty="0"/>
              <a:t>MSF</a:t>
            </a:r>
            <a:endParaRPr lang="ru-RU" dirty="0"/>
          </a:p>
        </p:txBody>
      </p:sp>
      <p:sp>
        <p:nvSpPr>
          <p:cNvPr id="3" name="Объект 2">
            <a:extLst>
              <a:ext uri="{FF2B5EF4-FFF2-40B4-BE49-F238E27FC236}">
                <a16:creationId xmlns:a16="http://schemas.microsoft.com/office/drawing/2014/main" id="{7AF70F84-CD71-44D9-BC6F-C52C46382884}"/>
              </a:ext>
            </a:extLst>
          </p:cNvPr>
          <p:cNvSpPr>
            <a:spLocks noGrp="1"/>
          </p:cNvSpPr>
          <p:nvPr>
            <p:ph idx="1"/>
          </p:nvPr>
        </p:nvSpPr>
        <p:spPr>
          <a:xfrm>
            <a:off x="838200" y="1334737"/>
            <a:ext cx="7266272" cy="4351338"/>
          </a:xfrm>
        </p:spPr>
        <p:txBody>
          <a:bodyPr>
            <a:noAutofit/>
          </a:bodyPr>
          <a:lstStyle/>
          <a:p>
            <a:r>
              <a:rPr lang="ru-RU" sz="2200" b="0" i="0" dirty="0">
                <a:solidFill>
                  <a:srgbClr val="2C2D30"/>
                </a:solidFill>
                <a:effectLst/>
              </a:rPr>
              <a:t>В традиционной практике команды организованы иерархически — от руководителя до работников низшего звена</a:t>
            </a:r>
            <a:endParaRPr lang="en-US" sz="2200" b="0" i="0" dirty="0">
              <a:solidFill>
                <a:srgbClr val="2C2D30"/>
              </a:solidFill>
              <a:effectLst/>
            </a:endParaRPr>
          </a:p>
          <a:p>
            <a:pPr algn="l"/>
            <a:r>
              <a:rPr lang="ru-RU" sz="2200" b="0" i="0" dirty="0">
                <a:solidFill>
                  <a:srgbClr val="2C2D30"/>
                </a:solidFill>
                <a:effectLst/>
              </a:rPr>
              <a:t>При такой организации работы вес мнения отдельного сотрудника определяется не его компетенциями и знаниями, а положением в иерархии. MSF предлагает более демократическую модель команды, и поэтому не испытывает проблем классической. </a:t>
            </a:r>
          </a:p>
          <a:p>
            <a:pPr algn="l"/>
            <a:r>
              <a:rPr lang="ru-RU" sz="2200" b="0" i="0" dirty="0">
                <a:solidFill>
                  <a:srgbClr val="2C2D30"/>
                </a:solidFill>
                <a:effectLst/>
              </a:rPr>
              <a:t>Команда проекта в MSF — это коллектив равноправных сотрудников. Они разделяют ответственность и свободно обмениваются опытом и информацией. Внутри команды есть ролевые кластеры (роли), отражающие функциональные обязанности конкретных специалистов. У каждой роли — свои цели и задачи, и все они считаются равноценными и одинаково важными. Роли дополняют друг друга и вместе служат единой цели — созданию качественного продукта.</a:t>
            </a:r>
          </a:p>
          <a:p>
            <a:r>
              <a:rPr lang="ru-RU" sz="2200" b="0" i="0" dirty="0">
                <a:solidFill>
                  <a:srgbClr val="2C2D30"/>
                </a:solidFill>
                <a:effectLst/>
              </a:rPr>
              <a:t>Эту модель можно масштабировать для работы как крупных компаний, так и небольших коллективов.</a:t>
            </a:r>
            <a:endParaRPr lang="ru-RU" sz="2200" dirty="0"/>
          </a:p>
        </p:txBody>
      </p:sp>
    </p:spTree>
    <p:extLst>
      <p:ext uri="{BB962C8B-B14F-4D97-AF65-F5344CB8AC3E}">
        <p14:creationId xmlns:p14="http://schemas.microsoft.com/office/powerpoint/2010/main" val="62658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69849-B2F8-40E6-B314-15786A339787}"/>
              </a:ext>
            </a:extLst>
          </p:cNvPr>
          <p:cNvSpPr>
            <a:spLocks noGrp="1"/>
          </p:cNvSpPr>
          <p:nvPr>
            <p:ph type="title"/>
          </p:nvPr>
        </p:nvSpPr>
        <p:spPr/>
        <p:txBody>
          <a:bodyPr/>
          <a:lstStyle/>
          <a:p>
            <a:endParaRPr lang="ru-RU" dirty="0"/>
          </a:p>
        </p:txBody>
      </p:sp>
      <p:pic>
        <p:nvPicPr>
          <p:cNvPr id="5" name="Объект 4">
            <a:extLst>
              <a:ext uri="{FF2B5EF4-FFF2-40B4-BE49-F238E27FC236}">
                <a16:creationId xmlns:a16="http://schemas.microsoft.com/office/drawing/2014/main" id="{8464A5EB-49F6-4B7A-A610-1699298E2566}"/>
              </a:ext>
            </a:extLst>
          </p:cNvPr>
          <p:cNvPicPr>
            <a:picLocks noGrp="1" noChangeAspect="1"/>
          </p:cNvPicPr>
          <p:nvPr>
            <p:ph idx="1"/>
          </p:nvPr>
        </p:nvPicPr>
        <p:blipFill rotWithShape="1">
          <a:blip r:embed="rId2"/>
          <a:srcRect t="1392"/>
          <a:stretch/>
        </p:blipFill>
        <p:spPr>
          <a:xfrm>
            <a:off x="647256" y="1761423"/>
            <a:ext cx="11399753" cy="5008948"/>
          </a:xfrm>
        </p:spPr>
      </p:pic>
    </p:spTree>
    <p:extLst>
      <p:ext uri="{BB962C8B-B14F-4D97-AF65-F5344CB8AC3E}">
        <p14:creationId xmlns:p14="http://schemas.microsoft.com/office/powerpoint/2010/main" val="12646884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2364</Words>
  <Application>Microsoft Office PowerPoint</Application>
  <PresentationFormat>Широкоэкранный</PresentationFormat>
  <Paragraphs>106</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Calibri Light</vt:lpstr>
      <vt:lpstr>Onest</vt:lpstr>
      <vt:lpstr>XO Oriel</vt:lpstr>
      <vt:lpstr>Тема Office</vt:lpstr>
      <vt:lpstr>Microsoft Solutions Framework</vt:lpstr>
      <vt:lpstr>Что это такое?</vt:lpstr>
      <vt:lpstr>Принципы MSF</vt:lpstr>
      <vt:lpstr>Принципы MSF</vt:lpstr>
      <vt:lpstr>Принципы MSF</vt:lpstr>
      <vt:lpstr>Принципы MSF</vt:lpstr>
      <vt:lpstr>5 белых книг MSF</vt:lpstr>
      <vt:lpstr>Модель команды MSF</vt:lpstr>
      <vt:lpstr>Презентация PowerPoint</vt:lpstr>
      <vt:lpstr>Модель разработки MSF</vt:lpstr>
      <vt:lpstr>Презентация PowerPoint</vt:lpstr>
      <vt:lpstr>Управление проектом</vt:lpstr>
      <vt:lpstr>Управление рисками</vt:lpstr>
      <vt:lpstr>Управление рисками</vt:lpstr>
      <vt:lpstr>Процесс управления</vt:lpstr>
      <vt:lpstr>Преимущества MSF</vt:lpstr>
      <vt:lpstr>Недостатки MSF</vt:lpstr>
      <vt:lpstr>Заключение</vt:lpstr>
      <vt:lpstr>Список ссылок</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 Марина</dc:creator>
  <cp:lastModifiedBy>Т Марина</cp:lastModifiedBy>
  <cp:revision>48</cp:revision>
  <dcterms:created xsi:type="dcterms:W3CDTF">2024-02-26T18:22:01Z</dcterms:created>
  <dcterms:modified xsi:type="dcterms:W3CDTF">2024-02-28T12:24:50Z</dcterms:modified>
</cp:coreProperties>
</file>