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73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58" r:id="rId19"/>
    <p:sldId id="26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AED74-0BCC-45C7-A9F8-35709510AD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A6B4-FB77-45D9-8C03-1461C4522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2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3A6B4-FB77-45D9-8C03-1461C4522C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0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878D9FD-A41B-4A5F-BB54-B983A9212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2084434-DB5D-46A7-97FC-BA055918803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y/swordfish_security/blog/680616/" TargetMode="External"/><Relationship Id="rId3" Type="http://schemas.openxmlformats.org/officeDocument/2006/relationships/hyperlink" Target="https://dzen.ru/a/YF2m26X1nSkZ9Rv_" TargetMode="External"/><Relationship Id="rId7" Type="http://schemas.openxmlformats.org/officeDocument/2006/relationships/hyperlink" Target="https://habr.com/ru/company/dcmiran/blog/521718/" TargetMode="External"/><Relationship Id="rId2" Type="http://schemas.openxmlformats.org/officeDocument/2006/relationships/hyperlink" Target="https://habr.com/ru/post/5395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ribia.ru/articles/from_sdlc_to_ssdlc" TargetMode="External"/><Relationship Id="rId5" Type="http://schemas.openxmlformats.org/officeDocument/2006/relationships/hyperlink" Target="https://habr.com/ru/company/oleg-bunin/blog/564630/" TargetMode="External"/><Relationship Id="rId4" Type="http://schemas.openxmlformats.org/officeDocument/2006/relationships/hyperlink" Target="https://habr.com/ru/company/t1_cloud/blog/67305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229600" cy="1828800"/>
          </a:xfrm>
          <a:noFill/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Принципы обеспечения безопасности ПО на различных стадиях его жизненного цикла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42088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chemeClr val="accent4"/>
                </a:solidFill>
              </a:rPr>
              <a:t>Самойлов Павел</a:t>
            </a:r>
          </a:p>
          <a:p>
            <a:r>
              <a:rPr lang="ru-RU" i="1" dirty="0" smtClean="0">
                <a:solidFill>
                  <a:schemeClr val="accent4"/>
                </a:solidFill>
              </a:rPr>
              <a:t>ВШЭ ФКН ПИ 2 курс</a:t>
            </a:r>
          </a:p>
          <a:p>
            <a:r>
              <a:rPr lang="ru-RU" i="1" dirty="0" smtClean="0">
                <a:solidFill>
                  <a:schemeClr val="accent4"/>
                </a:solidFill>
              </a:rPr>
              <a:t>НИС</a:t>
            </a:r>
          </a:p>
          <a:p>
            <a:r>
              <a:rPr lang="ru-RU" i="1" dirty="0" smtClean="0">
                <a:solidFill>
                  <a:schemeClr val="accent4"/>
                </a:solidFill>
              </a:rPr>
              <a:t>Методологии</a:t>
            </a:r>
          </a:p>
          <a:p>
            <a:r>
              <a:rPr lang="ru-RU" i="1" dirty="0">
                <a:solidFill>
                  <a:schemeClr val="accent4"/>
                </a:solidFill>
              </a:rPr>
              <a:t>р</a:t>
            </a:r>
            <a:r>
              <a:rPr lang="ru-RU" i="1" dirty="0" smtClean="0">
                <a:solidFill>
                  <a:schemeClr val="accent4"/>
                </a:solidFill>
              </a:rPr>
              <a:t>азработки ПО</a:t>
            </a:r>
            <a:endParaRPr lang="ru-RU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859216" cy="1371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Основные этапы</a:t>
            </a:r>
            <a:r>
              <a:rPr lang="en-US" dirty="0" smtClean="0">
                <a:solidFill>
                  <a:schemeClr val="tx1"/>
                </a:solidFill>
              </a:rPr>
              <a:t> MS SDL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150074" cy="2047967"/>
          </a:xfrm>
        </p:spPr>
      </p:pic>
    </p:spTree>
    <p:extLst>
      <p:ext uri="{BB962C8B-B14F-4D97-AF65-F5344CB8AC3E}">
        <p14:creationId xmlns:p14="http://schemas.microsoft.com/office/powerpoint/2010/main" val="1517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Анализ требований: Что следует учитывать в контексте </a:t>
            </a:r>
            <a:r>
              <a:rPr lang="ru-RU" sz="2400" b="1" dirty="0" smtClean="0">
                <a:solidFill>
                  <a:schemeClr val="tx1"/>
                </a:solidFill>
              </a:rPr>
              <a:t>безопасности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Какая </a:t>
            </a:r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ПО требует анализа угроз перед релизом?</a:t>
            </a:r>
          </a:p>
          <a:p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Какая часть ПО требует анализа дизайна в контексте безопасности?</a:t>
            </a:r>
          </a:p>
          <a:p>
            <a:r>
              <a:rPr lang="en-US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Какая </a:t>
            </a:r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ПО требует дополнительного анализа угрозы проникновения независимой группой?</a:t>
            </a:r>
          </a:p>
          <a:p>
            <a:r>
              <a:rPr lang="en-US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Есть </a:t>
            </a:r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 дополнительные вопросы безопасности и риски, которые могут быть снижены?</a:t>
            </a:r>
          </a:p>
          <a:p>
            <a:r>
              <a:rPr lang="en-US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Границы </a:t>
            </a:r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нечеткого тестирования в контексте безопасности.</a:t>
            </a:r>
          </a:p>
          <a:p>
            <a:r>
              <a:rPr lang="en-US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Каков </a:t>
            </a:r>
            <a:r>
              <a:rPr lang="ru-RU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уровень угрозы разглашения приватных данных?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1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Плюсы и минусы </a:t>
            </a:r>
            <a:r>
              <a:rPr lang="en-US" sz="2400" b="1" dirty="0" smtClean="0">
                <a:solidFill>
                  <a:schemeClr val="tx1"/>
                </a:solidFill>
              </a:rPr>
              <a:t>MS SDL: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ru-RU" sz="1200" b="0" dirty="0" smtClean="0"/>
              <a:t>MS </a:t>
            </a:r>
            <a:r>
              <a:rPr lang="ru-RU" sz="1200" b="0" dirty="0"/>
              <a:t>SDL разработан и применяется в крупной и известной компании </a:t>
            </a:r>
            <a:r>
              <a:rPr lang="ru-RU" sz="1200" b="0" dirty="0" err="1"/>
              <a:t>Microsoft</a:t>
            </a:r>
            <a:r>
              <a:rPr lang="ru-RU" sz="1200" b="0" dirty="0"/>
              <a:t>, что позволяет доверять ее эффективности и </a:t>
            </a:r>
            <a:r>
              <a:rPr lang="ru-RU" sz="1200" b="0" dirty="0" smtClean="0"/>
              <a:t>применимости.</a:t>
            </a:r>
            <a:endParaRPr lang="en-US" sz="1200" b="0" dirty="0" smtClean="0"/>
          </a:p>
          <a:p>
            <a:pPr marL="171450" indent="-171450">
              <a:buFontTx/>
              <a:buChar char="-"/>
            </a:pPr>
            <a:r>
              <a:rPr lang="ru-RU" sz="1200" b="0" dirty="0" smtClean="0"/>
              <a:t>MS </a:t>
            </a:r>
            <a:r>
              <a:rPr lang="ru-RU" sz="1200" b="0" dirty="0"/>
              <a:t>SDL имеет подробное описание и документацию, что упрощает его внедрение и использование в других организациях</a:t>
            </a:r>
            <a:r>
              <a:rPr lang="ru-RU" sz="1200" b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ru-RU" sz="1200" b="0" dirty="0"/>
              <a:t>MS SDL включает в себя практики безопасности, которые охватывают все этапы жизненного цикла разработки ПО, что позволяет обеспечить безопасность продукта на всех этапах разработки</a:t>
            </a:r>
            <a:r>
              <a:rPr lang="ru-RU" sz="1200" b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ru-RU" sz="1200" b="0" dirty="0"/>
              <a:t>MS SDL включает в себя практики безопасности, которые соответствуют международным стандартам безопасности информации, таким как ISO 27001 и NIST</a:t>
            </a:r>
            <a:r>
              <a:rPr lang="ru-RU" sz="1200" b="0" dirty="0" smtClean="0"/>
              <a:t>.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ru-RU" sz="1200" b="0" dirty="0" smtClean="0"/>
              <a:t>MS </a:t>
            </a:r>
            <a:r>
              <a:rPr lang="ru-RU" sz="1200" b="0" dirty="0"/>
              <a:t>SDL может быть слишком сложен и трудоемким для малых и средних компаний, которые не могут позволить себе интенсивные процессы и тестирование безопасности в течение всего жизненного цикла разработки</a:t>
            </a:r>
            <a:r>
              <a:rPr lang="ru-RU" sz="1200" b="0" dirty="0" smtClean="0"/>
              <a:t>.</a:t>
            </a:r>
            <a:endParaRPr lang="en-US" sz="1200" b="0" dirty="0" smtClean="0"/>
          </a:p>
          <a:p>
            <a:pPr marL="171450" indent="-171450">
              <a:buFontTx/>
              <a:buChar char="-"/>
            </a:pPr>
            <a:r>
              <a:rPr lang="ru-RU" sz="1200" b="0" dirty="0"/>
              <a:t>MS SDL может не быть применимым для определенных видов проектов и не соответствовать специфическим потребностям отдельных организаций.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153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851104" cy="1371600"/>
          </a:xfrm>
        </p:spPr>
        <p:txBody>
          <a:bodyPr>
            <a:normAutofit/>
          </a:bodyPr>
          <a:lstStyle/>
          <a:p>
            <a:endParaRPr lang="ru-RU" sz="24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875883" cy="4432708"/>
          </a:xfrm>
        </p:spPr>
      </p:pic>
    </p:spTree>
    <p:extLst>
      <p:ext uri="{BB962C8B-B14F-4D97-AF65-F5344CB8AC3E}">
        <p14:creationId xmlns:p14="http://schemas.microsoft.com/office/powerpoint/2010/main" val="42160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solidFill>
                  <a:schemeClr val="tx1"/>
                </a:solidFill>
              </a:rPr>
              <a:t>Плюсы и минусы </a:t>
            </a:r>
            <a:r>
              <a:rPr lang="en-US" sz="2400" b="1" dirty="0" err="1" smtClean="0">
                <a:solidFill>
                  <a:schemeClr val="tx1"/>
                </a:solidFill>
              </a:rPr>
              <a:t>OpensAmm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r>
              <a:rPr lang="en-US" sz="1200" b="0" dirty="0" smtClean="0"/>
              <a:t>- </a:t>
            </a:r>
            <a:r>
              <a:rPr lang="ru-RU" sz="1200" b="0" dirty="0" smtClean="0"/>
              <a:t>  </a:t>
            </a:r>
            <a:r>
              <a:rPr lang="ru-RU" sz="1200" b="0" dirty="0" err="1" smtClean="0"/>
              <a:t>OpenSAMM</a:t>
            </a:r>
            <a:r>
              <a:rPr lang="ru-RU" sz="1200" b="0" dirty="0" smtClean="0"/>
              <a:t> </a:t>
            </a:r>
            <a:r>
              <a:rPr lang="ru-RU" sz="1200" b="0" dirty="0"/>
              <a:t>позволяет оценить зрелость процесса обеспечения безопасности в организации и определить области для улучшения</a:t>
            </a:r>
            <a:r>
              <a:rPr lang="ru-RU" sz="1200" b="0" dirty="0" smtClean="0"/>
              <a:t>.</a:t>
            </a:r>
            <a:endParaRPr lang="en-US" sz="1200" b="0" dirty="0" smtClean="0"/>
          </a:p>
          <a:p>
            <a:pPr marL="171450" indent="-171450">
              <a:buFontTx/>
              <a:buChar char="-"/>
            </a:pPr>
            <a:r>
              <a:rPr lang="ru-RU" sz="1200" b="0" dirty="0" err="1" smtClean="0"/>
              <a:t>OpenSAMM</a:t>
            </a:r>
            <a:r>
              <a:rPr lang="ru-RU" sz="1200" b="0" dirty="0" smtClean="0"/>
              <a:t> </a:t>
            </a:r>
            <a:r>
              <a:rPr lang="ru-RU" sz="1200" b="0" dirty="0"/>
              <a:t>охватывает не только технические аспекты обеспечения безопасности, но и организационные и управленческие аспекты, что позволяет обеспечить полноценную защиту ПО</a:t>
            </a:r>
            <a:r>
              <a:rPr lang="ru-RU" sz="1200" b="0" dirty="0" smtClean="0"/>
              <a:t>.</a:t>
            </a:r>
            <a:endParaRPr lang="en-US" sz="1200" b="0" dirty="0" smtClean="0"/>
          </a:p>
          <a:p>
            <a:pPr marL="171450" indent="-171450">
              <a:buFontTx/>
              <a:buChar char="-"/>
            </a:pPr>
            <a:r>
              <a:rPr lang="ru-RU" sz="1200" b="0" dirty="0" err="1"/>
              <a:t>OpenSAMM</a:t>
            </a:r>
            <a:r>
              <a:rPr lang="ru-RU" sz="1200" b="0" dirty="0"/>
              <a:t> предлагает </a:t>
            </a:r>
            <a:r>
              <a:rPr lang="ru-RU" sz="1200" b="0" dirty="0" smtClean="0"/>
              <a:t>более гибкую структуру</a:t>
            </a:r>
            <a:r>
              <a:rPr lang="ru-RU" sz="1200" b="0" dirty="0"/>
              <a:t>, которая позволяет организациям настраивать методологию на свои потребности</a:t>
            </a:r>
            <a:r>
              <a:rPr lang="ru-RU" sz="1200" b="0" dirty="0" smtClean="0"/>
              <a:t>.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ru-RU" sz="1200" b="0" dirty="0" err="1" smtClean="0"/>
              <a:t>OpenSAMM</a:t>
            </a:r>
            <a:r>
              <a:rPr lang="ru-RU" sz="1200" b="0" dirty="0" smtClean="0"/>
              <a:t> </a:t>
            </a:r>
            <a:r>
              <a:rPr lang="ru-RU" sz="1200" b="0" dirty="0"/>
              <a:t>может быть слишком сложным и трудоемким для малых и средних компаний, которые не могут позволить себе интенсивные процессы и тестирование безопасности в течение всего жизненного цикла разработки</a:t>
            </a:r>
            <a:r>
              <a:rPr lang="ru-RU" sz="1200" b="0" dirty="0" smtClean="0"/>
              <a:t>.</a:t>
            </a:r>
            <a:endParaRPr lang="en-US" sz="1200" b="0" dirty="0" smtClean="0"/>
          </a:p>
          <a:p>
            <a:pPr marL="171450" indent="-171450">
              <a:buFontTx/>
              <a:buChar char="-"/>
            </a:pPr>
            <a:r>
              <a:rPr lang="ru-RU" sz="1200" b="0" dirty="0" err="1"/>
              <a:t>OpenSAMM</a:t>
            </a:r>
            <a:r>
              <a:rPr lang="ru-RU" sz="1200" b="0" dirty="0"/>
              <a:t> не является конечной точкой, и его использование не гарантирует полную безопасность продукта</a:t>
            </a:r>
            <a:r>
              <a:rPr lang="ru-RU" sz="1200" b="0" dirty="0" smtClean="0"/>
              <a:t>.</a:t>
            </a:r>
            <a:endParaRPr lang="en-US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3102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BSIMM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75240" cy="2177142"/>
          </a:xfrm>
        </p:spPr>
      </p:pic>
    </p:spTree>
    <p:extLst>
      <p:ext uri="{BB962C8B-B14F-4D97-AF65-F5344CB8AC3E}">
        <p14:creationId xmlns:p14="http://schemas.microsoft.com/office/powerpoint/2010/main" val="7013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00742"/>
            <a:ext cx="5688632" cy="5370830"/>
          </a:xfrm>
        </p:spPr>
      </p:pic>
    </p:spTree>
    <p:extLst>
      <p:ext uri="{BB962C8B-B14F-4D97-AF65-F5344CB8AC3E}">
        <p14:creationId xmlns:p14="http://schemas.microsoft.com/office/powerpoint/2010/main" val="8391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Плюсы и минусы </a:t>
            </a:r>
            <a:r>
              <a:rPr lang="en-US" sz="2400" b="1" dirty="0" smtClean="0">
                <a:solidFill>
                  <a:schemeClr val="tx1"/>
                </a:solidFill>
              </a:rPr>
              <a:t>BSIMM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ru-RU" sz="1200" b="0" dirty="0" smtClean="0"/>
              <a:t>Очень </a:t>
            </a:r>
            <a:r>
              <a:rPr lang="ru-RU" sz="1200" b="0" dirty="0"/>
              <a:t>удобная и понятная иерархическая структура. Впрочем, это общее достоинство всех моделей зрелости, с которыми довелось работать. Древовидное разделение по доменам, практикам и активностям очень помогает в навигации по </a:t>
            </a:r>
            <a:r>
              <a:rPr lang="ru-RU" sz="1200" b="0" dirty="0" err="1"/>
              <a:t>фреймворку</a:t>
            </a:r>
            <a:r>
              <a:rPr lang="ru-RU" sz="1200" b="0" dirty="0"/>
              <a:t> и пониманию того, о чём там вообще идёт </a:t>
            </a:r>
            <a:r>
              <a:rPr lang="ru-RU" sz="1200" b="0" dirty="0" smtClean="0"/>
              <a:t>речь</a:t>
            </a:r>
            <a:endParaRPr lang="en-US" sz="1200" b="0" dirty="0" smtClean="0"/>
          </a:p>
          <a:p>
            <a:pPr marL="342900" indent="-342900">
              <a:buFontTx/>
              <a:buChar char="-"/>
            </a:pPr>
            <a:r>
              <a:rPr lang="ru-RU" sz="1200" b="0" dirty="0"/>
              <a:t>Отсутствие ограничений позволяет «запихать» сколько угодно активностей в практику. Кроме того, это отличная возможность постоянно обновлять и декомпозировать активности, удаляя, добавляя, разделяя, объединяя, актуализируя их по уровню </a:t>
            </a:r>
            <a:r>
              <a:rPr lang="ru-RU" sz="1200" b="0" dirty="0" smtClean="0"/>
              <a:t>зрелости</a:t>
            </a:r>
            <a:endParaRPr lang="ru-RU" sz="1200" b="0" dirty="0"/>
          </a:p>
          <a:p>
            <a:r>
              <a:rPr lang="ru-RU" b="0" dirty="0" smtClean="0"/>
              <a:t>Минусы</a:t>
            </a:r>
            <a:r>
              <a:rPr lang="en-US" b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ru-RU" sz="1200" b="0" dirty="0" smtClean="0"/>
              <a:t>Структура </a:t>
            </a:r>
            <a:r>
              <a:rPr lang="ru-RU" sz="1200" b="0" dirty="0"/>
              <a:t>хоть и хороша, но недостаточно. Хронология и связь между активностями отсутствует напрочь, хоть многие сильно связаны, а иногда и вовсе являются логичным продолжением друг друга. При том, те ссылки, что иногда встречаются, зачастую абсолютно </a:t>
            </a:r>
            <a:r>
              <a:rPr lang="ru-RU" sz="1200" b="0" dirty="0" smtClean="0"/>
              <a:t>бесполезны</a:t>
            </a:r>
          </a:p>
          <a:p>
            <a:pPr marL="171450" indent="-171450">
              <a:buFontTx/>
              <a:buChar char="-"/>
            </a:pPr>
            <a:r>
              <a:rPr lang="ru-RU" sz="1200" b="0" dirty="0"/>
              <a:t>Ввиду того, что активности формируются исходя из распространённости их использования в компаниях-участниках, допускаю, что некоторые важные, но не очень популярные инициативы безопасности могут быть не учтены.</a:t>
            </a:r>
          </a:p>
          <a:p>
            <a:pPr marL="171450" indent="-171450">
              <a:buFontTx/>
              <a:buChar char="-"/>
            </a:pPr>
            <a:endParaRPr lang="ru-RU" b="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7173287" cy="5550101"/>
          </a:xfrm>
        </p:spPr>
      </p:pic>
    </p:spTree>
    <p:extLst>
      <p:ext uri="{BB962C8B-B14F-4D97-AF65-F5344CB8AC3E}">
        <p14:creationId xmlns:p14="http://schemas.microsoft.com/office/powerpoint/2010/main" val="16520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https://habr.com/ru/post/539576/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https://dzen.ru/a/YF2m26X1nSkZ9Rv_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https://habr.com/ru/company/t1_cloud/blog/673052/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https://habr.com/ru/company/oleg-bunin/blog/564630/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https://acribia.ru/articles/from_sdlc_to_ssdlc</a:t>
            </a:r>
            <a:endParaRPr lang="ru-RU" sz="2000" dirty="0" smtClean="0"/>
          </a:p>
          <a:p>
            <a:r>
              <a:rPr lang="en-US" sz="2000" dirty="0">
                <a:hlinkClick r:id="rId7"/>
              </a:rPr>
              <a:t>https://habr.com/ru/company/dcmiran/blog/521718</a:t>
            </a:r>
            <a:r>
              <a:rPr lang="en-US" sz="2000" dirty="0" smtClean="0">
                <a:hlinkClick r:id="rId7"/>
              </a:rPr>
              <a:t>/</a:t>
            </a:r>
            <a:endParaRPr lang="ru-RU" sz="2000" dirty="0" smtClean="0"/>
          </a:p>
          <a:p>
            <a:r>
              <a:rPr lang="en-US" dirty="0">
                <a:hlinkClick r:id="rId8"/>
              </a:rPr>
              <a:t>https://habr.com/ru/company/swordfish_security/blog/680616</a:t>
            </a:r>
            <a:r>
              <a:rPr lang="en-US" dirty="0" smtClean="0">
                <a:hlinkClick r:id="rId8"/>
              </a:rPr>
              <a:t>/</a:t>
            </a:r>
            <a:endParaRPr lang="ru-RU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30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686422" cy="4525963"/>
          </a:xfrm>
        </p:spPr>
      </p:pic>
    </p:spTree>
    <p:extLst>
      <p:ext uri="{BB962C8B-B14F-4D97-AF65-F5344CB8AC3E}">
        <p14:creationId xmlns:p14="http://schemas.microsoft.com/office/powerpoint/2010/main" val="2825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395110" cy="4525963"/>
          </a:xfrm>
        </p:spPr>
      </p:pic>
    </p:spTree>
    <p:extLst>
      <p:ext uri="{BB962C8B-B14F-4D97-AF65-F5344CB8AC3E}">
        <p14:creationId xmlns:p14="http://schemas.microsoft.com/office/powerpoint/2010/main" val="2066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937"/>
            <a:ext cx="5616624" cy="3159351"/>
          </a:xfrm>
        </p:spPr>
      </p:pic>
      <p:sp>
        <p:nvSpPr>
          <p:cNvPr id="5" name="AutoShape 2" descr="ISO 31010 – Risk assessment techniques - Practical Risk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ISO 31010 – Risk assessment techniques - Practical Risk Trai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5015"/>
            <a:ext cx="7836041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91" y="1752600"/>
            <a:ext cx="5831417" cy="4373563"/>
          </a:xfrm>
        </p:spPr>
      </p:pic>
    </p:spTree>
    <p:extLst>
      <p:ext uri="{BB962C8B-B14F-4D97-AF65-F5344CB8AC3E}">
        <p14:creationId xmlns:p14="http://schemas.microsoft.com/office/powerpoint/2010/main" val="40813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5791200" cy="1371600"/>
          </a:xfrm>
        </p:spPr>
        <p:txBody>
          <a:bodyPr>
            <a:noAutofit/>
          </a:bodyPr>
          <a:lstStyle/>
          <a:p>
            <a:r>
              <a:rPr lang="ru-RU" sz="2000" b="1" i="1" dirty="0">
                <a:solidFill>
                  <a:schemeClr val="tx1"/>
                </a:solidFill>
              </a:rPr>
              <a:t>«</a:t>
            </a:r>
            <a:r>
              <a:rPr lang="ru-RU" sz="1800" b="1" i="1" dirty="0" err="1">
                <a:solidFill>
                  <a:schemeClr val="tx1"/>
                </a:solidFill>
              </a:rPr>
              <a:t>Ревьюйте</a:t>
            </a:r>
            <a:r>
              <a:rPr lang="ru-RU" sz="1800" b="1" i="1" dirty="0">
                <a:solidFill>
                  <a:schemeClr val="tx1"/>
                </a:solidFill>
              </a:rPr>
              <a:t> код не только на соблюдения правил написания кода и архитектуры, а также на наличие потенциальных дыр».</a:t>
            </a:r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7620000" cy="4011269"/>
          </a:xfrm>
        </p:spPr>
      </p:pic>
    </p:spTree>
    <p:extLst>
      <p:ext uri="{BB962C8B-B14F-4D97-AF65-F5344CB8AC3E}">
        <p14:creationId xmlns:p14="http://schemas.microsoft.com/office/powerpoint/2010/main" val="42236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88640"/>
            <a:ext cx="6264696" cy="358051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18" y="3652936"/>
            <a:ext cx="5724128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pPr algn="ctr"/>
            <a:r>
              <a:rPr lang="ru-RU" dirty="0" smtClean="0"/>
              <a:t>Технологии контроля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12914"/>
            <a:ext cx="4415754" cy="2952328"/>
          </a:xfrm>
        </p:spPr>
      </p:pic>
      <p:sp>
        <p:nvSpPr>
          <p:cNvPr id="6" name="TextBox 5"/>
          <p:cNvSpPr txBox="1"/>
          <p:nvPr/>
        </p:nvSpPr>
        <p:spPr>
          <a:xfrm>
            <a:off x="611560" y="1844824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SAST</a:t>
            </a:r>
            <a:r>
              <a:rPr lang="en-US" dirty="0"/>
              <a:t> (Static Application Security Testing)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DAST </a:t>
            </a:r>
            <a:r>
              <a:rPr lang="en-US" dirty="0" smtClean="0"/>
              <a:t>(</a:t>
            </a:r>
            <a:r>
              <a:rPr lang="en-US" dirty="0"/>
              <a:t>Dynamic Application </a:t>
            </a:r>
            <a:r>
              <a:rPr lang="en-US" dirty="0" smtClean="0"/>
              <a:t>Security Testing</a:t>
            </a:r>
            <a:r>
              <a:rPr lang="en-US" dirty="0"/>
              <a:t>) 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IAST </a:t>
            </a:r>
            <a:r>
              <a:rPr lang="en-US" dirty="0"/>
              <a:t>(Interactive Application Security Testing)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RASP </a:t>
            </a:r>
            <a:r>
              <a:rPr lang="en-US" dirty="0" smtClean="0"/>
              <a:t>(</a:t>
            </a:r>
            <a:r>
              <a:rPr lang="en-US" dirty="0"/>
              <a:t>Run-time Application Security Protection)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6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Основные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Фреймворки безопасной разработки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MS SDL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 Security Development 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Lifecycle)</a:t>
            </a:r>
          </a:p>
          <a:p>
            <a:r>
              <a:rPr lang="en-US" dirty="0" smtClean="0"/>
              <a:t>-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OpenSAMM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(Software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Assurance Maturity Model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/>
              <a:t>-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BSIMM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Security In Maturity Model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2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1321</TotalTime>
  <Words>594</Words>
  <Application>Microsoft Office PowerPoint</Application>
  <PresentationFormat>Экран (4:3)</PresentationFormat>
  <Paragraphs>59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Главная</vt:lpstr>
      <vt:lpstr>Принципы обеспечения безопасности ПО на различных стадиях его жизненного цикла</vt:lpstr>
      <vt:lpstr>Презентация PowerPoint</vt:lpstr>
      <vt:lpstr>Презентация PowerPoint</vt:lpstr>
      <vt:lpstr>Презентация PowerPoint</vt:lpstr>
      <vt:lpstr>Презентация PowerPoint</vt:lpstr>
      <vt:lpstr>«Ревьюйте код не только на соблюдения правил написания кода и архитектуры, а также на наличие потенциальных дыр».</vt:lpstr>
      <vt:lpstr>Презентация PowerPoint</vt:lpstr>
      <vt:lpstr>Технологии контроля</vt:lpstr>
      <vt:lpstr>Основные Фреймворки безопасной разработки:</vt:lpstr>
      <vt:lpstr>Основные этапы MS SDL </vt:lpstr>
      <vt:lpstr>Анализ требований: Что следует учитывать в контексте безопасности: </vt:lpstr>
      <vt:lpstr>Плюсы и минусы MS SDL:</vt:lpstr>
      <vt:lpstr>Презентация PowerPoint</vt:lpstr>
      <vt:lpstr>Плюсы и минусы OpensAmm:</vt:lpstr>
      <vt:lpstr>BSIMM</vt:lpstr>
      <vt:lpstr>Презентация PowerPoint</vt:lpstr>
      <vt:lpstr>Плюсы и минусы BSIMM 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Самойлов</dc:creator>
  <cp:lastModifiedBy>Павел Самойлов</cp:lastModifiedBy>
  <cp:revision>24</cp:revision>
  <dcterms:created xsi:type="dcterms:W3CDTF">2023-03-13T12:20:08Z</dcterms:created>
  <dcterms:modified xsi:type="dcterms:W3CDTF">2023-03-14T10:21:31Z</dcterms:modified>
</cp:coreProperties>
</file>