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F8751-7D91-4F71-BA19-BA18ABF25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8E862F-373F-453E-B371-B71E3FC58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7CC37-A4A1-4E32-9755-8B608D26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09C436-ECF5-436C-82C8-3EAC1F798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165D4E-F386-45AF-9F53-562806D7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76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E70B8-1099-483A-A3BF-797525BF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5C2621-D6F6-441F-B289-E5B857F9E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F12C4-094A-4F88-9E79-B4B0E95F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86D2DE-FD0B-4EEF-A0C7-937E2983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B8887F-8A91-4136-AA8F-325FBBA5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5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46F1C4-643D-405B-9EEC-8AE8E2BE5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0B0AAA-1544-47A5-B896-78D9604B8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730A7-84B5-4493-B157-BE432E7D6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16E9FD-9530-4046-91D8-BF53F787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5E9F9-0CD5-4062-AFDF-2EEFD320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28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5223B-E273-402D-8197-FEE434E88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1FCC53-269A-4D16-AC80-FB842AFFE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67F280-4268-4989-A8A8-B6106357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3636A-93F2-4511-91CA-2E71CFE2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7AB59-B0DC-488D-8981-47379CBE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16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95D0E-2856-4288-86AA-60FF78486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879B50-CD5C-42CE-B927-B8511117B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B40A0A-1909-4DBF-B111-01ED161AA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C4FD49-E452-4097-A7E1-AA79268F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718842-1447-4AF1-B4D8-5B0B9AE8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22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87C1D-9F40-473E-A423-307EF5FD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85F04E-D105-45A6-9081-735707BE4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01C799-479E-44A8-9DA8-818AFA266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0902BA-884B-4903-98FB-FF9B72301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DF55AF-8B86-4A00-909C-092ABA65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65F61F-D170-4DD7-BAB1-757E1DB5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34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B10A9-BE97-4502-B225-2981EBC0E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5198BE-76E9-4F99-A750-7DEC1C507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5968B9-D936-4CF3-9C9E-E06D810C6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E2C2DF-426E-4512-A039-3A1CE206A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243D26-D203-4612-BF4E-BB397735B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1C3BD6-7C77-4341-AAFA-C312E666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011D8E-0863-417C-B25E-247DF5EB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A92AF-D0D3-47A0-BEBA-C99E1ACC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50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0CCAF-2AAF-479E-A9D7-793D9E03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1B0747-ED9E-4E2F-BCDF-9A21DAA8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186A47-1E8E-4C04-B5C5-F6F16D52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00F60A-2E66-4EC3-ADF7-10729AEC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67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2971A8-7F71-4479-804C-F93B1C99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C87C7B-CB72-4563-912B-9C318BBF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C4BC5B-7636-4D6C-AE7C-1D9B8FAA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5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F887D-41B0-4758-90C3-2DB96F2BC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BD14BB-3A63-4788-8AE9-931A31D04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27BBAD-2763-4EC3-9B42-0940F2B79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CE236D-C2D5-4E63-975B-B4192DC8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C498E7-0619-49BC-AD07-5C170C4D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C5350A-27A4-4E99-BD18-D27A8BD8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16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D5882-6769-45A0-9BAC-93808173C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CE05AD-BE1C-42B3-8FE1-93A203AB1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4B6F09-F8A5-4094-9986-532F39CD3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1E3F65-3B79-40CD-8108-63C558AF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75E969-8800-46EA-BD57-CF373AD2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22BBCF-3C14-49D2-AA79-9EB1A1B7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07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83394D-A00E-48B2-B6F6-16DDC4B65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CD0D11-B047-4AF5-8189-B566912FC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61885-D4E6-4714-A837-EC3E336D2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E3EAA-B7E2-4AD8-AC36-E88450B893C6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CAA451-5934-4464-80B5-86CF03362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8912D3-3A7B-4C22-96F4-A49EF448A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05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B7CE13A-C6AB-415A-9F8B-B011D08CADC3}"/>
              </a:ext>
            </a:extLst>
          </p:cNvPr>
          <p:cNvSpPr txBox="1">
            <a:spLocks/>
          </p:cNvSpPr>
          <p:nvPr/>
        </p:nvSpPr>
        <p:spPr>
          <a:xfrm>
            <a:off x="612396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/>
              <a:t>框架结构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DC15DD-BF7B-4A18-A69C-2D47426F9C2C}"/>
              </a:ext>
            </a:extLst>
          </p:cNvPr>
          <p:cNvSpPr/>
          <p:nvPr/>
        </p:nvSpPr>
        <p:spPr>
          <a:xfrm>
            <a:off x="780301" y="4585067"/>
            <a:ext cx="1760078" cy="674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VTParser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AFA7D2-C12D-40CD-B280-0E6F74410BF6}"/>
              </a:ext>
            </a:extLst>
          </p:cNvPr>
          <p:cNvSpPr/>
          <p:nvPr/>
        </p:nvSpPr>
        <p:spPr>
          <a:xfrm>
            <a:off x="780301" y="5451842"/>
            <a:ext cx="1760078" cy="674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VTSession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5FF8A7-E703-4370-9270-717E337B655B}"/>
              </a:ext>
            </a:extLst>
          </p:cNvPr>
          <p:cNvSpPr/>
          <p:nvPr/>
        </p:nvSpPr>
        <p:spPr>
          <a:xfrm>
            <a:off x="780301" y="3738043"/>
            <a:ext cx="1760078" cy="674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VideoTerminal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A013B44-08F8-4B69-82F7-DC1FCEE662A0}"/>
              </a:ext>
            </a:extLst>
          </p:cNvPr>
          <p:cNvSpPr/>
          <p:nvPr/>
        </p:nvSpPr>
        <p:spPr>
          <a:xfrm>
            <a:off x="780301" y="2853322"/>
            <a:ext cx="1760078" cy="674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XDocument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3BA5CB3-9811-4A8C-9CD7-329D0CF5EDF4}"/>
              </a:ext>
            </a:extLst>
          </p:cNvPr>
          <p:cNvSpPr/>
          <p:nvPr/>
        </p:nvSpPr>
        <p:spPr>
          <a:xfrm>
            <a:off x="780301" y="2006298"/>
            <a:ext cx="1760078" cy="674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Rendering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248F2658-DEAC-4D15-B349-4D1C77C9E4DB}"/>
              </a:ext>
            </a:extLst>
          </p:cNvPr>
          <p:cNvSpPr/>
          <p:nvPr/>
        </p:nvSpPr>
        <p:spPr>
          <a:xfrm rot="16200000" flipV="1">
            <a:off x="998962" y="4004478"/>
            <a:ext cx="3921415" cy="321969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FAFD064-77A1-4AAA-A1C0-E9CF8345E1CB}"/>
              </a:ext>
            </a:extLst>
          </p:cNvPr>
          <p:cNvSpPr txBox="1"/>
          <p:nvPr/>
        </p:nvSpPr>
        <p:spPr>
          <a:xfrm>
            <a:off x="780301" y="1365952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SSH</a:t>
            </a:r>
            <a:r>
              <a:rPr lang="zh-CN" altLang="en-US"/>
              <a:t>主机 </a:t>
            </a:r>
            <a:r>
              <a:rPr lang="en-US" altLang="zh-CN"/>
              <a:t>-&gt; PC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50003E5-3666-45B0-8AE6-42D186AC11AF}"/>
              </a:ext>
            </a:extLst>
          </p:cNvPr>
          <p:cNvSpPr txBox="1"/>
          <p:nvPr/>
        </p:nvSpPr>
        <p:spPr>
          <a:xfrm>
            <a:off x="8602381" y="1365952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PC -&gt; SSH</a:t>
            </a:r>
            <a:r>
              <a:rPr lang="zh-CN" altLang="en-US"/>
              <a:t>主机</a:t>
            </a:r>
            <a:endParaRPr lang="en-US" altLang="zh-CN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76350B-4E9B-45E6-9AFB-97BA95FA555B}"/>
              </a:ext>
            </a:extLst>
          </p:cNvPr>
          <p:cNvSpPr/>
          <p:nvPr/>
        </p:nvSpPr>
        <p:spPr>
          <a:xfrm>
            <a:off x="8602381" y="2185872"/>
            <a:ext cx="1760078" cy="674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PC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AB4ACCF-6CCC-4D32-904F-8C508D905C41}"/>
              </a:ext>
            </a:extLst>
          </p:cNvPr>
          <p:cNvSpPr/>
          <p:nvPr/>
        </p:nvSpPr>
        <p:spPr>
          <a:xfrm>
            <a:off x="8619885" y="3075177"/>
            <a:ext cx="1760078" cy="674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VTKeyboard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FDB3F37-3953-4382-B8B9-77E47B415410}"/>
              </a:ext>
            </a:extLst>
          </p:cNvPr>
          <p:cNvSpPr/>
          <p:nvPr/>
        </p:nvSpPr>
        <p:spPr>
          <a:xfrm>
            <a:off x="8628661" y="3959898"/>
            <a:ext cx="1760078" cy="674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VTSession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5618B42D-A2AE-4BDA-895F-6B8343DD5B89}"/>
              </a:ext>
            </a:extLst>
          </p:cNvPr>
          <p:cNvSpPr/>
          <p:nvPr/>
        </p:nvSpPr>
        <p:spPr>
          <a:xfrm rot="5400000" flipV="1">
            <a:off x="8816867" y="3756862"/>
            <a:ext cx="3921415" cy="321969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9E0A2A9-3CE8-4FA2-95F7-C61367E8F572}"/>
              </a:ext>
            </a:extLst>
          </p:cNvPr>
          <p:cNvSpPr txBox="1"/>
          <p:nvPr/>
        </p:nvSpPr>
        <p:spPr>
          <a:xfrm>
            <a:off x="3218289" y="5547097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VTSession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控制与不同主机间的通信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从主机接收数据和向主机发送数据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73950DD-5955-416B-B863-A54EBB0EA226}"/>
              </a:ext>
            </a:extLst>
          </p:cNvPr>
          <p:cNvSpPr txBox="1"/>
          <p:nvPr/>
        </p:nvSpPr>
        <p:spPr>
          <a:xfrm>
            <a:off x="3218289" y="4755238"/>
            <a:ext cx="5801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VTParser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负责把从会话层收到的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ANSI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控制序列解析为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VideoTerminal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可以执行的动作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并通过事件通知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VideoTerminal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9DC3200-51BF-4B65-8DB7-4241B5E9A2D7}"/>
              </a:ext>
            </a:extLst>
          </p:cNvPr>
          <p:cNvSpPr txBox="1"/>
          <p:nvPr/>
        </p:nvSpPr>
        <p:spPr>
          <a:xfrm>
            <a:off x="3183877" y="3749963"/>
            <a:ext cx="3493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VideoTerminal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负责执行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VTParser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解析出来的动作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例如换行，显示字符，删除行，删除字符等等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生成终端文档模型，并调用渲染接口进行渲染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是渲染层和底层的桥梁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561EFB5-9222-40DA-AC6B-284C9499A395}"/>
              </a:ext>
            </a:extLst>
          </p:cNvPr>
          <p:cNvSpPr txBox="1"/>
          <p:nvPr/>
        </p:nvSpPr>
        <p:spPr>
          <a:xfrm>
            <a:off x="3183877" y="2929354"/>
            <a:ext cx="357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Xdocument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定义了一套终端文档模型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该模型定义个行数据和字符数据如何存储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并定义了行与行之间的连接关系，行与字符的关系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9CFB752-22AB-484E-B50D-E4C1176BDA72}"/>
              </a:ext>
            </a:extLst>
          </p:cNvPr>
          <p:cNvSpPr txBox="1"/>
          <p:nvPr/>
        </p:nvSpPr>
        <p:spPr>
          <a:xfrm>
            <a:off x="3218289" y="2068467"/>
            <a:ext cx="287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Rendering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层实现了文档模型的渲染流程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DrawingVisual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引擎进行渲染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3143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55D46-64DE-48DD-94D1-B1624D56E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849"/>
            <a:ext cx="10515600" cy="1325563"/>
          </a:xfrm>
        </p:spPr>
        <p:txBody>
          <a:bodyPr/>
          <a:lstStyle/>
          <a:p>
            <a:r>
              <a:rPr lang="zh-CN" altLang="en-US"/>
              <a:t>文档模型 </a:t>
            </a:r>
            <a:r>
              <a:rPr lang="en-US" altLang="zh-CN"/>
              <a:t>- </a:t>
            </a:r>
            <a:r>
              <a:rPr lang="en-US" altLang="zh-CN" err="1"/>
              <a:t>VTDocument</a:t>
            </a: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7A5115-4752-485B-84B6-2DC1F1D97F72}"/>
              </a:ext>
            </a:extLst>
          </p:cNvPr>
          <p:cNvSpPr/>
          <p:nvPr/>
        </p:nvSpPr>
        <p:spPr>
          <a:xfrm>
            <a:off x="1081082" y="2639323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5CDB2F-1258-4239-9C67-188EE25ADF00}"/>
              </a:ext>
            </a:extLst>
          </p:cNvPr>
          <p:cNvSpPr/>
          <p:nvPr/>
        </p:nvSpPr>
        <p:spPr>
          <a:xfrm>
            <a:off x="1081082" y="2924548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BCF2C5-2998-4DE5-AD80-B1755EE13134}"/>
              </a:ext>
            </a:extLst>
          </p:cNvPr>
          <p:cNvSpPr/>
          <p:nvPr/>
        </p:nvSpPr>
        <p:spPr>
          <a:xfrm>
            <a:off x="1081082" y="3209773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F36C40-B74F-4025-8075-008F85C1C5C2}"/>
              </a:ext>
            </a:extLst>
          </p:cNvPr>
          <p:cNvSpPr/>
          <p:nvPr/>
        </p:nvSpPr>
        <p:spPr>
          <a:xfrm>
            <a:off x="1081082" y="3494997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5148AA-22D4-4E01-83DA-7735DA18E23B}"/>
              </a:ext>
            </a:extLst>
          </p:cNvPr>
          <p:cNvSpPr/>
          <p:nvPr/>
        </p:nvSpPr>
        <p:spPr>
          <a:xfrm>
            <a:off x="1081082" y="3780222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CD6E6C-DD19-486E-9E67-4A1177FEC025}"/>
              </a:ext>
            </a:extLst>
          </p:cNvPr>
          <p:cNvSpPr/>
          <p:nvPr/>
        </p:nvSpPr>
        <p:spPr>
          <a:xfrm>
            <a:off x="1081082" y="4065446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6C5A420-38D1-4186-8F62-071F3566838A}"/>
              </a:ext>
            </a:extLst>
          </p:cNvPr>
          <p:cNvSpPr/>
          <p:nvPr/>
        </p:nvSpPr>
        <p:spPr>
          <a:xfrm>
            <a:off x="1081082" y="4350671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- 9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2805B25-BFCF-4BA3-9F11-7E8425433AAA}"/>
              </a:ext>
            </a:extLst>
          </p:cNvPr>
          <p:cNvSpPr/>
          <p:nvPr/>
        </p:nvSpPr>
        <p:spPr>
          <a:xfrm>
            <a:off x="1081082" y="4635895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425509B-ABD3-40E9-BFEB-A40C3A1CA5AE}"/>
              </a:ext>
            </a:extLst>
          </p:cNvPr>
          <p:cNvSpPr/>
          <p:nvPr/>
        </p:nvSpPr>
        <p:spPr>
          <a:xfrm>
            <a:off x="1081082" y="4921120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B1E13F-5E66-47CE-9BCD-6CF8897BEA8A}"/>
              </a:ext>
            </a:extLst>
          </p:cNvPr>
          <p:cNvSpPr/>
          <p:nvPr/>
        </p:nvSpPr>
        <p:spPr>
          <a:xfrm>
            <a:off x="1081082" y="2354098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6B9526F-18F7-46EE-A912-CDDE459218C9}"/>
              </a:ext>
            </a:extLst>
          </p:cNvPr>
          <p:cNvSpPr/>
          <p:nvPr/>
        </p:nvSpPr>
        <p:spPr>
          <a:xfrm>
            <a:off x="1081082" y="2068873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E3C64A9-8B11-424B-8A54-30D38146F8F7}"/>
              </a:ext>
            </a:extLst>
          </p:cNvPr>
          <p:cNvSpPr/>
          <p:nvPr/>
        </p:nvSpPr>
        <p:spPr>
          <a:xfrm>
            <a:off x="1081082" y="5206344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109EB7B-9A0C-4CEE-9DBC-02CCB396E5FF}"/>
              </a:ext>
            </a:extLst>
          </p:cNvPr>
          <p:cNvSpPr/>
          <p:nvPr/>
        </p:nvSpPr>
        <p:spPr>
          <a:xfrm>
            <a:off x="1081082" y="5481234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5D832E-4C80-4E1B-8A6A-49FB5BA16A18}"/>
              </a:ext>
            </a:extLst>
          </p:cNvPr>
          <p:cNvSpPr txBox="1"/>
          <p:nvPr/>
        </p:nvSpPr>
        <p:spPr>
          <a:xfrm>
            <a:off x="876815" y="1376766"/>
            <a:ext cx="817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VTDocument</a:t>
            </a:r>
            <a:r>
              <a:rPr lang="zh-CN" altLang="en-US"/>
              <a:t>是一个链表结构，其中一行就是链表里的一个节点。如下图所示：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C2D22A9-42AF-4B06-9AD3-6F4AAE14CC5D}"/>
              </a:ext>
            </a:extLst>
          </p:cNvPr>
          <p:cNvSpPr txBox="1"/>
          <p:nvPr/>
        </p:nvSpPr>
        <p:spPr>
          <a:xfrm>
            <a:off x="4016364" y="2383654"/>
            <a:ext cx="7375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每个</a:t>
            </a:r>
            <a:r>
              <a:rPr lang="en-US" altLang="zh-CN"/>
              <a:t>VTextLine</a:t>
            </a:r>
            <a:r>
              <a:rPr lang="zh-CN" altLang="en-US"/>
              <a:t>表示一个行对象，用来存储该行要显示的字符数据和样式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325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36B2E42-59C8-44D1-8453-C16EF9D5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849"/>
            <a:ext cx="10515600" cy="1325563"/>
          </a:xfrm>
        </p:spPr>
        <p:txBody>
          <a:bodyPr/>
          <a:lstStyle/>
          <a:p>
            <a:r>
              <a:rPr lang="en-US" altLang="zh-CN"/>
              <a:t>VTDocument Margin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77C897-8CAC-40B2-9466-DDDC4D6A4B51}"/>
              </a:ext>
            </a:extLst>
          </p:cNvPr>
          <p:cNvSpPr/>
          <p:nvPr/>
        </p:nvSpPr>
        <p:spPr>
          <a:xfrm>
            <a:off x="1138232" y="2991748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4A1423-9512-45C3-B2B7-D83A7D98ECEC}"/>
              </a:ext>
            </a:extLst>
          </p:cNvPr>
          <p:cNvSpPr/>
          <p:nvPr/>
        </p:nvSpPr>
        <p:spPr>
          <a:xfrm>
            <a:off x="1138232" y="3276973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CA35F9D-2253-464B-B3E7-02EB62138976}"/>
              </a:ext>
            </a:extLst>
          </p:cNvPr>
          <p:cNvSpPr/>
          <p:nvPr/>
        </p:nvSpPr>
        <p:spPr>
          <a:xfrm>
            <a:off x="1138232" y="3562198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4B3430-E471-4C40-AEB9-BC6A4B0BE0EE}"/>
              </a:ext>
            </a:extLst>
          </p:cNvPr>
          <p:cNvSpPr/>
          <p:nvPr/>
        </p:nvSpPr>
        <p:spPr>
          <a:xfrm>
            <a:off x="1138232" y="3847422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04E7DE-2878-48A3-84A9-770818722994}"/>
              </a:ext>
            </a:extLst>
          </p:cNvPr>
          <p:cNvSpPr/>
          <p:nvPr/>
        </p:nvSpPr>
        <p:spPr>
          <a:xfrm>
            <a:off x="1138232" y="4132647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FA5C70-3A9B-4E6D-8153-46BAC69FADEF}"/>
              </a:ext>
            </a:extLst>
          </p:cNvPr>
          <p:cNvSpPr/>
          <p:nvPr/>
        </p:nvSpPr>
        <p:spPr>
          <a:xfrm>
            <a:off x="1138232" y="4417871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DB4A30A-47F2-40B8-BBCC-6F219546D534}"/>
              </a:ext>
            </a:extLst>
          </p:cNvPr>
          <p:cNvSpPr/>
          <p:nvPr/>
        </p:nvSpPr>
        <p:spPr>
          <a:xfrm>
            <a:off x="1138232" y="4703096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- 9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8F63940-3999-40B0-ACD5-453E1747BA00}"/>
              </a:ext>
            </a:extLst>
          </p:cNvPr>
          <p:cNvSpPr/>
          <p:nvPr/>
        </p:nvSpPr>
        <p:spPr>
          <a:xfrm>
            <a:off x="1138232" y="4988320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2204C2-7C1E-444D-A300-6DB4CCDF84C8}"/>
              </a:ext>
            </a:extLst>
          </p:cNvPr>
          <p:cNvSpPr/>
          <p:nvPr/>
        </p:nvSpPr>
        <p:spPr>
          <a:xfrm>
            <a:off x="1138232" y="5273545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84C36F-0344-4B98-AFAA-EA3E9542E69F}"/>
              </a:ext>
            </a:extLst>
          </p:cNvPr>
          <p:cNvSpPr/>
          <p:nvPr/>
        </p:nvSpPr>
        <p:spPr>
          <a:xfrm>
            <a:off x="1138232" y="2706523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3F0046F-B614-4A72-8C24-20C9C4C4B055}"/>
              </a:ext>
            </a:extLst>
          </p:cNvPr>
          <p:cNvSpPr/>
          <p:nvPr/>
        </p:nvSpPr>
        <p:spPr>
          <a:xfrm>
            <a:off x="1138232" y="2421298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A8887CF-EA6E-4BAD-B8CE-CD90AA632522}"/>
              </a:ext>
            </a:extLst>
          </p:cNvPr>
          <p:cNvSpPr/>
          <p:nvPr/>
        </p:nvSpPr>
        <p:spPr>
          <a:xfrm>
            <a:off x="1138232" y="5558769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DA1C25D-6A3C-4FF7-B541-FC2730A7CE99}"/>
              </a:ext>
            </a:extLst>
          </p:cNvPr>
          <p:cNvSpPr/>
          <p:nvPr/>
        </p:nvSpPr>
        <p:spPr>
          <a:xfrm>
            <a:off x="1138232" y="5833659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BC85271-AC7D-4740-969E-D6AC09DDF9F7}"/>
              </a:ext>
            </a:extLst>
          </p:cNvPr>
          <p:cNvSpPr txBox="1"/>
          <p:nvPr/>
        </p:nvSpPr>
        <p:spPr>
          <a:xfrm>
            <a:off x="876815" y="1376766"/>
            <a:ext cx="9892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Margin</a:t>
            </a:r>
            <a:r>
              <a:rPr lang="zh-CN" altLang="en-US"/>
              <a:t>表示文档的边距，协议规定，只有在边距内部的行才可以滚动，边距外的行不能进行滚动</a:t>
            </a:r>
            <a:endParaRPr lang="en-US" altLang="zh-CN"/>
          </a:p>
          <a:p>
            <a:r>
              <a:rPr lang="zh-CN" altLang="en-US"/>
              <a:t>如下图所示，</a:t>
            </a:r>
            <a:r>
              <a:rPr lang="en-US" altLang="zh-CN"/>
              <a:t>VTextLine1</a:t>
            </a:r>
            <a:r>
              <a:rPr lang="zh-CN" altLang="en-US"/>
              <a:t>和</a:t>
            </a:r>
            <a:r>
              <a:rPr lang="en-US" altLang="zh-CN"/>
              <a:t>VTextLine2</a:t>
            </a:r>
            <a:r>
              <a:rPr lang="zh-CN" altLang="en-US"/>
              <a:t>是上边距，</a:t>
            </a:r>
            <a:r>
              <a:rPr lang="en-US" altLang="zh-CN"/>
              <a:t>VTextLine12</a:t>
            </a:r>
            <a:r>
              <a:rPr lang="zh-CN" altLang="en-US"/>
              <a:t>和</a:t>
            </a:r>
            <a:r>
              <a:rPr lang="en-US" altLang="zh-CN"/>
              <a:t>VTextLine13</a:t>
            </a:r>
            <a:r>
              <a:rPr lang="zh-CN" altLang="en-US"/>
              <a:t>是下边距：</a:t>
            </a:r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1496C7B0-44F9-4499-83E2-97A46C5BBD3E}"/>
              </a:ext>
            </a:extLst>
          </p:cNvPr>
          <p:cNvSpPr/>
          <p:nvPr/>
        </p:nvSpPr>
        <p:spPr>
          <a:xfrm>
            <a:off x="3704563" y="2991748"/>
            <a:ext cx="328268" cy="2567021"/>
          </a:xfrm>
          <a:prstGeom prst="rightBrace">
            <a:avLst>
              <a:gd name="adj1" fmla="val 8333"/>
              <a:gd name="adj2" fmla="val 48693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9837E4E3-FCD9-4AA3-AE51-1E3D8BD2580F}"/>
              </a:ext>
            </a:extLst>
          </p:cNvPr>
          <p:cNvSpPr/>
          <p:nvPr/>
        </p:nvSpPr>
        <p:spPr>
          <a:xfrm>
            <a:off x="3704563" y="2415782"/>
            <a:ext cx="328268" cy="560813"/>
          </a:xfrm>
          <a:prstGeom prst="rightBrace">
            <a:avLst>
              <a:gd name="adj1" fmla="val 8333"/>
              <a:gd name="adj2" fmla="val 36537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94F348A-0B8D-4827-8D3E-DF4BEACB38E7}"/>
              </a:ext>
            </a:extLst>
          </p:cNvPr>
          <p:cNvSpPr txBox="1"/>
          <p:nvPr/>
        </p:nvSpPr>
        <p:spPr>
          <a:xfrm>
            <a:off x="4152200" y="2511304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/>
              <a:t>MarginTop</a:t>
            </a:r>
            <a:endParaRPr lang="zh-CN" altLang="en-US" sz="12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209992B-86B9-45A8-A9EF-9D22A6C7CD5B}"/>
              </a:ext>
            </a:extLst>
          </p:cNvPr>
          <p:cNvSpPr txBox="1"/>
          <p:nvPr/>
        </p:nvSpPr>
        <p:spPr>
          <a:xfrm>
            <a:off x="4113702" y="5648992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/>
              <a:t>MarginBottom</a:t>
            </a:r>
            <a:endParaRPr lang="zh-CN" altLang="en-US" sz="1200"/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6BD88DE6-E415-4111-9FB1-BE7839142AEC}"/>
              </a:ext>
            </a:extLst>
          </p:cNvPr>
          <p:cNvSpPr/>
          <p:nvPr/>
        </p:nvSpPr>
        <p:spPr>
          <a:xfrm>
            <a:off x="3704563" y="5573922"/>
            <a:ext cx="328268" cy="560813"/>
          </a:xfrm>
          <a:prstGeom prst="rightBrace">
            <a:avLst>
              <a:gd name="adj1" fmla="val 8333"/>
              <a:gd name="adj2" fmla="val 36537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12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30FB77-21B8-4899-B364-AA61DF18FD61}"/>
              </a:ext>
            </a:extLst>
          </p:cNvPr>
          <p:cNvSpPr/>
          <p:nvPr/>
        </p:nvSpPr>
        <p:spPr>
          <a:xfrm>
            <a:off x="977817" y="3058568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18EE88-BC68-492C-9CCB-6BBE292F02FC}"/>
              </a:ext>
            </a:extLst>
          </p:cNvPr>
          <p:cNvSpPr/>
          <p:nvPr/>
        </p:nvSpPr>
        <p:spPr>
          <a:xfrm>
            <a:off x="977817" y="3343793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CE1266-73FB-4386-9A83-2442C8938876}"/>
              </a:ext>
            </a:extLst>
          </p:cNvPr>
          <p:cNvSpPr/>
          <p:nvPr/>
        </p:nvSpPr>
        <p:spPr>
          <a:xfrm>
            <a:off x="977817" y="3629018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D4A0AA-3DAB-4E00-ABE9-18F88FDB50B4}"/>
              </a:ext>
            </a:extLst>
          </p:cNvPr>
          <p:cNvSpPr/>
          <p:nvPr/>
        </p:nvSpPr>
        <p:spPr>
          <a:xfrm>
            <a:off x="977817" y="3914242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F2DE8E-DF70-4C12-8F25-1D4804CA8F81}"/>
              </a:ext>
            </a:extLst>
          </p:cNvPr>
          <p:cNvSpPr/>
          <p:nvPr/>
        </p:nvSpPr>
        <p:spPr>
          <a:xfrm>
            <a:off x="977817" y="4199467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80CE9E2-5905-44B1-A35D-596BBFD79F9F}"/>
              </a:ext>
            </a:extLst>
          </p:cNvPr>
          <p:cNvSpPr/>
          <p:nvPr/>
        </p:nvSpPr>
        <p:spPr>
          <a:xfrm>
            <a:off x="977817" y="4484691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800CEF-402D-405F-BE43-11AB7330105E}"/>
              </a:ext>
            </a:extLst>
          </p:cNvPr>
          <p:cNvSpPr/>
          <p:nvPr/>
        </p:nvSpPr>
        <p:spPr>
          <a:xfrm>
            <a:off x="977817" y="4769916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- 9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72735A-33EC-4211-BBE2-3E71486144A8}"/>
              </a:ext>
            </a:extLst>
          </p:cNvPr>
          <p:cNvSpPr/>
          <p:nvPr/>
        </p:nvSpPr>
        <p:spPr>
          <a:xfrm>
            <a:off x="977817" y="5055140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4ED5E9-05AF-4C8D-8A0B-7AD301807B0E}"/>
              </a:ext>
            </a:extLst>
          </p:cNvPr>
          <p:cNvSpPr/>
          <p:nvPr/>
        </p:nvSpPr>
        <p:spPr>
          <a:xfrm>
            <a:off x="977817" y="5340365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1C5C45C-581B-4AAA-8034-36DBAE996EDB}"/>
              </a:ext>
            </a:extLst>
          </p:cNvPr>
          <p:cNvSpPr/>
          <p:nvPr/>
        </p:nvSpPr>
        <p:spPr>
          <a:xfrm>
            <a:off x="977817" y="2773343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6BCA8BF-214A-4CE0-824B-31F7AAA6D3BC}"/>
              </a:ext>
            </a:extLst>
          </p:cNvPr>
          <p:cNvSpPr/>
          <p:nvPr/>
        </p:nvSpPr>
        <p:spPr>
          <a:xfrm>
            <a:off x="977817" y="2488118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B666A1B-BA6F-4197-8639-DE403CAD462C}"/>
              </a:ext>
            </a:extLst>
          </p:cNvPr>
          <p:cNvSpPr/>
          <p:nvPr/>
        </p:nvSpPr>
        <p:spPr>
          <a:xfrm>
            <a:off x="977817" y="5625589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8B52E5D-BC6A-4FE1-87A4-E69F4B8C05D3}"/>
              </a:ext>
            </a:extLst>
          </p:cNvPr>
          <p:cNvSpPr/>
          <p:nvPr/>
        </p:nvSpPr>
        <p:spPr>
          <a:xfrm>
            <a:off x="977817" y="5900479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B0199B34-8B66-4D79-9E2E-B8C3A6E63D5F}"/>
              </a:ext>
            </a:extLst>
          </p:cNvPr>
          <p:cNvSpPr/>
          <p:nvPr/>
        </p:nvSpPr>
        <p:spPr>
          <a:xfrm>
            <a:off x="3611961" y="3058568"/>
            <a:ext cx="328268" cy="2567021"/>
          </a:xfrm>
          <a:prstGeom prst="rightBrace">
            <a:avLst>
              <a:gd name="adj1" fmla="val 8333"/>
              <a:gd name="adj2" fmla="val 48693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4C0E4661-86B1-4BD3-ABFD-948AE85B1D1F}"/>
              </a:ext>
            </a:extLst>
          </p:cNvPr>
          <p:cNvSpPr/>
          <p:nvPr/>
        </p:nvSpPr>
        <p:spPr>
          <a:xfrm>
            <a:off x="3611961" y="2482602"/>
            <a:ext cx="328268" cy="560813"/>
          </a:xfrm>
          <a:prstGeom prst="rightBrace">
            <a:avLst>
              <a:gd name="adj1" fmla="val 8333"/>
              <a:gd name="adj2" fmla="val 36537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B82790C-A616-478B-9A1B-21062106AD06}"/>
              </a:ext>
            </a:extLst>
          </p:cNvPr>
          <p:cNvSpPr txBox="1"/>
          <p:nvPr/>
        </p:nvSpPr>
        <p:spPr>
          <a:xfrm>
            <a:off x="4059598" y="2578124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/>
              <a:t>MarginTop</a:t>
            </a:r>
            <a:endParaRPr lang="zh-CN" altLang="en-US" sz="120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B156010-F427-4587-8C62-601316A6DAAA}"/>
              </a:ext>
            </a:extLst>
          </p:cNvPr>
          <p:cNvSpPr txBox="1"/>
          <p:nvPr/>
        </p:nvSpPr>
        <p:spPr>
          <a:xfrm>
            <a:off x="4021100" y="5715812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/>
              <a:t>MarginBottom</a:t>
            </a:r>
            <a:endParaRPr lang="zh-CN" altLang="en-US" sz="1200"/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F2871CAC-A2D2-41B0-A536-E5C96CB5EAEE}"/>
              </a:ext>
            </a:extLst>
          </p:cNvPr>
          <p:cNvSpPr/>
          <p:nvPr/>
        </p:nvSpPr>
        <p:spPr>
          <a:xfrm>
            <a:off x="3611961" y="5640742"/>
            <a:ext cx="328268" cy="560813"/>
          </a:xfrm>
          <a:prstGeom prst="rightBrace">
            <a:avLst>
              <a:gd name="adj1" fmla="val 8333"/>
              <a:gd name="adj2" fmla="val 36537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98ED97C-CFBC-4CBA-B590-51C0ADE58FD1}"/>
              </a:ext>
            </a:extLst>
          </p:cNvPr>
          <p:cNvSpPr/>
          <p:nvPr/>
        </p:nvSpPr>
        <p:spPr>
          <a:xfrm>
            <a:off x="7395502" y="5305488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FF0000"/>
                </a:solidFill>
              </a:rPr>
              <a:t>VTextLine - 3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7C2727D-BACB-4002-BCE3-FAD7826B6B05}"/>
              </a:ext>
            </a:extLst>
          </p:cNvPr>
          <p:cNvSpPr/>
          <p:nvPr/>
        </p:nvSpPr>
        <p:spPr>
          <a:xfrm>
            <a:off x="7395501" y="3026275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FF0000"/>
                </a:solidFill>
              </a:rPr>
              <a:t>VTextLine - 4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A504B94-D2DE-4F0E-90F5-CFC4B9DBCF42}"/>
              </a:ext>
            </a:extLst>
          </p:cNvPr>
          <p:cNvSpPr/>
          <p:nvPr/>
        </p:nvSpPr>
        <p:spPr>
          <a:xfrm>
            <a:off x="7395503" y="3311501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– 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A50D2C4-4D8E-4E14-BB49-CACA340F7244}"/>
              </a:ext>
            </a:extLst>
          </p:cNvPr>
          <p:cNvSpPr/>
          <p:nvPr/>
        </p:nvSpPr>
        <p:spPr>
          <a:xfrm>
            <a:off x="7395503" y="3596725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- 6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0317732-0F34-411B-A949-C13E93E99D16}"/>
              </a:ext>
            </a:extLst>
          </p:cNvPr>
          <p:cNvSpPr/>
          <p:nvPr/>
        </p:nvSpPr>
        <p:spPr>
          <a:xfrm>
            <a:off x="7395503" y="3881950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- 7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803045B-45DC-49BD-9811-0A75C0E37E6A}"/>
              </a:ext>
            </a:extLst>
          </p:cNvPr>
          <p:cNvSpPr/>
          <p:nvPr/>
        </p:nvSpPr>
        <p:spPr>
          <a:xfrm>
            <a:off x="7395503" y="4167174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- 8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623FDBC-C611-4415-8658-0335DC5CD094}"/>
              </a:ext>
            </a:extLst>
          </p:cNvPr>
          <p:cNvSpPr/>
          <p:nvPr/>
        </p:nvSpPr>
        <p:spPr>
          <a:xfrm>
            <a:off x="7395503" y="4452399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- 9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CA8179B-8174-4A4B-882D-621379C53AB5}"/>
              </a:ext>
            </a:extLst>
          </p:cNvPr>
          <p:cNvSpPr/>
          <p:nvPr/>
        </p:nvSpPr>
        <p:spPr>
          <a:xfrm>
            <a:off x="7395503" y="4737623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- 10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C6B4649-06BB-4C4E-84B5-25CDB9FED855}"/>
              </a:ext>
            </a:extLst>
          </p:cNvPr>
          <p:cNvSpPr/>
          <p:nvPr/>
        </p:nvSpPr>
        <p:spPr>
          <a:xfrm>
            <a:off x="7395503" y="5022848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- 11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6657B86-A647-45EB-BDE1-1DA4B58E863B}"/>
              </a:ext>
            </a:extLst>
          </p:cNvPr>
          <p:cNvSpPr/>
          <p:nvPr/>
        </p:nvSpPr>
        <p:spPr>
          <a:xfrm>
            <a:off x="7397923" y="2746218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- 2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BCD7821-434A-4F0C-B747-9D63B066022B}"/>
              </a:ext>
            </a:extLst>
          </p:cNvPr>
          <p:cNvSpPr/>
          <p:nvPr/>
        </p:nvSpPr>
        <p:spPr>
          <a:xfrm>
            <a:off x="7397923" y="2460993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- 1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CDEB43D-6C5C-4F3E-93CE-689B55C5C125}"/>
              </a:ext>
            </a:extLst>
          </p:cNvPr>
          <p:cNvSpPr/>
          <p:nvPr/>
        </p:nvSpPr>
        <p:spPr>
          <a:xfrm>
            <a:off x="7397923" y="5598464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- 12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D91B2CC-7EEF-4B0F-A747-1F29670F2A9E}"/>
              </a:ext>
            </a:extLst>
          </p:cNvPr>
          <p:cNvSpPr/>
          <p:nvPr/>
        </p:nvSpPr>
        <p:spPr>
          <a:xfrm>
            <a:off x="7397923" y="5873354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- 13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右大括号 34">
            <a:extLst>
              <a:ext uri="{FF2B5EF4-FFF2-40B4-BE49-F238E27FC236}">
                <a16:creationId xmlns:a16="http://schemas.microsoft.com/office/drawing/2014/main" id="{EB47DF1B-36C2-4798-A994-562061A78E05}"/>
              </a:ext>
            </a:extLst>
          </p:cNvPr>
          <p:cNvSpPr/>
          <p:nvPr/>
        </p:nvSpPr>
        <p:spPr>
          <a:xfrm>
            <a:off x="10032067" y="3031443"/>
            <a:ext cx="328268" cy="2567021"/>
          </a:xfrm>
          <a:prstGeom prst="rightBrace">
            <a:avLst>
              <a:gd name="adj1" fmla="val 8333"/>
              <a:gd name="adj2" fmla="val 48693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大括号 35">
            <a:extLst>
              <a:ext uri="{FF2B5EF4-FFF2-40B4-BE49-F238E27FC236}">
                <a16:creationId xmlns:a16="http://schemas.microsoft.com/office/drawing/2014/main" id="{A9019A95-386E-439C-85CB-57B5A439E3FF}"/>
              </a:ext>
            </a:extLst>
          </p:cNvPr>
          <p:cNvSpPr/>
          <p:nvPr/>
        </p:nvSpPr>
        <p:spPr>
          <a:xfrm>
            <a:off x="10032067" y="2455477"/>
            <a:ext cx="328268" cy="560813"/>
          </a:xfrm>
          <a:prstGeom prst="rightBrace">
            <a:avLst>
              <a:gd name="adj1" fmla="val 8333"/>
              <a:gd name="adj2" fmla="val 36537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大括号 36">
            <a:extLst>
              <a:ext uri="{FF2B5EF4-FFF2-40B4-BE49-F238E27FC236}">
                <a16:creationId xmlns:a16="http://schemas.microsoft.com/office/drawing/2014/main" id="{8A79A876-9E4B-4A04-B0BB-1B8413533AC1}"/>
              </a:ext>
            </a:extLst>
          </p:cNvPr>
          <p:cNvSpPr/>
          <p:nvPr/>
        </p:nvSpPr>
        <p:spPr>
          <a:xfrm>
            <a:off x="10032067" y="5613617"/>
            <a:ext cx="328268" cy="560813"/>
          </a:xfrm>
          <a:prstGeom prst="rightBrace">
            <a:avLst>
              <a:gd name="adj1" fmla="val 8333"/>
              <a:gd name="adj2" fmla="val 36537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27EA46A-C13B-4895-92BB-9D69C666499F}"/>
              </a:ext>
            </a:extLst>
          </p:cNvPr>
          <p:cNvSpPr txBox="1"/>
          <p:nvPr/>
        </p:nvSpPr>
        <p:spPr>
          <a:xfrm>
            <a:off x="10547517" y="2551000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/>
              <a:t>MarginTop</a:t>
            </a:r>
            <a:endParaRPr lang="zh-CN" altLang="en-US" sz="120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F4E6176-3AB7-424E-A9F4-E3009C8DD67C}"/>
              </a:ext>
            </a:extLst>
          </p:cNvPr>
          <p:cNvSpPr txBox="1"/>
          <p:nvPr/>
        </p:nvSpPr>
        <p:spPr>
          <a:xfrm>
            <a:off x="10547517" y="5644149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/>
              <a:t>MarginBottom</a:t>
            </a:r>
            <a:endParaRPr lang="zh-CN" altLang="en-US" sz="1200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235D3858-1943-454D-BE12-603B4D1E1AC1}"/>
              </a:ext>
            </a:extLst>
          </p:cNvPr>
          <p:cNvSpPr/>
          <p:nvPr/>
        </p:nvSpPr>
        <p:spPr>
          <a:xfrm flipV="1">
            <a:off x="4407224" y="4148193"/>
            <a:ext cx="2566331" cy="45719"/>
          </a:xfrm>
          <a:prstGeom prst="rightArrow">
            <a:avLst/>
          </a:prstGeom>
          <a:ln w="635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53A83B7-3734-478F-8F15-C753AEB1C606}"/>
              </a:ext>
            </a:extLst>
          </p:cNvPr>
          <p:cNvSpPr txBox="1"/>
          <p:nvPr/>
        </p:nvSpPr>
        <p:spPr>
          <a:xfrm>
            <a:off x="4970425" y="3715142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/>
              <a:t>LineFeed</a:t>
            </a:r>
            <a:r>
              <a:rPr lang="en-US" altLang="zh-CN"/>
              <a:t> 1</a:t>
            </a:r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84C3D18-2D0A-43E3-942A-75C423FF1342}"/>
              </a:ext>
            </a:extLst>
          </p:cNvPr>
          <p:cNvSpPr txBox="1"/>
          <p:nvPr/>
        </p:nvSpPr>
        <p:spPr>
          <a:xfrm>
            <a:off x="838200" y="1350956"/>
            <a:ext cx="105080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新宋体" panose="02010609030101010101" pitchFamily="49" charset="-122"/>
                <a:ea typeface="新宋体" panose="02010609030101010101" pitchFamily="49" charset="-122"/>
              </a:rPr>
              <a:t>LineFeed</a:t>
            </a:r>
            <a:r>
              <a:rPr lang="zh-CN" altLang="en-US" sz="1400">
                <a:latin typeface="新宋体" panose="02010609030101010101" pitchFamily="49" charset="-122"/>
                <a:ea typeface="新宋体" panose="02010609030101010101" pitchFamily="49" charset="-122"/>
              </a:rPr>
              <a:t>表示换行，此时要在文档的</a:t>
            </a:r>
            <a:r>
              <a:rPr lang="en-US" altLang="zh-CN" sz="1400">
                <a:latin typeface="新宋体" panose="02010609030101010101" pitchFamily="49" charset="-122"/>
                <a:ea typeface="新宋体" panose="02010609030101010101" pitchFamily="49" charset="-122"/>
              </a:rPr>
              <a:t>margin</a:t>
            </a:r>
            <a:r>
              <a:rPr lang="zh-CN" altLang="en-US" sz="1400">
                <a:latin typeface="新宋体" panose="02010609030101010101" pitchFamily="49" charset="-122"/>
                <a:ea typeface="新宋体" panose="02010609030101010101" pitchFamily="49" charset="-122"/>
              </a:rPr>
              <a:t>内显示新的行。</a:t>
            </a:r>
            <a:endParaRPr lang="en-US" altLang="zh-CN" sz="140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>
                <a:latin typeface="新宋体" panose="02010609030101010101" pitchFamily="49" charset="-122"/>
                <a:ea typeface="新宋体" panose="02010609030101010101" pitchFamily="49" charset="-122"/>
              </a:rPr>
              <a:t>Xterminal</a:t>
            </a:r>
            <a:r>
              <a:rPr lang="zh-CN" altLang="en-US" sz="1400">
                <a:latin typeface="新宋体" panose="02010609030101010101" pitchFamily="49" charset="-122"/>
                <a:ea typeface="新宋体" panose="02010609030101010101" pitchFamily="49" charset="-122"/>
              </a:rPr>
              <a:t>会把</a:t>
            </a:r>
            <a:r>
              <a:rPr lang="en-US" altLang="zh-CN" sz="1400">
                <a:latin typeface="新宋体" panose="02010609030101010101" pitchFamily="49" charset="-122"/>
                <a:ea typeface="新宋体" panose="02010609030101010101" pitchFamily="49" charset="-122"/>
              </a:rPr>
              <a:t>MarginTop</a:t>
            </a:r>
            <a:r>
              <a:rPr lang="zh-CN" altLang="en-US" sz="1400">
                <a:latin typeface="新宋体" panose="02010609030101010101" pitchFamily="49" charset="-122"/>
                <a:ea typeface="新宋体" panose="02010609030101010101" pitchFamily="49" charset="-122"/>
              </a:rPr>
              <a:t>下的第一行拿出来，插入到</a:t>
            </a:r>
            <a:r>
              <a:rPr lang="en-US" altLang="zh-CN" sz="1400">
                <a:latin typeface="新宋体" panose="02010609030101010101" pitchFamily="49" charset="-122"/>
                <a:ea typeface="新宋体" panose="02010609030101010101" pitchFamily="49" charset="-122"/>
              </a:rPr>
              <a:t>MarginBottom</a:t>
            </a:r>
            <a:r>
              <a:rPr lang="zh-CN" altLang="en-US" sz="1400">
                <a:latin typeface="新宋体" panose="02010609030101010101" pitchFamily="49" charset="-122"/>
                <a:ea typeface="新宋体" panose="02010609030101010101" pitchFamily="49" charset="-122"/>
              </a:rPr>
              <a:t>的上一行，复用行对象来保存该行要显示的数据</a:t>
            </a:r>
            <a:endParaRPr lang="en-US" altLang="zh-CN" sz="140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400">
                <a:latin typeface="新宋体" panose="02010609030101010101" pitchFamily="49" charset="-122"/>
                <a:ea typeface="新宋体" panose="02010609030101010101" pitchFamily="49" charset="-122"/>
              </a:rPr>
              <a:t>下图表示了当执行</a:t>
            </a:r>
            <a:r>
              <a:rPr lang="en-US" altLang="zh-CN" sz="1400">
                <a:latin typeface="新宋体" panose="02010609030101010101" pitchFamily="49" charset="-122"/>
                <a:ea typeface="新宋体" panose="02010609030101010101" pitchFamily="49" charset="-122"/>
              </a:rPr>
              <a:t>LineFeed</a:t>
            </a:r>
            <a:r>
              <a:rPr lang="zh-CN" altLang="en-US" sz="1400">
                <a:latin typeface="新宋体" panose="02010609030101010101" pitchFamily="49" charset="-122"/>
                <a:ea typeface="新宋体" panose="02010609030101010101" pitchFamily="49" charset="-122"/>
              </a:rPr>
              <a:t>行为的时候，</a:t>
            </a:r>
            <a:r>
              <a:rPr lang="en-US" altLang="zh-CN" sz="1400">
                <a:latin typeface="新宋体" panose="02010609030101010101" pitchFamily="49" charset="-122"/>
                <a:ea typeface="新宋体" panose="02010609030101010101" pitchFamily="49" charset="-122"/>
              </a:rPr>
              <a:t>XTerminal</a:t>
            </a:r>
            <a:r>
              <a:rPr lang="zh-CN" altLang="en-US" sz="1400">
                <a:latin typeface="新宋体" panose="02010609030101010101" pitchFamily="49" charset="-122"/>
                <a:ea typeface="新宋体" panose="02010609030101010101" pitchFamily="49" charset="-122"/>
              </a:rPr>
              <a:t>复用</a:t>
            </a:r>
            <a:r>
              <a:rPr lang="en-US" altLang="zh-CN" sz="1400">
                <a:latin typeface="新宋体" panose="02010609030101010101" pitchFamily="49" charset="-122"/>
                <a:ea typeface="新宋体" panose="02010609030101010101" pitchFamily="49" charset="-122"/>
              </a:rPr>
              <a:t>VTextLine3</a:t>
            </a:r>
            <a:r>
              <a:rPr lang="zh-CN" altLang="en-US" sz="1400">
                <a:latin typeface="新宋体" panose="02010609030101010101" pitchFamily="49" charset="-122"/>
                <a:ea typeface="新宋体" panose="02010609030101010101" pitchFamily="49" charset="-122"/>
              </a:rPr>
              <a:t>对象，把</a:t>
            </a:r>
            <a:r>
              <a:rPr lang="en-US" altLang="zh-CN" sz="1400">
                <a:latin typeface="新宋体" panose="02010609030101010101" pitchFamily="49" charset="-122"/>
                <a:ea typeface="新宋体" panose="02010609030101010101" pitchFamily="49" charset="-122"/>
              </a:rPr>
              <a:t>VTextLine3</a:t>
            </a:r>
            <a:r>
              <a:rPr lang="zh-CN" altLang="en-US" sz="1400">
                <a:latin typeface="新宋体" panose="02010609030101010101" pitchFamily="49" charset="-122"/>
                <a:ea typeface="新宋体" panose="02010609030101010101" pitchFamily="49" charset="-122"/>
              </a:rPr>
              <a:t>对象拿出来，放到了可滚动区域的最后一行</a:t>
            </a:r>
            <a:endParaRPr lang="en-US" altLang="zh-CN" sz="140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95FC3FF5-1DC7-44FE-BC54-036E4828F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849"/>
            <a:ext cx="10515600" cy="1325563"/>
          </a:xfrm>
        </p:spPr>
        <p:txBody>
          <a:bodyPr/>
          <a:lstStyle/>
          <a:p>
            <a:r>
              <a:rPr lang="en-US" altLang="zh-CN"/>
              <a:t>LineFeed</a:t>
            </a:r>
            <a:r>
              <a:rPr lang="zh-CN" altLang="en-US"/>
              <a:t>行为</a:t>
            </a:r>
          </a:p>
        </p:txBody>
      </p:sp>
    </p:spTree>
    <p:extLst>
      <p:ext uri="{BB962C8B-B14F-4D97-AF65-F5344CB8AC3E}">
        <p14:creationId xmlns:p14="http://schemas.microsoft.com/office/powerpoint/2010/main" val="1312780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476</Words>
  <Application>Microsoft Office PowerPoint</Application>
  <PresentationFormat>宽屏</PresentationFormat>
  <Paragraphs>93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宋体</vt:lpstr>
      <vt:lpstr>新宋体</vt:lpstr>
      <vt:lpstr>Arial</vt:lpstr>
      <vt:lpstr>Office 主题​​</vt:lpstr>
      <vt:lpstr>PowerPoint 演示文稿</vt:lpstr>
      <vt:lpstr>文档模型 - VTDocument</vt:lpstr>
      <vt:lpstr>VTDocument Margin</vt:lpstr>
      <vt:lpstr>LineFeed行为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hyc-zyf</dc:creator>
  <cp:lastModifiedBy>hyc-zyf</cp:lastModifiedBy>
  <cp:revision>88</cp:revision>
  <dcterms:created xsi:type="dcterms:W3CDTF">2023-04-13T10:39:53Z</dcterms:created>
  <dcterms:modified xsi:type="dcterms:W3CDTF">2023-07-18T11:50:26Z</dcterms:modified>
</cp:coreProperties>
</file>