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CE13A-C6AB-415A-9F8B-B011D08CADC3}"/>
              </a:ext>
            </a:extLst>
          </p:cNvPr>
          <p:cNvSpPr txBox="1">
            <a:spLocks/>
          </p:cNvSpPr>
          <p:nvPr/>
        </p:nvSpPr>
        <p:spPr>
          <a:xfrm>
            <a:off x="861283" y="-1323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/>
              <a:t>框架结构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DC15DD-BF7B-4A18-A69C-2D47426F9C2C}"/>
              </a:ext>
            </a:extLst>
          </p:cNvPr>
          <p:cNvSpPr/>
          <p:nvPr/>
        </p:nvSpPr>
        <p:spPr>
          <a:xfrm>
            <a:off x="780301" y="458506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VTParser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AFA7D2-C12D-40CD-B280-0E6F74410BF6}"/>
              </a:ext>
            </a:extLst>
          </p:cNvPr>
          <p:cNvSpPr/>
          <p:nvPr/>
        </p:nvSpPr>
        <p:spPr>
          <a:xfrm>
            <a:off x="780301" y="545184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5FF8A7-E703-4370-9270-717E337B655B}"/>
              </a:ext>
            </a:extLst>
          </p:cNvPr>
          <p:cNvSpPr/>
          <p:nvPr/>
        </p:nvSpPr>
        <p:spPr>
          <a:xfrm>
            <a:off x="780301" y="3738043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VideoTerminal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13B44-08F8-4B69-82F7-DC1FCEE662A0}"/>
              </a:ext>
            </a:extLst>
          </p:cNvPr>
          <p:cNvSpPr/>
          <p:nvPr/>
        </p:nvSpPr>
        <p:spPr>
          <a:xfrm>
            <a:off x="780301" y="285332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XDocument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5CB3-9811-4A8C-9CD7-329D0CF5EDF4}"/>
              </a:ext>
            </a:extLst>
          </p:cNvPr>
          <p:cNvSpPr/>
          <p:nvPr/>
        </p:nvSpPr>
        <p:spPr>
          <a:xfrm>
            <a:off x="780301" y="20062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Rendering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8F2658-DEAC-4D15-B349-4D1C77C9E4DB}"/>
              </a:ext>
            </a:extLst>
          </p:cNvPr>
          <p:cNvSpPr/>
          <p:nvPr/>
        </p:nvSpPr>
        <p:spPr>
          <a:xfrm rot="16200000" flipV="1">
            <a:off x="998962" y="4004478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AFD064-77A1-4AAA-A1C0-E9CF8345E1CB}"/>
              </a:ext>
            </a:extLst>
          </p:cNvPr>
          <p:cNvSpPr txBox="1"/>
          <p:nvPr/>
        </p:nvSpPr>
        <p:spPr>
          <a:xfrm>
            <a:off x="78030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SSH</a:t>
            </a:r>
            <a:r>
              <a:rPr lang="zh-CN" altLang="en-US"/>
              <a:t>主机 </a:t>
            </a:r>
            <a:r>
              <a:rPr lang="en-US" altLang="zh-CN"/>
              <a:t>-&gt; PC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0003E5-3666-45B0-8AE6-42D186AC11AF}"/>
              </a:ext>
            </a:extLst>
          </p:cNvPr>
          <p:cNvSpPr txBox="1"/>
          <p:nvPr/>
        </p:nvSpPr>
        <p:spPr>
          <a:xfrm>
            <a:off x="860238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 -&gt; SSH</a:t>
            </a:r>
            <a:r>
              <a:rPr lang="zh-CN" altLang="en-US"/>
              <a:t>主机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6350B-4E9B-45E6-9AFB-97BA95FA555B}"/>
              </a:ext>
            </a:extLst>
          </p:cNvPr>
          <p:cNvSpPr/>
          <p:nvPr/>
        </p:nvSpPr>
        <p:spPr>
          <a:xfrm>
            <a:off x="8602381" y="218587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B4ACCF-6CCC-4D32-904F-8C508D905C41}"/>
              </a:ext>
            </a:extLst>
          </p:cNvPr>
          <p:cNvSpPr/>
          <p:nvPr/>
        </p:nvSpPr>
        <p:spPr>
          <a:xfrm>
            <a:off x="8619885" y="307517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VTKeyboard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B3F37-3953-4382-B8B9-77E47B415410}"/>
              </a:ext>
            </a:extLst>
          </p:cNvPr>
          <p:cNvSpPr/>
          <p:nvPr/>
        </p:nvSpPr>
        <p:spPr>
          <a:xfrm>
            <a:off x="8628661" y="39598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618B42D-A2AE-4BDA-895F-6B8343DD5B89}"/>
              </a:ext>
            </a:extLst>
          </p:cNvPr>
          <p:cNvSpPr/>
          <p:nvPr/>
        </p:nvSpPr>
        <p:spPr>
          <a:xfrm rot="5400000" flipV="1">
            <a:off x="8816867" y="3756862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E0A2A9-3CE8-4FA2-95F7-C61367E8F572}"/>
              </a:ext>
            </a:extLst>
          </p:cNvPr>
          <p:cNvSpPr txBox="1"/>
          <p:nvPr/>
        </p:nvSpPr>
        <p:spPr>
          <a:xfrm>
            <a:off x="3218289" y="554709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VTSession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控制与不同主机间的通信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从主机接收数据和向主机发送数据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3950DD-5955-416B-B863-A54EBB0EA226}"/>
              </a:ext>
            </a:extLst>
          </p:cNvPr>
          <p:cNvSpPr txBox="1"/>
          <p:nvPr/>
        </p:nvSpPr>
        <p:spPr>
          <a:xfrm>
            <a:off x="3218289" y="4755238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负责把从会话层收到的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ANSI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控制序列解析为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可以执行的动作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并通过事件通知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DC3200-51BF-4B65-8DB7-4241B5E9A2D7}"/>
              </a:ext>
            </a:extLst>
          </p:cNvPr>
          <p:cNvSpPr txBox="1"/>
          <p:nvPr/>
        </p:nvSpPr>
        <p:spPr>
          <a:xfrm>
            <a:off x="3183877" y="3749963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解析出来的动作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例如换行，显示字符，删除行，删除字符等等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生成终端文档模型，并调用渲染接口进行渲染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是渲染层和底层的桥梁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61EFB5-9222-40DA-AC6B-284C9499A395}"/>
              </a:ext>
            </a:extLst>
          </p:cNvPr>
          <p:cNvSpPr txBox="1"/>
          <p:nvPr/>
        </p:nvSpPr>
        <p:spPr>
          <a:xfrm>
            <a:off x="3183877" y="292935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Xdocument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定义了一套终端文档模型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该模型定义个行数据和字符数据如何存储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并定义了行与行之间的连接关系，行与字符的关系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CFB752-22AB-484E-B50D-E4C1176BDA72}"/>
              </a:ext>
            </a:extLst>
          </p:cNvPr>
          <p:cNvSpPr txBox="1"/>
          <p:nvPr/>
        </p:nvSpPr>
        <p:spPr>
          <a:xfrm>
            <a:off x="3218289" y="206846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Rendering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层实现了文档模型的渲染流程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DrawingVisual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引擎进行渲染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CE13A-C6AB-415A-9F8B-B011D08CADC3}"/>
              </a:ext>
            </a:extLst>
          </p:cNvPr>
          <p:cNvSpPr txBox="1">
            <a:spLocks/>
          </p:cNvSpPr>
          <p:nvPr/>
        </p:nvSpPr>
        <p:spPr>
          <a:xfrm>
            <a:off x="861283" y="-1323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/>
              <a:t>框架结构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AFA7D2-C12D-40CD-B280-0E6F74410BF6}"/>
              </a:ext>
            </a:extLst>
          </p:cNvPr>
          <p:cNvSpPr/>
          <p:nvPr/>
        </p:nvSpPr>
        <p:spPr>
          <a:xfrm>
            <a:off x="2109207" y="3344330"/>
            <a:ext cx="7739468" cy="911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B70C1-9AA9-4BB6-AF96-90ECF0FA7966}"/>
              </a:ext>
            </a:extLst>
          </p:cNvPr>
          <p:cNvSpPr txBox="1"/>
          <p:nvPr/>
        </p:nvSpPr>
        <p:spPr>
          <a:xfrm>
            <a:off x="9969906" y="36617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vtcore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B1CCFC-1F0C-4A12-A75F-9B4B40821611}"/>
              </a:ext>
            </a:extLst>
          </p:cNvPr>
          <p:cNvSpPr/>
          <p:nvPr/>
        </p:nvSpPr>
        <p:spPr>
          <a:xfrm>
            <a:off x="2236441" y="3432532"/>
            <a:ext cx="1370176" cy="694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vtparser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EE82DB-41ED-4999-A213-3D8960061DFA}"/>
              </a:ext>
            </a:extLst>
          </p:cNvPr>
          <p:cNvSpPr/>
          <p:nvPr/>
        </p:nvSpPr>
        <p:spPr>
          <a:xfrm>
            <a:off x="3812608" y="3432531"/>
            <a:ext cx="1370176" cy="694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vtdoc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AE66DA2-95AA-40F4-8CE6-8873CB4DAECF}"/>
              </a:ext>
            </a:extLst>
          </p:cNvPr>
          <p:cNvSpPr/>
          <p:nvPr/>
        </p:nvSpPr>
        <p:spPr>
          <a:xfrm>
            <a:off x="5310018" y="3432530"/>
            <a:ext cx="1370176" cy="694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vtrender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9B53A1-F359-4F77-833C-9B752E32F005}"/>
              </a:ext>
            </a:extLst>
          </p:cNvPr>
          <p:cNvSpPr/>
          <p:nvPr/>
        </p:nvSpPr>
        <p:spPr>
          <a:xfrm>
            <a:off x="8298835" y="3432528"/>
            <a:ext cx="1370176" cy="694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BEB0AA-9D98-456B-BE91-DAF8D74974BB}"/>
              </a:ext>
            </a:extLst>
          </p:cNvPr>
          <p:cNvSpPr/>
          <p:nvPr/>
        </p:nvSpPr>
        <p:spPr>
          <a:xfrm>
            <a:off x="6807428" y="3432529"/>
            <a:ext cx="1370176" cy="694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7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/>
              <a:t>文档模型 </a:t>
            </a:r>
            <a:r>
              <a:rPr lang="en-US" altLang="zh-CN"/>
              <a:t>- </a:t>
            </a:r>
            <a:r>
              <a:rPr lang="en-US" altLang="zh-CN" err="1"/>
              <a:t>VTDocument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1081082" y="26393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1081082" y="29245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1081082" y="32097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1081082" y="349499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1081082" y="37802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1081082" y="406544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1081082" y="43506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1081082" y="463589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1081082" y="49211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1081082" y="23540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1081082" y="206887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1081082" y="520634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1081082" y="548123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5D832E-4C80-4E1B-8A6A-49FB5BA16A18}"/>
              </a:ext>
            </a:extLst>
          </p:cNvPr>
          <p:cNvSpPr txBox="1"/>
          <p:nvPr/>
        </p:nvSpPr>
        <p:spPr>
          <a:xfrm>
            <a:off x="876815" y="1376766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VTDocument</a:t>
            </a:r>
            <a:r>
              <a:rPr lang="zh-CN" altLang="en-US"/>
              <a:t>是一个链表结构，其中一行就是链表里的一个节点。如下图所示：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2D22A9-42AF-4B06-9AD3-6F4AAE14CC5D}"/>
              </a:ext>
            </a:extLst>
          </p:cNvPr>
          <p:cNvSpPr txBox="1"/>
          <p:nvPr/>
        </p:nvSpPr>
        <p:spPr>
          <a:xfrm>
            <a:off x="4016364" y="2383654"/>
            <a:ext cx="737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VTextLine</a:t>
            </a:r>
            <a:r>
              <a:rPr lang="zh-CN" altLang="en-US"/>
              <a:t>表示一个行对象，用来存储该行要显示的字符数据和样式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6B2E42-59C8-44D1-8453-C16EF9D5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VTDocument Margin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7C897-8CAC-40B2-9466-DDDC4D6A4B51}"/>
              </a:ext>
            </a:extLst>
          </p:cNvPr>
          <p:cNvSpPr/>
          <p:nvPr/>
        </p:nvSpPr>
        <p:spPr>
          <a:xfrm>
            <a:off x="1138232" y="29917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4A1423-9512-45C3-B2B7-D83A7D98ECEC}"/>
              </a:ext>
            </a:extLst>
          </p:cNvPr>
          <p:cNvSpPr/>
          <p:nvPr/>
        </p:nvSpPr>
        <p:spPr>
          <a:xfrm>
            <a:off x="1138232" y="32769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A35F9D-2253-464B-B3E7-02EB62138976}"/>
              </a:ext>
            </a:extLst>
          </p:cNvPr>
          <p:cNvSpPr/>
          <p:nvPr/>
        </p:nvSpPr>
        <p:spPr>
          <a:xfrm>
            <a:off x="1138232" y="356219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4B3430-E471-4C40-AEB9-BC6A4B0BE0EE}"/>
              </a:ext>
            </a:extLst>
          </p:cNvPr>
          <p:cNvSpPr/>
          <p:nvPr/>
        </p:nvSpPr>
        <p:spPr>
          <a:xfrm>
            <a:off x="1138232" y="38474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04E7DE-2878-48A3-84A9-770818722994}"/>
              </a:ext>
            </a:extLst>
          </p:cNvPr>
          <p:cNvSpPr/>
          <p:nvPr/>
        </p:nvSpPr>
        <p:spPr>
          <a:xfrm>
            <a:off x="1138232" y="413264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FA5C70-3A9B-4E6D-8153-46BAC69FADEF}"/>
              </a:ext>
            </a:extLst>
          </p:cNvPr>
          <p:cNvSpPr/>
          <p:nvPr/>
        </p:nvSpPr>
        <p:spPr>
          <a:xfrm>
            <a:off x="1138232" y="44178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B4A30A-47F2-40B8-BBCC-6F219546D534}"/>
              </a:ext>
            </a:extLst>
          </p:cNvPr>
          <p:cNvSpPr/>
          <p:nvPr/>
        </p:nvSpPr>
        <p:spPr>
          <a:xfrm>
            <a:off x="1138232" y="470309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F63940-3999-40B0-ACD5-453E1747BA00}"/>
              </a:ext>
            </a:extLst>
          </p:cNvPr>
          <p:cNvSpPr/>
          <p:nvPr/>
        </p:nvSpPr>
        <p:spPr>
          <a:xfrm>
            <a:off x="1138232" y="49883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204C2-7C1E-444D-A300-6DB4CCDF84C8}"/>
              </a:ext>
            </a:extLst>
          </p:cNvPr>
          <p:cNvSpPr/>
          <p:nvPr/>
        </p:nvSpPr>
        <p:spPr>
          <a:xfrm>
            <a:off x="1138232" y="527354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84C36F-0344-4B98-AFAA-EA3E9542E69F}"/>
              </a:ext>
            </a:extLst>
          </p:cNvPr>
          <p:cNvSpPr/>
          <p:nvPr/>
        </p:nvSpPr>
        <p:spPr>
          <a:xfrm>
            <a:off x="1138232" y="270652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F0046F-B614-4A72-8C24-20C9C4C4B055}"/>
              </a:ext>
            </a:extLst>
          </p:cNvPr>
          <p:cNvSpPr/>
          <p:nvPr/>
        </p:nvSpPr>
        <p:spPr>
          <a:xfrm>
            <a:off x="1138232" y="24212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887CF-EA6E-4BAD-B8CE-CD90AA632522}"/>
              </a:ext>
            </a:extLst>
          </p:cNvPr>
          <p:cNvSpPr/>
          <p:nvPr/>
        </p:nvSpPr>
        <p:spPr>
          <a:xfrm>
            <a:off x="1138232" y="555876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A1C25D-6A3C-4FF7-B541-FC2730A7CE99}"/>
              </a:ext>
            </a:extLst>
          </p:cNvPr>
          <p:cNvSpPr/>
          <p:nvPr/>
        </p:nvSpPr>
        <p:spPr>
          <a:xfrm>
            <a:off x="1138232" y="583365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C85271-AC7D-4740-969E-D6AC09DDF9F7}"/>
              </a:ext>
            </a:extLst>
          </p:cNvPr>
          <p:cNvSpPr txBox="1"/>
          <p:nvPr/>
        </p:nvSpPr>
        <p:spPr>
          <a:xfrm>
            <a:off x="876815" y="1376766"/>
            <a:ext cx="989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Margin</a:t>
            </a:r>
            <a:r>
              <a:rPr lang="zh-CN" altLang="en-US"/>
              <a:t>表示文档的边距，协议规定，只有在边距内部的行才可以滚动，边距外的行不能进行滚动</a:t>
            </a:r>
            <a:endParaRPr lang="en-US" altLang="zh-CN"/>
          </a:p>
          <a:p>
            <a:r>
              <a:rPr lang="zh-CN" altLang="en-US"/>
              <a:t>如下图所示，</a:t>
            </a:r>
            <a:r>
              <a:rPr lang="en-US" altLang="zh-CN"/>
              <a:t>VTextLine1</a:t>
            </a:r>
            <a:r>
              <a:rPr lang="zh-CN" altLang="en-US"/>
              <a:t>和</a:t>
            </a:r>
            <a:r>
              <a:rPr lang="en-US" altLang="zh-CN"/>
              <a:t>VTextLine2</a:t>
            </a:r>
            <a:r>
              <a:rPr lang="zh-CN" altLang="en-US"/>
              <a:t>是上边距，</a:t>
            </a:r>
            <a:r>
              <a:rPr lang="en-US" altLang="zh-CN"/>
              <a:t>VTextLine12</a:t>
            </a:r>
            <a:r>
              <a:rPr lang="zh-CN" altLang="en-US"/>
              <a:t>和</a:t>
            </a:r>
            <a:r>
              <a:rPr lang="en-US" altLang="zh-CN"/>
              <a:t>VTextLine13</a:t>
            </a:r>
            <a:r>
              <a:rPr lang="zh-CN" altLang="en-US"/>
              <a:t>是下边距：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1496C7B0-44F9-4499-83E2-97A46C5BBD3E}"/>
              </a:ext>
            </a:extLst>
          </p:cNvPr>
          <p:cNvSpPr/>
          <p:nvPr/>
        </p:nvSpPr>
        <p:spPr>
          <a:xfrm>
            <a:off x="3704563" y="299174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837E4E3-FCD9-4AA3-AE51-1E3D8BD2580F}"/>
              </a:ext>
            </a:extLst>
          </p:cNvPr>
          <p:cNvSpPr/>
          <p:nvPr/>
        </p:nvSpPr>
        <p:spPr>
          <a:xfrm>
            <a:off x="3704563" y="241578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4F348A-0B8D-4827-8D3E-DF4BEACB38E7}"/>
              </a:ext>
            </a:extLst>
          </p:cNvPr>
          <p:cNvSpPr txBox="1"/>
          <p:nvPr/>
        </p:nvSpPr>
        <p:spPr>
          <a:xfrm>
            <a:off x="4152200" y="251130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09992B-86B9-45A8-A9EF-9D22A6C7CD5B}"/>
              </a:ext>
            </a:extLst>
          </p:cNvPr>
          <p:cNvSpPr txBox="1"/>
          <p:nvPr/>
        </p:nvSpPr>
        <p:spPr>
          <a:xfrm>
            <a:off x="4113702" y="564899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BD88DE6-E415-4111-9FB1-BE7839142AEC}"/>
              </a:ext>
            </a:extLst>
          </p:cNvPr>
          <p:cNvSpPr/>
          <p:nvPr/>
        </p:nvSpPr>
        <p:spPr>
          <a:xfrm>
            <a:off x="3704563" y="557392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2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30FB77-21B8-4899-B364-AA61DF18FD61}"/>
              </a:ext>
            </a:extLst>
          </p:cNvPr>
          <p:cNvSpPr/>
          <p:nvPr/>
        </p:nvSpPr>
        <p:spPr>
          <a:xfrm>
            <a:off x="977817" y="305856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8EE88-BC68-492C-9CCB-6BBE292F02FC}"/>
              </a:ext>
            </a:extLst>
          </p:cNvPr>
          <p:cNvSpPr/>
          <p:nvPr/>
        </p:nvSpPr>
        <p:spPr>
          <a:xfrm>
            <a:off x="977817" y="334379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E1266-73FB-4386-9A83-2442C8938876}"/>
              </a:ext>
            </a:extLst>
          </p:cNvPr>
          <p:cNvSpPr/>
          <p:nvPr/>
        </p:nvSpPr>
        <p:spPr>
          <a:xfrm>
            <a:off x="977817" y="362901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4A0AA-3DAB-4E00-ABE9-18F88FDB50B4}"/>
              </a:ext>
            </a:extLst>
          </p:cNvPr>
          <p:cNvSpPr/>
          <p:nvPr/>
        </p:nvSpPr>
        <p:spPr>
          <a:xfrm>
            <a:off x="977817" y="391424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2DE8E-DF70-4C12-8F25-1D4804CA8F81}"/>
              </a:ext>
            </a:extLst>
          </p:cNvPr>
          <p:cNvSpPr/>
          <p:nvPr/>
        </p:nvSpPr>
        <p:spPr>
          <a:xfrm>
            <a:off x="977817" y="419946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CE9E2-5905-44B1-A35D-596BBFD79F9F}"/>
              </a:ext>
            </a:extLst>
          </p:cNvPr>
          <p:cNvSpPr/>
          <p:nvPr/>
        </p:nvSpPr>
        <p:spPr>
          <a:xfrm>
            <a:off x="977817" y="448469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800CEF-402D-405F-BE43-11AB7330105E}"/>
              </a:ext>
            </a:extLst>
          </p:cNvPr>
          <p:cNvSpPr/>
          <p:nvPr/>
        </p:nvSpPr>
        <p:spPr>
          <a:xfrm>
            <a:off x="977817" y="476991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2735A-33EC-4211-BBE2-3E71486144A8}"/>
              </a:ext>
            </a:extLst>
          </p:cNvPr>
          <p:cNvSpPr/>
          <p:nvPr/>
        </p:nvSpPr>
        <p:spPr>
          <a:xfrm>
            <a:off x="977817" y="505514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4ED5E9-05AF-4C8D-8A0B-7AD301807B0E}"/>
              </a:ext>
            </a:extLst>
          </p:cNvPr>
          <p:cNvSpPr/>
          <p:nvPr/>
        </p:nvSpPr>
        <p:spPr>
          <a:xfrm>
            <a:off x="977817" y="534036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C5C45C-581B-4AAA-8034-36DBAE996EDB}"/>
              </a:ext>
            </a:extLst>
          </p:cNvPr>
          <p:cNvSpPr/>
          <p:nvPr/>
        </p:nvSpPr>
        <p:spPr>
          <a:xfrm>
            <a:off x="977817" y="277334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BCA8BF-214A-4CE0-824B-31F7AAA6D3BC}"/>
              </a:ext>
            </a:extLst>
          </p:cNvPr>
          <p:cNvSpPr/>
          <p:nvPr/>
        </p:nvSpPr>
        <p:spPr>
          <a:xfrm>
            <a:off x="977817" y="24881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666A1B-BA6F-4197-8639-DE403CAD462C}"/>
              </a:ext>
            </a:extLst>
          </p:cNvPr>
          <p:cNvSpPr/>
          <p:nvPr/>
        </p:nvSpPr>
        <p:spPr>
          <a:xfrm>
            <a:off x="977817" y="562558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B52E5D-BC6A-4FE1-87A4-E69F4B8C05D3}"/>
              </a:ext>
            </a:extLst>
          </p:cNvPr>
          <p:cNvSpPr/>
          <p:nvPr/>
        </p:nvSpPr>
        <p:spPr>
          <a:xfrm>
            <a:off x="977817" y="590047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B0199B34-8B66-4D79-9E2E-B8C3A6E63D5F}"/>
              </a:ext>
            </a:extLst>
          </p:cNvPr>
          <p:cNvSpPr/>
          <p:nvPr/>
        </p:nvSpPr>
        <p:spPr>
          <a:xfrm>
            <a:off x="3611961" y="305856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C0E4661-86B1-4BD3-ABFD-948AE85B1D1F}"/>
              </a:ext>
            </a:extLst>
          </p:cNvPr>
          <p:cNvSpPr/>
          <p:nvPr/>
        </p:nvSpPr>
        <p:spPr>
          <a:xfrm>
            <a:off x="3611961" y="248260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82790C-A616-478B-9A1B-21062106AD06}"/>
              </a:ext>
            </a:extLst>
          </p:cNvPr>
          <p:cNvSpPr txBox="1"/>
          <p:nvPr/>
        </p:nvSpPr>
        <p:spPr>
          <a:xfrm>
            <a:off x="4059598" y="257812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156010-F427-4587-8C62-601316A6DAAA}"/>
              </a:ext>
            </a:extLst>
          </p:cNvPr>
          <p:cNvSpPr txBox="1"/>
          <p:nvPr/>
        </p:nvSpPr>
        <p:spPr>
          <a:xfrm>
            <a:off x="4021100" y="571581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2871CAC-A2D2-41B0-A536-E5C96CB5EAEE}"/>
              </a:ext>
            </a:extLst>
          </p:cNvPr>
          <p:cNvSpPr/>
          <p:nvPr/>
        </p:nvSpPr>
        <p:spPr>
          <a:xfrm>
            <a:off x="3611961" y="564074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8ED97C-CFBC-4CBA-B590-51C0ADE58FD1}"/>
              </a:ext>
            </a:extLst>
          </p:cNvPr>
          <p:cNvSpPr/>
          <p:nvPr/>
        </p:nvSpPr>
        <p:spPr>
          <a:xfrm>
            <a:off x="7395502" y="530548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C2727D-BACB-4002-BCE3-FAD7826B6B05}"/>
              </a:ext>
            </a:extLst>
          </p:cNvPr>
          <p:cNvSpPr/>
          <p:nvPr/>
        </p:nvSpPr>
        <p:spPr>
          <a:xfrm>
            <a:off x="7395501" y="302627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504B94-D2DE-4F0E-90F5-CFC4B9DBCF42}"/>
              </a:ext>
            </a:extLst>
          </p:cNvPr>
          <p:cNvSpPr/>
          <p:nvPr/>
        </p:nvSpPr>
        <p:spPr>
          <a:xfrm>
            <a:off x="7395503" y="331150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–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50D2C4-4D8E-4E14-BB49-CACA340F7244}"/>
              </a:ext>
            </a:extLst>
          </p:cNvPr>
          <p:cNvSpPr/>
          <p:nvPr/>
        </p:nvSpPr>
        <p:spPr>
          <a:xfrm>
            <a:off x="7395503" y="359672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317732-0F34-411B-A949-C13E93E99D16}"/>
              </a:ext>
            </a:extLst>
          </p:cNvPr>
          <p:cNvSpPr/>
          <p:nvPr/>
        </p:nvSpPr>
        <p:spPr>
          <a:xfrm>
            <a:off x="7395503" y="388195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03045B-45DC-49BD-9811-0A75C0E37E6A}"/>
              </a:ext>
            </a:extLst>
          </p:cNvPr>
          <p:cNvSpPr/>
          <p:nvPr/>
        </p:nvSpPr>
        <p:spPr>
          <a:xfrm>
            <a:off x="7395503" y="416717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23FDBC-C611-4415-8658-0335DC5CD094}"/>
              </a:ext>
            </a:extLst>
          </p:cNvPr>
          <p:cNvSpPr/>
          <p:nvPr/>
        </p:nvSpPr>
        <p:spPr>
          <a:xfrm>
            <a:off x="7395503" y="445239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A8179B-8174-4A4B-882D-621379C53AB5}"/>
              </a:ext>
            </a:extLst>
          </p:cNvPr>
          <p:cNvSpPr/>
          <p:nvPr/>
        </p:nvSpPr>
        <p:spPr>
          <a:xfrm>
            <a:off x="7395503" y="47376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6B4649-06BB-4C4E-84B5-25CDB9FED855}"/>
              </a:ext>
            </a:extLst>
          </p:cNvPr>
          <p:cNvSpPr/>
          <p:nvPr/>
        </p:nvSpPr>
        <p:spPr>
          <a:xfrm>
            <a:off x="7395503" y="50228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657B86-A647-45EB-BDE1-1DA4B58E863B}"/>
              </a:ext>
            </a:extLst>
          </p:cNvPr>
          <p:cNvSpPr/>
          <p:nvPr/>
        </p:nvSpPr>
        <p:spPr>
          <a:xfrm>
            <a:off x="7397923" y="27462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CD7821-434A-4F0C-B747-9D63B066022B}"/>
              </a:ext>
            </a:extLst>
          </p:cNvPr>
          <p:cNvSpPr/>
          <p:nvPr/>
        </p:nvSpPr>
        <p:spPr>
          <a:xfrm>
            <a:off x="7397923" y="246099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DEB43D-6C5C-4F3E-93CE-689B55C5C125}"/>
              </a:ext>
            </a:extLst>
          </p:cNvPr>
          <p:cNvSpPr/>
          <p:nvPr/>
        </p:nvSpPr>
        <p:spPr>
          <a:xfrm>
            <a:off x="7397923" y="559846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91B2CC-7EEF-4B0F-A747-1F29670F2A9E}"/>
              </a:ext>
            </a:extLst>
          </p:cNvPr>
          <p:cNvSpPr/>
          <p:nvPr/>
        </p:nvSpPr>
        <p:spPr>
          <a:xfrm>
            <a:off x="7397923" y="587335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EB47DF1B-36C2-4798-A994-562061A78E05}"/>
              </a:ext>
            </a:extLst>
          </p:cNvPr>
          <p:cNvSpPr/>
          <p:nvPr/>
        </p:nvSpPr>
        <p:spPr>
          <a:xfrm>
            <a:off x="10032067" y="3031443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9019A95-386E-439C-85CB-57B5A439E3FF}"/>
              </a:ext>
            </a:extLst>
          </p:cNvPr>
          <p:cNvSpPr/>
          <p:nvPr/>
        </p:nvSpPr>
        <p:spPr>
          <a:xfrm>
            <a:off x="10032067" y="245547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8A79A876-9E4B-4A04-B0BB-1B8413533AC1}"/>
              </a:ext>
            </a:extLst>
          </p:cNvPr>
          <p:cNvSpPr/>
          <p:nvPr/>
        </p:nvSpPr>
        <p:spPr>
          <a:xfrm>
            <a:off x="10032067" y="561361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7EA46A-C13B-4895-92BB-9D69C666499F}"/>
              </a:ext>
            </a:extLst>
          </p:cNvPr>
          <p:cNvSpPr txBox="1"/>
          <p:nvPr/>
        </p:nvSpPr>
        <p:spPr>
          <a:xfrm>
            <a:off x="10547517" y="2551000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4E6176-3AB7-424E-A9F4-E3009C8DD67C}"/>
              </a:ext>
            </a:extLst>
          </p:cNvPr>
          <p:cNvSpPr txBox="1"/>
          <p:nvPr/>
        </p:nvSpPr>
        <p:spPr>
          <a:xfrm>
            <a:off x="10547517" y="564414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35D3858-1943-454D-BE12-603B4D1E1AC1}"/>
              </a:ext>
            </a:extLst>
          </p:cNvPr>
          <p:cNvSpPr/>
          <p:nvPr/>
        </p:nvSpPr>
        <p:spPr>
          <a:xfrm flipV="1">
            <a:off x="4407224" y="4148193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53A83B7-3734-478F-8F15-C753AEB1C606}"/>
              </a:ext>
            </a:extLst>
          </p:cNvPr>
          <p:cNvSpPr txBox="1"/>
          <p:nvPr/>
        </p:nvSpPr>
        <p:spPr>
          <a:xfrm>
            <a:off x="4970425" y="37151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LineFeed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4C3D18-2D0A-43E3-942A-75C423FF1342}"/>
              </a:ext>
            </a:extLst>
          </p:cNvPr>
          <p:cNvSpPr txBox="1"/>
          <p:nvPr/>
        </p:nvSpPr>
        <p:spPr>
          <a:xfrm>
            <a:off x="838200" y="1350956"/>
            <a:ext cx="13221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LineFeed</a:t>
            </a:r>
            <a:r>
              <a:rPr lang="zh-CN" altLang="en-US"/>
              <a:t>表示换行，此时要在文档的</a:t>
            </a:r>
            <a:r>
              <a:rPr lang="en-US" altLang="zh-CN"/>
              <a:t>margin</a:t>
            </a:r>
            <a:r>
              <a:rPr lang="zh-CN" altLang="en-US"/>
              <a:t>内显示新的行。</a:t>
            </a:r>
            <a:endParaRPr lang="en-US" altLang="zh-CN"/>
          </a:p>
          <a:p>
            <a:r>
              <a:rPr lang="en-US" altLang="zh-CN"/>
              <a:t>Xterminal</a:t>
            </a:r>
            <a:r>
              <a:rPr lang="zh-CN" altLang="en-US"/>
              <a:t>会把</a:t>
            </a:r>
            <a:r>
              <a:rPr lang="en-US" altLang="zh-CN"/>
              <a:t>MarginTop</a:t>
            </a:r>
            <a:r>
              <a:rPr lang="zh-CN" altLang="en-US"/>
              <a:t>下的第一行拿出来，插入到</a:t>
            </a:r>
            <a:r>
              <a:rPr lang="en-US" altLang="zh-CN"/>
              <a:t>MarginBottom</a:t>
            </a:r>
            <a:r>
              <a:rPr lang="zh-CN" altLang="en-US"/>
              <a:t>的上一行，复用行对象来保存该行要显示的数据</a:t>
            </a:r>
            <a:endParaRPr lang="en-US" altLang="zh-CN"/>
          </a:p>
          <a:p>
            <a:r>
              <a:rPr lang="zh-CN" altLang="en-US"/>
              <a:t>下图表示了当执行</a:t>
            </a:r>
            <a:r>
              <a:rPr lang="en-US" altLang="zh-CN"/>
              <a:t>LineFeed</a:t>
            </a:r>
            <a:r>
              <a:rPr lang="zh-CN" altLang="en-US"/>
              <a:t>行为的时候，</a:t>
            </a:r>
            <a:r>
              <a:rPr lang="en-US" altLang="zh-CN"/>
              <a:t>XTerminal</a:t>
            </a:r>
            <a:r>
              <a:rPr lang="zh-CN" altLang="en-US"/>
              <a:t>复用</a:t>
            </a:r>
            <a:r>
              <a:rPr lang="en-US" altLang="zh-CN"/>
              <a:t>VTextLine3</a:t>
            </a:r>
            <a:r>
              <a:rPr lang="zh-CN" altLang="en-US"/>
              <a:t>对象，把</a:t>
            </a:r>
            <a:r>
              <a:rPr lang="en-US" altLang="zh-CN"/>
              <a:t>VTextLine3</a:t>
            </a:r>
            <a:r>
              <a:rPr lang="zh-CN" altLang="en-US"/>
              <a:t>对象拿出来，放到了可滚动区域的最后一行</a:t>
            </a:r>
            <a:endParaRPr lang="en-US" altLang="zh-CN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95FC3FF5-1DC7-44FE-BC54-036E4828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LineFeed</a:t>
            </a:r>
            <a:r>
              <a:rPr lang="zh-CN" altLang="en-US"/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131278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0FA2-0BE2-49BE-96D4-DECE2CFD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VTCursor – </a:t>
            </a:r>
            <a:r>
              <a:rPr lang="zh-CN" altLang="en-US"/>
              <a:t>光标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80B4-9C0C-4F3B-8B60-A92FFADF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渲染光标的时机：</a:t>
            </a:r>
            <a:endParaRPr lang="en-US" altLang="zh-CN" sz="1800"/>
          </a:p>
          <a:p>
            <a:pPr marL="342900" indent="-342900">
              <a:buAutoNum type="arabicPeriod"/>
            </a:pPr>
            <a:r>
              <a:rPr lang="zh-CN" altLang="en-US" sz="1800"/>
              <a:t>收到数据并处理完之后，根据当前光标的行和列重新计算光标的像素位置，如果发现不一致，则渲染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309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6E642-5E23-4024-968D-41237D14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按键动作对比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E7273-7A65-4FBE-825A-EDD719E9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/>
              <a:t>空格键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/>
              <a:t>按完空格键之后，光标会向右移动一个单位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VIM</a:t>
            </a:r>
            <a:r>
              <a:rPr lang="zh-CN" altLang="en-US" sz="1200"/>
              <a:t>：</a:t>
            </a:r>
            <a:r>
              <a:rPr lang="en-US" altLang="zh-CN" sz="1200"/>
              <a:t>CUP_CursorPosition</a:t>
            </a:r>
            <a:r>
              <a:rPr lang="zh-CN" altLang="en-US" sz="1200"/>
              <a:t>，光标向右移动一个单位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Normal</a:t>
            </a:r>
            <a:r>
              <a:rPr lang="zh-CN" altLang="en-US" sz="1200"/>
              <a:t>：</a:t>
            </a:r>
            <a:r>
              <a:rPr lang="en-US" altLang="zh-CN" sz="1200"/>
              <a:t>Print</a:t>
            </a:r>
            <a:r>
              <a:rPr lang="zh-CN" altLang="en-US" sz="1200"/>
              <a:t>一个空白字符</a:t>
            </a:r>
            <a:endParaRPr lang="en-US" altLang="zh-CN" sz="12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554</Words>
  <Application>Microsoft Office PowerPoint</Application>
  <PresentationFormat>宽屏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文档模型 - VTDocument</vt:lpstr>
      <vt:lpstr>VTDocument Margin</vt:lpstr>
      <vt:lpstr>LineFeed行为</vt:lpstr>
      <vt:lpstr>VTCursor – 光标</vt:lpstr>
      <vt:lpstr>按键动作对比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121</cp:revision>
  <dcterms:created xsi:type="dcterms:W3CDTF">2023-04-13T10:39:53Z</dcterms:created>
  <dcterms:modified xsi:type="dcterms:W3CDTF">2024-02-05T09:51:17Z</dcterms:modified>
</cp:coreProperties>
</file>