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1A47B-35B3-452F-AABD-4E29FB22546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FA3A1-A2E3-489A-810E-C55EAC9295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E3C84"/>
              </a:gs>
              <a:gs pos="100000">
                <a:srgbClr val="040C1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99592" y="1340768"/>
            <a:ext cx="6984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import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numpy</a:t>
            </a:r>
            <a:r>
              <a:rPr lang="en-US" altLang="zh-CN" sz="3200" dirty="0" smtClean="0">
                <a:solidFill>
                  <a:schemeClr val="bg1"/>
                </a:solidFill>
              </a:rPr>
              <a:t> as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import pandas as pd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import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matplotlib.pyplot</a:t>
            </a:r>
            <a:r>
              <a:rPr lang="en-US" altLang="zh-CN" sz="3200" dirty="0" smtClean="0">
                <a:solidFill>
                  <a:schemeClr val="bg1"/>
                </a:solidFill>
              </a:rPr>
              <a:t> as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plt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from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sklearn</a:t>
            </a:r>
            <a:r>
              <a:rPr lang="en-US" altLang="zh-CN" sz="3200" dirty="0" smtClean="0">
                <a:solidFill>
                  <a:schemeClr val="bg1"/>
                </a:solidFill>
              </a:rPr>
              <a:t> import datasets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d=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datasets.load_boston</a:t>
            </a:r>
            <a:r>
              <a:rPr lang="en-US" altLang="zh-CN" sz="3200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1" name="矩形 20"/>
          <p:cNvSpPr/>
          <p:nvPr/>
        </p:nvSpPr>
        <p:spPr>
          <a:xfrm>
            <a:off x="971600" y="4221088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#2.</a:t>
            </a:r>
            <a:r>
              <a:rPr lang="zh-CN" altLang="en-US" sz="3200" dirty="0" smtClean="0">
                <a:solidFill>
                  <a:schemeClr val="bg1"/>
                </a:solidFill>
              </a:rPr>
              <a:t>查看波士顿房价数据集把取出</a:t>
            </a:r>
            <a:r>
              <a:rPr lang="en-US" altLang="zh-CN" sz="3200" dirty="0" smtClean="0">
                <a:solidFill>
                  <a:schemeClr val="bg1"/>
                </a:solidFill>
              </a:rPr>
              <a:t>DATA</a:t>
            </a:r>
            <a:r>
              <a:rPr lang="zh-CN" altLang="en-US" sz="3200" dirty="0" smtClean="0">
                <a:solidFill>
                  <a:schemeClr val="bg1"/>
                </a:solidFill>
              </a:rPr>
              <a:t>数据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data=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pd.DataFrame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d.data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hasee\AppData\Roaming\Tencent\Users\298824035\QQ\WinTemp\RichOle\_$%UBX`[HS_%`)C1J}0UKTV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052736"/>
            <a:ext cx="6343650" cy="3048000"/>
          </a:xfrm>
          <a:prstGeom prst="rect">
            <a:avLst/>
          </a:prstGeom>
          <a:noFill/>
        </p:spPr>
      </p:pic>
      <p:pic>
        <p:nvPicPr>
          <p:cNvPr id="3075" name="Picture 3" descr="C:\Users\hasee\AppData\Roaming\Tencent\Users\298824035\QQ\WinTemp\RichOle\{%ST7NR`BEJ284YUCK%GGS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293096"/>
            <a:ext cx="6915150" cy="15811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排序第</a:t>
            </a:r>
            <a:r>
              <a:rPr lang="en-US" altLang="zh-CN" sz="3200" dirty="0" smtClean="0">
                <a:solidFill>
                  <a:schemeClr val="bg1"/>
                </a:solidFill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</a:rPr>
              <a:t>列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b1=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b.sort_values</a:t>
            </a:r>
            <a:r>
              <a:rPr lang="en-US" altLang="zh-CN" sz="3200" dirty="0" smtClean="0">
                <a:solidFill>
                  <a:schemeClr val="bg1"/>
                </a:solidFill>
              </a:rPr>
              <a:t>(by=0)</a:t>
            </a:r>
          </a:p>
        </p:txBody>
      </p:sp>
      <p:pic>
        <p:nvPicPr>
          <p:cNvPr id="34817" name="Picture 1" descr="C:\Users\hasee\AppData\Roaming\Tencent\Users\298824035\QQ\WinTemp\RichOle\23[65~%DM5)82AAXO@Q1$0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916832"/>
            <a:ext cx="2762250" cy="4676775"/>
          </a:xfrm>
          <a:prstGeom prst="rect">
            <a:avLst/>
          </a:prstGeom>
          <a:noFill/>
        </p:spPr>
      </p:pic>
      <p:pic>
        <p:nvPicPr>
          <p:cNvPr id="24" name="Picture 2" descr="C:\Users\hasee\AppData\Roaming\Tencent\Users\298824035\QQ\WinTemp\RichOle\QNFS[}J}@$APFQSHT7SXH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916832"/>
            <a:ext cx="3000375" cy="4619625"/>
          </a:xfrm>
          <a:prstGeom prst="rect">
            <a:avLst/>
          </a:prstGeom>
          <a:noFill/>
        </p:spPr>
      </p:pic>
      <p:sp>
        <p:nvSpPr>
          <p:cNvPr id="25" name="右箭头 24"/>
          <p:cNvSpPr/>
          <p:nvPr/>
        </p:nvSpPr>
        <p:spPr>
          <a:xfrm>
            <a:off x="3995936" y="4005064"/>
            <a:ext cx="1224136" cy="50405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取索引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b2=b1.index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b2=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np.array</a:t>
            </a:r>
            <a:r>
              <a:rPr lang="en-US" altLang="zh-CN" sz="3200" dirty="0" smtClean="0">
                <a:solidFill>
                  <a:schemeClr val="bg1"/>
                </a:solidFill>
              </a:rPr>
              <a:t>(b2)</a:t>
            </a:r>
          </a:p>
        </p:txBody>
      </p:sp>
      <p:pic>
        <p:nvPicPr>
          <p:cNvPr id="36865" name="Picture 1" descr="C:\Users\hasee\AppData\Roaming\Tencent\Users\298824035\QQ\WinTemp\RichOle\RF)NQ$3Q]ZG{IAX736PH]}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916832"/>
            <a:ext cx="1638300" cy="4371975"/>
          </a:xfrm>
          <a:prstGeom prst="rect">
            <a:avLst/>
          </a:prstGeom>
          <a:noFill/>
        </p:spPr>
      </p:pic>
      <p:pic>
        <p:nvPicPr>
          <p:cNvPr id="24" name="Picture 1" descr="C:\Users\hasee\AppData\Roaming\Tencent\Users\298824035\QQ\WinTemp\RichOle\23[65~%DM5)82AAXO@Q1$0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1916832"/>
            <a:ext cx="2762250" cy="46767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取出最大的</a:t>
            </a:r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</a:rPr>
              <a:t>位，要把第一个排除掉所以</a:t>
            </a:r>
            <a:r>
              <a:rPr lang="en-US" altLang="zh-CN" sz="3200" dirty="0" smtClean="0">
                <a:solidFill>
                  <a:schemeClr val="bg1"/>
                </a:solidFill>
              </a:rPr>
              <a:t>-1</a:t>
            </a:r>
            <a:r>
              <a:rPr lang="zh-CN" altLang="en-US" sz="3200" dirty="0" smtClean="0">
                <a:solidFill>
                  <a:schemeClr val="bg1"/>
                </a:solidFill>
              </a:rPr>
              <a:t>，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因为相关矩阵里，最相似的是与其本身一样的值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b3=b2[b2.shape[0]-5:b2.shape[0]-1]</a:t>
            </a:r>
          </a:p>
        </p:txBody>
      </p:sp>
      <p:pic>
        <p:nvPicPr>
          <p:cNvPr id="38913" name="Picture 1" descr="C:\Users\hasee\AppData\Roaming\Tencent\Users\298824035\QQ\WinTemp\RichOle\F6UBW5QGBA)MN1][ZV$LSQJ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645024"/>
            <a:ext cx="1800225" cy="20383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弄一个</a:t>
            </a:r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</a:rPr>
              <a:t>位的</a:t>
            </a:r>
            <a:r>
              <a:rPr lang="en-US" altLang="zh-CN" sz="3200" dirty="0" smtClean="0">
                <a:solidFill>
                  <a:schemeClr val="bg1"/>
                </a:solidFill>
              </a:rPr>
              <a:t>list</a:t>
            </a:r>
            <a:r>
              <a:rPr lang="zh-CN" altLang="en-US" sz="3200" dirty="0" smtClean="0">
                <a:solidFill>
                  <a:schemeClr val="bg1"/>
                </a:solidFill>
              </a:rPr>
              <a:t>用来装变量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b4=list(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np.zeros</a:t>
            </a:r>
            <a:r>
              <a:rPr lang="en-US" altLang="zh-CN" sz="3200" dirty="0" smtClean="0">
                <a:solidFill>
                  <a:schemeClr val="bg1"/>
                </a:solidFill>
              </a:rPr>
              <a:t>(b3.shape[0]))</a:t>
            </a:r>
          </a:p>
        </p:txBody>
      </p:sp>
      <p:sp>
        <p:nvSpPr>
          <p:cNvPr id="23" name="矩形 22"/>
          <p:cNvSpPr/>
          <p:nvPr/>
        </p:nvSpPr>
        <p:spPr>
          <a:xfrm>
            <a:off x="683568" y="2828836"/>
            <a:ext cx="61744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循环给</a:t>
            </a:r>
            <a:r>
              <a:rPr lang="en-US" altLang="zh-CN" sz="3200" dirty="0" smtClean="0">
                <a:solidFill>
                  <a:schemeClr val="bg1"/>
                </a:solidFill>
              </a:rPr>
              <a:t>b4</a:t>
            </a:r>
            <a:r>
              <a:rPr lang="zh-CN" altLang="en-US" sz="3200" dirty="0" smtClean="0">
                <a:solidFill>
                  <a:schemeClr val="bg1"/>
                </a:solidFill>
              </a:rPr>
              <a:t>赋值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for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</a:rPr>
              <a:t> in range(4):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    b4[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</a:rPr>
              <a:t>]=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str</a:t>
            </a:r>
            <a:r>
              <a:rPr lang="en-US" altLang="zh-CN" sz="3200" dirty="0" smtClean="0">
                <a:solidFill>
                  <a:schemeClr val="bg1"/>
                </a:solidFill>
              </a:rPr>
              <a:t>(names[b3[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</a:rPr>
              <a:t>]])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print(b4)</a:t>
            </a:r>
          </a:p>
        </p:txBody>
      </p:sp>
      <p:pic>
        <p:nvPicPr>
          <p:cNvPr id="40961" name="Picture 1" descr="C:\Users\hasee\AppData\Roaming\Tencent\Users\298824035\QQ\WinTemp\RichOle\_5V00)0I_5P7IET7CLHHBP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636912"/>
            <a:ext cx="4810125" cy="2228850"/>
          </a:xfrm>
          <a:prstGeom prst="rect">
            <a:avLst/>
          </a:prstGeom>
          <a:noFill/>
        </p:spPr>
      </p:pic>
      <p:pic>
        <p:nvPicPr>
          <p:cNvPr id="40962" name="Picture 2" descr="C:\Users\hasee\AppData\Roaming\Tencent\Users\298824035\QQ\WinTemp\RichOle\L4VXIX)TG%V4V39TPNIR%`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4653136"/>
            <a:ext cx="4724400" cy="23526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806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#6.</a:t>
            </a:r>
            <a:r>
              <a:rPr lang="zh-CN" altLang="en-US" sz="3200" dirty="0" smtClean="0">
                <a:solidFill>
                  <a:schemeClr val="bg1"/>
                </a:solidFill>
              </a:rPr>
              <a:t>画相关性分析图，把每一个特征维度与价格的相关性画出来，因为特征维度是</a:t>
            </a:r>
            <a:r>
              <a:rPr lang="en-US" altLang="zh-CN" sz="3200" dirty="0" smtClean="0">
                <a:solidFill>
                  <a:schemeClr val="bg1"/>
                </a:solidFill>
              </a:rPr>
              <a:t>13</a:t>
            </a:r>
            <a:r>
              <a:rPr lang="zh-CN" altLang="en-US" sz="3200" dirty="0" smtClean="0">
                <a:solidFill>
                  <a:schemeClr val="bg1"/>
                </a:solidFill>
              </a:rPr>
              <a:t>维的为了好看丢掉相关性最差的那个属性，然后画（</a:t>
            </a:r>
            <a:r>
              <a:rPr lang="en-US" altLang="zh-CN" sz="3200" dirty="0" smtClean="0">
                <a:solidFill>
                  <a:schemeClr val="bg1"/>
                </a:solidFill>
              </a:rPr>
              <a:t>3,4</a:t>
            </a:r>
            <a:r>
              <a:rPr lang="zh-CN" altLang="en-US" sz="3200" dirty="0" smtClean="0">
                <a:solidFill>
                  <a:schemeClr val="bg1"/>
                </a:solidFill>
              </a:rPr>
              <a:t>）的图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5576" y="3789040"/>
            <a:ext cx="77768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plt.rcParams</a:t>
            </a:r>
            <a:r>
              <a:rPr lang="en-US" altLang="zh-CN" sz="3200" dirty="0" smtClean="0">
                <a:solidFill>
                  <a:schemeClr val="bg1"/>
                </a:solidFill>
              </a:rPr>
              <a:t>['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font.family</a:t>
            </a:r>
            <a:r>
              <a:rPr lang="en-US" altLang="zh-CN" sz="3200" dirty="0" smtClean="0">
                <a:solidFill>
                  <a:schemeClr val="bg1"/>
                </a:solidFill>
              </a:rPr>
              <a:t>'] = ['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SimHei</a:t>
            </a:r>
            <a:r>
              <a:rPr lang="en-US" altLang="zh-CN" sz="3200" dirty="0" smtClean="0">
                <a:solidFill>
                  <a:schemeClr val="bg1"/>
                </a:solidFill>
              </a:rPr>
              <a:t>']    #</a:t>
            </a:r>
            <a:r>
              <a:rPr lang="zh-CN" altLang="en-US" sz="3200" dirty="0" smtClean="0">
                <a:solidFill>
                  <a:schemeClr val="bg1"/>
                </a:solidFill>
              </a:rPr>
              <a:t>用于画图时显示中文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features =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features.drop</a:t>
            </a:r>
            <a:r>
              <a:rPr lang="en-US" altLang="zh-CN" sz="3200" dirty="0" smtClean="0">
                <a:solidFill>
                  <a:schemeClr val="bg1"/>
                </a:solidFill>
              </a:rPr>
              <a:t>('</a:t>
            </a:r>
            <a:r>
              <a:rPr lang="zh-CN" altLang="en-US" sz="3200" dirty="0" smtClean="0">
                <a:solidFill>
                  <a:schemeClr val="bg1"/>
                </a:solidFill>
              </a:rPr>
              <a:t>虚拟变量</a:t>
            </a:r>
            <a:r>
              <a:rPr lang="en-US" altLang="zh-CN" sz="3200" dirty="0" smtClean="0">
                <a:solidFill>
                  <a:schemeClr val="bg1"/>
                </a:solidFill>
              </a:rPr>
              <a:t>', axis=1) </a:t>
            </a:r>
          </a:p>
          <a:p>
            <a:r>
              <a:rPr lang="en-US" altLang="zh-CN" sz="3200" dirty="0" err="1" smtClean="0">
                <a:solidFill>
                  <a:schemeClr val="bg1"/>
                </a:solidFill>
              </a:rPr>
              <a:t>names.remove</a:t>
            </a:r>
            <a:r>
              <a:rPr lang="en-US" altLang="zh-CN" sz="3200" dirty="0" smtClean="0">
                <a:solidFill>
                  <a:schemeClr val="bg1"/>
                </a:solidFill>
              </a:rPr>
              <a:t>('</a:t>
            </a:r>
            <a:r>
              <a:rPr lang="zh-CN" altLang="en-US" sz="3200" dirty="0" smtClean="0">
                <a:solidFill>
                  <a:schemeClr val="bg1"/>
                </a:solidFill>
              </a:rPr>
              <a:t>虚拟变量</a:t>
            </a:r>
            <a:r>
              <a:rPr lang="en-US" altLang="zh-CN" sz="3200" dirty="0" smtClean="0">
                <a:solidFill>
                  <a:schemeClr val="bg1"/>
                </a:solidFill>
              </a:rPr>
              <a:t>')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fig=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plt.figure</a:t>
            </a:r>
            <a:r>
              <a:rPr lang="en-US" altLang="zh-CN" sz="2800" dirty="0" smtClean="0">
                <a:solidFill>
                  <a:schemeClr val="bg1"/>
                </a:solidFill>
              </a:rPr>
              <a:t>(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figsize</a:t>
            </a:r>
            <a:r>
              <a:rPr lang="en-US" altLang="zh-CN" sz="2800" dirty="0" smtClean="0">
                <a:solidFill>
                  <a:schemeClr val="bg1"/>
                </a:solidFill>
              </a:rPr>
              <a:t>=(10, 7))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for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800" dirty="0" smtClean="0">
                <a:solidFill>
                  <a:schemeClr val="bg1"/>
                </a:solidFill>
              </a:rPr>
              <a:t> in range(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features.shape</a:t>
            </a:r>
            <a:r>
              <a:rPr lang="en-US" altLang="zh-CN" sz="2800" dirty="0" smtClean="0">
                <a:solidFill>
                  <a:schemeClr val="bg1"/>
                </a:solidFill>
              </a:rPr>
              <a:t>[1]):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ax=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fig.add_subplot</a:t>
            </a:r>
            <a:r>
              <a:rPr lang="en-US" altLang="zh-CN" sz="2800" dirty="0" smtClean="0">
                <a:solidFill>
                  <a:schemeClr val="bg1"/>
                </a:solidFill>
              </a:rPr>
              <a:t>(4,3,i+1)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plt.ylabel</a:t>
            </a:r>
            <a:r>
              <a:rPr lang="en-US" altLang="zh-CN" sz="2800" dirty="0" smtClean="0">
                <a:solidFill>
                  <a:schemeClr val="bg1"/>
                </a:solidFill>
              </a:rPr>
              <a:t>('prices')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ax.scatter</a:t>
            </a:r>
            <a:r>
              <a:rPr lang="en-US" altLang="zh-CN" sz="2800" dirty="0" smtClean="0">
                <a:solidFill>
                  <a:schemeClr val="bg1"/>
                </a:solidFill>
              </a:rPr>
              <a:t>(features[names[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800" dirty="0" smtClean="0">
                <a:solidFill>
                  <a:schemeClr val="bg1"/>
                </a:solidFill>
              </a:rPr>
              <a:t>]],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prices,label</a:t>
            </a:r>
            <a:r>
              <a:rPr lang="en-US" altLang="zh-CN" sz="2800" dirty="0" smtClean="0">
                <a:solidFill>
                  <a:schemeClr val="bg1"/>
                </a:solidFill>
              </a:rPr>
              <a:t>=names[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800" dirty="0" smtClean="0">
                <a:solidFill>
                  <a:schemeClr val="bg1"/>
                </a:solidFill>
              </a:rPr>
              <a:t>])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plt.legend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fig.suptitle</a:t>
            </a:r>
            <a:r>
              <a:rPr lang="en-US" altLang="zh-CN" sz="2800" dirty="0" smtClean="0">
                <a:solidFill>
                  <a:schemeClr val="bg1"/>
                </a:solidFill>
              </a:rPr>
              <a:t>('</a:t>
            </a:r>
            <a:r>
              <a:rPr lang="zh-CN" altLang="en-US" sz="2800" dirty="0" smtClean="0">
                <a:solidFill>
                  <a:schemeClr val="bg1"/>
                </a:solidFill>
              </a:rPr>
              <a:t>各特征与价格的相关性</a:t>
            </a:r>
            <a:r>
              <a:rPr lang="en-US" altLang="zh-CN" sz="2800" dirty="0" smtClean="0">
                <a:solidFill>
                  <a:schemeClr val="bg1"/>
                </a:solidFill>
              </a:rPr>
              <a:t>',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fontsize</a:t>
            </a:r>
            <a:r>
              <a:rPr lang="en-US" altLang="zh-CN" sz="2800" dirty="0" smtClean="0">
                <a:solidFill>
                  <a:schemeClr val="bg1"/>
                </a:solidFill>
              </a:rPr>
              <a:t>=20)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选取二个最能影响房价的特征，使用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seaborn</a:t>
            </a:r>
            <a:r>
              <a:rPr lang="zh-CN" altLang="en-US" sz="2800" dirty="0" smtClean="0">
                <a:solidFill>
                  <a:schemeClr val="bg1"/>
                </a:solidFill>
              </a:rPr>
              <a:t>绘制二个回归图 </a:t>
            </a:r>
            <a:r>
              <a:rPr lang="en-US" altLang="zh-CN" sz="2800" dirty="0" smtClean="0">
                <a:solidFill>
                  <a:schemeClr val="bg1"/>
                </a:solidFill>
              </a:rPr>
              <a:t>P90</a:t>
            </a:r>
          </a:p>
        </p:txBody>
      </p:sp>
      <p:pic>
        <p:nvPicPr>
          <p:cNvPr id="43009" name="Picture 1" descr="C:\Users\hasee\AppData\Roaming\Tencent\Users\298824035\QQ\WinTemp\RichOle\%ZW7$DP_T55AV~~13WX~R6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420888"/>
            <a:ext cx="6886575" cy="160972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选取二个最能影响房价的特征，使用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seaborn</a:t>
            </a:r>
            <a:r>
              <a:rPr lang="zh-CN" altLang="en-US" sz="2800" dirty="0" smtClean="0">
                <a:solidFill>
                  <a:schemeClr val="bg1"/>
                </a:solidFill>
              </a:rPr>
              <a:t>绘制二个回归图 </a:t>
            </a:r>
            <a:r>
              <a:rPr lang="en-US" altLang="zh-CN" sz="2800" dirty="0" smtClean="0">
                <a:solidFill>
                  <a:schemeClr val="bg1"/>
                </a:solidFill>
              </a:rPr>
              <a:t>P90</a:t>
            </a:r>
          </a:p>
        </p:txBody>
      </p:sp>
      <p:sp>
        <p:nvSpPr>
          <p:cNvPr id="23" name="矩形 22"/>
          <p:cNvSpPr/>
          <p:nvPr/>
        </p:nvSpPr>
        <p:spPr>
          <a:xfrm>
            <a:off x="539552" y="2276872"/>
            <a:ext cx="87849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fig1=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plt.figure</a:t>
            </a:r>
            <a:r>
              <a:rPr lang="en-US" altLang="zh-CN" sz="32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import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seaborn</a:t>
            </a:r>
            <a:r>
              <a:rPr lang="en-US" altLang="zh-CN" sz="3200" dirty="0" smtClean="0">
                <a:solidFill>
                  <a:schemeClr val="bg1"/>
                </a:solidFill>
              </a:rPr>
              <a:t> as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sns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features=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np.array</a:t>
            </a:r>
            <a:r>
              <a:rPr lang="en-US" altLang="zh-CN" sz="3200" dirty="0" smtClean="0">
                <a:solidFill>
                  <a:schemeClr val="bg1"/>
                </a:solidFill>
              </a:rPr>
              <a:t>(features)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#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regplot</a:t>
            </a:r>
            <a:r>
              <a:rPr lang="en-US" altLang="zh-CN" sz="3200" dirty="0" smtClean="0">
                <a:solidFill>
                  <a:schemeClr val="bg1"/>
                </a:solidFill>
              </a:rPr>
              <a:t>()</a:t>
            </a:r>
            <a:r>
              <a:rPr lang="zh-CN" altLang="en-US" sz="3200" dirty="0" smtClean="0">
                <a:solidFill>
                  <a:schemeClr val="bg1"/>
                </a:solidFill>
              </a:rPr>
              <a:t>函数根据数据绘制线性回归（</a:t>
            </a:r>
            <a:r>
              <a:rPr lang="en-US" altLang="zh-CN" sz="3200" dirty="0" smtClean="0">
                <a:solidFill>
                  <a:schemeClr val="bg1"/>
                </a:solidFill>
              </a:rPr>
              <a:t>Linear Regression</a:t>
            </a:r>
            <a:r>
              <a:rPr lang="zh-CN" altLang="en-US" sz="3200" dirty="0" smtClean="0">
                <a:solidFill>
                  <a:schemeClr val="bg1"/>
                </a:solidFill>
              </a:rPr>
              <a:t>）模型图</a:t>
            </a:r>
          </a:p>
          <a:p>
            <a:r>
              <a:rPr lang="en-US" altLang="zh-CN" sz="3200" dirty="0" err="1" smtClean="0">
                <a:solidFill>
                  <a:schemeClr val="bg1"/>
                </a:solidFill>
              </a:rPr>
              <a:t>sns.regplot</a:t>
            </a:r>
            <a:r>
              <a:rPr lang="en-US" altLang="zh-CN" sz="3200" dirty="0" smtClean="0">
                <a:solidFill>
                  <a:schemeClr val="bg1"/>
                </a:solidFill>
              </a:rPr>
              <a:t>(feature1['</a:t>
            </a:r>
            <a:r>
              <a:rPr lang="zh-CN" altLang="en-US" sz="3200" dirty="0" smtClean="0">
                <a:solidFill>
                  <a:schemeClr val="bg1"/>
                </a:solidFill>
              </a:rPr>
              <a:t>房间数</a:t>
            </a:r>
            <a:r>
              <a:rPr lang="en-US" altLang="zh-CN" sz="3200" dirty="0" smtClean="0">
                <a:solidFill>
                  <a:schemeClr val="bg1"/>
                </a:solidFill>
              </a:rPr>
              <a:t>'], prices, color='red')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# </a:t>
            </a:r>
            <a:r>
              <a:rPr lang="zh-CN" altLang="en-US" sz="3200" dirty="0" smtClean="0">
                <a:solidFill>
                  <a:schemeClr val="bg1"/>
                </a:solidFill>
              </a:rPr>
              <a:t>显示绘图</a:t>
            </a:r>
          </a:p>
          <a:p>
            <a:r>
              <a:rPr lang="en-US" altLang="zh-CN" sz="3200" dirty="0" err="1" smtClean="0">
                <a:solidFill>
                  <a:schemeClr val="bg1"/>
                </a:solidFill>
              </a:rPr>
              <a:t>plt.show</a:t>
            </a:r>
            <a:r>
              <a:rPr lang="en-US" altLang="zh-CN" sz="3200" dirty="0" smtClean="0">
                <a:solidFill>
                  <a:schemeClr val="bg1"/>
                </a:solidFill>
              </a:rPr>
              <a:t>()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4" name="Picture 2" descr="C:\Users\hasee\AppData\Roaming\Tencent\Users\298824035\QQ\WinTemp\RichOle\Y_F~CENAN)7{VH1SZOAQ`C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196752"/>
            <a:ext cx="6010275" cy="53721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fig2=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plt.figure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#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regplot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  <a:r>
              <a:rPr lang="zh-CN" altLang="en-US" sz="2800" dirty="0" smtClean="0">
                <a:solidFill>
                  <a:schemeClr val="bg1"/>
                </a:solidFill>
              </a:rPr>
              <a:t>函数根据数据绘制线性回归（</a:t>
            </a:r>
            <a:r>
              <a:rPr lang="en-US" altLang="zh-CN" sz="2800" dirty="0" smtClean="0">
                <a:solidFill>
                  <a:schemeClr val="bg1"/>
                </a:solidFill>
              </a:rPr>
              <a:t>Linear Regression</a:t>
            </a:r>
            <a:r>
              <a:rPr lang="zh-CN" altLang="en-US" sz="2800" dirty="0" smtClean="0">
                <a:solidFill>
                  <a:schemeClr val="bg1"/>
                </a:solidFill>
              </a:rPr>
              <a:t>）模型图</a:t>
            </a: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sns.regplot</a:t>
            </a:r>
            <a:r>
              <a:rPr lang="en-US" altLang="zh-CN" sz="2800" dirty="0" smtClean="0">
                <a:solidFill>
                  <a:schemeClr val="bg1"/>
                </a:solidFill>
              </a:rPr>
              <a:t>(feature1['</a:t>
            </a:r>
            <a:r>
              <a:rPr lang="zh-CN" altLang="en-US" sz="2800" dirty="0" smtClean="0">
                <a:solidFill>
                  <a:schemeClr val="bg1"/>
                </a:solidFill>
              </a:rPr>
              <a:t>低收入</a:t>
            </a:r>
            <a:r>
              <a:rPr lang="en-US" altLang="zh-CN" sz="2800" dirty="0" smtClean="0">
                <a:solidFill>
                  <a:schemeClr val="bg1"/>
                </a:solidFill>
              </a:rPr>
              <a:t>'], prices, color='green')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# </a:t>
            </a:r>
            <a:r>
              <a:rPr lang="zh-CN" altLang="en-US" sz="2800" dirty="0" smtClean="0">
                <a:solidFill>
                  <a:schemeClr val="bg1"/>
                </a:solidFill>
              </a:rPr>
              <a:t>显示绘图</a:t>
            </a:r>
          </a:p>
          <a:p>
            <a:r>
              <a:rPr lang="en-US" altLang="zh-CN" sz="2800" dirty="0" err="1" smtClean="0">
                <a:solidFill>
                  <a:schemeClr val="bg1"/>
                </a:solidFill>
              </a:rPr>
              <a:t>plt.show</a:t>
            </a:r>
            <a:r>
              <a:rPr lang="en-US" altLang="zh-CN" sz="2800" dirty="0" smtClean="0">
                <a:solidFill>
                  <a:schemeClr val="bg1"/>
                </a:solidFill>
              </a:rPr>
              <a:t>()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7105" name="Picture 1" descr="C:\Users\hasee\AppData\Roaming\Tencent\Users\298824035\QQ\WinTemp\RichOle\H}990RT{GFVR1__3UI~JR$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340768"/>
            <a:ext cx="5867400" cy="5334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99592" y="1340768"/>
            <a:ext cx="6984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#3.</a:t>
            </a:r>
            <a:r>
              <a:rPr lang="zh-CN" altLang="en-US" sz="3200" dirty="0" smtClean="0">
                <a:solidFill>
                  <a:schemeClr val="bg1"/>
                </a:solidFill>
              </a:rPr>
              <a:t>合并</a:t>
            </a:r>
            <a:r>
              <a:rPr lang="en-US" altLang="zh-CN" sz="3200" dirty="0" smtClean="0">
                <a:solidFill>
                  <a:schemeClr val="bg1"/>
                </a:solidFill>
              </a:rPr>
              <a:t>DATA</a:t>
            </a:r>
            <a:r>
              <a:rPr lang="zh-CN" altLang="en-US" sz="3200" dirty="0" smtClean="0">
                <a:solidFill>
                  <a:schemeClr val="bg1"/>
                </a:solidFill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</a:rPr>
              <a:t>target</a:t>
            </a:r>
            <a:r>
              <a:rPr lang="zh-CN" altLang="en-US" sz="3200" dirty="0" smtClean="0">
                <a:solidFill>
                  <a:schemeClr val="bg1"/>
                </a:solidFill>
              </a:rPr>
              <a:t>的数据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data['price']=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d.target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7584" y="2924944"/>
            <a:ext cx="72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 </a:t>
            </a:r>
            <a:r>
              <a:rPr lang="zh-CN" altLang="en-US" sz="3200" dirty="0" smtClean="0">
                <a:solidFill>
                  <a:schemeClr val="bg1"/>
                </a:solidFill>
              </a:rPr>
              <a:t>获取房屋价格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prices = data['price']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# </a:t>
            </a:r>
            <a:r>
              <a:rPr lang="zh-CN" altLang="en-US" sz="3200" dirty="0" smtClean="0">
                <a:solidFill>
                  <a:schemeClr val="bg1"/>
                </a:solidFill>
              </a:rPr>
              <a:t>获取房屋特征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features =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data.drop</a:t>
            </a:r>
            <a:r>
              <a:rPr lang="en-US" altLang="zh-CN" sz="3200" dirty="0" smtClean="0">
                <a:solidFill>
                  <a:schemeClr val="bg1"/>
                </a:solidFill>
              </a:rPr>
              <a:t>('price', axis=1)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8433" name="Picture 1" descr="C:\Users\hasee\AppData\Roaming\Tencent\Users\298824035\QQ\WinTemp\RichOle\UB~ED~H9U(V2A@E_@B1K[D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1340768"/>
            <a:ext cx="6498929" cy="936104"/>
          </a:xfrm>
          <a:prstGeom prst="rect">
            <a:avLst/>
          </a:prstGeom>
          <a:noFill/>
        </p:spPr>
      </p:pic>
      <p:pic>
        <p:nvPicPr>
          <p:cNvPr id="18434" name="Picture 2" descr="C:\Users\hasee\AppData\Roaming\Tencent\Users\298824035\QQ\WinTemp\RichOle\CJS8ZEQ]8OP`L9ZC(M%ID[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913784"/>
            <a:ext cx="7820069" cy="1944216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899592" y="1340768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#4.</a:t>
            </a:r>
            <a:r>
              <a:rPr lang="zh-CN" altLang="en-US" sz="3200" dirty="0" smtClean="0">
                <a:solidFill>
                  <a:schemeClr val="bg1"/>
                </a:solidFill>
              </a:rPr>
              <a:t>把</a:t>
            </a:r>
            <a:r>
              <a:rPr lang="en-US" altLang="zh-CN" sz="3200" dirty="0" smtClean="0">
                <a:solidFill>
                  <a:schemeClr val="bg1"/>
                </a:solidFill>
              </a:rPr>
              <a:t>data</a:t>
            </a:r>
            <a:r>
              <a:rPr lang="zh-CN" altLang="en-US" sz="3200" dirty="0" smtClean="0">
                <a:solidFill>
                  <a:schemeClr val="bg1"/>
                </a:solidFill>
              </a:rPr>
              <a:t>和</a:t>
            </a:r>
            <a:r>
              <a:rPr lang="en-US" altLang="zh-CN" sz="3200" dirty="0" smtClean="0">
                <a:solidFill>
                  <a:schemeClr val="bg1"/>
                </a:solidFill>
              </a:rPr>
              <a:t>target</a:t>
            </a:r>
            <a:r>
              <a:rPr lang="zh-CN" altLang="en-US" sz="3200" dirty="0" smtClean="0">
                <a:solidFill>
                  <a:schemeClr val="bg1"/>
                </a:solidFill>
              </a:rPr>
              <a:t>的数据加入列名，英文一个，中文一个（不超过</a:t>
            </a:r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</a:rPr>
              <a:t>个汉字）</a:t>
            </a:r>
            <a:r>
              <a:rPr lang="en-US" altLang="zh-CN" sz="3200" dirty="0" smtClean="0">
                <a:solidFill>
                  <a:schemeClr val="bg1"/>
                </a:solidFill>
              </a:rPr>
              <a:t>P144</a:t>
            </a:r>
          </a:p>
        </p:txBody>
      </p:sp>
      <p:sp>
        <p:nvSpPr>
          <p:cNvPr id="21" name="矩形 20"/>
          <p:cNvSpPr/>
          <p:nvPr/>
        </p:nvSpPr>
        <p:spPr>
          <a:xfrm>
            <a:off x="827584" y="2924944"/>
            <a:ext cx="72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先做一个全</a:t>
            </a:r>
            <a:r>
              <a:rPr lang="en-US" altLang="zh-CN" sz="3200" dirty="0" smtClean="0">
                <a:solidFill>
                  <a:schemeClr val="bg1"/>
                </a:solidFill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</a:rPr>
              <a:t>数组维度和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feature_names</a:t>
            </a:r>
            <a:r>
              <a:rPr lang="zh-CN" altLang="en-US" sz="3200" dirty="0" smtClean="0">
                <a:solidFill>
                  <a:schemeClr val="bg1"/>
                </a:solidFill>
              </a:rPr>
              <a:t>的长度一致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a=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d.feature_names.shape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name=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np.zeros</a:t>
            </a:r>
            <a:r>
              <a:rPr lang="en-US" altLang="zh-CN" sz="3200" dirty="0" smtClean="0">
                <a:solidFill>
                  <a:schemeClr val="bg1"/>
                </a:solidFill>
              </a:rPr>
              <a:t>(a)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7584" y="5085184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把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d.feature_names</a:t>
            </a:r>
            <a:r>
              <a:rPr lang="zh-CN" altLang="en-US" sz="3200" dirty="0" smtClean="0">
                <a:solidFill>
                  <a:schemeClr val="bg1"/>
                </a:solidFill>
              </a:rPr>
              <a:t>里面的变量赋给</a:t>
            </a:r>
            <a:r>
              <a:rPr lang="en-US" altLang="zh-CN" sz="3200" dirty="0" smtClean="0">
                <a:solidFill>
                  <a:schemeClr val="bg1"/>
                </a:solidFill>
              </a:rPr>
              <a:t>name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name=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d.feature_names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483" name="Picture 3" descr="C:\Users\hasee\AppData\Roaming\Tencent\Users\298824035\QQ\WinTemp\RichOle\Q5%XI]]89E)H}CR3S``X_F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196752"/>
            <a:ext cx="2160240" cy="543964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55576" y="1340768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dataset=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pd.DataFrame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d.data</a:t>
            </a:r>
            <a:r>
              <a:rPr lang="en-US" altLang="zh-CN" sz="3200" dirty="0" smtClean="0">
                <a:solidFill>
                  <a:schemeClr val="bg1"/>
                </a:solidFill>
              </a:rPr>
              <a:t>,                    columns=['</a:t>
            </a:r>
            <a:r>
              <a:rPr lang="zh-CN" altLang="en-US" sz="3200" dirty="0" smtClean="0">
                <a:solidFill>
                  <a:schemeClr val="bg1"/>
                </a:solidFill>
              </a:rPr>
              <a:t>犯罪率</a:t>
            </a:r>
            <a:r>
              <a:rPr lang="en-US" altLang="zh-CN" sz="3200" dirty="0" smtClean="0">
                <a:solidFill>
                  <a:schemeClr val="bg1"/>
                </a:solidFill>
              </a:rPr>
              <a:t>', '</a:t>
            </a:r>
            <a:r>
              <a:rPr lang="zh-CN" altLang="en-US" sz="3200" dirty="0" smtClean="0">
                <a:solidFill>
                  <a:schemeClr val="bg1"/>
                </a:solidFill>
              </a:rPr>
              <a:t>住宅用地</a:t>
            </a:r>
            <a:r>
              <a:rPr lang="en-US" altLang="zh-CN" sz="3200" dirty="0" smtClean="0">
                <a:solidFill>
                  <a:schemeClr val="bg1"/>
                </a:solidFill>
              </a:rPr>
              <a:t>', '</a:t>
            </a:r>
            <a:r>
              <a:rPr lang="zh-CN" altLang="en-US" sz="3200" dirty="0" smtClean="0">
                <a:solidFill>
                  <a:schemeClr val="bg1"/>
                </a:solidFill>
              </a:rPr>
              <a:t>非住宅用地</a:t>
            </a:r>
            <a:r>
              <a:rPr lang="en-US" altLang="zh-CN" sz="3200" dirty="0" smtClean="0">
                <a:solidFill>
                  <a:schemeClr val="bg1"/>
                </a:solidFill>
              </a:rPr>
              <a:t>' ,'</a:t>
            </a:r>
            <a:r>
              <a:rPr lang="zh-CN" altLang="en-US" sz="3200" dirty="0" smtClean="0">
                <a:solidFill>
                  <a:schemeClr val="bg1"/>
                </a:solidFill>
              </a:rPr>
              <a:t>虚拟变量</a:t>
            </a:r>
            <a:r>
              <a:rPr lang="en-US" altLang="zh-CN" sz="3200" dirty="0" smtClean="0">
                <a:solidFill>
                  <a:schemeClr val="bg1"/>
                </a:solidFill>
              </a:rPr>
              <a:t>' , '</a:t>
            </a:r>
            <a:r>
              <a:rPr lang="zh-CN" altLang="en-US" sz="3200" dirty="0" smtClean="0">
                <a:solidFill>
                  <a:schemeClr val="bg1"/>
                </a:solidFill>
              </a:rPr>
              <a:t>环保指数</a:t>
            </a:r>
            <a:r>
              <a:rPr lang="en-US" altLang="zh-CN" sz="3200" dirty="0" smtClean="0">
                <a:solidFill>
                  <a:schemeClr val="bg1"/>
                </a:solidFill>
              </a:rPr>
              <a:t>', '</a:t>
            </a:r>
            <a:r>
              <a:rPr lang="zh-CN" altLang="en-US" sz="3200" dirty="0" smtClean="0">
                <a:solidFill>
                  <a:schemeClr val="bg1"/>
                </a:solidFill>
              </a:rPr>
              <a:t>房间数</a:t>
            </a:r>
            <a:r>
              <a:rPr lang="en-US" altLang="zh-CN" sz="3200" dirty="0" smtClean="0">
                <a:solidFill>
                  <a:schemeClr val="bg1"/>
                </a:solidFill>
              </a:rPr>
              <a:t>' ,'</a:t>
            </a:r>
            <a:r>
              <a:rPr lang="zh-CN" altLang="en-US" sz="3200" dirty="0" smtClean="0">
                <a:solidFill>
                  <a:schemeClr val="bg1"/>
                </a:solidFill>
              </a:rPr>
              <a:t>自住单位</a:t>
            </a:r>
            <a:r>
              <a:rPr lang="en-US" altLang="zh-CN" sz="3200" dirty="0" smtClean="0">
                <a:solidFill>
                  <a:schemeClr val="bg1"/>
                </a:solidFill>
              </a:rPr>
              <a:t>','</a:t>
            </a:r>
            <a:r>
              <a:rPr lang="zh-CN" altLang="en-US" sz="3200" dirty="0" smtClean="0">
                <a:solidFill>
                  <a:schemeClr val="bg1"/>
                </a:solidFill>
              </a:rPr>
              <a:t>中心距离</a:t>
            </a:r>
            <a:r>
              <a:rPr lang="en-US" altLang="zh-CN" sz="3200" dirty="0" smtClean="0">
                <a:solidFill>
                  <a:schemeClr val="bg1"/>
                </a:solidFill>
              </a:rPr>
              <a:t>','</a:t>
            </a:r>
            <a:r>
              <a:rPr lang="zh-CN" altLang="en-US" sz="3200" dirty="0" smtClean="0">
                <a:solidFill>
                  <a:schemeClr val="bg1"/>
                </a:solidFill>
              </a:rPr>
              <a:t>便利指数</a:t>
            </a:r>
            <a:r>
              <a:rPr lang="en-US" altLang="zh-CN" sz="3200" dirty="0" smtClean="0">
                <a:solidFill>
                  <a:schemeClr val="bg1"/>
                </a:solidFill>
              </a:rPr>
              <a:t>‘,'</a:t>
            </a:r>
            <a:r>
              <a:rPr lang="zh-CN" altLang="en-US" sz="3200" dirty="0" smtClean="0">
                <a:solidFill>
                  <a:schemeClr val="bg1"/>
                </a:solidFill>
              </a:rPr>
              <a:t>不动产税率</a:t>
            </a:r>
            <a:r>
              <a:rPr lang="en-US" altLang="zh-CN" sz="3200" dirty="0" smtClean="0">
                <a:solidFill>
                  <a:schemeClr val="bg1"/>
                </a:solidFill>
              </a:rPr>
              <a:t>','</a:t>
            </a:r>
            <a:r>
              <a:rPr lang="zh-CN" altLang="en-US" sz="3200" dirty="0" smtClean="0">
                <a:solidFill>
                  <a:schemeClr val="bg1"/>
                </a:solidFill>
              </a:rPr>
              <a:t>师生比</a:t>
            </a:r>
            <a:r>
              <a:rPr lang="en-US" altLang="zh-CN" sz="3200" dirty="0" smtClean="0">
                <a:solidFill>
                  <a:schemeClr val="bg1"/>
                </a:solidFill>
              </a:rPr>
              <a:t>','</a:t>
            </a:r>
            <a:r>
              <a:rPr lang="zh-CN" altLang="en-US" sz="3200" dirty="0" smtClean="0">
                <a:solidFill>
                  <a:schemeClr val="bg1"/>
                </a:solidFill>
              </a:rPr>
              <a:t>黑人比例</a:t>
            </a:r>
            <a:r>
              <a:rPr lang="en-US" altLang="zh-CN" sz="3200" dirty="0" smtClean="0">
                <a:solidFill>
                  <a:schemeClr val="bg1"/>
                </a:solidFill>
              </a:rPr>
              <a:t>‘,      '</a:t>
            </a:r>
            <a:r>
              <a:rPr lang="zh-CN" altLang="en-US" sz="3200" dirty="0" smtClean="0">
                <a:solidFill>
                  <a:schemeClr val="bg1"/>
                </a:solidFill>
              </a:rPr>
              <a:t>房东低收入</a:t>
            </a:r>
            <a:r>
              <a:rPr lang="en-US" altLang="zh-CN" sz="3200" dirty="0" smtClean="0">
                <a:solidFill>
                  <a:schemeClr val="bg1"/>
                </a:solidFill>
              </a:rPr>
              <a:t>'])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Columns=name)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5576" y="4293096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把全</a:t>
            </a:r>
            <a:r>
              <a:rPr lang="en-US" altLang="zh-CN" sz="3200" dirty="0" smtClean="0">
                <a:solidFill>
                  <a:schemeClr val="bg1"/>
                </a:solidFill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</a:rPr>
              <a:t>数组改成</a:t>
            </a:r>
            <a:r>
              <a:rPr lang="en-US" altLang="zh-CN" sz="3200" dirty="0" smtClean="0">
                <a:solidFill>
                  <a:schemeClr val="bg1"/>
                </a:solidFill>
              </a:rPr>
              <a:t>list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names=list(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np.zeros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feature.shape</a:t>
            </a:r>
            <a:r>
              <a:rPr lang="en-US" altLang="zh-CN" sz="3200" dirty="0" smtClean="0">
                <a:solidFill>
                  <a:schemeClr val="bg1"/>
                </a:solidFill>
              </a:rPr>
              <a:t>[1]))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2529" name="Picture 1" descr="C:\Users\hasee\AppData\Roaming\Tencent\Users\298824035\QQ\WinTemp\RichOle\_@QZE$[5{V4AU`GZFM2U)6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293096"/>
            <a:ext cx="5972175" cy="23907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55576" y="1340768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在通过代码上一大段</a:t>
            </a:r>
            <a:r>
              <a:rPr lang="en-US" altLang="zh-CN" sz="3200" dirty="0" smtClean="0">
                <a:solidFill>
                  <a:schemeClr val="bg1"/>
                </a:solidFill>
              </a:rPr>
              <a:t>for</a:t>
            </a:r>
            <a:r>
              <a:rPr lang="zh-CN" altLang="en-US" sz="3200" dirty="0" smtClean="0">
                <a:solidFill>
                  <a:schemeClr val="bg1"/>
                </a:solidFill>
              </a:rPr>
              <a:t>循环语句把英文缩写改成中文缩写；并且把值赋给</a:t>
            </a:r>
            <a:r>
              <a:rPr lang="en-US" altLang="zh-CN" sz="3200" dirty="0" smtClean="0">
                <a:solidFill>
                  <a:schemeClr val="bg1"/>
                </a:solidFill>
              </a:rPr>
              <a:t>names</a:t>
            </a:r>
          </a:p>
        </p:txBody>
      </p: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4577" name="Picture 1" descr="C:\Users\hasee\AppData\Roaming\Tencent\Users\298824035\QQ\WinTemp\RichOle\Z[AXD%RQH(JK4Y4]B)M)}G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348880"/>
            <a:ext cx="5734050" cy="39052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55576" y="1340768"/>
            <a:ext cx="79208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当时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numpy</a:t>
            </a:r>
            <a:r>
              <a:rPr lang="zh-CN" altLang="en-US" sz="3200" dirty="0" smtClean="0">
                <a:solidFill>
                  <a:schemeClr val="bg1"/>
                </a:solidFill>
              </a:rPr>
              <a:t>格式数据转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DataFrame</a:t>
            </a:r>
            <a:r>
              <a:rPr lang="zh-CN" altLang="en-US" sz="3200" dirty="0" smtClean="0">
                <a:solidFill>
                  <a:schemeClr val="bg1"/>
                </a:solidFill>
              </a:rPr>
              <a:t>格式的时候转加列名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feature1=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pd.DataFrame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d.data,columns</a:t>
            </a:r>
            <a:r>
              <a:rPr lang="en-US" altLang="zh-CN" sz="3200" dirty="0" smtClean="0">
                <a:solidFill>
                  <a:schemeClr val="bg1"/>
                </a:solidFill>
              </a:rPr>
              <a:t>=names)</a:t>
            </a:r>
          </a:p>
        </p:txBody>
      </p: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27584" y="3573016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给已经变为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DataFrame</a:t>
            </a:r>
            <a:r>
              <a:rPr lang="zh-CN" altLang="en-US" sz="3200" dirty="0" smtClean="0">
                <a:solidFill>
                  <a:schemeClr val="bg1"/>
                </a:solidFill>
              </a:rPr>
              <a:t>格式，改列名</a:t>
            </a:r>
          </a:p>
          <a:p>
            <a:r>
              <a:rPr lang="en-US" altLang="zh-CN" sz="3200" dirty="0" err="1" smtClean="0">
                <a:solidFill>
                  <a:schemeClr val="bg1"/>
                </a:solidFill>
              </a:rPr>
              <a:t>features.columns</a:t>
            </a:r>
            <a:r>
              <a:rPr lang="en-US" altLang="zh-CN" sz="3200" dirty="0" smtClean="0">
                <a:solidFill>
                  <a:schemeClr val="bg1"/>
                </a:solidFill>
              </a:rPr>
              <a:t>=names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755576" y="1340768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#5.</a:t>
            </a:r>
            <a:r>
              <a:rPr lang="zh-CN" altLang="en-US" sz="3200" dirty="0" smtClean="0">
                <a:solidFill>
                  <a:schemeClr val="bg1"/>
                </a:solidFill>
              </a:rPr>
              <a:t>画相关性矩阵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np.corrcoef</a:t>
            </a:r>
            <a:r>
              <a:rPr lang="en-US" altLang="zh-CN" sz="3200" dirty="0" smtClean="0">
                <a:solidFill>
                  <a:schemeClr val="bg1"/>
                </a:solidFill>
              </a:rPr>
              <a:t>(data,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rowvar</a:t>
            </a:r>
            <a:r>
              <a:rPr lang="en-US" altLang="zh-CN" sz="3200" dirty="0" smtClean="0">
                <a:solidFill>
                  <a:schemeClr val="bg1"/>
                </a:solidFill>
              </a:rPr>
              <a:t>=False)</a:t>
            </a:r>
            <a:r>
              <a:rPr lang="zh-CN" altLang="en-US" sz="3200" dirty="0" smtClean="0">
                <a:solidFill>
                  <a:schemeClr val="bg1"/>
                </a:solidFill>
              </a:rPr>
              <a:t>，打印出与最能影响房价的</a:t>
            </a:r>
            <a:r>
              <a:rPr lang="en-US" altLang="zh-CN" sz="3200" dirty="0" smtClean="0">
                <a:solidFill>
                  <a:schemeClr val="bg1"/>
                </a:solidFill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</a:rPr>
              <a:t>个特征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2996952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先得到相关矩阵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err="1" smtClean="0">
                <a:solidFill>
                  <a:schemeClr val="bg1"/>
                </a:solidFill>
              </a:rPr>
              <a:t>corr</a:t>
            </a:r>
            <a:r>
              <a:rPr lang="en-US" altLang="zh-CN" sz="3200" dirty="0" smtClean="0">
                <a:solidFill>
                  <a:schemeClr val="bg1"/>
                </a:solidFill>
              </a:rPr>
              <a:t>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np.corrcoef</a:t>
            </a:r>
            <a:r>
              <a:rPr lang="en-US" altLang="zh-CN" sz="3200" dirty="0" smtClean="0">
                <a:solidFill>
                  <a:schemeClr val="bg1"/>
                </a:solidFill>
              </a:rPr>
              <a:t>(data,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rowvar</a:t>
            </a:r>
            <a:r>
              <a:rPr lang="en-US" altLang="zh-CN" sz="3200" dirty="0" smtClean="0">
                <a:solidFill>
                  <a:schemeClr val="bg1"/>
                </a:solidFill>
              </a:rPr>
              <a:t>=False)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把房价的那一列相关系数取出来，并转化成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DataFrame</a:t>
            </a:r>
            <a:r>
              <a:rPr lang="zh-CN" altLang="en-US" sz="3200" dirty="0" smtClean="0">
                <a:solidFill>
                  <a:schemeClr val="bg1"/>
                </a:solidFill>
              </a:rPr>
              <a:t>格式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b=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pd.DataFrame</a:t>
            </a:r>
            <a:r>
              <a:rPr lang="en-US" altLang="zh-CN" sz="3200" dirty="0" smtClean="0">
                <a:solidFill>
                  <a:schemeClr val="bg1"/>
                </a:solidFill>
              </a:rPr>
              <a:t>(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corr</a:t>
            </a:r>
            <a:r>
              <a:rPr lang="en-US" altLang="zh-CN" sz="3200" dirty="0" smtClean="0">
                <a:solidFill>
                  <a:schemeClr val="bg1"/>
                </a:solidFill>
              </a:rPr>
              <a:t>[:,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data.shape</a:t>
            </a:r>
            <a:r>
              <a:rPr lang="en-US" altLang="zh-CN" sz="3200" dirty="0" smtClean="0">
                <a:solidFill>
                  <a:schemeClr val="bg1"/>
                </a:solidFill>
              </a:rPr>
              <a:t>[1]-1])</a:t>
            </a:r>
          </a:p>
        </p:txBody>
      </p:sp>
      <p:sp>
        <p:nvSpPr>
          <p:cNvPr id="30721" name="AutoShape 1" descr="C:\Users\hasee\AppData\Roaming\Tencent\Users\298824035\QQ\WinTemp\RichOle\POCMo3XX88$N_0$1O~8]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2" name="AutoShape 2" descr="C:\Users\hasee\AppData\Roaming\Tencent\Users\298824035\QQ\WinTemp\RichOle\POCMo3XX88$N_0$1O~8]X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23" name="Picture 3" descr="C:\Users\hasee\AppData\Roaming\Tencent\Users\298824035\QQ\WinTemp\RichOle\}RU5]C)$GQ1YU0]I6XW]J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1484784"/>
            <a:ext cx="3419475" cy="4648200"/>
          </a:xfrm>
          <a:prstGeom prst="rect">
            <a:avLst/>
          </a:prstGeom>
          <a:noFill/>
        </p:spPr>
      </p:pic>
      <p:pic>
        <p:nvPicPr>
          <p:cNvPr id="30724" name="Picture 4" descr="C:\Users\hasee\AppData\Roaming\Tencent\Users\298824035\QQ\WinTemp\RichOle\N0%(T_RJEQC9_PG@[@)}I1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212976"/>
            <a:ext cx="9036496" cy="3476167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先得到相关矩阵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err="1" smtClean="0">
                <a:solidFill>
                  <a:schemeClr val="bg1"/>
                </a:solidFill>
              </a:rPr>
              <a:t>corr</a:t>
            </a:r>
            <a:r>
              <a:rPr lang="en-US" altLang="zh-CN" sz="3200" dirty="0" smtClean="0">
                <a:solidFill>
                  <a:schemeClr val="bg1"/>
                </a:solidFill>
              </a:rPr>
              <a:t>=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np.corrcoef</a:t>
            </a:r>
            <a:r>
              <a:rPr lang="en-US" altLang="zh-CN" sz="3200" dirty="0" smtClean="0">
                <a:solidFill>
                  <a:schemeClr val="bg1"/>
                </a:solidFill>
              </a:rPr>
              <a:t>(data, </a:t>
            </a:r>
            <a:r>
              <a:rPr lang="en-US" altLang="zh-CN" sz="3200" dirty="0" err="1" smtClean="0">
                <a:solidFill>
                  <a:srgbClr val="FFC000"/>
                </a:solidFill>
              </a:rPr>
              <a:t>rowvar</a:t>
            </a:r>
            <a:r>
              <a:rPr lang="en-US" altLang="zh-CN" sz="3200" dirty="0" smtClean="0">
                <a:solidFill>
                  <a:srgbClr val="FFC000"/>
                </a:solidFill>
              </a:rPr>
              <a:t>=False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矩形 22"/>
          <p:cNvSpPr/>
          <p:nvPr/>
        </p:nvSpPr>
        <p:spPr>
          <a:xfrm>
            <a:off x="611560" y="2636912"/>
            <a:ext cx="8136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#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这和我们之前处理数据不同，之前都是行数代表样本个数，列数代表维数</a:t>
            </a:r>
            <a:endParaRPr lang="zh-CN" altLang="en-US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err="1" smtClean="0">
                <a:solidFill>
                  <a:srgbClr val="FFC000"/>
                </a:solidFill>
              </a:rPr>
              <a:t>rowvar</a:t>
            </a:r>
            <a:r>
              <a:rPr lang="en-US" altLang="zh-CN" sz="2800" dirty="0" smtClean="0">
                <a:solidFill>
                  <a:srgbClr val="FFC000"/>
                </a:solidFill>
              </a:rPr>
              <a:t>=True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是</a:t>
            </a:r>
            <a:r>
              <a:rPr lang="zh-CN" altLang="en-US" sz="2800" dirty="0" smtClean="0">
                <a:solidFill>
                  <a:schemeClr val="bg1"/>
                </a:solidFill>
              </a:rPr>
              <a:t>行数代表维数，列数代表样本个数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想让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行数代表样本个数，列数代表维数，只需更改上面说的参数</a:t>
            </a:r>
            <a:r>
              <a:rPr lang="en-US" altLang="zh-CN" sz="2800" b="1" dirty="0" err="1" smtClean="0">
                <a:solidFill>
                  <a:srgbClr val="FFC000"/>
                </a:solidFill>
              </a:rPr>
              <a:t>rowvar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=False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304802" y="424938"/>
            <a:ext cx="8544026" cy="643906"/>
            <a:chOff x="406403" y="424938"/>
            <a:chExt cx="11392034" cy="643906"/>
          </a:xfrm>
        </p:grpSpPr>
        <p:sp>
          <p:nvSpPr>
            <p:cNvPr id="51" name="矩形 50"/>
            <p:cNvSpPr/>
            <p:nvPr/>
          </p:nvSpPr>
          <p:spPr>
            <a:xfrm>
              <a:off x="4301137" y="475180"/>
              <a:ext cx="35975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>
                <a:defRPr/>
              </a:pPr>
              <a:r>
                <a:rPr lang="zh-CN" altLang="en-US" sz="2800" dirty="0" smtClean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优设标题黑" panose="00000500000000000000" pitchFamily="2" charset="-122"/>
                  <a:ea typeface="优设标题黑" panose="00000500000000000000" pitchFamily="2" charset="-122"/>
                  <a:cs typeface="阿里巴巴普惠体 B" panose="00020600040101010101" pitchFamily="18" charset="-122"/>
                </a:rPr>
                <a:t>波士顿房价预测</a:t>
              </a:r>
              <a:endParaRPr lang="en-US" altLang="zh-CN" sz="2800" dirty="0">
                <a:gradFill>
                  <a:gsLst>
                    <a:gs pos="0">
                      <a:schemeClr val="bg1"/>
                    </a:gs>
                    <a:gs pos="89000">
                      <a:srgbClr val="6BDBFA"/>
                    </a:gs>
                  </a:gsLst>
                  <a:lin ang="5400000" scaled="1"/>
                </a:gradFill>
                <a:latin typeface="优设标题黑" panose="00000500000000000000" pitchFamily="2" charset="-122"/>
                <a:ea typeface="优设标题黑" panose="00000500000000000000" pitchFamily="2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3123" y="666769"/>
              <a:ext cx="9258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>
                <a:defRPr/>
              </a:pPr>
              <a:r>
                <a:rPr lang="en-US" altLang="zh-CN" sz="1000" b="1" i="1" dirty="0">
                  <a:gradFill>
                    <a:gsLst>
                      <a:gs pos="0">
                        <a:schemeClr val="bg1"/>
                      </a:gs>
                      <a:gs pos="89000">
                        <a:srgbClr val="6BDBFA"/>
                      </a:gs>
                    </a:gsLst>
                    <a:lin ang="5400000" scaled="1"/>
                  </a:gradFill>
                  <a:latin typeface="Avenir Black Oblique" panose="02000503020000020003" pitchFamily="2" charset="0"/>
                  <a:ea typeface="腾讯体" panose="02010600010101010101" pitchFamily="2" charset="-122"/>
                </a:rPr>
                <a:t>PART.02</a:t>
              </a: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3501910" y="453587"/>
              <a:ext cx="5188180" cy="589454"/>
            </a:xfrm>
            <a:prstGeom prst="hexagon">
              <a:avLst>
                <a:gd name="adj" fmla="val 54612"/>
                <a:gd name="vf" fmla="val 115470"/>
              </a:avLst>
            </a:prstGeom>
            <a:noFill/>
            <a:ln>
              <a:solidFill>
                <a:srgbClr val="6BDB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4" name="任意多边形: 形状 6"/>
            <p:cNvSpPr/>
            <p:nvPr/>
          </p:nvSpPr>
          <p:spPr>
            <a:xfrm>
              <a:off x="2540758" y="434463"/>
              <a:ext cx="1017237" cy="30181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57175"/>
                <a:gd name="connsiteX1-3" fmla="*/ 695325 w 851025"/>
                <a:gd name="connsiteY1-4" fmla="*/ 142875 h 257175"/>
                <a:gd name="connsiteX2-5" fmla="*/ 142875 w 851025"/>
                <a:gd name="connsiteY2-6" fmla="*/ 152400 h 257175"/>
                <a:gd name="connsiteX3-7" fmla="*/ 0 w 851025"/>
                <a:gd name="connsiteY3-8" fmla="*/ 257175 h 2571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57175">
                  <a:moveTo>
                    <a:pt x="851025" y="0"/>
                  </a:moveTo>
                  <a:lnTo>
                    <a:pt x="695325" y="142875"/>
                  </a:lnTo>
                  <a:lnTo>
                    <a:pt x="142875" y="152400"/>
                  </a:lnTo>
                  <a:lnTo>
                    <a:pt x="0" y="257175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 flipH="1">
              <a:off x="3168948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>
              <a:off x="304466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2920384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8" name="任意多边形: 形状 8"/>
            <p:cNvSpPr/>
            <p:nvPr/>
          </p:nvSpPr>
          <p:spPr>
            <a:xfrm>
              <a:off x="222505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59" name="任意多边形: 形状 36"/>
            <p:cNvSpPr/>
            <p:nvPr/>
          </p:nvSpPr>
          <p:spPr>
            <a:xfrm flipH="1" flipV="1">
              <a:off x="40640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0" name="任意多边形: 形状 38"/>
            <p:cNvSpPr/>
            <p:nvPr/>
          </p:nvSpPr>
          <p:spPr>
            <a:xfrm flipH="1">
              <a:off x="8637320" y="424938"/>
              <a:ext cx="1017237" cy="320866"/>
            </a:xfrm>
            <a:custGeom>
              <a:avLst/>
              <a:gdLst>
                <a:gd name="connsiteX0" fmla="*/ 819150 w 819150"/>
                <a:gd name="connsiteY0" fmla="*/ 0 h 257175"/>
                <a:gd name="connsiteX1" fmla="*/ 695325 w 819150"/>
                <a:gd name="connsiteY1" fmla="*/ 142875 h 257175"/>
                <a:gd name="connsiteX2" fmla="*/ 142875 w 819150"/>
                <a:gd name="connsiteY2" fmla="*/ 152400 h 257175"/>
                <a:gd name="connsiteX3" fmla="*/ 0 w 819150"/>
                <a:gd name="connsiteY3" fmla="*/ 257175 h 257175"/>
                <a:gd name="connsiteX0-1" fmla="*/ 851025 w 851025"/>
                <a:gd name="connsiteY0-2" fmla="*/ 0 h 273407"/>
                <a:gd name="connsiteX1-3" fmla="*/ 695325 w 851025"/>
                <a:gd name="connsiteY1-4" fmla="*/ 159107 h 273407"/>
                <a:gd name="connsiteX2-5" fmla="*/ 142875 w 851025"/>
                <a:gd name="connsiteY2-6" fmla="*/ 168632 h 273407"/>
                <a:gd name="connsiteX3-7" fmla="*/ 0 w 851025"/>
                <a:gd name="connsiteY3-8" fmla="*/ 273407 h 273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1025" h="273407">
                  <a:moveTo>
                    <a:pt x="851025" y="0"/>
                  </a:moveTo>
                  <a:lnTo>
                    <a:pt x="695325" y="159107"/>
                  </a:lnTo>
                  <a:lnTo>
                    <a:pt x="142875" y="168632"/>
                  </a:lnTo>
                  <a:lnTo>
                    <a:pt x="0" y="273407"/>
                  </a:lnTo>
                </a:path>
              </a:pathLst>
            </a:custGeom>
            <a:noFill/>
            <a:ln>
              <a:solidFill>
                <a:srgbClr val="6BDBFA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>
              <a:off x="8814222" y="712831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8938505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9062786" y="706777"/>
              <a:ext cx="221670" cy="136227"/>
            </a:xfrm>
            <a:prstGeom prst="parallelogram">
              <a:avLst>
                <a:gd name="adj" fmla="val 84949"/>
              </a:avLst>
            </a:prstGeom>
            <a:gradFill>
              <a:gsLst>
                <a:gs pos="0">
                  <a:schemeClr val="bg1"/>
                </a:gs>
                <a:gs pos="89000">
                  <a:srgbClr val="6BDB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4" name="任意多边形: 形状 47"/>
            <p:cNvSpPr/>
            <p:nvPr/>
          </p:nvSpPr>
          <p:spPr>
            <a:xfrm flipH="1">
              <a:off x="8684390" y="935494"/>
              <a:ext cx="1295400" cy="133350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  <p:sp>
          <p:nvSpPr>
            <p:cNvPr id="65" name="任意多边形: 形状 48"/>
            <p:cNvSpPr/>
            <p:nvPr/>
          </p:nvSpPr>
          <p:spPr>
            <a:xfrm flipV="1">
              <a:off x="10790833" y="826419"/>
              <a:ext cx="1007604" cy="111403"/>
            </a:xfrm>
            <a:custGeom>
              <a:avLst/>
              <a:gdLst>
                <a:gd name="connsiteX0" fmla="*/ 1295400 w 1295400"/>
                <a:gd name="connsiteY0" fmla="*/ 133350 h 133350"/>
                <a:gd name="connsiteX1" fmla="*/ 1162050 w 1295400"/>
                <a:gd name="connsiteY1" fmla="*/ 0 h 133350"/>
                <a:gd name="connsiteX2" fmla="*/ 0 w 1295400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00" h="133350">
                  <a:moveTo>
                    <a:pt x="1295400" y="133350"/>
                  </a:moveTo>
                  <a:lnTo>
                    <a:pt x="116205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6BDBFA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思源黑体 CN Regular"/>
                <a:cs typeface="+mn-cs"/>
              </a:endParaRPr>
            </a:p>
          </p:txBody>
        </p:sp>
      </p:grpSp>
      <p:sp>
        <p:nvSpPr>
          <p:cNvPr id="20481" name="AutoShape 1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2" name="AutoShape 2" descr="C:\Users\hasee\AppData\Roaming\Tencent\Users\298824035\QQ\WinTemp\RichOle\GLI%%Y7OD$mW]C_{_090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1560" y="1412776"/>
            <a:ext cx="8064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#</a:t>
            </a:r>
            <a:r>
              <a:rPr lang="zh-CN" altLang="en-US" sz="3200" dirty="0" smtClean="0">
                <a:solidFill>
                  <a:schemeClr val="bg1"/>
                </a:solidFill>
              </a:rPr>
              <a:t>取绝对值，因为负值越接近</a:t>
            </a:r>
            <a:r>
              <a:rPr lang="en-US" altLang="zh-CN" sz="3200" dirty="0" smtClean="0">
                <a:solidFill>
                  <a:schemeClr val="bg1"/>
                </a:solidFill>
              </a:rPr>
              <a:t>-1</a:t>
            </a:r>
            <a:r>
              <a:rPr lang="zh-CN" altLang="en-US" sz="3200" dirty="0" smtClean="0">
                <a:solidFill>
                  <a:schemeClr val="bg1"/>
                </a:solidFill>
              </a:rPr>
              <a:t>也越相关的</a:t>
            </a: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b=np.abs(b)</a:t>
            </a:r>
          </a:p>
        </p:txBody>
      </p:sp>
      <p:pic>
        <p:nvPicPr>
          <p:cNvPr id="24" name="Picture 3" descr="C:\Users\hasee\AppData\Roaming\Tencent\Users\298824035\QQ\WinTemp\RichOle\}RU5]C)$GQ1YU0]I6XW]J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340768"/>
            <a:ext cx="3419475" cy="4648200"/>
          </a:xfrm>
          <a:prstGeom prst="rect">
            <a:avLst/>
          </a:prstGeom>
          <a:noFill/>
        </p:spPr>
      </p:pic>
      <p:pic>
        <p:nvPicPr>
          <p:cNvPr id="26626" name="Picture 2" descr="C:\Users\hasee\AppData\Roaming\Tencent\Users\298824035\QQ\WinTemp\RichOle\QNFS[}J}@$APFQSHT7SXH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196752"/>
            <a:ext cx="3000375" cy="4619625"/>
          </a:xfrm>
          <a:prstGeom prst="rect">
            <a:avLst/>
          </a:prstGeom>
          <a:noFill/>
        </p:spPr>
      </p:pic>
      <p:sp>
        <p:nvSpPr>
          <p:cNvPr id="25" name="右箭头 24"/>
          <p:cNvSpPr/>
          <p:nvPr/>
        </p:nvSpPr>
        <p:spPr>
          <a:xfrm>
            <a:off x="4139952" y="3284984"/>
            <a:ext cx="1224136" cy="648072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687">
        <p:random/>
      </p:transition>
    </mc:Choice>
    <mc:Fallback xmlns="">
      <p:transition spd="slow" advTm="1868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81|11.296|5.189|0.48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750</Words>
  <Application>Microsoft Office PowerPoint</Application>
  <PresentationFormat>全屏显示(4:3)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Avenir Black Oblique</vt:lpstr>
      <vt:lpstr>Roboto Regular</vt:lpstr>
      <vt:lpstr>阿里巴巴普惠体 B</vt:lpstr>
      <vt:lpstr>思源黑体 CN Regular</vt:lpstr>
      <vt:lpstr>宋体</vt:lpstr>
      <vt:lpstr>腾讯体</vt:lpstr>
      <vt:lpstr>优设标题黑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hasee</dc:creator>
  <cp:lastModifiedBy>g</cp:lastModifiedBy>
  <cp:revision>6</cp:revision>
  <dcterms:created xsi:type="dcterms:W3CDTF">2021-10-13T14:33:26Z</dcterms:created>
  <dcterms:modified xsi:type="dcterms:W3CDTF">2021-10-25T02:19:24Z</dcterms:modified>
</cp:coreProperties>
</file>