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77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3F3F-ACA1-4E7A-A6E2-5B822A9F0707}" type="datetimeFigureOut">
              <a:rPr lang="ko-KR" altLang="en-US" smtClean="0"/>
              <a:pPr/>
              <a:t>2018-02-08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2927-010B-423B-A65D-79EAF9EEFB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3F3F-ACA1-4E7A-A6E2-5B822A9F0707}" type="datetimeFigureOut">
              <a:rPr lang="ko-KR" altLang="en-US" smtClean="0"/>
              <a:pPr/>
              <a:t>2018-02-08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2927-010B-423B-A65D-79EAF9EEFB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3F3F-ACA1-4E7A-A6E2-5B822A9F0707}" type="datetimeFigureOut">
              <a:rPr lang="ko-KR" altLang="en-US" smtClean="0"/>
              <a:pPr/>
              <a:t>2018-02-08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2927-010B-423B-A65D-79EAF9EEFB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3F3F-ACA1-4E7A-A6E2-5B822A9F0707}" type="datetimeFigureOut">
              <a:rPr lang="ko-KR" altLang="en-US" smtClean="0"/>
              <a:pPr/>
              <a:t>2018-02-08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2927-010B-423B-A65D-79EAF9EEFB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3F3F-ACA1-4E7A-A6E2-5B822A9F0707}" type="datetimeFigureOut">
              <a:rPr lang="ko-KR" altLang="en-US" smtClean="0"/>
              <a:pPr/>
              <a:t>2018-02-08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2927-010B-423B-A65D-79EAF9EEFB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3F3F-ACA1-4E7A-A6E2-5B822A9F0707}" type="datetimeFigureOut">
              <a:rPr lang="ko-KR" altLang="en-US" smtClean="0"/>
              <a:pPr/>
              <a:t>2018-02-08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2927-010B-423B-A65D-79EAF9EEFB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3F3F-ACA1-4E7A-A6E2-5B822A9F0707}" type="datetimeFigureOut">
              <a:rPr lang="ko-KR" altLang="en-US" smtClean="0"/>
              <a:pPr/>
              <a:t>2018-02-08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2927-010B-423B-A65D-79EAF9EEFB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3F3F-ACA1-4E7A-A6E2-5B822A9F0707}" type="datetimeFigureOut">
              <a:rPr lang="ko-KR" altLang="en-US" smtClean="0"/>
              <a:pPr/>
              <a:t>2018-02-08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2927-010B-423B-A65D-79EAF9EEFB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3F3F-ACA1-4E7A-A6E2-5B822A9F0707}" type="datetimeFigureOut">
              <a:rPr lang="ko-KR" altLang="en-US" smtClean="0"/>
              <a:pPr/>
              <a:t>2018-02-08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2927-010B-423B-A65D-79EAF9EEFB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3F3F-ACA1-4E7A-A6E2-5B822A9F0707}" type="datetimeFigureOut">
              <a:rPr lang="ko-KR" altLang="en-US" smtClean="0"/>
              <a:pPr/>
              <a:t>2018-02-08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2927-010B-423B-A65D-79EAF9EEFB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3F3F-ACA1-4E7A-A6E2-5B822A9F0707}" type="datetimeFigureOut">
              <a:rPr lang="ko-KR" altLang="en-US" smtClean="0"/>
              <a:pPr/>
              <a:t>2018-02-08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2927-010B-423B-A65D-79EAF9EEFB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3F3F-ACA1-4E7A-A6E2-5B822A9F0707}" type="datetimeFigureOut">
              <a:rPr lang="ko-KR" altLang="en-US" smtClean="0"/>
              <a:pPr/>
              <a:t>2018-02-08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E2927-010B-423B-A65D-79EAF9EEFB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179798" y="332656"/>
            <a:ext cx="2792576" cy="178510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GradeInsertServlet</a:t>
            </a:r>
            <a:endParaRPr lang="en-US" altLang="ko-KR" sz="1200" b="1" dirty="0"/>
          </a:p>
          <a:p>
            <a:r>
              <a:rPr lang="en-US" altLang="ko-KR" sz="1200" dirty="0" err="1">
                <a:solidFill>
                  <a:srgbClr val="0000FF"/>
                </a:solidFill>
              </a:rPr>
              <a:t>doPost</a:t>
            </a:r>
            <a:r>
              <a:rPr lang="en-US" altLang="ko-KR" sz="1200" dirty="0">
                <a:solidFill>
                  <a:srgbClr val="0000FF"/>
                </a:solidFill>
              </a:rPr>
              <a:t>() </a:t>
            </a:r>
            <a:r>
              <a:rPr lang="ko-KR" altLang="en-US" sz="1200" dirty="0">
                <a:solidFill>
                  <a:srgbClr val="0000FF"/>
                </a:solidFill>
              </a:rPr>
              <a:t>메소드</a:t>
            </a:r>
            <a:endParaRPr lang="en-US" altLang="ko-KR" sz="1200" dirty="0">
              <a:solidFill>
                <a:srgbClr val="0000FF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rgbClr val="0000FF"/>
                </a:solidFill>
              </a:rPr>
              <a:t>  </a:t>
            </a:r>
            <a:r>
              <a:rPr lang="en-US" altLang="ko-KR" sz="1200" dirty="0" err="1">
                <a:solidFill>
                  <a:srgbClr val="0000FF"/>
                </a:solidFill>
              </a:rPr>
              <a:t>Request.getParameter</a:t>
            </a:r>
            <a:r>
              <a:rPr lang="ko-KR" altLang="en-US" sz="1200" dirty="0">
                <a:solidFill>
                  <a:srgbClr val="0000FF"/>
                </a:solidFill>
              </a:rPr>
              <a:t>를 이용해서 </a:t>
            </a:r>
            <a:endParaRPr lang="en-US" altLang="ko-KR" sz="1200" dirty="0">
              <a:solidFill>
                <a:srgbClr val="0000FF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rgbClr val="0000FF"/>
                </a:solidFill>
              </a:rPr>
              <a:t>  Grade</a:t>
            </a:r>
            <a:r>
              <a:rPr lang="ko-KR" altLang="en-US" sz="1200" dirty="0">
                <a:solidFill>
                  <a:srgbClr val="0000FF"/>
                </a:solidFill>
              </a:rPr>
              <a:t>와 </a:t>
            </a:r>
            <a:r>
              <a:rPr lang="en-US" altLang="ko-KR" sz="1200" dirty="0">
                <a:solidFill>
                  <a:srgbClr val="0000FF"/>
                </a:solidFill>
              </a:rPr>
              <a:t>min, max</a:t>
            </a:r>
            <a:r>
              <a:rPr lang="ko-KR" altLang="en-US" sz="1200" dirty="0">
                <a:solidFill>
                  <a:srgbClr val="0000FF"/>
                </a:solidFill>
              </a:rPr>
              <a:t>값을 변수로 저장</a:t>
            </a:r>
            <a:endParaRPr lang="en-US" altLang="ko-KR" sz="1200" dirty="0">
              <a:solidFill>
                <a:srgbClr val="0000FF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rgbClr val="0000FF"/>
                </a:solidFill>
              </a:rPr>
              <a:t>  VO</a:t>
            </a:r>
            <a:r>
              <a:rPr lang="ko-KR" altLang="en-US" sz="1200" dirty="0">
                <a:solidFill>
                  <a:srgbClr val="0000FF"/>
                </a:solidFill>
              </a:rPr>
              <a:t>에 해당 변수를 저장</a:t>
            </a:r>
            <a:r>
              <a:rPr lang="en-US" altLang="ko-KR" sz="1200" dirty="0">
                <a:solidFill>
                  <a:srgbClr val="0000FF"/>
                </a:solidFill>
              </a:rPr>
              <a:t>(VO</a:t>
            </a:r>
            <a:r>
              <a:rPr lang="ko-KR" altLang="en-US" sz="1200" dirty="0">
                <a:solidFill>
                  <a:srgbClr val="0000FF"/>
                </a:solidFill>
              </a:rPr>
              <a:t>의 </a:t>
            </a:r>
            <a:r>
              <a:rPr lang="en-US" altLang="ko-KR" sz="1200" dirty="0">
                <a:solidFill>
                  <a:srgbClr val="0000FF"/>
                </a:solidFill>
              </a:rPr>
              <a:t>setter </a:t>
            </a:r>
            <a:r>
              <a:rPr lang="ko-KR" altLang="en-US" sz="1200" dirty="0">
                <a:solidFill>
                  <a:srgbClr val="0000FF"/>
                </a:solidFill>
              </a:rPr>
              <a:t>메소드 이용</a:t>
            </a:r>
            <a:r>
              <a:rPr lang="en-US" altLang="ko-KR" sz="1200" dirty="0">
                <a:solidFill>
                  <a:srgbClr val="0000FF"/>
                </a:solidFill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rgbClr val="0000FF"/>
                </a:solidFill>
              </a:rPr>
              <a:t>  DAO</a:t>
            </a:r>
            <a:r>
              <a:rPr lang="ko-KR" altLang="en-US" sz="1200" dirty="0">
                <a:solidFill>
                  <a:srgbClr val="0000FF"/>
                </a:solidFill>
              </a:rPr>
              <a:t>의 </a:t>
            </a:r>
            <a:r>
              <a:rPr lang="en-US" altLang="ko-KR" sz="1200" dirty="0" err="1">
                <a:solidFill>
                  <a:srgbClr val="0000FF"/>
                </a:solidFill>
              </a:rPr>
              <a:t>insertGrade</a:t>
            </a:r>
            <a:r>
              <a:rPr lang="en-US" altLang="ko-KR" sz="1200" dirty="0">
                <a:solidFill>
                  <a:srgbClr val="0000FF"/>
                </a:solidFill>
              </a:rPr>
              <a:t>()</a:t>
            </a:r>
            <a:r>
              <a:rPr lang="ko-KR" altLang="en-US" sz="1200" dirty="0">
                <a:solidFill>
                  <a:srgbClr val="0000FF"/>
                </a:solidFill>
              </a:rPr>
              <a:t>메소드를 통해 </a:t>
            </a:r>
            <a:r>
              <a:rPr lang="en-US" altLang="ko-KR" sz="1200" dirty="0">
                <a:solidFill>
                  <a:srgbClr val="0000FF"/>
                </a:solidFill>
              </a:rPr>
              <a:t>DB</a:t>
            </a:r>
            <a:r>
              <a:rPr lang="ko-KR" altLang="en-US" sz="1200" dirty="0">
                <a:solidFill>
                  <a:srgbClr val="0000FF"/>
                </a:solidFill>
              </a:rPr>
              <a:t>로 저장</a:t>
            </a:r>
            <a:endParaRPr lang="en-US" altLang="ko-KR" sz="1200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19194" y="565613"/>
            <a:ext cx="2066388" cy="160043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GradeVO</a:t>
            </a:r>
            <a:r>
              <a:rPr lang="ko-KR" altLang="en-US" sz="1200" dirty="0">
                <a:solidFill>
                  <a:srgbClr val="0000FF"/>
                </a:solidFill>
              </a:rPr>
              <a:t> </a:t>
            </a:r>
            <a:endParaRPr lang="en-US" altLang="ko-KR" sz="1200" dirty="0">
              <a:solidFill>
                <a:srgbClr val="0000FF"/>
              </a:solidFill>
            </a:endParaRPr>
          </a:p>
          <a:p>
            <a:r>
              <a:rPr lang="en-US" altLang="ko-KR" sz="1200" dirty="0">
                <a:solidFill>
                  <a:srgbClr val="0000FF"/>
                </a:solidFill>
              </a:rPr>
              <a:t>  </a:t>
            </a:r>
            <a:r>
              <a:rPr lang="en-US" altLang="ko-KR" sz="1200" dirty="0" err="1">
                <a:solidFill>
                  <a:srgbClr val="0000FF"/>
                </a:solidFill>
              </a:rPr>
              <a:t>int</a:t>
            </a:r>
            <a:r>
              <a:rPr lang="en-US" altLang="ko-KR" sz="1200" dirty="0">
                <a:solidFill>
                  <a:srgbClr val="0000FF"/>
                </a:solidFill>
              </a:rPr>
              <a:t> grade;</a:t>
            </a:r>
          </a:p>
          <a:p>
            <a:r>
              <a:rPr lang="en-US" altLang="ko-KR" sz="1200" dirty="0">
                <a:solidFill>
                  <a:srgbClr val="0000FF"/>
                </a:solidFill>
              </a:rPr>
              <a:t>  </a:t>
            </a:r>
            <a:r>
              <a:rPr lang="en-US" altLang="ko-KR" sz="1200" dirty="0" err="1">
                <a:solidFill>
                  <a:srgbClr val="0000FF"/>
                </a:solidFill>
              </a:rPr>
              <a:t>int</a:t>
            </a:r>
            <a:r>
              <a:rPr lang="en-US" altLang="ko-KR" sz="1200" dirty="0">
                <a:solidFill>
                  <a:srgbClr val="0000FF"/>
                </a:solidFill>
              </a:rPr>
              <a:t> min;</a:t>
            </a:r>
          </a:p>
          <a:p>
            <a:r>
              <a:rPr lang="en-US" altLang="ko-KR" sz="1200" dirty="0">
                <a:solidFill>
                  <a:srgbClr val="0000FF"/>
                </a:solidFill>
              </a:rPr>
              <a:t>  </a:t>
            </a:r>
            <a:r>
              <a:rPr lang="en-US" altLang="ko-KR" sz="1200" dirty="0" err="1">
                <a:solidFill>
                  <a:srgbClr val="0000FF"/>
                </a:solidFill>
              </a:rPr>
              <a:t>int</a:t>
            </a:r>
            <a:r>
              <a:rPr lang="en-US" altLang="ko-KR" sz="1200" dirty="0">
                <a:solidFill>
                  <a:srgbClr val="0000FF"/>
                </a:solidFill>
              </a:rPr>
              <a:t> max;</a:t>
            </a:r>
          </a:p>
          <a:p>
            <a:endParaRPr lang="en-US" altLang="ko-KR" sz="1200" dirty="0">
              <a:solidFill>
                <a:srgbClr val="0000FF"/>
              </a:solidFill>
            </a:endParaRPr>
          </a:p>
          <a:p>
            <a:r>
              <a:rPr lang="en-US" altLang="ko-KR" sz="1200" dirty="0">
                <a:solidFill>
                  <a:srgbClr val="0000FF"/>
                </a:solidFill>
              </a:rPr>
              <a:t> setter, getter method</a:t>
            </a:r>
          </a:p>
          <a:p>
            <a:r>
              <a:rPr lang="ko-KR" altLang="en-US" sz="1200" dirty="0">
                <a:solidFill>
                  <a:srgbClr val="0000FF"/>
                </a:solidFill>
              </a:rPr>
              <a:t>  </a:t>
            </a:r>
            <a:r>
              <a:rPr lang="en-US" altLang="ko-KR" sz="1200" dirty="0">
                <a:solidFill>
                  <a:srgbClr val="0000FF"/>
                </a:solidFill>
              </a:rPr>
              <a:t> </a:t>
            </a:r>
          </a:p>
          <a:p>
            <a:endParaRPr lang="en-US" altLang="ko-KR" sz="1200" b="1" dirty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3902" y="2238962"/>
            <a:ext cx="2290744" cy="8617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검색화면 </a:t>
            </a:r>
            <a:r>
              <a:rPr lang="en-US" altLang="ko-KR" sz="1400" b="1" dirty="0"/>
              <a:t>(  </a:t>
            </a:r>
            <a:r>
              <a:rPr lang="en-US" altLang="ko-KR" sz="1400" b="1" dirty="0" err="1"/>
              <a:t>serach.jsp</a:t>
            </a:r>
            <a:r>
              <a:rPr lang="en-US" altLang="ko-KR" sz="1400" b="1" dirty="0"/>
              <a:t> )</a:t>
            </a:r>
          </a:p>
          <a:p>
            <a:pPr algn="ctr"/>
            <a:r>
              <a:rPr lang="en-US" altLang="ko-KR" sz="1200" b="1" dirty="0">
                <a:solidFill>
                  <a:srgbClr val="0000FF"/>
                </a:solidFill>
              </a:rPr>
              <a:t>   </a:t>
            </a:r>
            <a:endParaRPr lang="en-US" altLang="ko-KR" sz="1200" dirty="0">
              <a:solidFill>
                <a:srgbClr val="0000FF"/>
              </a:solidFill>
            </a:endParaRPr>
          </a:p>
          <a:p>
            <a:pPr algn="ctr"/>
            <a:r>
              <a:rPr lang="en-US" altLang="ko-KR" sz="1200" dirty="0">
                <a:solidFill>
                  <a:srgbClr val="0000FF"/>
                </a:solidFill>
              </a:rPr>
              <a:t>Grade</a:t>
            </a:r>
            <a:r>
              <a:rPr lang="ko-KR" altLang="en-US" sz="1200" dirty="0">
                <a:solidFill>
                  <a:srgbClr val="0000FF"/>
                </a:solidFill>
              </a:rPr>
              <a:t>를 입력하면</a:t>
            </a:r>
            <a:endParaRPr lang="en-US" altLang="ko-KR" sz="1200" dirty="0">
              <a:solidFill>
                <a:srgbClr val="0000FF"/>
              </a:solidFill>
            </a:endParaRPr>
          </a:p>
          <a:p>
            <a:pPr algn="ctr"/>
            <a:r>
              <a:rPr lang="en-US" altLang="ko-KR" sz="1200" dirty="0" err="1">
                <a:solidFill>
                  <a:srgbClr val="0000FF"/>
                </a:solidFill>
              </a:rPr>
              <a:t>GradeSearchServlet</a:t>
            </a:r>
            <a:r>
              <a:rPr lang="ko-KR" altLang="en-US" sz="1200" dirty="0">
                <a:solidFill>
                  <a:srgbClr val="0000FF"/>
                </a:solidFill>
              </a:rPr>
              <a:t>으로 요청</a:t>
            </a:r>
            <a:r>
              <a:rPr lang="en-US" altLang="ko-KR" sz="1200" dirty="0"/>
              <a:t>       </a:t>
            </a:r>
            <a:r>
              <a:rPr lang="ko-KR" altLang="en-US" sz="1200" dirty="0"/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0"/>
            <a:ext cx="2987824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View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987824" y="0"/>
            <a:ext cx="3441564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Controller</a:t>
            </a:r>
            <a:endParaRPr lang="ko-KR" alt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429356" y="0"/>
            <a:ext cx="2714644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Model</a:t>
            </a:r>
            <a:endParaRPr lang="ko-KR" alt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19774" y="764704"/>
            <a:ext cx="2290744" cy="107721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 소득분위등록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insertGrade.jsp</a:t>
            </a:r>
            <a:r>
              <a:rPr lang="en-US" altLang="ko-KR" sz="1400" b="1" dirty="0"/>
              <a:t>)</a:t>
            </a:r>
          </a:p>
          <a:p>
            <a:pPr algn="ctr"/>
            <a:r>
              <a:rPr lang="ko-KR" altLang="en-US" sz="1200" dirty="0">
                <a:solidFill>
                  <a:srgbClr val="0000FF"/>
                </a:solidFill>
              </a:rPr>
              <a:t>자신의 소득을 </a:t>
            </a:r>
            <a:r>
              <a:rPr lang="ko-KR" altLang="en-US" sz="1200" dirty="0" err="1">
                <a:solidFill>
                  <a:srgbClr val="0000FF"/>
                </a:solidFill>
              </a:rPr>
              <a:t>입력받음</a:t>
            </a:r>
            <a:r>
              <a:rPr lang="en-US" altLang="ko-KR" sz="1200" dirty="0">
                <a:solidFill>
                  <a:srgbClr val="0000FF"/>
                </a:solidFill>
              </a:rPr>
              <a:t>.</a:t>
            </a:r>
          </a:p>
          <a:p>
            <a:pPr algn="ctr"/>
            <a:r>
              <a:rPr lang="ko-KR" altLang="en-US" sz="1200" dirty="0">
                <a:solidFill>
                  <a:srgbClr val="0000FF"/>
                </a:solidFill>
              </a:rPr>
              <a:t>등록버튼 </a:t>
            </a:r>
            <a:r>
              <a:rPr lang="ko-KR" altLang="en-US" sz="1200" dirty="0" err="1">
                <a:solidFill>
                  <a:srgbClr val="0000FF"/>
                </a:solidFill>
              </a:rPr>
              <a:t>클릭시</a:t>
            </a:r>
            <a:r>
              <a:rPr lang="en-US" altLang="ko-KR" sz="1200" dirty="0">
                <a:solidFill>
                  <a:srgbClr val="0000FF"/>
                </a:solidFill>
              </a:rPr>
              <a:t>,</a:t>
            </a:r>
          </a:p>
          <a:p>
            <a:pPr algn="ctr"/>
            <a:r>
              <a:rPr lang="en-US" altLang="ko-KR" sz="1200" dirty="0" err="1">
                <a:solidFill>
                  <a:srgbClr val="0000FF"/>
                </a:solidFill>
              </a:rPr>
              <a:t>SalInsertServlet</a:t>
            </a:r>
            <a:r>
              <a:rPr lang="en-US" altLang="ko-KR" sz="1200" dirty="0">
                <a:solidFill>
                  <a:srgbClr val="0000FF"/>
                </a:solidFill>
              </a:rPr>
              <a:t> </a:t>
            </a:r>
            <a:r>
              <a:rPr lang="ko-KR" altLang="en-US" sz="1200" dirty="0">
                <a:solidFill>
                  <a:srgbClr val="0000FF"/>
                </a:solidFill>
              </a:rPr>
              <a:t>요청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4064" y="3497776"/>
            <a:ext cx="2290744" cy="126188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검색결과 출력화면 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returnSearch.jsp</a:t>
            </a:r>
            <a:r>
              <a:rPr lang="en-US" altLang="ko-KR" sz="1400" b="1" dirty="0"/>
              <a:t>)</a:t>
            </a:r>
          </a:p>
          <a:p>
            <a:pPr algn="ctr"/>
            <a:endParaRPr lang="en-US" altLang="ko-KR" sz="1200" b="1" dirty="0">
              <a:solidFill>
                <a:srgbClr val="0000FF"/>
              </a:solidFill>
            </a:endParaRPr>
          </a:p>
          <a:p>
            <a:pPr algn="ctr"/>
            <a:r>
              <a:rPr lang="en-US" altLang="ko-KR" sz="1200" dirty="0">
                <a:solidFill>
                  <a:srgbClr val="0000FF"/>
                </a:solidFill>
              </a:rPr>
              <a:t>Request</a:t>
            </a:r>
            <a:r>
              <a:rPr lang="ko-KR" altLang="en-US" sz="1200" dirty="0">
                <a:solidFill>
                  <a:srgbClr val="0000FF"/>
                </a:solidFill>
              </a:rPr>
              <a:t>의 </a:t>
            </a:r>
            <a:r>
              <a:rPr lang="en-US" altLang="ko-KR" sz="1200" dirty="0">
                <a:solidFill>
                  <a:srgbClr val="0000FF"/>
                </a:solidFill>
              </a:rPr>
              <a:t>attribute</a:t>
            </a:r>
            <a:r>
              <a:rPr lang="ko-KR" altLang="en-US" sz="1200" dirty="0">
                <a:solidFill>
                  <a:srgbClr val="0000FF"/>
                </a:solidFill>
              </a:rPr>
              <a:t>에 등록된 정보를 화면에 출력</a:t>
            </a:r>
            <a:r>
              <a:rPr lang="en-US" altLang="ko-KR" sz="1200" dirty="0">
                <a:solidFill>
                  <a:srgbClr val="0000FF"/>
                </a:solidFill>
              </a:rPr>
              <a:t>   </a:t>
            </a:r>
          </a:p>
          <a:p>
            <a:pPr algn="ctr"/>
            <a:endParaRPr lang="en-US" altLang="ko-KR" sz="1200" dirty="0">
              <a:solidFill>
                <a:srgbClr val="0000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94146" y="2490570"/>
            <a:ext cx="2792576" cy="2339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GradeSearchServlet</a:t>
            </a:r>
            <a:endParaRPr lang="en-US" altLang="ko-KR" sz="1400" b="1" dirty="0"/>
          </a:p>
          <a:p>
            <a:r>
              <a:rPr lang="en-US" altLang="ko-KR" sz="1200" dirty="0" err="1">
                <a:solidFill>
                  <a:srgbClr val="0000FF"/>
                </a:solidFill>
              </a:rPr>
              <a:t>doPost</a:t>
            </a:r>
            <a:r>
              <a:rPr lang="en-US" altLang="ko-KR" sz="1200" dirty="0">
                <a:solidFill>
                  <a:srgbClr val="0000FF"/>
                </a:solidFill>
              </a:rPr>
              <a:t>() </a:t>
            </a:r>
            <a:r>
              <a:rPr lang="ko-KR" altLang="en-US" sz="1200" dirty="0">
                <a:solidFill>
                  <a:srgbClr val="0000FF"/>
                </a:solidFill>
              </a:rPr>
              <a:t>메소드</a:t>
            </a:r>
            <a:endParaRPr lang="en-US" altLang="ko-KR" sz="1200" dirty="0">
              <a:solidFill>
                <a:srgbClr val="0000FF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rgbClr val="0000FF"/>
                </a:solidFill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</a:rPr>
              <a:t>request.getPatameter</a:t>
            </a:r>
            <a:r>
              <a:rPr lang="ko-KR" altLang="en-US" sz="1200" dirty="0">
                <a:solidFill>
                  <a:srgbClr val="0000FF"/>
                </a:solidFill>
              </a:rPr>
              <a:t>로 </a:t>
            </a:r>
            <a:r>
              <a:rPr lang="en-US" altLang="ko-KR" sz="1200" dirty="0">
                <a:solidFill>
                  <a:srgbClr val="0000FF"/>
                </a:solidFill>
              </a:rPr>
              <a:t>Grade </a:t>
            </a:r>
            <a:r>
              <a:rPr lang="ko-KR" altLang="en-US" sz="1200" dirty="0">
                <a:solidFill>
                  <a:srgbClr val="0000FF"/>
                </a:solidFill>
              </a:rPr>
              <a:t>변수에 값을 저장</a:t>
            </a:r>
            <a:endParaRPr lang="en-US" altLang="ko-KR" sz="1200" dirty="0">
              <a:solidFill>
                <a:srgbClr val="0000FF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rgbClr val="0000FF"/>
                </a:solidFill>
              </a:rPr>
              <a:t>DAO</a:t>
            </a:r>
            <a:r>
              <a:rPr lang="ko-KR" altLang="en-US" sz="1200" dirty="0">
                <a:solidFill>
                  <a:srgbClr val="0000FF"/>
                </a:solidFill>
              </a:rPr>
              <a:t>를 불러와 </a:t>
            </a:r>
            <a:r>
              <a:rPr lang="en-US" altLang="ko-KR" sz="1200" dirty="0" err="1">
                <a:solidFill>
                  <a:srgbClr val="0000FF"/>
                </a:solidFill>
              </a:rPr>
              <a:t>getSal</a:t>
            </a:r>
            <a:r>
              <a:rPr lang="en-US" altLang="ko-KR" sz="1200" dirty="0">
                <a:solidFill>
                  <a:srgbClr val="0000FF"/>
                </a:solidFill>
              </a:rPr>
              <a:t>()</a:t>
            </a:r>
            <a:r>
              <a:rPr lang="ko-KR" altLang="en-US" sz="1200" dirty="0">
                <a:solidFill>
                  <a:srgbClr val="0000FF"/>
                </a:solidFill>
              </a:rPr>
              <a:t>에 위에서 저장한 </a:t>
            </a:r>
            <a:r>
              <a:rPr lang="en-US" altLang="ko-KR" sz="1200" dirty="0">
                <a:solidFill>
                  <a:srgbClr val="0000FF"/>
                </a:solidFill>
              </a:rPr>
              <a:t>grade </a:t>
            </a:r>
            <a:r>
              <a:rPr lang="ko-KR" altLang="en-US" sz="1200" dirty="0">
                <a:solidFill>
                  <a:srgbClr val="0000FF"/>
                </a:solidFill>
              </a:rPr>
              <a:t>값 입력해서 </a:t>
            </a:r>
            <a:r>
              <a:rPr lang="en-US" altLang="ko-KR" sz="1200" dirty="0">
                <a:solidFill>
                  <a:srgbClr val="0000FF"/>
                </a:solidFill>
              </a:rPr>
              <a:t>VO</a:t>
            </a:r>
            <a:r>
              <a:rPr lang="ko-KR" altLang="en-US" sz="1200" dirty="0">
                <a:solidFill>
                  <a:srgbClr val="0000FF"/>
                </a:solidFill>
              </a:rPr>
              <a:t>객체를 반환 받음</a:t>
            </a:r>
            <a:endParaRPr lang="en-US" altLang="ko-KR" sz="1200" dirty="0">
              <a:solidFill>
                <a:srgbClr val="0000FF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rgbClr val="0000FF"/>
                </a:solidFill>
              </a:rPr>
              <a:t>VO</a:t>
            </a:r>
            <a:r>
              <a:rPr lang="ko-KR" altLang="en-US" sz="1200" dirty="0">
                <a:solidFill>
                  <a:srgbClr val="0000FF"/>
                </a:solidFill>
              </a:rPr>
              <a:t>객체의 </a:t>
            </a:r>
            <a:r>
              <a:rPr lang="en-US" altLang="ko-KR" sz="1200" dirty="0">
                <a:solidFill>
                  <a:srgbClr val="0000FF"/>
                </a:solidFill>
              </a:rPr>
              <a:t>getter</a:t>
            </a:r>
            <a:r>
              <a:rPr lang="ko-KR" altLang="en-US" sz="1200" dirty="0">
                <a:solidFill>
                  <a:srgbClr val="0000FF"/>
                </a:solidFill>
              </a:rPr>
              <a:t>메소드를 이용해서 </a:t>
            </a:r>
            <a:r>
              <a:rPr lang="en-US" altLang="ko-KR" sz="1200" dirty="0">
                <a:solidFill>
                  <a:srgbClr val="0000FF"/>
                </a:solidFill>
              </a:rPr>
              <a:t>min</a:t>
            </a:r>
            <a:r>
              <a:rPr lang="ko-KR" altLang="en-US" sz="1200" dirty="0">
                <a:solidFill>
                  <a:srgbClr val="0000FF"/>
                </a:solidFill>
              </a:rPr>
              <a:t>값과 </a:t>
            </a:r>
            <a:r>
              <a:rPr lang="en-US" altLang="ko-KR" sz="1200" dirty="0">
                <a:solidFill>
                  <a:srgbClr val="0000FF"/>
                </a:solidFill>
              </a:rPr>
              <a:t>max</a:t>
            </a:r>
            <a:r>
              <a:rPr lang="ko-KR" altLang="en-US" sz="1200" dirty="0">
                <a:solidFill>
                  <a:srgbClr val="0000FF"/>
                </a:solidFill>
              </a:rPr>
              <a:t>값을 다시 저장한다</a:t>
            </a:r>
            <a:r>
              <a:rPr lang="en-US" altLang="ko-KR" sz="1200" dirty="0">
                <a:solidFill>
                  <a:srgbClr val="0000FF"/>
                </a:solidFill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rgbClr val="0000FF"/>
                </a:solidFill>
              </a:rPr>
              <a:t>Request</a:t>
            </a:r>
            <a:r>
              <a:rPr lang="ko-KR" altLang="en-US" sz="1200" dirty="0">
                <a:solidFill>
                  <a:srgbClr val="0000FF"/>
                </a:solidFill>
              </a:rPr>
              <a:t>의 </a:t>
            </a:r>
            <a:r>
              <a:rPr lang="en-US" altLang="ko-KR" sz="1200" dirty="0">
                <a:solidFill>
                  <a:srgbClr val="0000FF"/>
                </a:solidFill>
              </a:rPr>
              <a:t>Attribute</a:t>
            </a:r>
            <a:r>
              <a:rPr lang="ko-KR" altLang="en-US" sz="1200" dirty="0">
                <a:solidFill>
                  <a:srgbClr val="0000FF"/>
                </a:solidFill>
              </a:rPr>
              <a:t>에 </a:t>
            </a:r>
            <a:r>
              <a:rPr lang="ko-KR" altLang="en-US" sz="1200" dirty="0" err="1">
                <a:solidFill>
                  <a:srgbClr val="0000FF"/>
                </a:solidFill>
              </a:rPr>
              <a:t>등록후</a:t>
            </a:r>
            <a:r>
              <a:rPr lang="ko-KR" altLang="en-US" sz="1200" dirty="0">
                <a:solidFill>
                  <a:srgbClr val="0000FF"/>
                </a:solidFill>
              </a:rPr>
              <a:t> </a:t>
            </a:r>
            <a:endParaRPr lang="en-US" altLang="ko-KR" sz="1200" dirty="0">
              <a:solidFill>
                <a:srgbClr val="0000FF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err="1">
                <a:solidFill>
                  <a:srgbClr val="0000FF"/>
                </a:solidFill>
              </a:rPr>
              <a:t>returnSearch.jsp</a:t>
            </a:r>
            <a:r>
              <a:rPr lang="ko-KR" altLang="en-US" sz="1200" dirty="0">
                <a:solidFill>
                  <a:srgbClr val="0000FF"/>
                </a:solidFill>
              </a:rPr>
              <a:t>로 포워드</a:t>
            </a:r>
            <a:endParaRPr lang="en-US" altLang="ko-KR" sz="1200" dirty="0">
              <a:solidFill>
                <a:srgbClr val="0000FF"/>
              </a:solidFill>
            </a:endParaRPr>
          </a:p>
          <a:p>
            <a:r>
              <a:rPr lang="ko-KR" altLang="en-US" sz="1200" dirty="0">
                <a:solidFill>
                  <a:srgbClr val="0000FF"/>
                </a:solidFill>
              </a:rPr>
              <a:t> </a:t>
            </a:r>
            <a:endParaRPr lang="en-US" altLang="ko-KR" sz="1200" dirty="0">
              <a:solidFill>
                <a:srgbClr val="0000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13811" y="5202483"/>
            <a:ext cx="2792576" cy="141577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GradeDeleteServlet</a:t>
            </a:r>
            <a:endParaRPr lang="en-US" altLang="ko-KR" sz="1400" b="1" dirty="0"/>
          </a:p>
          <a:p>
            <a:r>
              <a:rPr lang="en-US" altLang="ko-KR" sz="1200" dirty="0" err="1">
                <a:solidFill>
                  <a:srgbClr val="0000FF"/>
                </a:solidFill>
              </a:rPr>
              <a:t>doPost</a:t>
            </a:r>
            <a:r>
              <a:rPr lang="en-US" altLang="ko-KR" sz="1200" dirty="0">
                <a:solidFill>
                  <a:srgbClr val="0000FF"/>
                </a:solidFill>
              </a:rPr>
              <a:t>() </a:t>
            </a:r>
            <a:r>
              <a:rPr lang="ko-KR" altLang="en-US" sz="1200" dirty="0">
                <a:solidFill>
                  <a:srgbClr val="0000FF"/>
                </a:solidFill>
              </a:rPr>
              <a:t>메소드</a:t>
            </a:r>
            <a:endParaRPr lang="en-US" altLang="ko-KR" sz="1200" dirty="0">
              <a:solidFill>
                <a:srgbClr val="0000FF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rgbClr val="0000FF"/>
                </a:solidFill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</a:rPr>
              <a:t>request.getPatameter</a:t>
            </a:r>
            <a:r>
              <a:rPr lang="ko-KR" altLang="en-US" sz="1200" dirty="0">
                <a:solidFill>
                  <a:srgbClr val="0000FF"/>
                </a:solidFill>
              </a:rPr>
              <a:t>로 </a:t>
            </a:r>
            <a:r>
              <a:rPr lang="en-US" altLang="ko-KR" sz="1200" dirty="0">
                <a:solidFill>
                  <a:srgbClr val="0000FF"/>
                </a:solidFill>
              </a:rPr>
              <a:t>Grade </a:t>
            </a:r>
            <a:r>
              <a:rPr lang="ko-KR" altLang="en-US" sz="1200" dirty="0">
                <a:solidFill>
                  <a:srgbClr val="0000FF"/>
                </a:solidFill>
              </a:rPr>
              <a:t>변수에 값을 저장</a:t>
            </a:r>
            <a:endParaRPr lang="en-US" altLang="ko-KR" sz="1200" dirty="0">
              <a:solidFill>
                <a:srgbClr val="0000FF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rgbClr val="0000FF"/>
                </a:solidFill>
              </a:rPr>
              <a:t> DAO</a:t>
            </a:r>
            <a:r>
              <a:rPr lang="ko-KR" altLang="en-US" sz="1200" dirty="0">
                <a:solidFill>
                  <a:srgbClr val="0000FF"/>
                </a:solidFill>
              </a:rPr>
              <a:t>를 불러와 </a:t>
            </a:r>
            <a:r>
              <a:rPr lang="en-US" altLang="ko-KR" sz="1200" dirty="0" err="1">
                <a:solidFill>
                  <a:srgbClr val="0000FF"/>
                </a:solidFill>
              </a:rPr>
              <a:t>deleteGrade</a:t>
            </a:r>
            <a:r>
              <a:rPr lang="ko-KR" altLang="en-US" sz="1200" dirty="0">
                <a:solidFill>
                  <a:srgbClr val="0000FF"/>
                </a:solidFill>
              </a:rPr>
              <a:t> 메소드를 통해 </a:t>
            </a:r>
            <a:r>
              <a:rPr lang="en-US" altLang="ko-KR" sz="1200" dirty="0">
                <a:solidFill>
                  <a:srgbClr val="0000FF"/>
                </a:solidFill>
              </a:rPr>
              <a:t>DB</a:t>
            </a:r>
            <a:r>
              <a:rPr lang="ko-KR" altLang="en-US" sz="1200" dirty="0">
                <a:solidFill>
                  <a:srgbClr val="0000FF"/>
                </a:solidFill>
              </a:rPr>
              <a:t>에서 해당 </a:t>
            </a:r>
            <a:r>
              <a:rPr lang="en-US" altLang="ko-KR" sz="1200" dirty="0">
                <a:solidFill>
                  <a:srgbClr val="0000FF"/>
                </a:solidFill>
              </a:rPr>
              <a:t>Grade</a:t>
            </a:r>
            <a:r>
              <a:rPr lang="ko-KR" altLang="en-US" sz="1200" dirty="0">
                <a:solidFill>
                  <a:srgbClr val="0000FF"/>
                </a:solidFill>
              </a:rPr>
              <a:t>의 정보를 삭제</a:t>
            </a:r>
            <a:endParaRPr lang="en-US" altLang="ko-KR" sz="1200" dirty="0">
              <a:solidFill>
                <a:srgbClr val="0000F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4064" y="5156700"/>
            <a:ext cx="2290744" cy="10464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삭제 화면 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delete.jsp</a:t>
            </a:r>
            <a:r>
              <a:rPr lang="en-US" altLang="ko-KR" sz="1400" b="1" dirty="0"/>
              <a:t> )</a:t>
            </a:r>
          </a:p>
          <a:p>
            <a:pPr algn="ctr"/>
            <a:r>
              <a:rPr lang="en-US" altLang="ko-KR" sz="1200" b="1" dirty="0">
                <a:solidFill>
                  <a:srgbClr val="0000FF"/>
                </a:solidFill>
              </a:rPr>
              <a:t>   </a:t>
            </a:r>
            <a:endParaRPr lang="en-US" altLang="ko-KR" sz="1200" dirty="0">
              <a:solidFill>
                <a:srgbClr val="0000FF"/>
              </a:solidFill>
            </a:endParaRPr>
          </a:p>
          <a:p>
            <a:pPr algn="ctr"/>
            <a:r>
              <a:rPr lang="en-US" altLang="ko-KR" sz="1200" dirty="0">
                <a:solidFill>
                  <a:srgbClr val="0000FF"/>
                </a:solidFill>
              </a:rPr>
              <a:t>Grade</a:t>
            </a:r>
            <a:r>
              <a:rPr lang="ko-KR" altLang="en-US" sz="1200" dirty="0">
                <a:solidFill>
                  <a:srgbClr val="0000FF"/>
                </a:solidFill>
              </a:rPr>
              <a:t>를 입력하면 </a:t>
            </a:r>
            <a:endParaRPr lang="en-US" altLang="ko-KR" sz="1200" dirty="0">
              <a:solidFill>
                <a:srgbClr val="0000FF"/>
              </a:solidFill>
            </a:endParaRPr>
          </a:p>
          <a:p>
            <a:pPr algn="ctr"/>
            <a:r>
              <a:rPr lang="en-US" altLang="ko-KR" sz="1200" dirty="0" err="1">
                <a:solidFill>
                  <a:srgbClr val="0000FF"/>
                </a:solidFill>
              </a:rPr>
              <a:t>GradeDeleteServlet</a:t>
            </a:r>
            <a:r>
              <a:rPr lang="ko-KR" altLang="en-US" sz="1200" dirty="0">
                <a:solidFill>
                  <a:srgbClr val="0000FF"/>
                </a:solidFill>
              </a:rPr>
              <a:t>으로 요청</a:t>
            </a:r>
            <a:endParaRPr lang="en-US" altLang="ko-KR" sz="1200" dirty="0">
              <a:solidFill>
                <a:srgbClr val="0000FF"/>
              </a:solidFill>
            </a:endParaRPr>
          </a:p>
          <a:p>
            <a:pPr algn="ctr"/>
            <a:r>
              <a:rPr lang="en-US" altLang="ko-KR" sz="1200" dirty="0"/>
              <a:t>       </a:t>
            </a:r>
            <a:r>
              <a:rPr lang="ko-KR" altLang="en-US" sz="1200" dirty="0"/>
              <a:t>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53484" y="2559031"/>
            <a:ext cx="2066388" cy="1231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GradeDAO</a:t>
            </a:r>
            <a:endParaRPr lang="en-US" altLang="ko-KR" sz="1400" b="1" dirty="0"/>
          </a:p>
          <a:p>
            <a:endParaRPr lang="en-US" altLang="ko-KR" sz="1200" b="1" dirty="0">
              <a:solidFill>
                <a:srgbClr val="0000FF"/>
              </a:solidFill>
            </a:endParaRPr>
          </a:p>
          <a:p>
            <a:r>
              <a:rPr lang="en-US" altLang="ko-KR" sz="1200" dirty="0" err="1">
                <a:solidFill>
                  <a:srgbClr val="0000FF"/>
                </a:solidFill>
              </a:rPr>
              <a:t>SalVO</a:t>
            </a:r>
            <a:r>
              <a:rPr lang="en-US" altLang="ko-KR" sz="1200" dirty="0">
                <a:solidFill>
                  <a:srgbClr val="0000FF"/>
                </a:solidFill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</a:rPr>
              <a:t>getSal</a:t>
            </a:r>
            <a:r>
              <a:rPr lang="en-US" altLang="ko-KR" sz="1200" dirty="0">
                <a:solidFill>
                  <a:srgbClr val="0000FF"/>
                </a:solidFill>
              </a:rPr>
              <a:t>(</a:t>
            </a:r>
            <a:r>
              <a:rPr lang="en-US" altLang="ko-KR" sz="1200" dirty="0" err="1">
                <a:solidFill>
                  <a:srgbClr val="0000FF"/>
                </a:solidFill>
              </a:rPr>
              <a:t>int</a:t>
            </a:r>
            <a:r>
              <a:rPr lang="en-US" altLang="ko-KR" sz="1200" dirty="0">
                <a:solidFill>
                  <a:srgbClr val="0000FF"/>
                </a:solidFill>
              </a:rPr>
              <a:t> grade){}</a:t>
            </a:r>
          </a:p>
          <a:p>
            <a:r>
              <a:rPr lang="en-US" altLang="ko-KR" sz="1200" dirty="0" err="1">
                <a:solidFill>
                  <a:srgbClr val="0000FF"/>
                </a:solidFill>
              </a:rPr>
              <a:t>Int</a:t>
            </a:r>
            <a:r>
              <a:rPr lang="en-US" altLang="ko-KR" sz="1200" dirty="0">
                <a:solidFill>
                  <a:srgbClr val="0000FF"/>
                </a:solidFill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</a:rPr>
              <a:t>inserGrade</a:t>
            </a:r>
            <a:r>
              <a:rPr lang="en-US" altLang="ko-KR" sz="1200" dirty="0">
                <a:solidFill>
                  <a:srgbClr val="0000FF"/>
                </a:solidFill>
              </a:rPr>
              <a:t> (</a:t>
            </a:r>
            <a:r>
              <a:rPr lang="en-US" altLang="ko-KR" sz="1200" dirty="0" err="1">
                <a:solidFill>
                  <a:srgbClr val="0000FF"/>
                </a:solidFill>
              </a:rPr>
              <a:t>SalVO</a:t>
            </a:r>
            <a:r>
              <a:rPr lang="en-US" altLang="ko-KR" sz="1200" dirty="0">
                <a:solidFill>
                  <a:srgbClr val="0000FF"/>
                </a:solidFill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</a:rPr>
              <a:t>vo</a:t>
            </a:r>
            <a:r>
              <a:rPr lang="en-US" altLang="ko-KR" sz="1200" dirty="0">
                <a:solidFill>
                  <a:srgbClr val="0000FF"/>
                </a:solidFill>
              </a:rPr>
              <a:t>){}</a:t>
            </a:r>
          </a:p>
          <a:p>
            <a:r>
              <a:rPr lang="en-US" altLang="ko-KR" sz="1200" dirty="0" err="1">
                <a:solidFill>
                  <a:srgbClr val="0000FF"/>
                </a:solidFill>
              </a:rPr>
              <a:t>Int</a:t>
            </a:r>
            <a:r>
              <a:rPr lang="en-US" altLang="ko-KR" sz="1200" dirty="0">
                <a:solidFill>
                  <a:srgbClr val="0000FF"/>
                </a:solidFill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</a:rPr>
              <a:t>deleteGrade</a:t>
            </a:r>
            <a:r>
              <a:rPr lang="en-US" altLang="ko-KR" sz="1200" dirty="0">
                <a:solidFill>
                  <a:srgbClr val="0000FF"/>
                </a:solidFill>
              </a:rPr>
              <a:t>(</a:t>
            </a:r>
            <a:r>
              <a:rPr lang="en-US" altLang="ko-KR" sz="1200" dirty="0" err="1">
                <a:solidFill>
                  <a:srgbClr val="0000FF"/>
                </a:solidFill>
              </a:rPr>
              <a:t>int</a:t>
            </a:r>
            <a:r>
              <a:rPr lang="en-US" altLang="ko-KR" sz="1200" dirty="0">
                <a:solidFill>
                  <a:srgbClr val="0000FF"/>
                </a:solidFill>
              </a:rPr>
              <a:t> grade){}</a:t>
            </a:r>
          </a:p>
          <a:p>
            <a:endParaRPr lang="en-US" altLang="ko-KR" sz="1200" b="1" dirty="0">
              <a:solidFill>
                <a:srgbClr val="0000FF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DF80A21-533A-4877-895D-FEB78F756895}"/>
              </a:ext>
            </a:extLst>
          </p:cNvPr>
          <p:cNvCxnSpPr>
            <a:stCxn id="20" idx="3"/>
            <a:endCxn id="10" idx="1"/>
          </p:cNvCxnSpPr>
          <p:nvPr/>
        </p:nvCxnSpPr>
        <p:spPr>
          <a:xfrm flipV="1">
            <a:off x="2610518" y="1225208"/>
            <a:ext cx="569280" cy="78105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2CB6989-7B48-462C-865D-90C13B27C4B1}"/>
              </a:ext>
            </a:extLst>
          </p:cNvPr>
          <p:cNvCxnSpPr>
            <a:stCxn id="27" idx="1"/>
            <a:endCxn id="10" idx="3"/>
          </p:cNvCxnSpPr>
          <p:nvPr/>
        </p:nvCxnSpPr>
        <p:spPr>
          <a:xfrm flipH="1" flipV="1">
            <a:off x="5972374" y="1225208"/>
            <a:ext cx="781110" cy="1949376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E4CBDBD-97AC-4B0D-8731-EE9941A0FBA5}"/>
              </a:ext>
            </a:extLst>
          </p:cNvPr>
          <p:cNvCxnSpPr>
            <a:cxnSpLocks/>
            <a:stCxn id="25" idx="1"/>
            <a:endCxn id="26" idx="3"/>
          </p:cNvCxnSpPr>
          <p:nvPr/>
        </p:nvCxnSpPr>
        <p:spPr>
          <a:xfrm flipH="1" flipV="1">
            <a:off x="2644808" y="5679920"/>
            <a:ext cx="569003" cy="230449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3A9FB4D-B8F6-4DA4-8287-BCEF35397F26}"/>
              </a:ext>
            </a:extLst>
          </p:cNvPr>
          <p:cNvCxnSpPr>
            <a:cxnSpLocks/>
            <a:stCxn id="27" idx="1"/>
            <a:endCxn id="25" idx="3"/>
          </p:cNvCxnSpPr>
          <p:nvPr/>
        </p:nvCxnSpPr>
        <p:spPr>
          <a:xfrm flipH="1">
            <a:off x="6006387" y="3174584"/>
            <a:ext cx="747097" cy="2735785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A76EAC6-66A7-47E7-980C-632B0097E58A}"/>
              </a:ext>
            </a:extLst>
          </p:cNvPr>
          <p:cNvCxnSpPr>
            <a:cxnSpLocks/>
            <a:stCxn id="12" idx="1"/>
            <a:endCxn id="10" idx="3"/>
          </p:cNvCxnSpPr>
          <p:nvPr/>
        </p:nvCxnSpPr>
        <p:spPr>
          <a:xfrm flipH="1" flipV="1">
            <a:off x="5972374" y="1225208"/>
            <a:ext cx="746820" cy="140624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1F0DE86-5361-42D8-8BF5-1EB2F529E20C}"/>
              </a:ext>
            </a:extLst>
          </p:cNvPr>
          <p:cNvCxnSpPr>
            <a:cxnSpLocks/>
            <a:stCxn id="12" idx="1"/>
            <a:endCxn id="23" idx="3"/>
          </p:cNvCxnSpPr>
          <p:nvPr/>
        </p:nvCxnSpPr>
        <p:spPr>
          <a:xfrm flipH="1">
            <a:off x="5986722" y="1365832"/>
            <a:ext cx="732472" cy="2294289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4D0FB45-6EAD-4C34-BFD0-CA676CE78407}"/>
              </a:ext>
            </a:extLst>
          </p:cNvPr>
          <p:cNvCxnSpPr>
            <a:stCxn id="15" idx="3"/>
            <a:endCxn id="23" idx="1"/>
          </p:cNvCxnSpPr>
          <p:nvPr/>
        </p:nvCxnSpPr>
        <p:spPr>
          <a:xfrm>
            <a:off x="2624646" y="2669849"/>
            <a:ext cx="569500" cy="990272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8F1D244-B3A8-4879-8D3B-2E6712438294}"/>
              </a:ext>
            </a:extLst>
          </p:cNvPr>
          <p:cNvCxnSpPr>
            <a:stCxn id="23" idx="1"/>
            <a:endCxn id="22" idx="3"/>
          </p:cNvCxnSpPr>
          <p:nvPr/>
        </p:nvCxnSpPr>
        <p:spPr>
          <a:xfrm flipH="1">
            <a:off x="2644808" y="3660121"/>
            <a:ext cx="549338" cy="468597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6708" cy="64633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Salgrade</a:t>
            </a:r>
            <a:r>
              <a:rPr lang="en-US" altLang="ko-KR" dirty="0"/>
              <a:t> </a:t>
            </a:r>
            <a:r>
              <a:rPr lang="ko-KR" altLang="en-US" dirty="0"/>
              <a:t>테이블에 다음과 같은 기능이  가능한 </a:t>
            </a:r>
            <a:r>
              <a:rPr lang="en-US" altLang="ko-KR" dirty="0"/>
              <a:t> </a:t>
            </a:r>
            <a:r>
              <a:rPr lang="ko-KR" altLang="en-US" dirty="0"/>
              <a:t>웹 프로그램을 작성을 위한 설계를 하세요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 등록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검색 </a:t>
            </a:r>
            <a:r>
              <a:rPr lang="en-US" altLang="ko-KR" dirty="0"/>
              <a:t>– grade </a:t>
            </a:r>
            <a:r>
              <a:rPr lang="ko-KR" altLang="en-US" dirty="0"/>
              <a:t>값을 입력 받아 해당 </a:t>
            </a:r>
            <a:r>
              <a:rPr lang="en-US" altLang="ko-KR" dirty="0"/>
              <a:t>grade</a:t>
            </a:r>
            <a:r>
              <a:rPr lang="ko-KR" altLang="en-US" dirty="0"/>
              <a:t>의 </a:t>
            </a:r>
            <a:r>
              <a:rPr lang="en-US" altLang="ko-KR" dirty="0" err="1"/>
              <a:t>losal</a:t>
            </a:r>
            <a:r>
              <a:rPr lang="ko-KR" altLang="en-US" dirty="0"/>
              <a:t>과 </a:t>
            </a:r>
            <a:r>
              <a:rPr lang="en-US" altLang="ko-KR" dirty="0" err="1"/>
              <a:t>hisal</a:t>
            </a:r>
            <a:r>
              <a:rPr lang="en-US" altLang="ko-KR" dirty="0"/>
              <a:t> </a:t>
            </a:r>
            <a:r>
              <a:rPr lang="ko-KR" altLang="en-US" dirty="0"/>
              <a:t>검색하여 출력 </a:t>
            </a:r>
            <a:endParaRPr lang="en-US" altLang="ko-KR" dirty="0"/>
          </a:p>
          <a:p>
            <a:r>
              <a:rPr lang="ko-KR" altLang="en-US" dirty="0"/>
              <a:t> 삭제 </a:t>
            </a:r>
            <a:r>
              <a:rPr lang="en-US" altLang="ko-KR" dirty="0"/>
              <a:t>- grade </a:t>
            </a:r>
            <a:r>
              <a:rPr lang="ko-KR" altLang="en-US" dirty="0"/>
              <a:t>값을 입력 받아 해당 레코드 삭제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276872"/>
            <a:ext cx="7056784" cy="315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025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261</Words>
  <Application>Microsoft Office PowerPoint</Application>
  <PresentationFormat>화면 슬라이드 쇼(4:3)</PresentationFormat>
  <Paragraphs>69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</vt:vector>
  </TitlesOfParts>
  <Company>bit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bit</dc:creator>
  <cp:lastModifiedBy>daehee</cp:lastModifiedBy>
  <cp:revision>159</cp:revision>
  <dcterms:created xsi:type="dcterms:W3CDTF">2015-03-17T06:16:19Z</dcterms:created>
  <dcterms:modified xsi:type="dcterms:W3CDTF">2018-02-08T08:40:47Z</dcterms:modified>
</cp:coreProperties>
</file>