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2"/>
  </p:notesMasterIdLst>
  <p:handoutMasterIdLst>
    <p:handoutMasterId r:id="rId23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8" r:id="rId13"/>
    <p:sldId id="889" r:id="rId14"/>
    <p:sldId id="890" r:id="rId15"/>
    <p:sldId id="891" r:id="rId16"/>
    <p:sldId id="892" r:id="rId17"/>
    <p:sldId id="893" r:id="rId18"/>
    <p:sldId id="894" r:id="rId19"/>
    <p:sldId id="904" r:id="rId20"/>
    <p:sldId id="275" r:id="rId21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4225"/>
    <a:srgbClr val="B14922"/>
    <a:srgbClr val="DB99B7"/>
    <a:srgbClr val="D6E2F6"/>
    <a:srgbClr val="AA3C6E"/>
    <a:srgbClr val="191E70"/>
    <a:srgbClr val="191D76"/>
    <a:srgbClr val="5A8DDC"/>
    <a:srgbClr val="AE4623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74" d="100"/>
          <a:sy n="74" d="100"/>
        </p:scale>
        <p:origin x="1200" y="6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2017-12-21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8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B1492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648"/>
            <a:ext cx="4314428" cy="388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/32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rgbClr val="AE422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AE4225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웹 개요와 실습 환경 구축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</a:t>
            </a:r>
            <a:r>
              <a:rPr lang="ko-KR" altLang="en-US" dirty="0" smtClean="0"/>
              <a:t>인터넷과 </a:t>
            </a:r>
            <a:r>
              <a:rPr lang="ko-KR" altLang="en-US" dirty="0"/>
              <a:t>웹 소개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37" y="931863"/>
            <a:ext cx="43213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8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모든 웹 브라우저 회사가 빠른 속도로 업데이트를 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 마케팅을 하고 있으나 국내는 </a:t>
            </a:r>
            <a:r>
              <a:rPr lang="ko-KR" altLang="en-US" dirty="0"/>
              <a:t>인터넷 </a:t>
            </a:r>
            <a:r>
              <a:rPr lang="ko-KR" altLang="en-US" dirty="0" err="1"/>
              <a:t>익스플로러가</a:t>
            </a:r>
            <a:r>
              <a:rPr lang="ko-KR" altLang="en-US" dirty="0"/>
              <a:t> 압도적인 </a:t>
            </a:r>
            <a:r>
              <a:rPr lang="ko-KR" altLang="en-US" dirty="0" smtClean="0"/>
              <a:t>점유율이어서 회사들이 </a:t>
            </a:r>
            <a:r>
              <a:rPr lang="ko-KR" altLang="en-US" dirty="0"/>
              <a:t>마케팅을 </a:t>
            </a:r>
            <a:r>
              <a:rPr lang="ko-KR" altLang="en-US" dirty="0" smtClean="0"/>
              <a:t>하지 않음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</a:t>
            </a:r>
            <a:r>
              <a:rPr lang="ko-KR" altLang="en-US" dirty="0" smtClean="0"/>
              <a:t>인터넷과 </a:t>
            </a:r>
            <a:r>
              <a:rPr lang="ko-KR" altLang="en-US" dirty="0"/>
              <a:t>웹 소개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0" y="2014966"/>
            <a:ext cx="6659133" cy="230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841" y="4155838"/>
            <a:ext cx="4464374" cy="254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3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요청과 응답 과정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치킨 주문</a:t>
            </a:r>
            <a:r>
              <a:rPr lang="en-US" altLang="ko-KR" dirty="0" smtClean="0"/>
              <a:t>)</a:t>
            </a:r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 : </a:t>
            </a:r>
            <a:r>
              <a:rPr lang="ko-KR" altLang="en-US" dirty="0"/>
              <a:t>컴퓨터에 요청하는 쪽</a:t>
            </a:r>
          </a:p>
          <a:p>
            <a:pPr lvl="1">
              <a:spcAft>
                <a:spcPts val="200"/>
              </a:spcAft>
            </a:pP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/>
              <a:t>제공자</a:t>
            </a:r>
            <a:r>
              <a:rPr lang="en-US" altLang="ko-KR" dirty="0"/>
              <a:t>) : </a:t>
            </a:r>
            <a:r>
              <a:rPr lang="ko-KR" altLang="en-US" dirty="0"/>
              <a:t>응답하는 쪽</a:t>
            </a:r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웹의 </a:t>
            </a:r>
            <a:r>
              <a:rPr lang="ko-KR" altLang="en-US" dirty="0"/>
              <a:t>동작 원리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20971"/>
            <a:ext cx="3540050" cy="228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29" y="4221088"/>
            <a:ext cx="452217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4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서버 프로그램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자바</a:t>
            </a:r>
            <a:r>
              <a:rPr lang="en-US" altLang="ko-KR" dirty="0"/>
              <a:t>, C#, </a:t>
            </a:r>
            <a:r>
              <a:rPr lang="ko-KR" altLang="en-US" dirty="0"/>
              <a:t>루비</a:t>
            </a:r>
            <a:r>
              <a:rPr lang="en-US" altLang="ko-KR" dirty="0"/>
              <a:t>, </a:t>
            </a:r>
            <a:r>
              <a:rPr lang="ko-KR" altLang="en-US" dirty="0" err="1"/>
              <a:t>파이썬</a:t>
            </a:r>
            <a:r>
              <a:rPr lang="en-US" altLang="ko-KR" dirty="0"/>
              <a:t>, </a:t>
            </a:r>
            <a:r>
              <a:rPr lang="ko-KR" altLang="en-US" dirty="0" smtClean="0"/>
              <a:t>자바스크립트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/>
              <a:t>웹 </a:t>
            </a:r>
            <a:r>
              <a:rPr lang="ko-KR" altLang="en-US" dirty="0" smtClean="0"/>
              <a:t>프레임워크</a:t>
            </a:r>
            <a:r>
              <a:rPr lang="en-US" altLang="ko-KR" dirty="0"/>
              <a:t>(ASP.NET, JSP, PHP </a:t>
            </a:r>
            <a:r>
              <a:rPr lang="ko-KR" altLang="en-US" dirty="0"/>
              <a:t>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en-US" altLang="ko-KR" dirty="0" smtClean="0"/>
              <a:t>MVC </a:t>
            </a:r>
            <a:r>
              <a:rPr lang="ko-KR" altLang="en-US" dirty="0"/>
              <a:t>프레임워크</a:t>
            </a:r>
            <a:r>
              <a:rPr lang="en-US" altLang="ko-KR" dirty="0"/>
              <a:t>(ASP.NET MVC, </a:t>
            </a:r>
            <a:r>
              <a:rPr lang="en-US" altLang="ko-KR" dirty="0" smtClean="0"/>
              <a:t>Spring </a:t>
            </a:r>
            <a:r>
              <a:rPr lang="en-US" altLang="ko-KR" dirty="0"/>
              <a:t>MVC, </a:t>
            </a:r>
            <a:r>
              <a:rPr lang="en-US" altLang="ko-KR" dirty="0" smtClean="0"/>
              <a:t>Ruby on </a:t>
            </a:r>
            <a:r>
              <a:rPr lang="en-US" altLang="ko-KR" dirty="0"/>
              <a:t>Rails </a:t>
            </a:r>
            <a:r>
              <a:rPr lang="ko-KR" altLang="en-US" dirty="0"/>
              <a:t>등</a:t>
            </a:r>
            <a:r>
              <a:rPr lang="en-US" altLang="ko-KR" dirty="0" smtClean="0"/>
              <a:t>)</a:t>
            </a:r>
          </a:p>
          <a:p>
            <a:pPr lvl="3">
              <a:spcAft>
                <a:spcPts val="200"/>
              </a:spcAft>
            </a:pPr>
            <a:r>
              <a:rPr lang="ko-KR" altLang="en-US" dirty="0" err="1" smtClean="0"/>
              <a:t>비동기</a:t>
            </a:r>
            <a:r>
              <a:rPr lang="ko-KR" altLang="en-US" dirty="0" smtClean="0"/>
              <a:t> </a:t>
            </a:r>
            <a:r>
              <a:rPr lang="ko-KR" altLang="en-US" dirty="0"/>
              <a:t>프레임워크</a:t>
            </a:r>
            <a:r>
              <a:rPr lang="en-US" altLang="ko-KR" dirty="0"/>
              <a:t>(Node.js Express, Jetty </a:t>
            </a:r>
            <a:r>
              <a:rPr lang="en-US" altLang="ko-KR" dirty="0" smtClean="0"/>
              <a:t>)</a:t>
            </a:r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클라이언트 프로그램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반드시 </a:t>
            </a:r>
            <a:r>
              <a:rPr lang="en-US" altLang="ko-KR" dirty="0" smtClean="0"/>
              <a:t>HTML</a:t>
            </a:r>
            <a:r>
              <a:rPr lang="en-US" altLang="ko-KR" dirty="0"/>
              <a:t>, CSS, </a:t>
            </a:r>
            <a:r>
              <a:rPr lang="ko-KR" altLang="en-US" dirty="0"/>
              <a:t>자바스크립트로 </a:t>
            </a:r>
            <a:r>
              <a:rPr lang="ko-KR" altLang="en-US" dirty="0" smtClean="0"/>
              <a:t>개발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웹의 </a:t>
            </a:r>
            <a:r>
              <a:rPr lang="ko-KR" altLang="en-US" dirty="0"/>
              <a:t>동작 원리</a:t>
            </a:r>
            <a:endParaRPr lang="ko-KR" alt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869531"/>
            <a:ext cx="4026607" cy="284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0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대표적 </a:t>
            </a:r>
            <a:r>
              <a:rPr lang="ko-KR" altLang="en-US" dirty="0"/>
              <a:t>클라이언트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문서 도구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HTML</a:t>
            </a:r>
            <a:r>
              <a:rPr lang="ko-KR" altLang="en-US" dirty="0"/>
              <a:t>로 요소를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CSS</a:t>
            </a:r>
            <a:r>
              <a:rPr lang="ko-KR" altLang="en-US" dirty="0"/>
              <a:t>로 디자인해 자바스크립트로 프로그래밍 </a:t>
            </a:r>
            <a:r>
              <a:rPr lang="ko-KR" altLang="en-US" dirty="0" smtClean="0"/>
              <a:t>요소를 </a:t>
            </a:r>
            <a:r>
              <a:rPr lang="ko-KR" altLang="en-US" dirty="0"/>
              <a:t>부여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웹의 </a:t>
            </a:r>
            <a:r>
              <a:rPr lang="ko-KR" altLang="en-US" dirty="0"/>
              <a:t>동작 원리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88" y="1916832"/>
            <a:ext cx="7818834" cy="392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09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r>
              <a:rPr lang="en-US" altLang="ko-KR" dirty="0" smtClean="0"/>
              <a:t>HTML5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큰 </a:t>
            </a:r>
            <a:r>
              <a:rPr lang="ko-KR" altLang="en-US" dirty="0" smtClean="0"/>
              <a:t>의미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</a:t>
            </a:r>
            <a:r>
              <a:rPr lang="ko-KR" altLang="en-US" dirty="0"/>
              <a:t>표준 </a:t>
            </a:r>
            <a:r>
              <a:rPr lang="ko-KR" altLang="en-US" dirty="0" smtClean="0"/>
              <a:t>기술을 총칭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작은 의미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</a:t>
            </a:r>
            <a:r>
              <a:rPr lang="ko-KR" altLang="en-US" dirty="0"/>
              <a:t>문서의 문법을 </a:t>
            </a:r>
            <a:r>
              <a:rPr lang="ko-KR" altLang="en-US" dirty="0" smtClean="0"/>
              <a:t>의미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/>
              <a:t> 보조 웹 표준 기술 소개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8" y="908720"/>
            <a:ext cx="5040560" cy="249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5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CSS3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err="1" smtClean="0"/>
              <a:t>CSS</a:t>
            </a:r>
            <a:r>
              <a:rPr lang="en-US" altLang="ko-KR" baseline="30000" dirty="0" err="1" smtClean="0"/>
              <a:t>Cascading</a:t>
            </a:r>
            <a:r>
              <a:rPr lang="en-US" altLang="ko-KR" baseline="30000" dirty="0" smtClean="0"/>
              <a:t> </a:t>
            </a:r>
            <a:r>
              <a:rPr lang="en-US" altLang="ko-KR" baseline="30000" dirty="0"/>
              <a:t>Style </a:t>
            </a:r>
            <a:r>
              <a:rPr lang="en-US" altLang="ko-KR" baseline="30000" dirty="0" smtClean="0"/>
              <a:t>Sheets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문서를 표현하는 방법을 기술하는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스타일시트는 현대 웹 페이지에서 매우 중요한 </a:t>
            </a:r>
            <a:r>
              <a:rPr lang="ko-KR" altLang="en-US" dirty="0" smtClean="0"/>
              <a:t>역할임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/>
              <a:t> 보조 웹 표준 기술 소개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82" y="2420888"/>
            <a:ext cx="8029400" cy="2510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80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자바스크립트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표준 </a:t>
            </a:r>
            <a:r>
              <a:rPr lang="ko-KR" altLang="en-US" dirty="0" smtClean="0"/>
              <a:t>명칭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ECMAScript5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HTML</a:t>
            </a:r>
            <a:r>
              <a:rPr lang="ko-KR" altLang="en-US" dirty="0" smtClean="0"/>
              <a:t>에서 </a:t>
            </a:r>
            <a:r>
              <a:rPr lang="ko-KR" altLang="en-US" dirty="0"/>
              <a:t>사용자 반응 등을 처리하는 데 사용하는 프로그래밍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현대에는 서버는 물론 </a:t>
            </a:r>
            <a:r>
              <a:rPr lang="ko-KR" altLang="en-US" dirty="0" smtClean="0"/>
              <a:t>로봇 </a:t>
            </a:r>
            <a:r>
              <a:rPr lang="ko-KR" altLang="en-US" dirty="0"/>
              <a:t>개발에도 </a:t>
            </a:r>
            <a:r>
              <a:rPr lang="ko-KR" altLang="en-US" dirty="0" smtClean="0"/>
              <a:t>사용됨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/>
              <a:t> 보조 웹 표준 기술 소개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05658"/>
            <a:ext cx="3008515" cy="119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109" y="2909390"/>
            <a:ext cx="476360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6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멀티미디어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HTML5</a:t>
            </a:r>
            <a:r>
              <a:rPr lang="ko-KR" altLang="en-US" dirty="0"/>
              <a:t>는 플러그인 도움 없이도 스스로 음악과 </a:t>
            </a:r>
            <a:r>
              <a:rPr lang="ko-KR" altLang="en-US" dirty="0" smtClean="0"/>
              <a:t>동영상을 </a:t>
            </a:r>
            <a:r>
              <a:rPr lang="ko-KR" altLang="en-US" dirty="0"/>
              <a:t>재생할 수 </a:t>
            </a:r>
            <a:r>
              <a:rPr lang="ko-KR" altLang="en-US" dirty="0" smtClean="0"/>
              <a:t>있음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en-US" altLang="ko-KR" dirty="0"/>
              <a:t>HTML5 </a:t>
            </a:r>
            <a:r>
              <a:rPr lang="ko-KR" altLang="en-US" dirty="0"/>
              <a:t>주요 기능 소개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404928" cy="4211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26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1-1] </a:t>
            </a:r>
            <a:r>
              <a:rPr lang="ko-KR" altLang="en-US" dirty="0"/>
              <a:t>실습 환경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크롬 </a:t>
            </a:r>
            <a:r>
              <a:rPr lang="ko-KR" altLang="en-US" dirty="0"/>
              <a:t>설치하기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실습 환경 구축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45111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0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ko-KR" altLang="en-US" dirty="0"/>
              <a:t>웹의 개념과 특징을 이해합니다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웹의 동작 원리를 이해합니다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대표적인 웹 표준 기술인 </a:t>
            </a:r>
            <a:r>
              <a:rPr lang="en-US" altLang="ko-KR" dirty="0"/>
              <a:t>HTML5, CSS3, </a:t>
            </a:r>
            <a:r>
              <a:rPr lang="ko-KR" altLang="en-US" dirty="0"/>
              <a:t>자바스크립트의 개념과 특징을 이해합니다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웹 프로그래밍 개발 환경을 구축합니다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/>
              <a:t>인터넷과 웹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1"/>
            <a:r>
              <a:rPr lang="ko-KR" altLang="en-US" dirty="0"/>
              <a:t>웹의 </a:t>
            </a:r>
            <a:r>
              <a:rPr lang="ko-KR" altLang="en-US" dirty="0" smtClean="0"/>
              <a:t>동작 원리</a:t>
            </a:r>
            <a:endParaRPr lang="en-US" altLang="ko-KR" dirty="0" smtClean="0"/>
          </a:p>
          <a:p>
            <a:pPr lvl="1"/>
            <a:r>
              <a:rPr lang="ko-KR" altLang="en-US" dirty="0"/>
              <a:t>보조 웹 표준 기술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1"/>
            <a:r>
              <a:rPr lang="en-US" altLang="ko-KR" dirty="0"/>
              <a:t>HTML5 </a:t>
            </a:r>
            <a:r>
              <a:rPr lang="ko-KR" altLang="en-US" dirty="0"/>
              <a:t>주요 기능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1"/>
            <a:r>
              <a:rPr lang="ko-KR" altLang="en-US" dirty="0"/>
              <a:t>실습 환경 구축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인터넷의 시작</a:t>
            </a:r>
          </a:p>
          <a:p>
            <a:pPr lvl="1" indent="-266700">
              <a:lnSpc>
                <a:spcPct val="100000"/>
              </a:lnSpc>
            </a:pPr>
            <a:r>
              <a:rPr lang="ko-KR" altLang="en-US" dirty="0" smtClean="0"/>
              <a:t>미국의 </a:t>
            </a:r>
            <a:r>
              <a:rPr lang="ko-KR" altLang="en-US" dirty="0"/>
              <a:t>신기술을 연구하는 </a:t>
            </a:r>
            <a:r>
              <a:rPr lang="en-US" altLang="ko-KR" dirty="0" smtClean="0"/>
              <a:t>ARPA</a:t>
            </a:r>
            <a:r>
              <a:rPr lang="ko-KR" altLang="en-US" dirty="0" smtClean="0"/>
              <a:t>에서 </a:t>
            </a:r>
            <a:r>
              <a:rPr lang="ko-KR" altLang="en-US" dirty="0"/>
              <a:t>현재 웹의 모태가 되는 </a:t>
            </a:r>
            <a:r>
              <a:rPr lang="en-US" altLang="ko-KR" dirty="0"/>
              <a:t>ARPANET</a:t>
            </a:r>
            <a:r>
              <a:rPr lang="ko-KR" altLang="en-US" dirty="0"/>
              <a:t>을</a:t>
            </a:r>
          </a:p>
          <a:p>
            <a:pPr marL="273050" lvl="1" indent="0">
              <a:lnSpc>
                <a:spcPct val="100000"/>
              </a:lnSpc>
              <a:buNone/>
            </a:pPr>
            <a:r>
              <a:rPr lang="en-US" altLang="ko-KR" dirty="0" smtClean="0"/>
              <a:t>   1969</a:t>
            </a:r>
            <a:r>
              <a:rPr lang="ko-KR" altLang="en-US" dirty="0"/>
              <a:t>년에 </a:t>
            </a:r>
            <a:r>
              <a:rPr lang="ko-KR" altLang="en-US" dirty="0" smtClean="0"/>
              <a:t>개발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</a:t>
            </a:r>
            <a:r>
              <a:rPr lang="ko-KR" altLang="en-US" dirty="0" smtClean="0"/>
              <a:t>인터넷과 </a:t>
            </a:r>
            <a:r>
              <a:rPr lang="ko-KR" altLang="en-US" dirty="0"/>
              <a:t>웹 소개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58" y="2348878"/>
            <a:ext cx="5976664" cy="4118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팀 </a:t>
            </a:r>
            <a:r>
              <a:rPr lang="ko-KR" altLang="en-US" dirty="0" err="1"/>
              <a:t>버너스</a:t>
            </a:r>
            <a:r>
              <a:rPr lang="ko-KR" altLang="en-US" dirty="0"/>
              <a:t> </a:t>
            </a:r>
            <a:r>
              <a:rPr lang="ko-KR" altLang="en-US" dirty="0" smtClean="0"/>
              <a:t>리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최초 웹 개발자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W3C</a:t>
            </a:r>
            <a:r>
              <a:rPr lang="en-US" altLang="ko-KR" baseline="30000" dirty="0"/>
              <a:t>World Wide Web Consortium </a:t>
            </a:r>
            <a:r>
              <a:rPr lang="ko-KR" altLang="en-US" baseline="30000" dirty="0" smtClean="0"/>
              <a:t> </a:t>
            </a:r>
            <a:r>
              <a:rPr lang="ko-KR" altLang="en-US" dirty="0" smtClean="0"/>
              <a:t>창설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en-US" altLang="ko-KR" dirty="0"/>
              <a:t>HTML </a:t>
            </a:r>
            <a:r>
              <a:rPr lang="ko-KR" altLang="en-US" dirty="0"/>
              <a:t>표준을 </a:t>
            </a:r>
            <a:r>
              <a:rPr lang="ko-KR" altLang="en-US" dirty="0" smtClean="0"/>
              <a:t>비롯한 </a:t>
            </a:r>
            <a:r>
              <a:rPr lang="ko-KR" altLang="en-US" dirty="0"/>
              <a:t>웹 표준안을 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제안하는 </a:t>
            </a:r>
            <a:r>
              <a:rPr lang="ko-KR" altLang="en-US" dirty="0"/>
              <a:t>일을 하는 국제적인 웹 표준화 </a:t>
            </a:r>
            <a:r>
              <a:rPr lang="ko-KR" altLang="en-US" dirty="0" smtClean="0"/>
              <a:t>단체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</a:t>
            </a:r>
            <a:r>
              <a:rPr lang="ko-KR" altLang="en-US" dirty="0" smtClean="0"/>
              <a:t>인터넷과 </a:t>
            </a:r>
            <a:r>
              <a:rPr lang="ko-KR" altLang="en-US" dirty="0"/>
              <a:t>웹 소개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21" y="2584660"/>
            <a:ext cx="4536504" cy="108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10" y="4053023"/>
            <a:ext cx="3930414" cy="256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4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1</a:t>
            </a:r>
            <a:r>
              <a:rPr lang="ko-KR" altLang="en-US" dirty="0"/>
              <a:t>차 웹 브라우저 </a:t>
            </a:r>
            <a:r>
              <a:rPr lang="ko-KR" altLang="en-US" dirty="0" smtClean="0"/>
              <a:t>전쟁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NCSA :</a:t>
            </a:r>
            <a:r>
              <a:rPr lang="ko-KR" altLang="en-US" dirty="0" smtClean="0"/>
              <a:t> 웹 브라우저 모자이크를 최초로 발표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err="1"/>
              <a:t>넷스케이프</a:t>
            </a:r>
            <a:r>
              <a:rPr lang="ko-KR" altLang="en-US" dirty="0"/>
              <a:t> </a:t>
            </a:r>
            <a:r>
              <a:rPr lang="ko-KR" altLang="en-US" dirty="0" smtClean="0"/>
              <a:t>커뮤니케이션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마크 안데르센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웹 브라우저 </a:t>
            </a:r>
            <a:r>
              <a:rPr lang="ko-KR" altLang="en-US" dirty="0" err="1" smtClean="0"/>
              <a:t>넷스케이프</a:t>
            </a:r>
            <a:r>
              <a:rPr lang="ko-KR" altLang="en-US" dirty="0" smtClean="0"/>
              <a:t> 발표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마이크로소프트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인터넷 </a:t>
            </a:r>
            <a:r>
              <a:rPr lang="ko-KR" altLang="en-US" dirty="0" err="1" smtClean="0"/>
              <a:t>익스플로러</a:t>
            </a:r>
            <a:r>
              <a:rPr lang="ko-KR" altLang="en-US" dirty="0" smtClean="0"/>
              <a:t> 발표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인터넷 </a:t>
            </a:r>
            <a:r>
              <a:rPr lang="ko-KR" altLang="en-US" dirty="0" err="1" smtClean="0"/>
              <a:t>익스플로러를</a:t>
            </a:r>
            <a:r>
              <a:rPr lang="ko-KR" altLang="en-US" dirty="0" smtClean="0"/>
              <a:t> 윈도우 </a:t>
            </a:r>
            <a:r>
              <a:rPr lang="ko-KR" altLang="en-US" dirty="0"/>
              <a:t>운영체제에 강제로 </a:t>
            </a:r>
            <a:r>
              <a:rPr lang="ko-KR" altLang="en-US" dirty="0" smtClean="0"/>
              <a:t>설치해 점유율을 높임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아메리카 온라인</a:t>
            </a:r>
            <a:r>
              <a:rPr lang="en-US" altLang="ko-KR" baseline="30000" dirty="0" smtClean="0"/>
              <a:t>AOL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/>
              <a:t>넷스케이프</a:t>
            </a:r>
            <a:r>
              <a:rPr lang="ko-KR" altLang="en-US" dirty="0"/>
              <a:t> 커뮤니케이션을 </a:t>
            </a:r>
            <a:r>
              <a:rPr lang="ko-KR" altLang="en-US" dirty="0" smtClean="0"/>
              <a:t>인수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점차 하락 후 붕괴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인터넷과 </a:t>
            </a:r>
            <a:r>
              <a:rPr lang="ko-KR" altLang="en-US" dirty="0"/>
              <a:t>웹 소개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3" y="1851194"/>
            <a:ext cx="3593951" cy="190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7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플러그인 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 </a:t>
            </a:r>
            <a:r>
              <a:rPr lang="ko-KR" altLang="en-US" dirty="0"/>
              <a:t>웹 브라우저와 연동되는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사용자의 </a:t>
            </a:r>
            <a:r>
              <a:rPr lang="en-US" altLang="ko-KR" dirty="0"/>
              <a:t>PC</a:t>
            </a:r>
            <a:r>
              <a:rPr lang="ko-KR" altLang="en-US" dirty="0"/>
              <a:t>에 추가로 설치해 웹 </a:t>
            </a:r>
            <a:r>
              <a:rPr lang="ko-KR" altLang="en-US" dirty="0" smtClean="0"/>
              <a:t>브라우저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 의 기능을 확장하는 방법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Future Splash </a:t>
            </a:r>
            <a:r>
              <a:rPr lang="en-US" altLang="ko-KR" dirty="0" smtClean="0"/>
              <a:t>Animator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마이크로소프트의 액티브</a:t>
            </a:r>
            <a:r>
              <a:rPr lang="en-US" altLang="ko-KR" dirty="0" smtClean="0"/>
              <a:t>X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</a:t>
            </a:r>
            <a:r>
              <a:rPr lang="ko-KR" altLang="en-US" dirty="0" smtClean="0"/>
              <a:t>인터넷과 </a:t>
            </a:r>
            <a:r>
              <a:rPr lang="ko-KR" altLang="en-US" dirty="0"/>
              <a:t>웹 소개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37" y="2911881"/>
            <a:ext cx="3096344" cy="370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8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2000</a:t>
            </a:r>
            <a:r>
              <a:rPr lang="ko-KR" altLang="en-US" dirty="0"/>
              <a:t>년 </a:t>
            </a:r>
            <a:r>
              <a:rPr lang="ko-KR" altLang="en-US" dirty="0" smtClean="0"/>
              <a:t>초반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액티브</a:t>
            </a:r>
            <a:r>
              <a:rPr lang="en-US" altLang="ko-KR" dirty="0" smtClean="0"/>
              <a:t>X</a:t>
            </a:r>
            <a:r>
              <a:rPr lang="ko-KR" altLang="en-US" dirty="0" smtClean="0"/>
              <a:t> 기반으로 </a:t>
            </a:r>
            <a:r>
              <a:rPr lang="ko-KR" altLang="en-US" dirty="0"/>
              <a:t>웹 응용 </a:t>
            </a:r>
            <a:r>
              <a:rPr lang="ko-KR" altLang="en-US" dirty="0" smtClean="0"/>
              <a:t>프로그램 제작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플래시 </a:t>
            </a:r>
            <a:r>
              <a:rPr lang="ko-KR" altLang="en-US" dirty="0"/>
              <a:t>기반으로 </a:t>
            </a:r>
            <a:r>
              <a:rPr lang="ko-KR" altLang="en-US" dirty="0" smtClean="0"/>
              <a:t>애니메이션 제작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</a:t>
            </a:r>
            <a:r>
              <a:rPr lang="ko-KR" altLang="en-US" dirty="0" smtClean="0"/>
              <a:t>인터넷과 </a:t>
            </a:r>
            <a:r>
              <a:rPr lang="ko-KR" altLang="en-US" dirty="0"/>
              <a:t>웹 소개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52" y="2113424"/>
            <a:ext cx="7344816" cy="191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5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웹 </a:t>
            </a:r>
            <a:r>
              <a:rPr lang="en-US" altLang="ko-KR" dirty="0" smtClean="0"/>
              <a:t>2.0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서로 다른 사용자가 함께 새로운 </a:t>
            </a:r>
            <a:r>
              <a:rPr lang="ko-KR" altLang="en-US" dirty="0" err="1"/>
              <a:t>콘텐츠를</a:t>
            </a:r>
            <a:r>
              <a:rPr lang="ko-KR" altLang="en-US" dirty="0"/>
              <a:t> 창조할 수 있는 </a:t>
            </a:r>
            <a:r>
              <a:rPr lang="ko-KR" altLang="en-US" dirty="0" smtClean="0"/>
              <a:t>시대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</a:t>
            </a:r>
            <a:r>
              <a:rPr lang="ko-KR" altLang="en-US" dirty="0" smtClean="0"/>
              <a:t>인터넷과 </a:t>
            </a:r>
            <a:r>
              <a:rPr lang="ko-KR" altLang="en-US" dirty="0"/>
              <a:t>웹 소개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451409" cy="44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4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2</a:t>
            </a:r>
            <a:r>
              <a:rPr lang="ko-KR" altLang="en-US" dirty="0"/>
              <a:t>차 웹 브라우저 </a:t>
            </a:r>
            <a:r>
              <a:rPr lang="ko-KR" altLang="en-US" dirty="0" smtClean="0"/>
              <a:t>전쟁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점유율이 높은 인터넷 </a:t>
            </a:r>
            <a:r>
              <a:rPr lang="ko-KR" altLang="en-US" dirty="0" err="1"/>
              <a:t>익스플로러가</a:t>
            </a:r>
            <a:r>
              <a:rPr lang="ko-KR" altLang="en-US" dirty="0"/>
              <a:t> </a:t>
            </a:r>
            <a:r>
              <a:rPr lang="ko-KR" altLang="en-US" dirty="0" smtClean="0"/>
              <a:t>표준 </a:t>
            </a:r>
            <a:r>
              <a:rPr lang="ko-KR" altLang="en-US" dirty="0"/>
              <a:t>웹 브라우저가 </a:t>
            </a:r>
            <a:r>
              <a:rPr lang="ko-KR" altLang="en-US" dirty="0" smtClean="0"/>
              <a:t>되나 </a:t>
            </a:r>
            <a:r>
              <a:rPr lang="ko-KR" altLang="en-US" dirty="0"/>
              <a:t>액티브</a:t>
            </a:r>
            <a:r>
              <a:rPr lang="en-US" altLang="ko-KR" dirty="0"/>
              <a:t>X </a:t>
            </a:r>
            <a:r>
              <a:rPr lang="ko-KR" altLang="en-US" dirty="0"/>
              <a:t>같은 </a:t>
            </a:r>
            <a:r>
              <a:rPr lang="ko-KR" altLang="en-US" dirty="0" err="1"/>
              <a:t>플러그인이</a:t>
            </a:r>
            <a:r>
              <a:rPr lang="ko-KR" altLang="en-US" dirty="0"/>
              <a:t> 들어가면서 웹 사이트는 점점 </a:t>
            </a:r>
            <a:r>
              <a:rPr lang="ko-KR" altLang="en-US" dirty="0" smtClean="0"/>
              <a:t>무거워짐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WHATWG </a:t>
            </a:r>
            <a:r>
              <a:rPr lang="en-US" altLang="ko-KR" baseline="30000" dirty="0" smtClean="0"/>
              <a:t>Web </a:t>
            </a:r>
            <a:r>
              <a:rPr lang="en-US" altLang="ko-KR" baseline="30000" dirty="0"/>
              <a:t>Hypertext Application Technology Working </a:t>
            </a:r>
            <a:r>
              <a:rPr lang="en-US" altLang="ko-KR" baseline="30000" dirty="0" smtClean="0"/>
              <a:t>Group 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웹 브라우저 제공 </a:t>
            </a:r>
            <a:r>
              <a:rPr lang="ko-KR" altLang="en-US" dirty="0" smtClean="0"/>
              <a:t>기업 </a:t>
            </a:r>
            <a:r>
              <a:rPr lang="en-US" altLang="ko-KR" dirty="0"/>
              <a:t>(</a:t>
            </a:r>
            <a:r>
              <a:rPr lang="ko-KR" altLang="en-US" dirty="0" smtClean="0"/>
              <a:t>애플</a:t>
            </a:r>
            <a:r>
              <a:rPr lang="en-US" altLang="ko-KR" dirty="0"/>
              <a:t>, </a:t>
            </a:r>
            <a:r>
              <a:rPr lang="ko-KR" altLang="en-US" dirty="0"/>
              <a:t>모질라</a:t>
            </a:r>
            <a:r>
              <a:rPr lang="en-US" altLang="ko-KR" dirty="0"/>
              <a:t>, </a:t>
            </a:r>
            <a:r>
              <a:rPr lang="ko-KR" altLang="en-US" dirty="0"/>
              <a:t>오페라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) </a:t>
            </a:r>
            <a:r>
              <a:rPr lang="ko-KR" altLang="en-US" dirty="0"/>
              <a:t>에서 </a:t>
            </a:r>
            <a:r>
              <a:rPr lang="ko-KR" altLang="en-US" dirty="0" smtClean="0"/>
              <a:t>새로운 </a:t>
            </a:r>
            <a:r>
              <a:rPr lang="ko-KR" altLang="en-US" dirty="0"/>
              <a:t>웹 </a:t>
            </a:r>
            <a:r>
              <a:rPr lang="ko-KR" altLang="en-US" dirty="0" smtClean="0"/>
              <a:t>표준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 </a:t>
            </a:r>
            <a:r>
              <a:rPr lang="ko-KR" altLang="en-US" dirty="0"/>
              <a:t>기관을 </a:t>
            </a:r>
            <a:r>
              <a:rPr lang="ko-KR" altLang="en-US" dirty="0" smtClean="0"/>
              <a:t>설립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Web Application 1.0 </a:t>
            </a:r>
            <a:r>
              <a:rPr lang="ko-KR" altLang="en-US" dirty="0" smtClean="0"/>
              <a:t>표준 작성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W3C</a:t>
            </a:r>
            <a:r>
              <a:rPr lang="ko-KR" altLang="en-US" dirty="0"/>
              <a:t>는 </a:t>
            </a:r>
            <a:r>
              <a:rPr lang="ko-KR" altLang="en-US" dirty="0" smtClean="0"/>
              <a:t>웹 </a:t>
            </a:r>
            <a:r>
              <a:rPr lang="ko-KR" altLang="en-US" dirty="0"/>
              <a:t>표준으로 </a:t>
            </a:r>
            <a:r>
              <a:rPr lang="en-US" altLang="ko-KR" dirty="0" smtClean="0"/>
              <a:t>Web </a:t>
            </a:r>
            <a:r>
              <a:rPr lang="en-US" altLang="ko-KR" dirty="0"/>
              <a:t>Application 1.0 </a:t>
            </a:r>
            <a:r>
              <a:rPr lang="ko-KR" altLang="en-US" dirty="0" smtClean="0"/>
              <a:t>표준 채택</a:t>
            </a:r>
            <a:r>
              <a:rPr lang="en-US" altLang="ko-KR" dirty="0"/>
              <a:t>, HTML5 </a:t>
            </a:r>
            <a:r>
              <a:rPr lang="ko-KR" altLang="en-US" dirty="0"/>
              <a:t>표준으로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인터넷 </a:t>
            </a:r>
            <a:r>
              <a:rPr lang="ko-KR" altLang="en-US" dirty="0" err="1" smtClean="0"/>
              <a:t>익스플로러만</a:t>
            </a:r>
            <a:r>
              <a:rPr lang="ko-KR" altLang="en-US" dirty="0" smtClean="0"/>
              <a:t> 최신 표준을 지원하지 못하는 현상 초래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 -&gt;</a:t>
            </a:r>
            <a:r>
              <a:rPr lang="ko-KR" altLang="en-US" dirty="0"/>
              <a:t>모든 웹 브라우저가 빠른 속도로 </a:t>
            </a:r>
            <a:r>
              <a:rPr lang="ko-KR" altLang="en-US" dirty="0" smtClean="0"/>
              <a:t>업데이트 되고 있음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</a:t>
            </a:r>
            <a:r>
              <a:rPr lang="ko-KR" altLang="en-US" dirty="0" smtClean="0"/>
              <a:t>인터넷과 </a:t>
            </a:r>
            <a:r>
              <a:rPr lang="ko-KR" altLang="en-US" dirty="0"/>
              <a:t>웹 소개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50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1259</TotalTime>
  <Words>570</Words>
  <Application>Microsoft Office PowerPoint</Application>
  <PresentationFormat>화면 슬라이드 쇼(4:3)</PresentationFormat>
  <Paragraphs>125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웹 개요와 실습 환경 구축</vt:lpstr>
      <vt:lpstr>PowerPoint 프레젠테이션</vt:lpstr>
      <vt:lpstr>1.인터넷과 웹 소개</vt:lpstr>
      <vt:lpstr>1.인터넷과 웹 소개</vt:lpstr>
      <vt:lpstr>1.인터넷과 웹 소개</vt:lpstr>
      <vt:lpstr>1.인터넷과 웹 소개</vt:lpstr>
      <vt:lpstr>1.인터넷과 웹 소개</vt:lpstr>
      <vt:lpstr>1.인터넷과 웹 소개</vt:lpstr>
      <vt:lpstr>1.인터넷과 웹 소개</vt:lpstr>
      <vt:lpstr>1.인터넷과 웹 소개</vt:lpstr>
      <vt:lpstr>1.인터넷과 웹 소개</vt:lpstr>
      <vt:lpstr>2.웹의 동작 원리</vt:lpstr>
      <vt:lpstr>2.웹의 동작 원리</vt:lpstr>
      <vt:lpstr>2.웹의 동작 원리</vt:lpstr>
      <vt:lpstr>3. 보조 웹 표준 기술 소개</vt:lpstr>
      <vt:lpstr>3. 보조 웹 표준 기술 소개</vt:lpstr>
      <vt:lpstr>3. 보조 웹 표준 기술 소개</vt:lpstr>
      <vt:lpstr>4. HTML5 주요 기능 소개</vt:lpstr>
      <vt:lpstr>5. 실습 환경 구축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Home</cp:lastModifiedBy>
  <cp:revision>213</cp:revision>
  <dcterms:created xsi:type="dcterms:W3CDTF">2011-01-05T15:14:06Z</dcterms:created>
  <dcterms:modified xsi:type="dcterms:W3CDTF">2017-12-20T15:58:36Z</dcterms:modified>
</cp:coreProperties>
</file>