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2"/>
  </p:notesMasterIdLst>
  <p:handoutMasterIdLst>
    <p:handoutMasterId r:id="rId3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7" r:id="rId22"/>
    <p:sldId id="896" r:id="rId23"/>
    <p:sldId id="898" r:id="rId24"/>
    <p:sldId id="899" r:id="rId25"/>
    <p:sldId id="900" r:id="rId26"/>
    <p:sldId id="901" r:id="rId27"/>
    <p:sldId id="902" r:id="rId28"/>
    <p:sldId id="905" r:id="rId29"/>
    <p:sldId id="907" r:id="rId30"/>
    <p:sldId id="275" r:id="rId3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85" d="100"/>
          <a:sy n="85" d="100"/>
        </p:scale>
        <p:origin x="900" y="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2017-12-21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HTML5 </a:t>
            </a:r>
            <a:r>
              <a:rPr lang="ko-KR" altLang="en-US" dirty="0"/>
              <a:t>기본 태그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❶ 절대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http </a:t>
            </a:r>
            <a:r>
              <a:rPr lang="en-US" altLang="ko-KR" dirty="0"/>
              <a:t>://naver.com - </a:t>
            </a:r>
            <a:r>
              <a:rPr lang="ko-KR" altLang="en-US" dirty="0" err="1"/>
              <a:t>네이버의</a:t>
            </a:r>
            <a:r>
              <a:rPr lang="ko-KR" altLang="en-US" dirty="0"/>
              <a:t> 메인 페이지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ko-KR" altLang="en-US" dirty="0" smtClean="0"/>
              <a:t>       </a:t>
            </a:r>
            <a:r>
              <a:rPr lang="en-US" altLang="ko-KR" dirty="0"/>
              <a:t>/animal.jpg - </a:t>
            </a:r>
            <a:r>
              <a:rPr lang="ko-KR" altLang="en-US" dirty="0"/>
              <a:t>현재 웹 사이트 최상위 위치의 </a:t>
            </a:r>
            <a:r>
              <a:rPr lang="en-US" altLang="ko-KR" dirty="0"/>
              <a:t>animal.jpg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❷ 상대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animal.jpg </a:t>
            </a:r>
            <a:r>
              <a:rPr lang="en-US" altLang="ko-KR" dirty="0"/>
              <a:t>- </a:t>
            </a:r>
            <a:r>
              <a:rPr lang="ko-KR" altLang="en-US" dirty="0"/>
              <a:t>웹 페이지가 있는 폴더의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image/animal.jpg </a:t>
            </a:r>
            <a:r>
              <a:rPr lang="en-US" altLang="ko-KR" dirty="0"/>
              <a:t>- </a:t>
            </a:r>
            <a:r>
              <a:rPr lang="ko-KR" altLang="en-US" dirty="0"/>
              <a:t>웹 페이지가 있는 폴더에 포함된 </a:t>
            </a:r>
            <a:r>
              <a:rPr lang="en-US" altLang="ko-KR" dirty="0"/>
              <a:t>image </a:t>
            </a:r>
            <a:r>
              <a:rPr lang="ko-KR" altLang="en-US" dirty="0"/>
              <a:t>폴더의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ko-KR" altLang="en-US" dirty="0" smtClean="0"/>
              <a:t>       </a:t>
            </a:r>
            <a:r>
              <a:rPr lang="en-US" altLang="ko-KR" dirty="0"/>
              <a:t>../animal.jpg - </a:t>
            </a:r>
            <a:r>
              <a:rPr lang="ko-KR" altLang="en-US" dirty="0"/>
              <a:t>웹 페이지가 있는 폴더의 상위 폴더에 있는 </a:t>
            </a:r>
            <a:r>
              <a:rPr lang="en-US" altLang="ko-KR" dirty="0"/>
              <a:t>animal.jpg </a:t>
            </a:r>
            <a:r>
              <a:rPr lang="ko-KR" altLang="en-US" dirty="0"/>
              <a:t>파일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❸ 아이디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#</a:t>
            </a:r>
            <a:r>
              <a:rPr lang="en-US" altLang="ko-KR" dirty="0"/>
              <a:t>name - id </a:t>
            </a:r>
            <a:r>
              <a:rPr lang="ko-KR" altLang="en-US" dirty="0"/>
              <a:t>속성이 </a:t>
            </a:r>
            <a:r>
              <a:rPr lang="en-US" altLang="ko-KR" dirty="0"/>
              <a:t>name</a:t>
            </a:r>
            <a:r>
              <a:rPr lang="ko-KR" altLang="en-US" dirty="0"/>
              <a:t>인 태그의 위치로 이동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❹ 메일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  mailto </a:t>
            </a:r>
            <a:r>
              <a:rPr lang="en-US" altLang="ko-KR" dirty="0"/>
              <a:t>: hanb@hanbit.co.kr – </a:t>
            </a:r>
            <a:r>
              <a:rPr lang="ko-KR" altLang="en-US" dirty="0"/>
              <a:t>해당 주소로 메일 전송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3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3-4] </a:t>
            </a:r>
            <a:r>
              <a:rPr lang="ko-KR" altLang="en-US" dirty="0"/>
              <a:t>하이퍼링크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</a:t>
            </a:r>
            <a:r>
              <a:rPr lang="ko-KR" altLang="en-US" dirty="0"/>
              <a:t>특정 웹 </a:t>
            </a:r>
            <a:r>
              <a:rPr lang="ko-KR" altLang="en-US" dirty="0" smtClean="0"/>
              <a:t>페이지 연결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8" y="1404907"/>
            <a:ext cx="7560840" cy="339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23" y="4194962"/>
            <a:ext cx="3903645" cy="245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하이퍼링크 설정 </a:t>
            </a:r>
            <a:r>
              <a:rPr lang="en-US" altLang="ko-KR" dirty="0"/>
              <a:t>- </a:t>
            </a:r>
            <a:r>
              <a:rPr lang="ko-KR" altLang="en-US" dirty="0" smtClean="0"/>
              <a:t>웹 </a:t>
            </a:r>
            <a:r>
              <a:rPr lang="ko-KR" altLang="en-US" dirty="0"/>
              <a:t>페이지 내부에 연결하기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4398"/>
            <a:ext cx="6542310" cy="43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31" y="5156496"/>
            <a:ext cx="4166046" cy="168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글자 모양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글자 </a:t>
            </a:r>
            <a:r>
              <a:rPr lang="ko-KR" altLang="en-US" dirty="0"/>
              <a:t>모양 태그 내부에 제목 글자 태그와 본문 글자 태그는 넣을 수 </a:t>
            </a:r>
            <a:r>
              <a:rPr lang="ko-KR" altLang="en-US" dirty="0" smtClean="0"/>
              <a:t>없음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4" y="1451965"/>
            <a:ext cx="4621311" cy="2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60235"/>
            <a:ext cx="319460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3-5] </a:t>
            </a:r>
            <a:r>
              <a:rPr lang="ko-KR" altLang="en-US" dirty="0"/>
              <a:t>글자 모양 태그 활용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85" y="1443853"/>
            <a:ext cx="6348915" cy="138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10" y="2835792"/>
            <a:ext cx="6348915" cy="38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81" y="1988840"/>
            <a:ext cx="3305238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내비게이션</a:t>
            </a:r>
            <a:r>
              <a:rPr lang="ko-KR" altLang="en-US" dirty="0" smtClean="0"/>
              <a:t> 메뉴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사이트의 다른 웹 페이지로 이동할 수 있는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목록 태그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412776"/>
            <a:ext cx="7078364" cy="13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5" y="3179560"/>
            <a:ext cx="42672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869160"/>
            <a:ext cx="42386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3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3-6] </a:t>
            </a:r>
            <a:r>
              <a:rPr lang="ko-KR" altLang="en-US" dirty="0"/>
              <a:t>목록 태그 </a:t>
            </a:r>
            <a:r>
              <a:rPr lang="ko-KR" altLang="en-US" dirty="0" smtClean="0"/>
              <a:t>활용 </a:t>
            </a:r>
            <a:r>
              <a:rPr lang="en-US" altLang="ko-KR" dirty="0"/>
              <a:t>- </a:t>
            </a:r>
            <a:r>
              <a:rPr lang="ko-KR" altLang="en-US" dirty="0" smtClean="0"/>
              <a:t>글머리 </a:t>
            </a:r>
            <a:r>
              <a:rPr lang="ko-KR" altLang="en-US" dirty="0"/>
              <a:t>기호 목록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목록 태그 활용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순서 </a:t>
            </a:r>
            <a:r>
              <a:rPr lang="ko-KR" altLang="en-US" dirty="0"/>
              <a:t>번호 목록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목록 태그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432532"/>
            <a:ext cx="7089603" cy="21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327208"/>
            <a:ext cx="7089603" cy="22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1485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69160"/>
            <a:ext cx="1543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테이블 태그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1589611"/>
            <a:ext cx="52101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1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테이블 태그는 </a:t>
            </a:r>
            <a:r>
              <a:rPr lang="ko-KR" altLang="en-US" dirty="0" smtClean="0"/>
              <a:t>계층 </a:t>
            </a:r>
            <a:r>
              <a:rPr lang="ko-KR" altLang="en-US" dirty="0"/>
              <a:t>구조로 </a:t>
            </a:r>
            <a:r>
              <a:rPr lang="ko-KR" altLang="en-US" dirty="0" smtClean="0"/>
              <a:t>작성함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8516"/>
            <a:ext cx="6177397" cy="465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9" y="6018856"/>
            <a:ext cx="6192688" cy="77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5"/>
            <a:ext cx="3168352" cy="171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5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3-7] </a:t>
            </a:r>
            <a:r>
              <a:rPr lang="ko-KR" altLang="en-US" dirty="0"/>
              <a:t>표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5" y="1399713"/>
            <a:ext cx="68163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0297"/>
            <a:ext cx="3117306" cy="246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09" y="1667988"/>
            <a:ext cx="2657648" cy="9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지원하는 기본 태그를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공간 분할 태그와 </a:t>
            </a:r>
            <a:r>
              <a:rPr lang="ko-KR" altLang="en-US" dirty="0" err="1"/>
              <a:t>시맨틱</a:t>
            </a:r>
            <a:r>
              <a:rPr lang="ko-KR" altLang="en-US" dirty="0"/>
              <a:t> 태그의 용도를 이해하고 사용할 수 있습니다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목록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/>
            <a:r>
              <a:rPr lang="ko-KR" altLang="en-US" dirty="0" smtClean="0"/>
              <a:t>테이블 태그 </a:t>
            </a:r>
            <a:endParaRPr lang="en-US" altLang="ko-KR" dirty="0"/>
          </a:p>
          <a:p>
            <a:pPr lvl="1"/>
            <a:r>
              <a:rPr lang="ko-KR" altLang="en-US" dirty="0" smtClean="0"/>
              <a:t>이미지 태그</a:t>
            </a:r>
            <a:endParaRPr lang="en-US" altLang="ko-KR" dirty="0"/>
          </a:p>
          <a:p>
            <a:pPr lvl="1"/>
            <a:r>
              <a:rPr lang="ko-KR" altLang="en-US" dirty="0" smtClean="0"/>
              <a:t>공간 </a:t>
            </a:r>
            <a:r>
              <a:rPr lang="ko-KR" altLang="en-US" dirty="0"/>
              <a:t>분할 </a:t>
            </a:r>
            <a:r>
              <a:rPr lang="ko-KR" altLang="en-US" dirty="0" smtClean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th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/>
              <a:t>td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3-8] </a:t>
            </a:r>
            <a:r>
              <a:rPr lang="ko-KR" altLang="en-US" dirty="0"/>
              <a:t>행</a:t>
            </a:r>
            <a:r>
              <a:rPr lang="en-US" altLang="ko-KR" dirty="0"/>
              <a:t>·</a:t>
            </a:r>
            <a:r>
              <a:rPr lang="ko-KR" altLang="en-US" dirty="0"/>
              <a:t>열 합침 표 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6" y="1451965"/>
            <a:ext cx="4105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6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3-8] </a:t>
            </a:r>
            <a:r>
              <a:rPr lang="ko-KR" altLang="en-US" dirty="0"/>
              <a:t>행</a:t>
            </a:r>
            <a:r>
              <a:rPr lang="en-US" altLang="ko-KR" dirty="0"/>
              <a:t>·</a:t>
            </a:r>
            <a:r>
              <a:rPr lang="ko-KR" altLang="en-US" dirty="0"/>
              <a:t>열 합침 표 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테이블 </a:t>
            </a:r>
            <a:r>
              <a:rPr lang="ko-KR" altLang="en-US" dirty="0" smtClean="0"/>
              <a:t>태그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91" y="1399349"/>
            <a:ext cx="7200800" cy="52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71" y="4046960"/>
            <a:ext cx="24785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8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이미지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18002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44" y="2924944"/>
            <a:ext cx="48291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3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3-9] </a:t>
            </a:r>
            <a:r>
              <a:rPr lang="ko-KR" altLang="en-US" dirty="0"/>
              <a:t>이미지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이미지 파일 </a:t>
            </a:r>
            <a:r>
              <a:rPr lang="ko-KR" altLang="en-US" dirty="0" smtClean="0"/>
              <a:t>준비 </a:t>
            </a:r>
            <a:r>
              <a:rPr lang="en-US" altLang="ko-KR" dirty="0" smtClean="0"/>
              <a:t>: </a:t>
            </a:r>
            <a:r>
              <a:rPr lang="ko-KR" altLang="en-US" dirty="0"/>
              <a:t>준비 파일을 </a:t>
            </a:r>
            <a:r>
              <a:rPr lang="en-US" altLang="ko-KR" dirty="0"/>
              <a:t>HTML </a:t>
            </a:r>
            <a:r>
              <a:rPr lang="ko-KR" altLang="en-US" dirty="0"/>
              <a:t>페이지와 같은 </a:t>
            </a:r>
            <a:r>
              <a:rPr lang="ko-KR" altLang="en-US" dirty="0" smtClean="0"/>
              <a:t>폴더에 넣음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 smtClean="0"/>
              <a:t>속성에는 </a:t>
            </a:r>
            <a:r>
              <a:rPr lang="ko-KR" altLang="en-US" dirty="0"/>
              <a:t>웹에 있는 이미지의 경로를 </a:t>
            </a:r>
            <a:r>
              <a:rPr lang="ko-KR" altLang="en-US" dirty="0" err="1" smtClean="0"/>
              <a:t>넣어도됨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이미지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2100361"/>
            <a:ext cx="768085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91" y="3311110"/>
            <a:ext cx="4448187" cy="16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5733256"/>
            <a:ext cx="7680853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공간 분할 이유 </a:t>
            </a:r>
            <a:r>
              <a:rPr lang="en-US" altLang="ko-KR" dirty="0"/>
              <a:t>: CSS</a:t>
            </a:r>
            <a:r>
              <a:rPr lang="ko-KR" altLang="en-US" dirty="0"/>
              <a:t>로 원하는 레이아웃을 </a:t>
            </a:r>
            <a:r>
              <a:rPr lang="ko-KR" altLang="en-US" dirty="0" smtClean="0"/>
              <a:t>구성하기 위해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Div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대표적인 분할 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1" y="1805635"/>
            <a:ext cx="7416824" cy="346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8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기본 공간 분할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3-10] </a:t>
            </a:r>
            <a:r>
              <a:rPr lang="ko-KR" altLang="en-US" dirty="0"/>
              <a:t>공간 분할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블록 형식 </a:t>
            </a:r>
            <a:r>
              <a:rPr lang="ko-KR" altLang="en-US" dirty="0"/>
              <a:t>공간 </a:t>
            </a:r>
            <a:r>
              <a:rPr lang="ko-KR" altLang="en-US" dirty="0" smtClean="0"/>
              <a:t>분할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61295"/>
            <a:ext cx="4248472" cy="135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01" y="2994311"/>
            <a:ext cx="7272808" cy="22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96" y="4895609"/>
            <a:ext cx="4584913" cy="173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형식 </a:t>
            </a:r>
            <a:r>
              <a:rPr lang="ko-KR" altLang="en-US" dirty="0"/>
              <a:t>공간 </a:t>
            </a:r>
            <a:r>
              <a:rPr lang="ko-KR" altLang="en-US" dirty="0" smtClean="0"/>
              <a:t>분할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0" y="1406406"/>
            <a:ext cx="7087517" cy="221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40" y="3717032"/>
            <a:ext cx="4516536" cy="168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5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블록 </a:t>
            </a:r>
            <a:r>
              <a:rPr lang="ko-KR" altLang="en-US" dirty="0"/>
              <a:t>형식과 </a:t>
            </a:r>
            <a:r>
              <a:rPr lang="ko-KR" altLang="en-US" dirty="0" err="1"/>
              <a:t>인라인</a:t>
            </a:r>
            <a:r>
              <a:rPr lang="ko-KR" altLang="en-US" dirty="0"/>
              <a:t> 형식은 일반 태그에도 </a:t>
            </a:r>
            <a:r>
              <a:rPr lang="ko-KR" altLang="en-US" dirty="0" smtClean="0"/>
              <a:t>적용됨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200800" cy="202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26" y="1419146"/>
            <a:ext cx="2157570" cy="188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690583"/>
            <a:ext cx="4248472" cy="269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div </a:t>
            </a:r>
            <a:r>
              <a:rPr lang="ko-KR" altLang="en-US" dirty="0" smtClean="0"/>
              <a:t>태그를 사용한 일반 웹 페이지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7" y="1340768"/>
            <a:ext cx="6214638" cy="43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" y="5674984"/>
            <a:ext cx="6200301" cy="9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/>
              <a:t> 공간 분할 태그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632848" cy="346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페이지에서는 글자 태그가 </a:t>
            </a:r>
            <a:r>
              <a:rPr lang="ko-KR" altLang="en-US" dirty="0" smtClean="0"/>
              <a:t>비중이 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7" y="1550422"/>
            <a:ext cx="7239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제목 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문서의 제목을 표현할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Heading</a:t>
            </a:r>
            <a:r>
              <a:rPr lang="ko-KR" altLang="en-US" dirty="0"/>
              <a:t>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61943"/>
            <a:ext cx="5219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51399" y="980728"/>
            <a:ext cx="8686800" cy="5715000"/>
          </a:xfrm>
        </p:spPr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3-1] </a:t>
            </a:r>
            <a:r>
              <a:rPr lang="ko-KR" altLang="en-US" dirty="0"/>
              <a:t>기본 제목 글자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52320" cy="403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563" y="3075329"/>
            <a:ext cx="3270514" cy="337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본문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제목 다음에 나오는 </a:t>
            </a:r>
            <a:r>
              <a:rPr lang="ko-KR" altLang="en-US" dirty="0" smtClean="0"/>
              <a:t>본문</a:t>
            </a:r>
            <a:r>
              <a:rPr lang="en-US" altLang="ko-KR" dirty="0"/>
              <a:t>, p </a:t>
            </a:r>
            <a:r>
              <a:rPr lang="ko-KR" altLang="en-US" dirty="0"/>
              <a:t>태그는 </a:t>
            </a:r>
            <a:r>
              <a:rPr lang="en-US" altLang="ko-KR" dirty="0" smtClean="0"/>
              <a:t>Paragraph</a:t>
            </a:r>
            <a:r>
              <a:rPr lang="ko-KR" altLang="en-US" dirty="0" smtClean="0"/>
              <a:t>를 </a:t>
            </a:r>
            <a:r>
              <a:rPr lang="ko-KR" altLang="en-US" dirty="0"/>
              <a:t>의미하며 문단 하나를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3-2] </a:t>
            </a:r>
            <a:r>
              <a:rPr lang="ko-KR" altLang="en-US" dirty="0"/>
              <a:t>기본 본문 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8" y="1818697"/>
            <a:ext cx="3635389" cy="11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03" y="3558984"/>
            <a:ext cx="7167593" cy="20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3" y="5615659"/>
            <a:ext cx="7160111" cy="10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3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본문 </a:t>
            </a:r>
            <a:r>
              <a:rPr lang="ko-KR" altLang="en-US" dirty="0"/>
              <a:t>태그 </a:t>
            </a:r>
            <a:r>
              <a:rPr lang="en-US" altLang="ko-KR" dirty="0"/>
              <a:t>- </a:t>
            </a: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태그는 다른 글자 태그 내부에 </a:t>
            </a:r>
            <a:r>
              <a:rPr lang="ko-KR" altLang="en-US" dirty="0" smtClean="0"/>
              <a:t>삽입가능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태그는 </a:t>
            </a:r>
            <a:r>
              <a:rPr lang="ko-KR" altLang="en-US" dirty="0" smtClean="0"/>
              <a:t>불가</a:t>
            </a:r>
            <a:r>
              <a:rPr lang="ko-KR" altLang="en-US" dirty="0"/>
              <a:t>능</a:t>
            </a:r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019175"/>
            <a:ext cx="5870798" cy="194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0" y="4522183"/>
            <a:ext cx="3547110" cy="148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3-3] </a:t>
            </a:r>
            <a:r>
              <a:rPr lang="ko-KR" altLang="en-US" dirty="0"/>
              <a:t>본문 태그 활용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7" y="1445595"/>
            <a:ext cx="6920200" cy="4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62" y="1157563"/>
            <a:ext cx="3748816" cy="228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하이퍼링크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하이퍼텍스트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사용자의 선택에 </a:t>
            </a:r>
            <a:r>
              <a:rPr lang="ko-KR" altLang="en-US" dirty="0" smtClean="0"/>
              <a:t>따라 특정 </a:t>
            </a:r>
            <a:r>
              <a:rPr lang="ko-KR" altLang="en-US" dirty="0"/>
              <a:t>정보로 </a:t>
            </a:r>
            <a:r>
              <a:rPr lang="ko-KR" altLang="en-US" dirty="0" smtClean="0"/>
              <a:t>이동하는 조직된 문서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(Anchor) : </a:t>
            </a:r>
            <a:r>
              <a:rPr lang="ko-KR" altLang="en-US" dirty="0"/>
              <a:t>다른 웹 페이지나 웹 페이지 내부의 특정 위치로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Href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en-US" altLang="ko-KR" dirty="0"/>
              <a:t>Hyper Reference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글자 태그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2714476"/>
            <a:ext cx="3743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4221088"/>
            <a:ext cx="6657555" cy="127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1714</TotalTime>
  <Words>537</Words>
  <Application>Microsoft Office PowerPoint</Application>
  <PresentationFormat>화면 슬라이드 쇼(4:3)</PresentationFormat>
  <Paragraphs>144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HTML5 기본 태그</vt:lpstr>
      <vt:lpstr>PowerPoint 프레젠테이션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1. 글자 태그</vt:lpstr>
      <vt:lpstr>2. 목록 태그</vt:lpstr>
      <vt:lpstr>2. 목록 태그</vt:lpstr>
      <vt:lpstr>3. 테이블 태그</vt:lpstr>
      <vt:lpstr>3. 테이블 태그</vt:lpstr>
      <vt:lpstr>3. 테이블 태그</vt:lpstr>
      <vt:lpstr>3. 테이블 태그</vt:lpstr>
      <vt:lpstr>3. 테이블 태그</vt:lpstr>
      <vt:lpstr>4. 이미지 태그</vt:lpstr>
      <vt:lpstr>4. 이미지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5. 공간 분할 태그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Home</cp:lastModifiedBy>
  <cp:revision>259</cp:revision>
  <dcterms:created xsi:type="dcterms:W3CDTF">2011-01-05T15:14:06Z</dcterms:created>
  <dcterms:modified xsi:type="dcterms:W3CDTF">2017-12-20T17:03:27Z</dcterms:modified>
</cp:coreProperties>
</file>