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74" r:id="rId9"/>
    <p:sldId id="275" r:id="rId10"/>
    <p:sldId id="267" r:id="rId11"/>
    <p:sldId id="265" r:id="rId12"/>
    <p:sldId id="268" r:id="rId13"/>
    <p:sldId id="269" r:id="rId14"/>
    <p:sldId id="264" r:id="rId15"/>
    <p:sldId id="270" r:id="rId16"/>
    <p:sldId id="261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4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74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851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76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79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16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05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5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0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4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7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6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3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2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42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SQL Project – Superstore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SQL for Business Intelligence</a:t>
            </a:r>
          </a:p>
          <a:p>
            <a:r>
              <a:t>Presented by Ritesh Nirmal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1BBD-A11E-D39D-3346-DE8A8169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1E240F-085F-71B6-2431-93DB99D35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3556"/>
            <a:ext cx="3905795" cy="10478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CD4F14-7AA8-C871-28E3-D91821C77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244" y="3784712"/>
            <a:ext cx="242921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7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E39A-8868-89D5-9949-04A356BC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- Most Sold Products:</a:t>
            </a:r>
            <a:br>
              <a:rPr lang="en-US" dirty="0"/>
            </a:br>
            <a:r>
              <a:rPr lang="en-US" dirty="0"/>
              <a:t>  SELECT </a:t>
            </a:r>
            <a:r>
              <a:rPr lang="en-US" dirty="0" err="1"/>
              <a:t>Product_Name</a:t>
            </a:r>
            <a:r>
              <a:rPr lang="en-US" dirty="0"/>
              <a:t>, SUM(Quantity) FROM superstore GROUP BY </a:t>
            </a:r>
            <a:r>
              <a:rPr lang="en-US" dirty="0" err="1"/>
              <a:t>Product_Name</a:t>
            </a:r>
            <a:r>
              <a:rPr lang="en-US" dirty="0"/>
              <a:t> ORDER BY SUM(Quantity) DESC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5EA8-F3F3-4298-D757-4F8C058A8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30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654F-2255-B848-7F98-F2FBE7CD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7"/>
            <a:ext cx="7429499" cy="515301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37ADAE-E523-C07B-3A63-BE0AE820F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411" y="3505922"/>
            <a:ext cx="1810003" cy="10288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9A045F-A99B-2BD0-5AB5-B1A9595D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66" y="2058560"/>
            <a:ext cx="3419952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0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5E71-9881-5C60-6095-2BFAF1C7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1E791C-F37E-09FD-DA73-63EB32966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713" y="1897257"/>
            <a:ext cx="3096057" cy="1257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C3EB5B-351C-A305-1028-7901D34DE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853" y="4389242"/>
            <a:ext cx="258163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2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B3AA-9C60-F866-1757-F4A25472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Customers by Sales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F3F3-1055-03A7-F9D9-EA0EF0796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48587-8A63-0C42-2328-BDD4EFBD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1816827"/>
            <a:ext cx="5132497" cy="1709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059DD1-49D6-1635-F3CB-BD95F0016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58" y="4472358"/>
            <a:ext cx="4866968" cy="187043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F07009A-AED4-B689-7369-389BC8C2AEF0}"/>
              </a:ext>
            </a:extLst>
          </p:cNvPr>
          <p:cNvSpPr/>
          <p:nvPr/>
        </p:nvSpPr>
        <p:spPr>
          <a:xfrm>
            <a:off x="1897626" y="5053781"/>
            <a:ext cx="1111045" cy="4522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45C3A519-FF1C-3C62-4E0D-940F038B152E}"/>
              </a:ext>
            </a:extLst>
          </p:cNvPr>
          <p:cNvSpPr/>
          <p:nvPr/>
        </p:nvSpPr>
        <p:spPr>
          <a:xfrm>
            <a:off x="5329084" y="2438400"/>
            <a:ext cx="1032387" cy="44245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47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6D76-DFE5-BA67-579D-DAA477B1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64F84-6DB8-5642-0DF5-7D46D0B6E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225" y="1807651"/>
            <a:ext cx="4458322" cy="714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C924E-774B-7BA9-E387-AAEB6ABCA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011" y="5449461"/>
            <a:ext cx="1276528" cy="571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2A1545-E95F-E30A-434B-E53C60A88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480" y="3750860"/>
            <a:ext cx="1810003" cy="543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73E310-7137-F6CF-8253-90795A018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903" y="2230718"/>
            <a:ext cx="1771897" cy="66684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2AEEE98-EC51-8905-1AE1-302DE373F1E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49097" y="1842828"/>
            <a:ext cx="2465806" cy="72131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0F11317-BABA-16FE-A61A-58C126D44046}"/>
              </a:ext>
            </a:extLst>
          </p:cNvPr>
          <p:cNvCxnSpPr>
            <a:cxnSpLocks/>
          </p:cNvCxnSpPr>
          <p:nvPr/>
        </p:nvCxnSpPr>
        <p:spPr>
          <a:xfrm>
            <a:off x="4149212" y="2095635"/>
            <a:ext cx="2172930" cy="16552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90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SQL Queries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/>
              <a:t>- Sub-Categories with High Sales but Loss:</a:t>
            </a:r>
          </a:p>
          <a:p>
            <a:r>
              <a:rPr dirty="0"/>
              <a:t>  SELECT </a:t>
            </a:r>
            <a:r>
              <a:rPr dirty="0" err="1"/>
              <a:t>Sub_Category</a:t>
            </a:r>
            <a:r>
              <a:rPr dirty="0"/>
              <a:t>, SUM(Sales), SUM(Profit) FROM superstore GROUP BY </a:t>
            </a:r>
            <a:r>
              <a:rPr dirty="0" err="1"/>
              <a:t>Sub_Category</a:t>
            </a:r>
            <a:r>
              <a:rPr dirty="0"/>
              <a:t> HAVING SUM(Sales) &gt; 10000 AND SUM(Profit) &lt; 0;</a:t>
            </a:r>
          </a:p>
          <a:p>
            <a:endParaRPr dirty="0"/>
          </a:p>
          <a:p>
            <a:r>
              <a:rPr dirty="0"/>
              <a:t>- Monthly Sales Trend for Central Region:</a:t>
            </a:r>
          </a:p>
          <a:p>
            <a:r>
              <a:rPr dirty="0"/>
              <a:t>  SELECT DATE_FORMAT(</a:t>
            </a:r>
            <a:r>
              <a:rPr dirty="0" err="1"/>
              <a:t>Order_Date</a:t>
            </a:r>
            <a:r>
              <a:rPr dirty="0"/>
              <a:t>, '%Y-%m') AS Month, SUM(Sales), SUM(Profit) FROM superstore WHERE Region = 'Central' GROUP BY Month;</a:t>
            </a:r>
          </a:p>
          <a:p>
            <a:endParaRPr dirty="0"/>
          </a:p>
          <a:p>
            <a:r>
              <a:rPr dirty="0"/>
              <a:t>- Ship Mode with Fastest Delivery:</a:t>
            </a:r>
          </a:p>
          <a:p>
            <a:r>
              <a:rPr dirty="0"/>
              <a:t>  SELECT </a:t>
            </a:r>
            <a:r>
              <a:rPr dirty="0" err="1"/>
              <a:t>Ship_Mode</a:t>
            </a:r>
            <a:r>
              <a:rPr dirty="0"/>
              <a:t>, AVG(DATEDIFF(</a:t>
            </a:r>
            <a:r>
              <a:rPr dirty="0" err="1"/>
              <a:t>Ship_Date</a:t>
            </a:r>
            <a:r>
              <a:rPr dirty="0"/>
              <a:t>, </a:t>
            </a:r>
            <a:r>
              <a:rPr dirty="0" err="1"/>
              <a:t>Order_Date</a:t>
            </a:r>
            <a:r>
              <a:rPr dirty="0"/>
              <a:t>)) FROM superstore GROUP BY </a:t>
            </a:r>
            <a:r>
              <a:rPr dirty="0" err="1"/>
              <a:t>Ship_Mode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SQL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- RFM Analysis:</a:t>
            </a:r>
          </a:p>
          <a:p>
            <a:r>
              <a:rPr dirty="0"/>
              <a:t>  SELECT </a:t>
            </a:r>
            <a:r>
              <a:rPr dirty="0" err="1"/>
              <a:t>Customer_ID</a:t>
            </a:r>
            <a:r>
              <a:rPr dirty="0"/>
              <a:t>, MAX(</a:t>
            </a:r>
            <a:r>
              <a:rPr dirty="0" err="1"/>
              <a:t>Order_Date</a:t>
            </a:r>
            <a:r>
              <a:rPr dirty="0"/>
              <a:t>), DATEDIFF(CURDATE(), MAX(</a:t>
            </a:r>
            <a:r>
              <a:rPr dirty="0" err="1"/>
              <a:t>Order_Date</a:t>
            </a:r>
            <a:r>
              <a:rPr dirty="0"/>
              <a:t>)) AS Recency,</a:t>
            </a:r>
          </a:p>
          <a:p>
            <a:r>
              <a:rPr dirty="0"/>
              <a:t>         COUNT(DISTINCT </a:t>
            </a:r>
            <a:r>
              <a:rPr dirty="0" err="1"/>
              <a:t>Order_ID</a:t>
            </a:r>
            <a:r>
              <a:rPr dirty="0"/>
              <a:t>) AS Frequency, SUM(Sales) AS Monetary FROM superstore GROUP BY </a:t>
            </a:r>
            <a:r>
              <a:rPr dirty="0" err="1"/>
              <a:t>Customer_ID</a:t>
            </a:r>
            <a:r>
              <a:rPr dirty="0"/>
              <a:t>;</a:t>
            </a:r>
          </a:p>
          <a:p>
            <a:endParaRPr dirty="0"/>
          </a:p>
          <a:p>
            <a:r>
              <a:rPr dirty="0"/>
              <a:t>- Cumulative Sales:</a:t>
            </a:r>
          </a:p>
          <a:p>
            <a:r>
              <a:rPr dirty="0"/>
              <a:t>  SELECT DATE_FORMAT(</a:t>
            </a:r>
            <a:r>
              <a:rPr dirty="0" err="1"/>
              <a:t>Order_Date</a:t>
            </a:r>
            <a:r>
              <a:rPr dirty="0"/>
              <a:t>, '%Y-%m') AS Month, SUM(Sales), SUM(SUM(Sales)) OVER (ORDER BY Month) AS </a:t>
            </a:r>
            <a:r>
              <a:rPr dirty="0" err="1"/>
              <a:t>Cumulative_Sales</a:t>
            </a:r>
            <a:r>
              <a:rPr dirty="0"/>
              <a:t> FROM superstore GROUP BY Month;</a:t>
            </a:r>
          </a:p>
          <a:p>
            <a:endParaRPr dirty="0"/>
          </a:p>
          <a:p>
            <a:r>
              <a:rPr dirty="0"/>
              <a:t>- Sales Contribution by Region:</a:t>
            </a:r>
          </a:p>
          <a:p>
            <a:r>
              <a:rPr dirty="0"/>
              <a:t>  SELECT Region, SUM(Sales) * 100 / (SELECT SUM(Sales) FROM superstore) AS Contribution FROM superstore GROUP BY Region;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SQL helps extract actionable insights from Superstore dataset.</a:t>
            </a:r>
          </a:p>
          <a:p>
            <a:r>
              <a:t>- Focus on top performing categories, customers, and regions.</a:t>
            </a:r>
          </a:p>
          <a:p>
            <a:r>
              <a:t>- Optimize shipping methods and target high-value customers.</a:t>
            </a:r>
          </a:p>
          <a:p>
            <a:r>
              <a:t>- Future Scope: Visualize with Power BI/Tableau.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Superstore dataset simulates retail sales across products, customers, and regions.</a:t>
            </a:r>
          </a:p>
          <a:p>
            <a:r>
              <a:t>- SQL used to analyze business trends and performance.</a:t>
            </a:r>
          </a:p>
          <a:p>
            <a:r>
              <a:t>- Project Objective: Extract insights using SQL queries.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Format: CSV file (Superstore.csv)</a:t>
            </a:r>
          </a:p>
          <a:p>
            <a:r>
              <a:t>- Rows: 9,994 (approx.)</a:t>
            </a:r>
          </a:p>
          <a:p>
            <a:r>
              <a:t>- Key Columns: Order_ID, Customer_Name, Sales, Profit, Region, Category</a:t>
            </a:r>
          </a:p>
          <a:p>
            <a:r>
              <a:t>- Tool Used: MySQL (Workbench or Command Line)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Loading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1. Create table in MySQL using CREATE TABLE command.</a:t>
            </a:r>
          </a:p>
          <a:p>
            <a:r>
              <a:t>2. Use LOAD DATA INFILE:</a:t>
            </a:r>
          </a:p>
          <a:p>
            <a:r>
              <a:t>   LOAD DATA INFILE '/path/to/Superstore.csv'</a:t>
            </a:r>
          </a:p>
          <a:p>
            <a:r>
              <a:t>   INTO TABLE superstore</a:t>
            </a:r>
          </a:p>
          <a:p>
            <a:r>
              <a:t>   FIELDS TERMINATED BY ',' ENCLOSED BY '"'</a:t>
            </a:r>
          </a:p>
          <a:p>
            <a:r>
              <a:t>   LINES TERMINATED BY '\n'</a:t>
            </a:r>
          </a:p>
          <a:p>
            <a:r>
              <a:t>   IGNORE 1 ROWS;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127820"/>
            <a:ext cx="7429499" cy="11700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dirty="0"/>
              <a:t> </a:t>
            </a:r>
            <a:r>
              <a:rPr lang="en-US" dirty="0"/>
              <a:t>1</a:t>
            </a:r>
            <a:r>
              <a:rPr lang="en-US" sz="9600" dirty="0"/>
              <a:t>.</a:t>
            </a:r>
            <a:r>
              <a:rPr lang="en-US" sz="4000" dirty="0"/>
              <a:t>Total Sales and Profit by Category</a:t>
            </a:r>
            <a:r>
              <a:rPr lang="en-US" dirty="0"/>
              <a:t>: </a:t>
            </a:r>
            <a:br>
              <a:rPr lang="en-U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8323" y="1524000"/>
            <a:ext cx="9242323" cy="5437239"/>
          </a:xfrm>
        </p:spPr>
        <p:txBody>
          <a:bodyPr>
            <a:normAutofit fontScale="25000" lnSpcReduction="20000"/>
          </a:bodyPr>
          <a:lstStyle/>
          <a:p>
            <a:pPr lvl="8"/>
            <a:r>
              <a:rPr dirty="0"/>
              <a:t>:</a:t>
            </a:r>
            <a:r>
              <a:rPr lang="en-IN" dirty="0"/>
              <a:t>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11200" dirty="0"/>
              <a:t>     </a:t>
            </a:r>
            <a:r>
              <a:rPr lang="en-IN" sz="14400" dirty="0"/>
              <a:t>QUERY</a:t>
            </a:r>
            <a:r>
              <a:rPr lang="en-IN" sz="11200" dirty="0"/>
              <a:t>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sz="11200" dirty="0"/>
              <a:t>                                                                            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</a:t>
            </a:r>
          </a:p>
          <a:p>
            <a:pPr marL="0" indent="0">
              <a:buNone/>
            </a:pPr>
            <a:endParaRPr lang="en-IN" sz="16000" i="1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IN" sz="8000" dirty="0">
                <a:latin typeface="AUTO"/>
              </a:rPr>
              <a:t>                     </a:t>
            </a:r>
            <a:r>
              <a:rPr lang="en-IN" sz="16000" dirty="0">
                <a:latin typeface="AUTO"/>
              </a:rPr>
              <a:t>OUTPUT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 SELECT Category, SUM(Sales), SUM(Profit) FROM superstore GROUP BY Category;</a:t>
            </a:r>
          </a:p>
          <a:p>
            <a:endParaRPr dirty="0"/>
          </a:p>
          <a:p>
            <a:r>
              <a:rPr dirty="0"/>
              <a:t>- Top 5 Customers by Sales:</a:t>
            </a:r>
          </a:p>
          <a:p>
            <a:r>
              <a:rPr dirty="0"/>
              <a:t>  SELECT </a:t>
            </a:r>
            <a:r>
              <a:rPr dirty="0" err="1"/>
              <a:t>Customer_Name</a:t>
            </a:r>
            <a:r>
              <a:rPr dirty="0"/>
              <a:t>, SUM(Sales) FROM superstore GROUP BY </a:t>
            </a:r>
            <a:r>
              <a:rPr dirty="0" err="1"/>
              <a:t>Customer_Name</a:t>
            </a:r>
            <a:r>
              <a:rPr dirty="0"/>
              <a:t> ORDER BY SUM(Sales) DESC LIMIT 5;</a:t>
            </a:r>
          </a:p>
          <a:p>
            <a:endParaRPr dirty="0"/>
          </a:p>
          <a:p>
            <a:r>
              <a:rPr dirty="0"/>
              <a:t>- Most Sold Products:</a:t>
            </a:r>
          </a:p>
          <a:p>
            <a:r>
              <a:rPr dirty="0"/>
              <a:t>  SELECT </a:t>
            </a:r>
            <a:r>
              <a:rPr dirty="0" err="1"/>
              <a:t>Product_Name</a:t>
            </a:r>
            <a:r>
              <a:rPr dirty="0"/>
              <a:t>, SUM(Quantity) FROM superstore GROUP BY </a:t>
            </a:r>
            <a:r>
              <a:rPr dirty="0" err="1"/>
              <a:t>Product_Name</a:t>
            </a:r>
            <a:r>
              <a:rPr dirty="0"/>
              <a:t> ORDER BY SUM(Quantity) DESC;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5B05D6-683A-D390-0145-C5618AEB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0" y="2547335"/>
            <a:ext cx="4458410" cy="17633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3392E5-C546-C5DF-0C19-753E220E4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25" y="4591666"/>
            <a:ext cx="4780936" cy="2038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84F65EF5-7525-D72B-6FF1-1CFF60A80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42" y="1"/>
            <a:ext cx="8267777" cy="1190791"/>
          </a:xfrm>
        </p:spPr>
        <p:txBody>
          <a:bodyPr/>
          <a:lstStyle/>
          <a:p>
            <a:r>
              <a:rPr lang="en-IN" sz="4000" dirty="0"/>
              <a:t>QUERY</a:t>
            </a:r>
            <a:r>
              <a:rPr lang="en-IN" dirty="0"/>
              <a:t> 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C9CE219D-A0AA-CD63-40D5-F99387C40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52" y="1700981"/>
            <a:ext cx="9006348" cy="5157018"/>
          </a:xfrm>
        </p:spPr>
        <p:txBody>
          <a:bodyPr/>
          <a:lstStyle/>
          <a:p>
            <a:endParaRPr lang="en-IN" strike="sngStrike" dirty="0"/>
          </a:p>
          <a:p>
            <a:r>
              <a:rPr lang="en-IN" strike="sngStrike" dirty="0"/>
              <a:t>                 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F67B908-6021-1491-9C07-B0E88432E12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706762" y="4739147"/>
            <a:ext cx="4444180" cy="1762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75F7F-2DFD-C666-E269-66001A921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1" y="2561130"/>
            <a:ext cx="4719483" cy="1762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737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6AF4-6198-04BC-B658-DA864EB1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58AF22-D7F1-91F8-BE77-A57D9E80D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031" y="3227517"/>
            <a:ext cx="4725059" cy="1448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5D7A7-ACC9-D16C-D945-FA0D75D09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55" y="5025412"/>
            <a:ext cx="4163006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CAA0-3252-3588-0231-EE67B0B0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E67C-11E4-DF75-7BD6-F5E909039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63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3FCF8-4B69-2346-9097-4BF7280BD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38D114-B161-C85A-FF24-43C74B68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2. Most sold products by quantity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1C535-E1C9-EAD9-27C2-21C5004F5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DGG</a:t>
            </a:r>
          </a:p>
        </p:txBody>
      </p:sp>
    </p:spTree>
    <p:extLst>
      <p:ext uri="{BB962C8B-B14F-4D97-AF65-F5344CB8AC3E}">
        <p14:creationId xmlns:p14="http://schemas.microsoft.com/office/powerpoint/2010/main" val="3020856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411</TotalTime>
  <Words>616</Words>
  <Application>Microsoft Office PowerPoint</Application>
  <PresentationFormat>On-screen Show (4:3)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AUTO</vt:lpstr>
      <vt:lpstr>Tw Cen MT</vt:lpstr>
      <vt:lpstr>Circuit</vt:lpstr>
      <vt:lpstr>SQL Project – Superstore Data Analysis</vt:lpstr>
      <vt:lpstr>Introduction</vt:lpstr>
      <vt:lpstr>Dataset Overview</vt:lpstr>
      <vt:lpstr>Data Loading in SQL</vt:lpstr>
      <vt:lpstr> 1.Total Sales and Profit by Category:  </vt:lpstr>
      <vt:lpstr>QUERY </vt:lpstr>
      <vt:lpstr>PowerPoint Presentation</vt:lpstr>
      <vt:lpstr>PowerPoint Presentation</vt:lpstr>
      <vt:lpstr>2. Most sold products by quantity</vt:lpstr>
      <vt:lpstr>PowerPoint Presentation</vt:lpstr>
      <vt:lpstr>- Most Sold Products:   SELECT Product_Name, SUM(Quantity) FROM superstore GROUP BY Product_Name ORDER BY SUM(Quantity) DESC</vt:lpstr>
      <vt:lpstr>PowerPoint Presentation</vt:lpstr>
      <vt:lpstr>PowerPoint Presentation</vt:lpstr>
      <vt:lpstr>Top 5 Customers by Sales</vt:lpstr>
      <vt:lpstr>PowerPoint Presentation</vt:lpstr>
      <vt:lpstr>Key SQL Queries (Part 2)</vt:lpstr>
      <vt:lpstr>Advanced SQL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RITESH NIRMAL</cp:lastModifiedBy>
  <cp:revision>2</cp:revision>
  <dcterms:created xsi:type="dcterms:W3CDTF">2013-01-27T09:14:16Z</dcterms:created>
  <dcterms:modified xsi:type="dcterms:W3CDTF">2025-06-27T19:18:07Z</dcterms:modified>
  <cp:category/>
</cp:coreProperties>
</file>