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7" r:id="rId8"/>
    <p:sldId id="268"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3145" y="1783351"/>
            <a:ext cx="4741916" cy="505908"/>
          </a:xfrm>
          <a:prstGeom prst="rect">
            <a:avLst/>
          </a:prstGeom>
        </p:spPr>
        <p:txBody>
          <a:bodyPr vert="horz" wrap="square" lIns="0" tIns="13335" rIns="0" bIns="0" rtlCol="0" anchor="b">
            <a:spAutoFit/>
          </a:bodyPr>
          <a:lstStyle/>
          <a:p>
            <a:pPr marL="12700" algn="r">
              <a:lnSpc>
                <a:spcPct val="100000"/>
              </a:lnSpc>
              <a:spcBef>
                <a:spcPts val="105"/>
              </a:spcBef>
            </a:pPr>
            <a:r>
              <a:rPr lang="en-US" sz="3200" b="1" spc="5" dirty="0">
                <a:solidFill>
                  <a:srgbClr val="1CACE3"/>
                </a:solidFill>
                <a:latin typeface="Arial"/>
                <a:cs typeface="Arial"/>
              </a:rPr>
              <a:t>Netflix data analysis </a:t>
            </a:r>
            <a:endParaRPr sz="3200" dirty="0">
              <a:latin typeface="Arial"/>
              <a:cs typeface="Arial"/>
            </a:endParaRPr>
          </a:p>
        </p:txBody>
      </p:sp>
      <p:sp>
        <p:nvSpPr>
          <p:cNvPr id="3" name="object 3"/>
          <p:cNvSpPr txBox="1">
            <a:spLocks noGrp="1"/>
          </p:cNvSpPr>
          <p:nvPr>
            <p:ph type="title"/>
          </p:nvPr>
        </p:nvSpPr>
        <p:spPr>
          <a:xfrm>
            <a:off x="3163145" y="786467"/>
            <a:ext cx="5660025" cy="570669"/>
          </a:xfrm>
          <a:prstGeom prst="rect">
            <a:avLst/>
          </a:prstGeom>
        </p:spPr>
        <p:txBody>
          <a:bodyPr vert="horz" wrap="square" lIns="0" tIns="16510" rIns="0" bIns="0" rtlCol="0" anchor="ctr">
            <a:spAutoFit/>
          </a:bodyPr>
          <a:lstStyle/>
          <a:p>
            <a:pPr marL="12700" algn="ctr">
              <a:lnSpc>
                <a:spcPct val="100000"/>
              </a:lnSpc>
              <a:spcBef>
                <a:spcPts val="130"/>
              </a:spcBef>
            </a:pPr>
            <a:r>
              <a:rPr sz="3600" spc="20" dirty="0">
                <a:solidFill>
                  <a:srgbClr val="1382AC"/>
                </a:solidFill>
              </a:rPr>
              <a:t>CAP</a:t>
            </a:r>
            <a:r>
              <a:rPr sz="3600" spc="35" dirty="0">
                <a:solidFill>
                  <a:srgbClr val="1382AC"/>
                </a:solidFill>
              </a:rPr>
              <a:t>S</a:t>
            </a:r>
            <a:r>
              <a:rPr sz="3600" spc="-10" dirty="0">
                <a:solidFill>
                  <a:srgbClr val="1382AC"/>
                </a:solidFill>
              </a:rPr>
              <a:t>T</a:t>
            </a:r>
            <a:r>
              <a:rPr sz="3600" spc="-20" dirty="0">
                <a:solidFill>
                  <a:srgbClr val="1382AC"/>
                </a:solidFill>
              </a:rPr>
              <a:t>O</a:t>
            </a:r>
            <a:r>
              <a:rPr sz="3600" spc="20" dirty="0">
                <a:solidFill>
                  <a:srgbClr val="1382AC"/>
                </a:solidFill>
              </a:rPr>
              <a:t>NE</a:t>
            </a:r>
            <a:r>
              <a:rPr sz="3600" spc="-200" dirty="0">
                <a:solidFill>
                  <a:srgbClr val="1382AC"/>
                </a:solidFill>
              </a:rPr>
              <a:t> </a:t>
            </a:r>
            <a:r>
              <a:rPr sz="3600" spc="35" dirty="0">
                <a:solidFill>
                  <a:srgbClr val="1382AC"/>
                </a:solidFill>
              </a:rPr>
              <a:t>P</a:t>
            </a:r>
            <a:r>
              <a:rPr sz="3600" spc="20" dirty="0">
                <a:solidFill>
                  <a:srgbClr val="1382AC"/>
                </a:solidFill>
              </a:rPr>
              <a:t>R</a:t>
            </a:r>
            <a:r>
              <a:rPr sz="3600" spc="-20" dirty="0">
                <a:solidFill>
                  <a:srgbClr val="1382AC"/>
                </a:solidFill>
              </a:rPr>
              <a:t>O</a:t>
            </a:r>
            <a:r>
              <a:rPr sz="3600" spc="15" dirty="0">
                <a:solidFill>
                  <a:srgbClr val="1382AC"/>
                </a:solidFill>
              </a:rPr>
              <a:t>J</a:t>
            </a:r>
            <a:r>
              <a:rPr sz="3600" spc="40" dirty="0">
                <a:solidFill>
                  <a:srgbClr val="1382AC"/>
                </a:solidFill>
              </a:rPr>
              <a:t>E</a:t>
            </a:r>
            <a:r>
              <a:rPr sz="3600" spc="20" dirty="0">
                <a:solidFill>
                  <a:srgbClr val="1382AC"/>
                </a:solidFill>
              </a:rPr>
              <a:t>CT</a:t>
            </a:r>
            <a:endParaRPr sz="3600"/>
          </a:p>
        </p:txBody>
      </p:sp>
      <p:sp>
        <p:nvSpPr>
          <p:cNvPr id="4" name="object 4"/>
          <p:cNvSpPr txBox="1"/>
          <p:nvPr/>
        </p:nvSpPr>
        <p:spPr>
          <a:xfrm>
            <a:off x="435975" y="2924538"/>
            <a:ext cx="11296650" cy="3693319"/>
          </a:xfrm>
          <a:prstGeom prst="rect">
            <a:avLst/>
          </a:prstGeom>
          <a:solidFill>
            <a:srgbClr val="465258"/>
          </a:solidFill>
        </p:spPr>
        <p:txBody>
          <a:bodyPr vert="horz" wrap="square" lIns="0" tIns="0" rIns="0" bIns="0" rtlCol="0">
            <a:spAutoFit/>
          </a:bodyPr>
          <a:lstStyle/>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a:lnSpc>
                <a:spcPct val="100000"/>
              </a:lnSpc>
            </a:pPr>
            <a:endParaRPr sz="2400" dirty="0">
              <a:latin typeface="Times New Roman"/>
              <a:cs typeface="Times New Roman"/>
            </a:endParaRPr>
          </a:p>
          <a:p>
            <a:pPr marL="2763520">
              <a:lnSpc>
                <a:spcPct val="100000"/>
              </a:lnSpc>
            </a:pPr>
            <a:r>
              <a:rPr sz="2400" b="1" spc="15" dirty="0">
                <a:solidFill>
                  <a:srgbClr val="1382AC"/>
                </a:solidFill>
                <a:latin typeface="Arial"/>
                <a:cs typeface="Arial"/>
              </a:rPr>
              <a:t>P</a:t>
            </a:r>
            <a:r>
              <a:rPr sz="2400" b="1" spc="40" dirty="0">
                <a:solidFill>
                  <a:srgbClr val="1382AC"/>
                </a:solidFill>
                <a:latin typeface="Arial"/>
                <a:cs typeface="Arial"/>
              </a:rPr>
              <a:t>r</a:t>
            </a:r>
            <a:r>
              <a:rPr sz="2400" b="1" spc="15" dirty="0">
                <a:solidFill>
                  <a:srgbClr val="1382AC"/>
                </a:solidFill>
                <a:latin typeface="Arial"/>
                <a:cs typeface="Arial"/>
              </a:rPr>
              <a:t>es</a:t>
            </a:r>
            <a:r>
              <a:rPr sz="2400" b="1" spc="5" dirty="0">
                <a:solidFill>
                  <a:srgbClr val="1382AC"/>
                </a:solidFill>
                <a:latin typeface="Arial"/>
                <a:cs typeface="Arial"/>
              </a:rPr>
              <a:t>e</a:t>
            </a:r>
            <a:r>
              <a:rPr sz="2400" b="1" spc="45" dirty="0">
                <a:solidFill>
                  <a:srgbClr val="1382AC"/>
                </a:solidFill>
                <a:latin typeface="Arial"/>
                <a:cs typeface="Arial"/>
              </a:rPr>
              <a:t>n</a:t>
            </a:r>
            <a:r>
              <a:rPr sz="2400" b="1" spc="10" dirty="0">
                <a:solidFill>
                  <a:srgbClr val="1382AC"/>
                </a:solidFill>
                <a:latin typeface="Arial"/>
                <a:cs typeface="Arial"/>
              </a:rPr>
              <a:t>ted</a:t>
            </a:r>
            <a:r>
              <a:rPr sz="2400" b="1" spc="-150" dirty="0">
                <a:solidFill>
                  <a:srgbClr val="1382AC"/>
                </a:solidFill>
                <a:latin typeface="Arial"/>
                <a:cs typeface="Arial"/>
              </a:rPr>
              <a:t> </a:t>
            </a:r>
            <a:r>
              <a:rPr sz="2400" b="1" spc="45" dirty="0">
                <a:solidFill>
                  <a:srgbClr val="1382AC"/>
                </a:solidFill>
                <a:latin typeface="Arial"/>
                <a:cs typeface="Arial"/>
              </a:rPr>
              <a:t>B</a:t>
            </a:r>
            <a:r>
              <a:rPr sz="2400" b="1" spc="10" dirty="0">
                <a:solidFill>
                  <a:srgbClr val="1382AC"/>
                </a:solidFill>
                <a:latin typeface="Arial"/>
                <a:cs typeface="Arial"/>
              </a:rPr>
              <a:t>y:</a:t>
            </a:r>
            <a:endParaRPr sz="2400" dirty="0">
              <a:latin typeface="Arial"/>
              <a:cs typeface="Arial"/>
            </a:endParaRPr>
          </a:p>
          <a:p>
            <a:pPr marL="3106420" indent="-342900">
              <a:lnSpc>
                <a:spcPct val="100000"/>
              </a:lnSpc>
              <a:buFont typeface="Arial" panose="020B0604020202020204" pitchFamily="34" charset="0"/>
              <a:buChar char="•"/>
            </a:pPr>
            <a:r>
              <a:rPr sz="2400" b="1" spc="-75" dirty="0">
                <a:solidFill>
                  <a:srgbClr val="1382AC"/>
                </a:solidFill>
                <a:latin typeface="Arial"/>
                <a:cs typeface="Arial"/>
              </a:rPr>
              <a:t> </a:t>
            </a:r>
            <a:r>
              <a:rPr lang="en-US" sz="2400" b="1" spc="10" dirty="0">
                <a:solidFill>
                  <a:srgbClr val="1382AC"/>
                </a:solidFill>
                <a:latin typeface="Arial"/>
                <a:cs typeface="Arial"/>
              </a:rPr>
              <a:t>R.Venkatesh</a:t>
            </a:r>
          </a:p>
          <a:p>
            <a:pPr marL="3106420" indent="-342900">
              <a:lnSpc>
                <a:spcPct val="100000"/>
              </a:lnSpc>
              <a:buFont typeface="Arial" panose="020B0604020202020204" pitchFamily="34" charset="0"/>
              <a:buChar char="•"/>
            </a:pPr>
            <a:r>
              <a:rPr lang="en-US" sz="2400" b="1" spc="10" dirty="0">
                <a:solidFill>
                  <a:srgbClr val="1382AC"/>
                </a:solidFill>
                <a:latin typeface="Arial"/>
                <a:cs typeface="Arial"/>
              </a:rPr>
              <a:t> </a:t>
            </a:r>
            <a:r>
              <a:rPr lang="en-US" sz="2400" b="1" spc="-25" dirty="0">
                <a:solidFill>
                  <a:srgbClr val="1382AC"/>
                </a:solidFill>
                <a:latin typeface="Arial"/>
                <a:cs typeface="Arial"/>
              </a:rPr>
              <a:t>Sree Krishna College of Engineering</a:t>
            </a:r>
          </a:p>
          <a:p>
            <a:pPr marL="3106420" indent="-342900">
              <a:lnSpc>
                <a:spcPct val="100000"/>
              </a:lnSpc>
              <a:buFont typeface="Arial" panose="020B0604020202020204" pitchFamily="34" charset="0"/>
              <a:buChar char="•"/>
            </a:pPr>
            <a:r>
              <a:rPr lang="en-US" sz="2400" b="1" dirty="0">
                <a:solidFill>
                  <a:srgbClr val="1382AC"/>
                </a:solidFill>
                <a:latin typeface="Arial"/>
                <a:cs typeface="Arial"/>
              </a:rPr>
              <a:t> Mechanical Engineering </a:t>
            </a:r>
          </a:p>
          <a:p>
            <a:pPr marL="3106420" indent="-342900">
              <a:lnSpc>
                <a:spcPct val="100000"/>
              </a:lnSpc>
              <a:buFont typeface="Arial" panose="020B0604020202020204" pitchFamily="34" charset="0"/>
              <a:buChar char="•"/>
            </a:pPr>
            <a:endParaRPr lang="en-US" sz="2400" b="1" dirty="0">
              <a:solidFill>
                <a:srgbClr val="1382AC"/>
              </a:solidFill>
              <a:latin typeface="Arial"/>
              <a:cs typeface="Arial"/>
            </a:endParaRPr>
          </a:p>
          <a:p>
            <a:pPr marL="3106420" indent="-342900">
              <a:lnSpc>
                <a:spcPct val="100000"/>
              </a:lnSpc>
              <a:buFont typeface="Arial" panose="020B0604020202020204" pitchFamily="34" charset="0"/>
              <a:buChar char="•"/>
            </a:pPr>
            <a:endParaRPr lang="en-US" sz="2400" b="1" dirty="0">
              <a:solidFill>
                <a:srgbClr val="1382AC"/>
              </a:solidFill>
              <a:latin typeface="Arial"/>
              <a:cs typeface="Arial"/>
            </a:endParaRPr>
          </a:p>
          <a:p>
            <a:pPr marL="3106420" indent="-342900">
              <a:lnSpc>
                <a:spcPct val="100000"/>
              </a:lnSpc>
              <a:buFont typeface="Arial" panose="020B0604020202020204" pitchFamily="34" charset="0"/>
              <a:buChar char="•"/>
            </a:pPr>
            <a:endParaRPr sz="2400" dirty="0">
              <a:latin typeface="Arial"/>
              <a:cs typeface="Arial"/>
            </a:endParaRPr>
          </a:p>
        </p:txBody>
      </p:sp>
      <p:sp>
        <p:nvSpPr>
          <p:cNvPr id="5" name="TextBox 4">
            <a:extLst>
              <a:ext uri="{FF2B5EF4-FFF2-40B4-BE49-F238E27FC236}">
                <a16:creationId xmlns:a16="http://schemas.microsoft.com/office/drawing/2014/main" id="{134EEFEE-DDED-1BC5-7B8F-268C21D5E74E}"/>
              </a:ext>
            </a:extLst>
          </p:cNvPr>
          <p:cNvSpPr txBox="1"/>
          <p:nvPr/>
        </p:nvSpPr>
        <p:spPr>
          <a:xfrm>
            <a:off x="5182016" y="2517564"/>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0871CE0D-51D9-06FF-6599-5153B5225861}"/>
              </a:ext>
            </a:extLst>
          </p:cNvPr>
          <p:cNvSpPr txBox="1"/>
          <p:nvPr/>
        </p:nvSpPr>
        <p:spPr>
          <a:xfrm>
            <a:off x="5181224" y="2515171"/>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FA6EA92D-82B5-C090-9CBE-25C26815D10D}"/>
              </a:ext>
            </a:extLst>
          </p:cNvPr>
          <p:cNvSpPr txBox="1"/>
          <p:nvPr/>
        </p:nvSpPr>
        <p:spPr>
          <a:xfrm>
            <a:off x="814675" y="1846308"/>
            <a:ext cx="10704244" cy="1323439"/>
          </a:xfrm>
          <a:prstGeom prst="rect">
            <a:avLst/>
          </a:prstGeom>
          <a:noFill/>
        </p:spPr>
        <p:txBody>
          <a:bodyPr wrap="square">
            <a:spAutoFit/>
          </a:bodyPr>
          <a:lstStyle/>
          <a:p>
            <a:pPr marL="342900" indent="-342900">
              <a:buFont typeface="Arial" panose="020B0604020202020204" pitchFamily="34" charset="0"/>
              <a:buChar char="•"/>
            </a:pPr>
            <a:r>
              <a:rPr lang="en-US" sz="2000" dirty="0"/>
              <a:t>Enhanced Personalization: Further refinement of recommendation algorithms to provide even more personalized content suggestions based on individual viewing habits, preferences, and context. This could involve integrating additional data sources such as social media activity, location data, and biometric feedback for more granular personalization.</a:t>
            </a:r>
          </a:p>
        </p:txBody>
      </p:sp>
      <p:sp>
        <p:nvSpPr>
          <p:cNvPr id="6" name="TextBox 5">
            <a:extLst>
              <a:ext uri="{FF2B5EF4-FFF2-40B4-BE49-F238E27FC236}">
                <a16:creationId xmlns:a16="http://schemas.microsoft.com/office/drawing/2014/main" id="{2C111F40-8207-99AB-DEF3-E454EA52387C}"/>
              </a:ext>
            </a:extLst>
          </p:cNvPr>
          <p:cNvSpPr txBox="1"/>
          <p:nvPr/>
        </p:nvSpPr>
        <p:spPr>
          <a:xfrm>
            <a:off x="814674" y="3685477"/>
            <a:ext cx="10417207" cy="1323439"/>
          </a:xfrm>
          <a:prstGeom prst="rect">
            <a:avLst/>
          </a:prstGeom>
          <a:noFill/>
        </p:spPr>
        <p:txBody>
          <a:bodyPr wrap="square">
            <a:spAutoFit/>
          </a:bodyPr>
          <a:lstStyle/>
          <a:p>
            <a:pPr marL="342900" indent="-342900">
              <a:buFont typeface="Arial" panose="020B0604020202020204" pitchFamily="34" charset="0"/>
              <a:buChar char="•"/>
            </a:pPr>
            <a:r>
              <a:rPr lang="en-US" sz="2000" dirty="0"/>
              <a:t>Content Creation and Acquisition: Utilizing data analysis to inform content creation and acquisition strategies, including predicting audience demand for specific genres, themes, and formats. This may involve leveraging sentiment analysis, trend forecasting, and audience segmentation to identify emerging trends and niche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D01DC969-7D3D-C551-4C60-31E9CF9910FB}"/>
              </a:ext>
            </a:extLst>
          </p:cNvPr>
          <p:cNvSpPr txBox="1"/>
          <p:nvPr/>
        </p:nvSpPr>
        <p:spPr>
          <a:xfrm>
            <a:off x="1521345" y="1745063"/>
            <a:ext cx="8861905" cy="400110"/>
          </a:xfrm>
          <a:prstGeom prst="rect">
            <a:avLst/>
          </a:prstGeom>
          <a:noFill/>
        </p:spPr>
        <p:txBody>
          <a:bodyPr wrap="square">
            <a:spAutoFit/>
          </a:bodyPr>
          <a:lstStyle/>
          <a:p>
            <a:pPr marL="342900" indent="-342900">
              <a:buFont typeface="Arial" panose="020B0604020202020204" pitchFamily="34" charset="0"/>
              <a:buChar char="•"/>
            </a:pPr>
            <a:r>
              <a:rPr lang="en-US" sz="2000"/>
              <a:t>https://www.kaggle.com/datasets/shivamb/netflix-shows</a:t>
            </a:r>
          </a:p>
        </p:txBody>
      </p:sp>
      <p:sp>
        <p:nvSpPr>
          <p:cNvPr id="6" name="TextBox 5">
            <a:extLst>
              <a:ext uri="{FF2B5EF4-FFF2-40B4-BE49-F238E27FC236}">
                <a16:creationId xmlns:a16="http://schemas.microsoft.com/office/drawing/2014/main" id="{33E72C6E-6C83-D502-36AC-AB103280C3C8}"/>
              </a:ext>
            </a:extLst>
          </p:cNvPr>
          <p:cNvSpPr txBox="1"/>
          <p:nvPr/>
        </p:nvSpPr>
        <p:spPr>
          <a:xfrm>
            <a:off x="1521345" y="2302359"/>
            <a:ext cx="6096416" cy="400110"/>
          </a:xfrm>
          <a:prstGeom prst="rect">
            <a:avLst/>
          </a:prstGeom>
          <a:noFill/>
        </p:spPr>
        <p:txBody>
          <a:bodyPr wrap="square">
            <a:spAutoFit/>
          </a:bodyPr>
          <a:lstStyle/>
          <a:p>
            <a:pPr marL="342900" indent="-342900">
              <a:buFont typeface="Arial" panose="020B0604020202020204" pitchFamily="34" charset="0"/>
              <a:buChar char="•"/>
            </a:pPr>
            <a:r>
              <a:rPr lang="en-US" sz="2000" dirty="0"/>
              <a:t>https://youtu.be/GsfT2sv_zCo?feature=shared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5934" y="3174763"/>
            <a:ext cx="3548120" cy="508473"/>
          </a:xfrm>
          <a:prstGeom prst="rect">
            <a:avLst/>
          </a:prstGeom>
        </p:spPr>
        <p:txBody>
          <a:bodyPr vert="horz" wrap="square" lIns="0" tIns="15875" rIns="0" bIns="0" rtlCol="0">
            <a:spAutoFit/>
          </a:bodyPr>
          <a:lstStyle/>
          <a:p>
            <a:pPr marL="50165">
              <a:lnSpc>
                <a:spcPct val="100000"/>
              </a:lnSpc>
              <a:spcBef>
                <a:spcPts val="125"/>
              </a:spcBef>
            </a:pPr>
            <a:r>
              <a:rPr sz="3200" spc="30" dirty="0"/>
              <a:t>THANK</a:t>
            </a:r>
            <a:r>
              <a:rPr sz="3200" spc="-145" dirty="0"/>
              <a:t> </a:t>
            </a:r>
            <a:r>
              <a:rPr sz="3200"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29005" y="1391602"/>
            <a:ext cx="4178300" cy="3867084"/>
          </a:xfrm>
          <a:prstGeom prst="rect">
            <a:avLst/>
          </a:prstGeom>
        </p:spPr>
        <p:txBody>
          <a:bodyPr vert="horz" wrap="square" lIns="0" tIns="184785" rIns="0" bIns="0" rtlCol="0">
            <a:spAutoFit/>
          </a:bodyPr>
          <a:lstStyle/>
          <a:p>
            <a:pPr marL="12065">
              <a:lnSpc>
                <a:spcPct val="100000"/>
              </a:lnSpc>
              <a:spcBef>
                <a:spcPts val="1455"/>
              </a:spcBef>
              <a:buClr>
                <a:srgbClr val="1CACE3"/>
              </a:buClr>
              <a:buSzPct val="92500"/>
              <a:tabLst>
                <a:tab pos="317500" algn="l"/>
                <a:tab pos="318135" algn="l"/>
              </a:tabLst>
            </a:pP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E5F226AF-A1DB-2C1B-EA29-70D1D7D70BCC}"/>
              </a:ext>
            </a:extLst>
          </p:cNvPr>
          <p:cNvSpPr txBox="1">
            <a:spLocks/>
          </p:cNvSpPr>
          <p:nvPr/>
        </p:nvSpPr>
        <p:spPr>
          <a:xfrm>
            <a:off x="660400" y="555307"/>
            <a:ext cx="8487344" cy="62453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pPr>
            <a:r>
              <a:rPr lang="en-US" sz="3950" kern="0" spc="-5" dirty="0">
                <a:solidFill>
                  <a:srgbClr val="1CACE3"/>
                </a:solidFill>
              </a:rPr>
              <a:t>PROPOSED</a:t>
            </a:r>
            <a:r>
              <a:rPr lang="en-US" sz="3950" kern="0" spc="254" dirty="0">
                <a:solidFill>
                  <a:srgbClr val="1CACE3"/>
                </a:solidFill>
              </a:rPr>
              <a:t> SYSTEM/</a:t>
            </a:r>
            <a:r>
              <a:rPr lang="en-US" sz="3950" kern="0" dirty="0">
                <a:solidFill>
                  <a:srgbClr val="1CACE3"/>
                </a:solidFill>
              </a:rPr>
              <a:t>SOLUTION</a:t>
            </a:r>
            <a:endParaRPr lang="en-US" sz="3950" kern="0" dirty="0"/>
          </a:p>
        </p:txBody>
      </p:sp>
      <p:sp>
        <p:nvSpPr>
          <p:cNvPr id="9" name="TextBox 8">
            <a:extLst>
              <a:ext uri="{FF2B5EF4-FFF2-40B4-BE49-F238E27FC236}">
                <a16:creationId xmlns:a16="http://schemas.microsoft.com/office/drawing/2014/main" id="{8634C052-0859-F65D-1E77-5171978AB54A}"/>
              </a:ext>
            </a:extLst>
          </p:cNvPr>
          <p:cNvSpPr txBox="1"/>
          <p:nvPr/>
        </p:nvSpPr>
        <p:spPr>
          <a:xfrm>
            <a:off x="660400" y="1544525"/>
            <a:ext cx="10679649" cy="1015663"/>
          </a:xfrm>
          <a:prstGeom prst="rect">
            <a:avLst/>
          </a:prstGeom>
          <a:noFill/>
        </p:spPr>
        <p:txBody>
          <a:bodyPr wrap="square">
            <a:spAutoFit/>
          </a:bodyPr>
          <a:lstStyle/>
          <a:p>
            <a:pPr marL="285750" indent="-285750">
              <a:buFont typeface="Arial" panose="020B0604020202020204" pitchFamily="34" charset="0"/>
              <a:buChar char="•"/>
            </a:pPr>
            <a:r>
              <a:rPr lang="en-US" sz="2000" dirty="0"/>
              <a:t>Implement mechanisms to collect diverse data sources including user interactions (watch history, ratings, searches), content metadata (genre, cast, crew), platform performance metrics (streaming quality, playback interruptions), and external factors (market trends, cultural events).</a:t>
            </a:r>
          </a:p>
        </p:txBody>
      </p:sp>
      <p:sp>
        <p:nvSpPr>
          <p:cNvPr id="11" name="TextBox 10">
            <a:extLst>
              <a:ext uri="{FF2B5EF4-FFF2-40B4-BE49-F238E27FC236}">
                <a16:creationId xmlns:a16="http://schemas.microsoft.com/office/drawing/2014/main" id="{38DC7FEC-BEA0-6C60-947F-63799F4EDC92}"/>
              </a:ext>
            </a:extLst>
          </p:cNvPr>
          <p:cNvSpPr txBox="1"/>
          <p:nvPr/>
        </p:nvSpPr>
        <p:spPr>
          <a:xfrm>
            <a:off x="660399" y="2924876"/>
            <a:ext cx="10846040" cy="1015663"/>
          </a:xfrm>
          <a:prstGeom prst="rect">
            <a:avLst/>
          </a:prstGeom>
          <a:noFill/>
        </p:spPr>
        <p:txBody>
          <a:bodyPr wrap="square">
            <a:spAutoFit/>
          </a:bodyPr>
          <a:lstStyle/>
          <a:p>
            <a:pPr marL="285750" indent="-285750">
              <a:buFont typeface="Arial" panose="020B0604020202020204" pitchFamily="34" charset="0"/>
              <a:buChar char="•"/>
            </a:pPr>
            <a:r>
              <a:rPr lang="en-US" sz="2000" dirty="0"/>
              <a:t>Conduct data preprocessing tasks such as data cleaning, normalization, and transformation to ensure data quality and consistency. This step may also involve feature engineering to extract relevant features from raw data that can be used for analysis and modeling.</a:t>
            </a:r>
          </a:p>
        </p:txBody>
      </p:sp>
      <p:sp>
        <p:nvSpPr>
          <p:cNvPr id="13" name="TextBox 12">
            <a:extLst>
              <a:ext uri="{FF2B5EF4-FFF2-40B4-BE49-F238E27FC236}">
                <a16:creationId xmlns:a16="http://schemas.microsoft.com/office/drawing/2014/main" id="{2886AE7F-F8C5-1501-F3AF-8171A0A14C27}"/>
              </a:ext>
            </a:extLst>
          </p:cNvPr>
          <p:cNvSpPr txBox="1"/>
          <p:nvPr/>
        </p:nvSpPr>
        <p:spPr>
          <a:xfrm>
            <a:off x="660399" y="4305227"/>
            <a:ext cx="10679650" cy="923330"/>
          </a:xfrm>
          <a:prstGeom prst="rect">
            <a:avLst/>
          </a:prstGeom>
          <a:noFill/>
        </p:spPr>
        <p:txBody>
          <a:bodyPr wrap="square">
            <a:spAutoFit/>
          </a:bodyPr>
          <a:lstStyle/>
          <a:p>
            <a:pPr marL="285750" indent="-285750">
              <a:buFont typeface="Arial" panose="020B0604020202020204" pitchFamily="34" charset="0"/>
              <a:buChar char="•"/>
            </a:pPr>
            <a:r>
              <a:rPr lang="en-US" dirty="0"/>
              <a:t>Apply a variety of analytical techniques including machine learning, statistical analysis, and deep learning to derive insights from the collected data. This may involve building models for recommendation systems, predictive analytics, audience segmentation, content categorization, and sentiment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933158CF-A70A-06D7-DC5F-7876107B6EE2}"/>
              </a:ext>
            </a:extLst>
          </p:cNvPr>
          <p:cNvSpPr txBox="1"/>
          <p:nvPr/>
        </p:nvSpPr>
        <p:spPr>
          <a:xfrm>
            <a:off x="660400" y="1291903"/>
            <a:ext cx="10476868" cy="707886"/>
          </a:xfrm>
          <a:prstGeom prst="rect">
            <a:avLst/>
          </a:prstGeom>
          <a:noFill/>
        </p:spPr>
        <p:txBody>
          <a:bodyPr wrap="square">
            <a:spAutoFit/>
          </a:bodyPr>
          <a:lstStyle/>
          <a:p>
            <a:r>
              <a:rPr lang="en-US" sz="2000" dirty="0"/>
              <a:t>Building the proposed solution would involve a combination of data processing, feature engineering, and machine learning. Here are the key system and library requirements</a:t>
            </a:r>
          </a:p>
        </p:txBody>
      </p:sp>
      <p:sp>
        <p:nvSpPr>
          <p:cNvPr id="6" name="TextBox 5">
            <a:extLst>
              <a:ext uri="{FF2B5EF4-FFF2-40B4-BE49-F238E27FC236}">
                <a16:creationId xmlns:a16="http://schemas.microsoft.com/office/drawing/2014/main" id="{3D2BE6E3-0528-F13F-2B97-31496D94974D}"/>
              </a:ext>
            </a:extLst>
          </p:cNvPr>
          <p:cNvSpPr txBox="1"/>
          <p:nvPr/>
        </p:nvSpPr>
        <p:spPr>
          <a:xfrm>
            <a:off x="660400" y="2200311"/>
            <a:ext cx="7102079" cy="400110"/>
          </a:xfrm>
          <a:prstGeom prst="rect">
            <a:avLst/>
          </a:prstGeom>
          <a:noFill/>
        </p:spPr>
        <p:txBody>
          <a:bodyPr wrap="square">
            <a:spAutoFit/>
          </a:bodyPr>
          <a:lstStyle/>
          <a:p>
            <a:pPr marL="342900" indent="-342900">
              <a:buFont typeface="+mj-lt"/>
              <a:buAutoNum type="arabicPeriod"/>
            </a:pPr>
            <a:r>
              <a:rPr lang="en-US" sz="2000" b="1" dirty="0"/>
              <a:t>System Requirements:</a:t>
            </a:r>
          </a:p>
        </p:txBody>
      </p:sp>
      <p:sp>
        <p:nvSpPr>
          <p:cNvPr id="8" name="TextBox 7">
            <a:extLst>
              <a:ext uri="{FF2B5EF4-FFF2-40B4-BE49-F238E27FC236}">
                <a16:creationId xmlns:a16="http://schemas.microsoft.com/office/drawing/2014/main" id="{64BA3B32-F55A-7200-0EC0-147F5DC2793E}"/>
              </a:ext>
            </a:extLst>
          </p:cNvPr>
          <p:cNvSpPr txBox="1"/>
          <p:nvPr/>
        </p:nvSpPr>
        <p:spPr>
          <a:xfrm>
            <a:off x="910614" y="2710853"/>
            <a:ext cx="10370771" cy="707886"/>
          </a:xfrm>
          <a:prstGeom prst="rect">
            <a:avLst/>
          </a:prstGeom>
          <a:noFill/>
        </p:spPr>
        <p:txBody>
          <a:bodyPr wrap="square">
            <a:spAutoFit/>
          </a:bodyPr>
          <a:lstStyle/>
          <a:p>
            <a:pPr marL="285750" indent="-285750">
              <a:buFont typeface="Arial" panose="020B0604020202020204" pitchFamily="34" charset="0"/>
              <a:buChar char="•"/>
            </a:pPr>
            <a:r>
              <a:rPr lang="en-US" sz="2000" dirty="0"/>
              <a:t>A computer with sufficient processing power, preferably with multiple cores or a GPU for faster training of machine learning models</a:t>
            </a:r>
          </a:p>
        </p:txBody>
      </p:sp>
      <p:sp>
        <p:nvSpPr>
          <p:cNvPr id="14" name="TextBox 13">
            <a:extLst>
              <a:ext uri="{FF2B5EF4-FFF2-40B4-BE49-F238E27FC236}">
                <a16:creationId xmlns:a16="http://schemas.microsoft.com/office/drawing/2014/main" id="{4A66717D-E0D5-ED13-2B32-BD8CB8255B9D}"/>
              </a:ext>
            </a:extLst>
          </p:cNvPr>
          <p:cNvSpPr txBox="1"/>
          <p:nvPr/>
        </p:nvSpPr>
        <p:spPr>
          <a:xfrm>
            <a:off x="910614" y="3409249"/>
            <a:ext cx="10370771" cy="707886"/>
          </a:xfrm>
          <a:prstGeom prst="rect">
            <a:avLst/>
          </a:prstGeom>
          <a:noFill/>
        </p:spPr>
        <p:txBody>
          <a:bodyPr wrap="square">
            <a:spAutoFit/>
          </a:bodyPr>
          <a:lstStyle/>
          <a:p>
            <a:pPr marL="285750" indent="-285750">
              <a:buFont typeface="Arial" panose="020B0604020202020204" pitchFamily="34" charset="0"/>
              <a:buChar char="•"/>
            </a:pPr>
            <a:r>
              <a:rPr lang="en-US" sz="2000" dirty="0"/>
              <a:t>Adequate </a:t>
            </a:r>
            <a:r>
              <a:rPr lang="en-US" sz="2000"/>
              <a:t>RAM at least </a:t>
            </a:r>
            <a:r>
              <a:rPr lang="en-US" sz="2000" dirty="0"/>
              <a:t>4GB RAM to handle the size of the dataset and computational requirements.</a:t>
            </a:r>
          </a:p>
        </p:txBody>
      </p:sp>
      <p:sp>
        <p:nvSpPr>
          <p:cNvPr id="22" name="TextBox 21">
            <a:extLst>
              <a:ext uri="{FF2B5EF4-FFF2-40B4-BE49-F238E27FC236}">
                <a16:creationId xmlns:a16="http://schemas.microsoft.com/office/drawing/2014/main" id="{5A472619-E7E6-86CB-AB2C-93E3ADF90EE4}"/>
              </a:ext>
            </a:extLst>
          </p:cNvPr>
          <p:cNvSpPr txBox="1"/>
          <p:nvPr/>
        </p:nvSpPr>
        <p:spPr>
          <a:xfrm>
            <a:off x="730072" y="4129803"/>
            <a:ext cx="6026744" cy="400110"/>
          </a:xfrm>
          <a:prstGeom prst="rect">
            <a:avLst/>
          </a:prstGeom>
          <a:noFill/>
        </p:spPr>
        <p:txBody>
          <a:bodyPr wrap="square">
            <a:spAutoFit/>
          </a:bodyPr>
          <a:lstStyle/>
          <a:p>
            <a:r>
              <a:rPr lang="en-US" sz="2000" b="1" dirty="0"/>
              <a:t>2.     Software:</a:t>
            </a:r>
          </a:p>
        </p:txBody>
      </p:sp>
      <p:sp>
        <p:nvSpPr>
          <p:cNvPr id="30" name="TextBox 29">
            <a:extLst>
              <a:ext uri="{FF2B5EF4-FFF2-40B4-BE49-F238E27FC236}">
                <a16:creationId xmlns:a16="http://schemas.microsoft.com/office/drawing/2014/main" id="{0BC94854-B052-DB34-D0E4-2CFB282CFFDE}"/>
              </a:ext>
            </a:extLst>
          </p:cNvPr>
          <p:cNvSpPr txBox="1"/>
          <p:nvPr/>
        </p:nvSpPr>
        <p:spPr>
          <a:xfrm>
            <a:off x="910614" y="4606979"/>
            <a:ext cx="10370771" cy="707886"/>
          </a:xfrm>
          <a:prstGeom prst="rect">
            <a:avLst/>
          </a:prstGeom>
          <a:noFill/>
        </p:spPr>
        <p:txBody>
          <a:bodyPr wrap="square">
            <a:spAutoFit/>
          </a:bodyPr>
          <a:lstStyle/>
          <a:p>
            <a:pPr marL="285750" indent="-285750">
              <a:buFont typeface="Arial" panose="020B0604020202020204" pitchFamily="34" charset="0"/>
              <a:buChar char="•"/>
            </a:pPr>
            <a:r>
              <a:rPr lang="en-US" sz="2000" dirty="0"/>
              <a:t>An operating system compatible with the required machine learning libraries (e.g., Windows, Linux, mac 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B169E671-09B9-46D0-63D2-06C035E838DC}"/>
              </a:ext>
            </a:extLst>
          </p:cNvPr>
          <p:cNvSpPr txBox="1"/>
          <p:nvPr/>
        </p:nvSpPr>
        <p:spPr>
          <a:xfrm>
            <a:off x="660400" y="1490008"/>
            <a:ext cx="10983318" cy="1938992"/>
          </a:xfrm>
          <a:prstGeom prst="rect">
            <a:avLst/>
          </a:prstGeom>
          <a:noFill/>
        </p:spPr>
        <p:txBody>
          <a:bodyPr wrap="square">
            <a:spAutoFit/>
          </a:bodyPr>
          <a:lstStyle/>
          <a:p>
            <a:pPr marL="342900" indent="-342900">
              <a:buFont typeface="Arial" panose="020B0604020202020204" pitchFamily="34" charset="0"/>
              <a:buChar char="•"/>
            </a:pPr>
            <a:r>
              <a:rPr lang="en-US" sz="2000" dirty="0"/>
              <a:t>Collaborative filtering : which analyzes user behavior and preferences to suggest content similar to what a user has already watched or liked. They also utilize content-based filtering, which recommends content based on attributes and features of the content itself, such as genre, actors, directors, and keywords. Additionally, Netflix employs machine learning algorithms for personalized recommendations, predictive analytics for content acquisition and production decisions, and deep learning algorithms for image and video analysis, among others.</a:t>
            </a:r>
          </a:p>
        </p:txBody>
      </p:sp>
      <p:sp>
        <p:nvSpPr>
          <p:cNvPr id="6" name="TextBox 5">
            <a:extLst>
              <a:ext uri="{FF2B5EF4-FFF2-40B4-BE49-F238E27FC236}">
                <a16:creationId xmlns:a16="http://schemas.microsoft.com/office/drawing/2014/main" id="{988CE773-D39D-9EFE-A5F5-9434DB2CD9EE}"/>
              </a:ext>
            </a:extLst>
          </p:cNvPr>
          <p:cNvSpPr txBox="1"/>
          <p:nvPr/>
        </p:nvSpPr>
        <p:spPr>
          <a:xfrm>
            <a:off x="660400" y="3890664"/>
            <a:ext cx="10704608" cy="1477328"/>
          </a:xfrm>
          <a:prstGeom prst="rect">
            <a:avLst/>
          </a:prstGeom>
          <a:noFill/>
        </p:spPr>
        <p:txBody>
          <a:bodyPr wrap="square">
            <a:spAutoFit/>
          </a:bodyPr>
          <a:lstStyle/>
          <a:p>
            <a:pPr marL="285750" indent="-285750">
              <a:buFont typeface="Arial" panose="020B0604020202020204" pitchFamily="34" charset="0"/>
              <a:buChar char="•"/>
            </a:pPr>
            <a:r>
              <a:rPr lang="en-US" dirty="0"/>
              <a:t>Clustering algorithms for categorizing content into different genres, themes, or audience segments. These algorithms analyze various attributes of movies and TV shows, such as genre, plot, cast, and user engagement data, to group similar content together. By categorizing content effectively, Netflix can offer personalized recommendations and create curated collections that cater to different tastes and preferences. This approach enhances user satisfaction and helps users discover new content that aligns with their interests.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7" name="Picture 6">
            <a:extLst>
              <a:ext uri="{FF2B5EF4-FFF2-40B4-BE49-F238E27FC236}">
                <a16:creationId xmlns:a16="http://schemas.microsoft.com/office/drawing/2014/main" id="{AD242869-A1D6-F84A-09A1-C4F550FAD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7767"/>
            <a:ext cx="5927937" cy="5369654"/>
          </a:xfrm>
          <a:prstGeom prst="rect">
            <a:avLst/>
          </a:prstGeom>
        </p:spPr>
      </p:pic>
      <p:pic>
        <p:nvPicPr>
          <p:cNvPr id="8" name="Picture 7">
            <a:extLst>
              <a:ext uri="{FF2B5EF4-FFF2-40B4-BE49-F238E27FC236}">
                <a16:creationId xmlns:a16="http://schemas.microsoft.com/office/drawing/2014/main" id="{00093BB5-914A-F544-DAB2-D933C6AFF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1850" y="1278625"/>
            <a:ext cx="4947438" cy="51879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3307F0-27B0-8452-3519-C9BCEDC5B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58" y="2056972"/>
            <a:ext cx="5681564" cy="2821652"/>
          </a:xfrm>
          <a:prstGeom prst="rect">
            <a:avLst/>
          </a:prstGeom>
        </p:spPr>
      </p:pic>
      <p:pic>
        <p:nvPicPr>
          <p:cNvPr id="6" name="Picture 5">
            <a:extLst>
              <a:ext uri="{FF2B5EF4-FFF2-40B4-BE49-F238E27FC236}">
                <a16:creationId xmlns:a16="http://schemas.microsoft.com/office/drawing/2014/main" id="{0C359897-4714-4A66-2340-E667AE422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56972"/>
            <a:ext cx="5529969" cy="2744055"/>
          </a:xfrm>
          <a:prstGeom prst="rect">
            <a:avLst/>
          </a:prstGeom>
        </p:spPr>
      </p:pic>
      <p:sp>
        <p:nvSpPr>
          <p:cNvPr id="8" name="object 2">
            <a:extLst>
              <a:ext uri="{FF2B5EF4-FFF2-40B4-BE49-F238E27FC236}">
                <a16:creationId xmlns:a16="http://schemas.microsoft.com/office/drawing/2014/main" id="{57279B86-8247-BA5F-44FE-EB0900DFB0DA}"/>
              </a:ext>
            </a:extLst>
          </p:cNvPr>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Tree>
    <p:extLst>
      <p:ext uri="{BB962C8B-B14F-4D97-AF65-F5344CB8AC3E}">
        <p14:creationId xmlns:p14="http://schemas.microsoft.com/office/powerpoint/2010/main" val="355792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0D08A-2E5E-50B0-95E8-BCC71C466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17" y="1799975"/>
            <a:ext cx="6565798" cy="3258049"/>
          </a:xfrm>
          <a:prstGeom prst="rect">
            <a:avLst/>
          </a:prstGeom>
        </p:spPr>
      </p:pic>
      <p:pic>
        <p:nvPicPr>
          <p:cNvPr id="4" name="Picture 3">
            <a:extLst>
              <a:ext uri="{FF2B5EF4-FFF2-40B4-BE49-F238E27FC236}">
                <a16:creationId xmlns:a16="http://schemas.microsoft.com/office/drawing/2014/main" id="{FC6691A5-7DC8-4BE2-7680-F240BF135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726" y="919346"/>
            <a:ext cx="4770091" cy="4755636"/>
          </a:xfrm>
          <a:prstGeom prst="rect">
            <a:avLst/>
          </a:prstGeom>
        </p:spPr>
      </p:pic>
      <p:sp>
        <p:nvSpPr>
          <p:cNvPr id="6" name="object 2">
            <a:extLst>
              <a:ext uri="{FF2B5EF4-FFF2-40B4-BE49-F238E27FC236}">
                <a16:creationId xmlns:a16="http://schemas.microsoft.com/office/drawing/2014/main" id="{0C871D64-D540-98C0-A633-BCE5475A42E5}"/>
              </a:ext>
            </a:extLst>
          </p:cNvPr>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Tree>
    <p:extLst>
      <p:ext uri="{BB962C8B-B14F-4D97-AF65-F5344CB8AC3E}">
        <p14:creationId xmlns:p14="http://schemas.microsoft.com/office/powerpoint/2010/main" val="141929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CE3088F5-9CA6-59D0-D63C-CA7533777A90}"/>
              </a:ext>
            </a:extLst>
          </p:cNvPr>
          <p:cNvSpPr txBox="1"/>
          <p:nvPr/>
        </p:nvSpPr>
        <p:spPr>
          <a:xfrm>
            <a:off x="660400" y="1611484"/>
            <a:ext cx="10702420" cy="2246769"/>
          </a:xfrm>
          <a:prstGeom prst="rect">
            <a:avLst/>
          </a:prstGeom>
          <a:noFill/>
        </p:spPr>
        <p:txBody>
          <a:bodyPr wrap="square">
            <a:spAutoFit/>
          </a:bodyPr>
          <a:lstStyle/>
          <a:p>
            <a:pPr marL="342900" indent="-342900">
              <a:buFont typeface="Arial" panose="020B0604020202020204" pitchFamily="34" charset="0"/>
              <a:buChar char="•"/>
            </a:pPr>
            <a:r>
              <a:rPr lang="en-US" sz="2000" dirty="0"/>
              <a:t>In conclusion, a variety of sophisticated algorithms and data analysis techniques to enhance user experience, optimize content recommendations, and drive business decisions. These algorithms include collaborative filtering, content-based filtering, machine learning for personalized recommendations, predictive analytics for content acquisition, deep learning for image and video analysis, and clustering algorithms for categorizing content. By leveraging big data and advanced analytics, continuously refines its platform to deliver personalized, engaging, and relevant content to millions of subscribers worldwide, ultimately fostering customer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PowerPoint Presentation</vt:lpstr>
      <vt:lpstr>SYSTEM APPROACH</vt:lpstr>
      <vt:lpstr>ALGORITHM &amp; DEPLOYMENT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ravindravenkat2912@gmail.com</cp:lastModifiedBy>
  <cp:revision>4</cp:revision>
  <dcterms:created xsi:type="dcterms:W3CDTF">2024-04-03T18:33:23Z</dcterms:created>
  <dcterms:modified xsi:type="dcterms:W3CDTF">2024-04-04T11:16:22Z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2024-04-03T00:00:00Z</vt:filetime>
  </property>
</Properties>
</file>