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11" r:id="rId2"/>
    <p:sldId id="256" r:id="rId3"/>
    <p:sldId id="258" r:id="rId4"/>
    <p:sldId id="263" r:id="rId5"/>
    <p:sldId id="262" r:id="rId6"/>
    <p:sldId id="264" r:id="rId7"/>
    <p:sldId id="412" r:id="rId8"/>
    <p:sldId id="413" r:id="rId9"/>
    <p:sldId id="414" r:id="rId10"/>
    <p:sldId id="415" r:id="rId11"/>
    <p:sldId id="416" r:id="rId12"/>
    <p:sldId id="418" r:id="rId13"/>
    <p:sldId id="417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1198" autoAdjust="0"/>
  </p:normalViewPr>
  <p:slideViewPr>
    <p:cSldViewPr snapToGrid="0">
      <p:cViewPr varScale="1">
        <p:scale>
          <a:sx n="43" d="100"/>
          <a:sy n="43" d="100"/>
        </p:scale>
        <p:origin x="21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A64E8-B24E-4513-AE4B-ED726B9726E9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50DEE-3C36-400D-B833-58CB4D902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27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fstream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 err="1"/>
              <a:t>ofstream</a:t>
            </a:r>
            <a:r>
              <a:rPr lang="en-US" altLang="zh-CN" dirty="0"/>
              <a:t> </a:t>
            </a:r>
            <a:r>
              <a:rPr lang="en-US" altLang="zh-CN" dirty="0" err="1"/>
              <a:t>outfile</a:t>
            </a:r>
            <a:r>
              <a:rPr lang="en-US" altLang="zh-CN" dirty="0"/>
              <a:t>("student.dat");</a:t>
            </a:r>
          </a:p>
          <a:p>
            <a:r>
              <a:rPr lang="en-US" altLang="zh-CN" dirty="0"/>
              <a:t>char name[8], id[8];</a:t>
            </a:r>
          </a:p>
          <a:p>
            <a:r>
              <a:rPr lang="en-US" altLang="zh-CN" dirty="0"/>
              <a:t>int math, </a:t>
            </a:r>
            <a:r>
              <a:rPr lang="en-US" altLang="zh-CN" dirty="0" err="1"/>
              <a:t>eng</a:t>
            </a:r>
            <a:r>
              <a:rPr lang="en-US" altLang="zh-CN" dirty="0"/>
              <a:t>, </a:t>
            </a:r>
            <a:r>
              <a:rPr lang="en-US" altLang="zh-CN" dirty="0" err="1"/>
              <a:t>computer,sum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&lt;3;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r>
              <a:rPr lang="en-US" altLang="zh-CN" dirty="0" err="1"/>
              <a:t>cout</a:t>
            </a:r>
            <a:r>
              <a:rPr lang="en-US" altLang="zh-CN" dirty="0"/>
              <a:t> &lt;&lt; "name: "; </a:t>
            </a:r>
            <a:r>
              <a:rPr lang="en-US" altLang="zh-CN" dirty="0" err="1"/>
              <a:t>cin</a:t>
            </a:r>
            <a:r>
              <a:rPr lang="en-US" altLang="zh-CN" dirty="0"/>
              <a:t>&gt;&gt;name;</a:t>
            </a:r>
          </a:p>
          <a:p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en-US" altLang="zh-CN" dirty="0" err="1"/>
              <a:t>stno</a:t>
            </a:r>
            <a:r>
              <a:rPr lang="en-US" altLang="zh-CN" dirty="0"/>
              <a:t> : "; </a:t>
            </a:r>
            <a:r>
              <a:rPr lang="en-US" altLang="zh-CN" dirty="0" err="1"/>
              <a:t>cin</a:t>
            </a:r>
            <a:r>
              <a:rPr lang="en-US" altLang="zh-CN" dirty="0"/>
              <a:t>&gt;&gt;id;</a:t>
            </a:r>
          </a:p>
          <a:p>
            <a:r>
              <a:rPr lang="en-US" altLang="zh-CN" dirty="0" err="1"/>
              <a:t>cout</a:t>
            </a:r>
            <a:r>
              <a:rPr lang="en-US" altLang="zh-CN" dirty="0"/>
              <a:t> &lt;&lt; "math : "; </a:t>
            </a:r>
            <a:r>
              <a:rPr lang="en-US" altLang="zh-CN" dirty="0" err="1"/>
              <a:t>cin</a:t>
            </a:r>
            <a:r>
              <a:rPr lang="en-US" altLang="zh-CN" dirty="0"/>
              <a:t>&gt;&gt;math;</a:t>
            </a:r>
          </a:p>
          <a:p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en-US" altLang="zh-CN" dirty="0" err="1"/>
              <a:t>eng</a:t>
            </a:r>
            <a:r>
              <a:rPr lang="en-US" altLang="zh-CN" dirty="0"/>
              <a:t> : "; 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 err="1"/>
              <a:t>eng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cout</a:t>
            </a:r>
            <a:r>
              <a:rPr lang="en-US" altLang="zh-CN" dirty="0"/>
              <a:t> &lt;&lt; "computer : "; </a:t>
            </a:r>
            <a:r>
              <a:rPr lang="en-US" altLang="zh-CN" dirty="0" err="1"/>
              <a:t>cin</a:t>
            </a:r>
            <a:r>
              <a:rPr lang="en-US" altLang="zh-CN" dirty="0"/>
              <a:t>&gt;&gt;computer;</a:t>
            </a:r>
          </a:p>
          <a:p>
            <a:r>
              <a:rPr lang="en-US" altLang="zh-CN" dirty="0" err="1"/>
              <a:t>outfile</a:t>
            </a:r>
            <a:r>
              <a:rPr lang="en-US" altLang="zh-CN" dirty="0"/>
              <a:t> &lt;&lt; name &lt;&lt; "  " &lt;&lt; id &lt;&lt; "  " &lt;&lt; math &lt;&lt; "  " &lt;&lt; </a:t>
            </a:r>
            <a:r>
              <a:rPr lang="en-US" altLang="zh-CN" dirty="0" err="1"/>
              <a:t>eng</a:t>
            </a:r>
            <a:r>
              <a:rPr lang="en-US" altLang="zh-CN" dirty="0"/>
              <a:t> &lt;&lt; " " &lt;&lt; computer &lt;&lt; 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 err="1"/>
              <a:t>outfile.close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ifstream</a:t>
            </a:r>
            <a:r>
              <a:rPr lang="en-US" altLang="zh-CN" dirty="0"/>
              <a:t> </a:t>
            </a:r>
            <a:r>
              <a:rPr lang="en-US" altLang="zh-CN" dirty="0" err="1"/>
              <a:t>infile</a:t>
            </a:r>
            <a:r>
              <a:rPr lang="en-US" altLang="zh-CN" dirty="0"/>
              <a:t>("student.dat"); </a:t>
            </a:r>
          </a:p>
          <a:p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setw</a:t>
            </a:r>
            <a:r>
              <a:rPr lang="en-US" altLang="zh-CN" dirty="0"/>
              <a:t>(10) &lt;&lt; "name" &lt;&lt; </a:t>
            </a:r>
            <a:r>
              <a:rPr lang="en-US" altLang="zh-CN" dirty="0" err="1"/>
              <a:t>setw</a:t>
            </a:r>
            <a:r>
              <a:rPr lang="en-US" altLang="zh-CN" dirty="0"/>
              <a:t>(10) &lt;&lt; "</a:t>
            </a:r>
            <a:r>
              <a:rPr lang="en-US" altLang="zh-CN" dirty="0" err="1"/>
              <a:t>stno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&lt;&lt; </a:t>
            </a:r>
            <a:r>
              <a:rPr lang="en-US" altLang="zh-CN" dirty="0" err="1"/>
              <a:t>setw</a:t>
            </a:r>
            <a:r>
              <a:rPr lang="en-US" altLang="zh-CN" dirty="0"/>
              <a:t>(10) &lt;&lt; "math"&lt;&lt;</a:t>
            </a:r>
            <a:r>
              <a:rPr lang="en-US" altLang="zh-CN" dirty="0" err="1"/>
              <a:t>setw</a:t>
            </a:r>
            <a:r>
              <a:rPr lang="en-US" altLang="zh-CN" dirty="0"/>
              <a:t>(10)&lt;&lt;"</a:t>
            </a:r>
            <a:r>
              <a:rPr lang="en-US" altLang="zh-CN" dirty="0" err="1"/>
              <a:t>eng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&lt;&lt; </a:t>
            </a:r>
            <a:r>
              <a:rPr lang="en-US" altLang="zh-CN" dirty="0" err="1"/>
              <a:t>setw</a:t>
            </a:r>
            <a:r>
              <a:rPr lang="en-US" altLang="zh-CN" dirty="0"/>
              <a:t>(12) &lt;&lt; "computer"&lt;&lt;</a:t>
            </a:r>
            <a:r>
              <a:rPr lang="en-US" altLang="zh-CN" dirty="0" err="1"/>
              <a:t>setw</a:t>
            </a:r>
            <a:r>
              <a:rPr lang="en-US" altLang="zh-CN" dirty="0"/>
              <a:t>(10)&lt;&lt;"sum"</a:t>
            </a:r>
          </a:p>
          <a:p>
            <a:r>
              <a:rPr lang="en-US" altLang="zh-CN" dirty="0"/>
              <a:t>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infile</a:t>
            </a:r>
            <a:r>
              <a:rPr lang="en-US" altLang="zh-CN" dirty="0"/>
              <a:t> &gt;&gt; name;</a:t>
            </a:r>
          </a:p>
          <a:p>
            <a:r>
              <a:rPr lang="en-US" altLang="zh-CN" dirty="0"/>
              <a:t>while (!</a:t>
            </a:r>
            <a:r>
              <a:rPr lang="en-US" altLang="zh-CN" dirty="0" err="1"/>
              <a:t>infile.eof</a:t>
            </a:r>
            <a:r>
              <a:rPr lang="en-US" altLang="zh-CN" dirty="0"/>
              <a:t>()) {</a:t>
            </a:r>
          </a:p>
          <a:p>
            <a:r>
              <a:rPr lang="en-US" altLang="zh-CN" dirty="0" err="1"/>
              <a:t>infile</a:t>
            </a:r>
            <a:r>
              <a:rPr lang="en-US" altLang="zh-CN" dirty="0"/>
              <a:t> &gt;&gt; id &gt;&gt; math &gt;&gt; </a:t>
            </a:r>
            <a:r>
              <a:rPr lang="en-US" altLang="zh-CN" dirty="0" err="1"/>
              <a:t>eng</a:t>
            </a:r>
            <a:r>
              <a:rPr lang="en-US" altLang="zh-CN" dirty="0"/>
              <a:t> &gt;&gt; computer;</a:t>
            </a:r>
          </a:p>
          <a:p>
            <a:r>
              <a:rPr lang="en-US" altLang="zh-CN" dirty="0"/>
              <a:t>sum = math + </a:t>
            </a:r>
            <a:r>
              <a:rPr lang="en-US" altLang="zh-CN" dirty="0" err="1"/>
              <a:t>eng</a:t>
            </a:r>
            <a:r>
              <a:rPr lang="en-US" altLang="zh-CN" dirty="0"/>
              <a:t> + computer;</a:t>
            </a:r>
          </a:p>
          <a:p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setw</a:t>
            </a:r>
            <a:r>
              <a:rPr lang="en-US" altLang="zh-CN" dirty="0"/>
              <a:t>(10) &lt;&lt; name &lt;&lt; </a:t>
            </a:r>
            <a:r>
              <a:rPr lang="en-US" altLang="zh-CN" dirty="0" err="1"/>
              <a:t>setw</a:t>
            </a:r>
            <a:r>
              <a:rPr lang="en-US" altLang="zh-CN" dirty="0"/>
              <a:t>(10)</a:t>
            </a:r>
          </a:p>
          <a:p>
            <a:r>
              <a:rPr lang="en-US" altLang="zh-CN" dirty="0"/>
              <a:t>&lt;&lt; id &lt;&lt; </a:t>
            </a:r>
            <a:r>
              <a:rPr lang="en-US" altLang="zh-CN" dirty="0" err="1"/>
              <a:t>setw</a:t>
            </a:r>
            <a:r>
              <a:rPr lang="en-US" altLang="zh-CN" dirty="0"/>
              <a:t>(10) &lt;&lt; math</a:t>
            </a:r>
          </a:p>
          <a:p>
            <a:r>
              <a:rPr lang="en-US" altLang="zh-CN" dirty="0"/>
              <a:t>&lt;&lt; </a:t>
            </a:r>
            <a:r>
              <a:rPr lang="en-US" altLang="zh-CN" dirty="0" err="1"/>
              <a:t>setw</a:t>
            </a:r>
            <a:r>
              <a:rPr lang="en-US" altLang="zh-CN" dirty="0"/>
              <a:t>(10) &lt;&lt; </a:t>
            </a:r>
            <a:r>
              <a:rPr lang="en-US" altLang="zh-CN" dirty="0" err="1"/>
              <a:t>eng</a:t>
            </a:r>
            <a:r>
              <a:rPr lang="en-US" altLang="zh-CN" dirty="0"/>
              <a:t> &lt;&lt; </a:t>
            </a:r>
            <a:r>
              <a:rPr lang="en-US" altLang="zh-CN" dirty="0" err="1"/>
              <a:t>setw</a:t>
            </a:r>
            <a:r>
              <a:rPr lang="en-US" altLang="zh-CN" dirty="0"/>
              <a:t>(12) &lt;&lt; computer</a:t>
            </a:r>
          </a:p>
          <a:p>
            <a:r>
              <a:rPr lang="en-US" altLang="zh-CN" dirty="0"/>
              <a:t>&lt;&lt; </a:t>
            </a:r>
            <a:r>
              <a:rPr lang="en-US" altLang="zh-CN" dirty="0" err="1"/>
              <a:t>setw</a:t>
            </a:r>
            <a:r>
              <a:rPr lang="en-US" altLang="zh-CN" dirty="0"/>
              <a:t>(10) &lt;&lt; sum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infile</a:t>
            </a:r>
            <a:r>
              <a:rPr lang="en-US" altLang="zh-CN" dirty="0"/>
              <a:t> &gt;&gt; name;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infile.close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return 0;}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50DEE-3C36-400D-B833-58CB4D902E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80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fstream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 err="1"/>
              <a:t>ofstream</a:t>
            </a:r>
            <a:r>
              <a:rPr lang="en-US" altLang="zh-CN" dirty="0"/>
              <a:t> </a:t>
            </a:r>
            <a:r>
              <a:rPr lang="en-US" altLang="zh-CN" dirty="0" err="1"/>
              <a:t>outfile</a:t>
            </a:r>
            <a:r>
              <a:rPr lang="en-US" altLang="zh-CN" dirty="0"/>
              <a:t>("student.dat");</a:t>
            </a:r>
          </a:p>
          <a:p>
            <a:r>
              <a:rPr lang="en-US" altLang="zh-CN" dirty="0"/>
              <a:t>char name[8], id[8];</a:t>
            </a:r>
          </a:p>
          <a:p>
            <a:r>
              <a:rPr lang="en-US" altLang="zh-CN" dirty="0"/>
              <a:t>int math, </a:t>
            </a:r>
            <a:r>
              <a:rPr lang="en-US" altLang="zh-CN" dirty="0" err="1"/>
              <a:t>eng</a:t>
            </a:r>
            <a:r>
              <a:rPr lang="en-US" altLang="zh-CN" dirty="0"/>
              <a:t>, </a:t>
            </a:r>
            <a:r>
              <a:rPr lang="en-US" altLang="zh-CN" dirty="0" err="1"/>
              <a:t>computer,sum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outfile</a:t>
            </a:r>
            <a:r>
              <a:rPr lang="en-US" altLang="zh-CN" dirty="0"/>
              <a:t>&lt;&lt;"name"&lt;&lt;" "&lt;&lt;"id"&lt;&lt;" "&lt;&lt;"math"&lt;&lt;" "&lt;&lt;"</a:t>
            </a:r>
            <a:r>
              <a:rPr lang="en-US" altLang="zh-CN" dirty="0" err="1"/>
              <a:t>eng</a:t>
            </a:r>
            <a:r>
              <a:rPr lang="en-US" altLang="zh-CN" dirty="0"/>
              <a:t>"&lt;&lt;" "&lt;&lt;"computer"&lt;&lt;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&lt;3;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r>
              <a:rPr lang="en-US" altLang="zh-CN" dirty="0" err="1"/>
              <a:t>cout</a:t>
            </a:r>
            <a:r>
              <a:rPr lang="en-US" altLang="zh-CN" dirty="0"/>
              <a:t> &lt;&lt; "name: "; </a:t>
            </a:r>
            <a:r>
              <a:rPr lang="en-US" altLang="zh-CN" dirty="0" err="1"/>
              <a:t>cin</a:t>
            </a:r>
            <a:r>
              <a:rPr lang="en-US" altLang="zh-CN" dirty="0"/>
              <a:t>&gt;&gt;name;</a:t>
            </a:r>
          </a:p>
          <a:p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en-US" altLang="zh-CN" dirty="0" err="1"/>
              <a:t>stno</a:t>
            </a:r>
            <a:r>
              <a:rPr lang="en-US" altLang="zh-CN" dirty="0"/>
              <a:t> : "; </a:t>
            </a:r>
            <a:r>
              <a:rPr lang="en-US" altLang="zh-CN" dirty="0" err="1"/>
              <a:t>cin</a:t>
            </a:r>
            <a:r>
              <a:rPr lang="en-US" altLang="zh-CN" dirty="0"/>
              <a:t>&gt;&gt;id;</a:t>
            </a:r>
          </a:p>
          <a:p>
            <a:r>
              <a:rPr lang="en-US" altLang="zh-CN" dirty="0" err="1"/>
              <a:t>cout</a:t>
            </a:r>
            <a:r>
              <a:rPr lang="en-US" altLang="zh-CN" dirty="0"/>
              <a:t> &lt;&lt; "math : "; </a:t>
            </a:r>
            <a:r>
              <a:rPr lang="en-US" altLang="zh-CN" dirty="0" err="1"/>
              <a:t>cin</a:t>
            </a:r>
            <a:r>
              <a:rPr lang="en-US" altLang="zh-CN" dirty="0"/>
              <a:t>&gt;&gt;math;</a:t>
            </a:r>
          </a:p>
          <a:p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en-US" altLang="zh-CN" dirty="0" err="1"/>
              <a:t>eng</a:t>
            </a:r>
            <a:r>
              <a:rPr lang="en-US" altLang="zh-CN" dirty="0"/>
              <a:t> : "; 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 err="1"/>
              <a:t>eng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cout</a:t>
            </a:r>
            <a:r>
              <a:rPr lang="en-US" altLang="zh-CN" dirty="0"/>
              <a:t> &lt;&lt; "computer : "; </a:t>
            </a:r>
            <a:r>
              <a:rPr lang="en-US" altLang="zh-CN" dirty="0" err="1"/>
              <a:t>cin</a:t>
            </a:r>
            <a:r>
              <a:rPr lang="en-US" altLang="zh-CN" dirty="0"/>
              <a:t>&gt;&gt;computer;</a:t>
            </a:r>
          </a:p>
          <a:p>
            <a:r>
              <a:rPr lang="en-US" altLang="zh-CN" dirty="0" err="1"/>
              <a:t>outfile</a:t>
            </a:r>
            <a:r>
              <a:rPr lang="en-US" altLang="zh-CN" dirty="0"/>
              <a:t> &lt;&lt; name &lt;&lt; "  " &lt;&lt; id &lt;&lt; "  " &lt;&lt; math &lt;&lt; "  " &lt;&lt; </a:t>
            </a:r>
            <a:r>
              <a:rPr lang="en-US" altLang="zh-CN" dirty="0" err="1"/>
              <a:t>eng</a:t>
            </a:r>
            <a:r>
              <a:rPr lang="en-US" altLang="zh-CN" dirty="0"/>
              <a:t> &lt;&lt; " " &lt;&lt; computer &lt;&lt; 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 err="1"/>
              <a:t>outfile.close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ifstream</a:t>
            </a:r>
            <a:r>
              <a:rPr lang="en-US" altLang="zh-CN" dirty="0"/>
              <a:t> </a:t>
            </a:r>
            <a:r>
              <a:rPr lang="en-US" altLang="zh-CN" dirty="0" err="1"/>
              <a:t>infile</a:t>
            </a:r>
            <a:r>
              <a:rPr lang="en-US" altLang="zh-CN" dirty="0"/>
              <a:t>("student.dat"); </a:t>
            </a:r>
          </a:p>
          <a:p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setw</a:t>
            </a:r>
            <a:r>
              <a:rPr lang="en-US" altLang="zh-CN" dirty="0"/>
              <a:t>(10) &lt;&lt; "name" &lt;&lt; </a:t>
            </a:r>
            <a:r>
              <a:rPr lang="en-US" altLang="zh-CN" dirty="0" err="1"/>
              <a:t>setw</a:t>
            </a:r>
            <a:r>
              <a:rPr lang="en-US" altLang="zh-CN" dirty="0"/>
              <a:t>(10) &lt;&lt; "</a:t>
            </a:r>
            <a:r>
              <a:rPr lang="en-US" altLang="zh-CN" dirty="0" err="1"/>
              <a:t>stno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&lt;&lt; </a:t>
            </a:r>
            <a:r>
              <a:rPr lang="en-US" altLang="zh-CN" dirty="0" err="1"/>
              <a:t>setw</a:t>
            </a:r>
            <a:r>
              <a:rPr lang="en-US" altLang="zh-CN" dirty="0"/>
              <a:t>(10) &lt;&lt; "math"&lt;&lt;</a:t>
            </a:r>
            <a:r>
              <a:rPr lang="en-US" altLang="zh-CN" dirty="0" err="1"/>
              <a:t>setw</a:t>
            </a:r>
            <a:r>
              <a:rPr lang="en-US" altLang="zh-CN" dirty="0"/>
              <a:t>(10)&lt;&lt;"</a:t>
            </a:r>
            <a:r>
              <a:rPr lang="en-US" altLang="zh-CN" dirty="0" err="1"/>
              <a:t>eng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&lt;&lt; </a:t>
            </a:r>
            <a:r>
              <a:rPr lang="en-US" altLang="zh-CN" dirty="0" err="1"/>
              <a:t>setw</a:t>
            </a:r>
            <a:r>
              <a:rPr lang="en-US" altLang="zh-CN" dirty="0"/>
              <a:t>(12) &lt;&lt; "computer"&lt;&lt;</a:t>
            </a:r>
            <a:r>
              <a:rPr lang="en-US" altLang="zh-CN" dirty="0" err="1"/>
              <a:t>setw</a:t>
            </a:r>
            <a:r>
              <a:rPr lang="en-US" altLang="zh-CN" dirty="0"/>
              <a:t>(10)&lt;&lt;"sum"</a:t>
            </a:r>
          </a:p>
          <a:p>
            <a:r>
              <a:rPr lang="en-US" altLang="zh-CN" dirty="0"/>
              <a:t>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infile</a:t>
            </a:r>
            <a:r>
              <a:rPr lang="en-US" altLang="zh-CN" dirty="0"/>
              <a:t> &gt;&gt; name;</a:t>
            </a:r>
          </a:p>
          <a:p>
            <a:r>
              <a:rPr lang="en-US" altLang="zh-CN" dirty="0"/>
              <a:t>while (!</a:t>
            </a:r>
            <a:r>
              <a:rPr lang="en-US" altLang="zh-CN" dirty="0" err="1"/>
              <a:t>infile.eof</a:t>
            </a:r>
            <a:r>
              <a:rPr lang="en-US" altLang="zh-CN" dirty="0"/>
              <a:t>()) {</a:t>
            </a:r>
          </a:p>
          <a:p>
            <a:r>
              <a:rPr lang="en-US" altLang="zh-CN" dirty="0" err="1"/>
              <a:t>infile</a:t>
            </a:r>
            <a:r>
              <a:rPr lang="en-US" altLang="zh-CN" dirty="0"/>
              <a:t> &gt;&gt; id &gt;&gt; math &gt;&gt; </a:t>
            </a:r>
            <a:r>
              <a:rPr lang="en-US" altLang="zh-CN" dirty="0" err="1"/>
              <a:t>eng</a:t>
            </a:r>
            <a:r>
              <a:rPr lang="en-US" altLang="zh-CN" dirty="0"/>
              <a:t> &gt;&gt; computer;</a:t>
            </a:r>
          </a:p>
          <a:p>
            <a:r>
              <a:rPr lang="en-US" altLang="zh-CN" dirty="0"/>
              <a:t>sum = math + </a:t>
            </a:r>
            <a:r>
              <a:rPr lang="en-US" altLang="zh-CN" dirty="0" err="1"/>
              <a:t>eng</a:t>
            </a:r>
            <a:r>
              <a:rPr lang="en-US" altLang="zh-CN" dirty="0"/>
              <a:t> + computer;</a:t>
            </a:r>
          </a:p>
          <a:p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setw</a:t>
            </a:r>
            <a:r>
              <a:rPr lang="en-US" altLang="zh-CN" dirty="0"/>
              <a:t>(10) &lt;&lt; name &lt;&lt; </a:t>
            </a:r>
            <a:r>
              <a:rPr lang="en-US" altLang="zh-CN" dirty="0" err="1"/>
              <a:t>setw</a:t>
            </a:r>
            <a:r>
              <a:rPr lang="en-US" altLang="zh-CN" dirty="0"/>
              <a:t>(10)</a:t>
            </a:r>
          </a:p>
          <a:p>
            <a:r>
              <a:rPr lang="en-US" altLang="zh-CN" dirty="0"/>
              <a:t>&lt;&lt; id &lt;&lt; </a:t>
            </a:r>
            <a:r>
              <a:rPr lang="en-US" altLang="zh-CN" dirty="0" err="1"/>
              <a:t>setw</a:t>
            </a:r>
            <a:r>
              <a:rPr lang="en-US" altLang="zh-CN" dirty="0"/>
              <a:t>(10) &lt;&lt; math</a:t>
            </a:r>
          </a:p>
          <a:p>
            <a:r>
              <a:rPr lang="en-US" altLang="zh-CN" dirty="0"/>
              <a:t>&lt;&lt; </a:t>
            </a:r>
            <a:r>
              <a:rPr lang="en-US" altLang="zh-CN" dirty="0" err="1"/>
              <a:t>setw</a:t>
            </a:r>
            <a:r>
              <a:rPr lang="en-US" altLang="zh-CN" dirty="0"/>
              <a:t>(10) &lt;&lt; </a:t>
            </a:r>
            <a:r>
              <a:rPr lang="en-US" altLang="zh-CN" dirty="0" err="1"/>
              <a:t>eng</a:t>
            </a:r>
            <a:r>
              <a:rPr lang="en-US" altLang="zh-CN" dirty="0"/>
              <a:t> &lt;&lt; </a:t>
            </a:r>
            <a:r>
              <a:rPr lang="en-US" altLang="zh-CN" dirty="0" err="1"/>
              <a:t>setw</a:t>
            </a:r>
            <a:r>
              <a:rPr lang="en-US" altLang="zh-CN" dirty="0"/>
              <a:t>(12) &lt;&lt; computer</a:t>
            </a:r>
          </a:p>
          <a:p>
            <a:r>
              <a:rPr lang="en-US" altLang="zh-CN" dirty="0"/>
              <a:t>&lt;&lt; </a:t>
            </a:r>
            <a:r>
              <a:rPr lang="en-US" altLang="zh-CN" dirty="0" err="1"/>
              <a:t>setw</a:t>
            </a:r>
            <a:r>
              <a:rPr lang="en-US" altLang="zh-CN" dirty="0"/>
              <a:t>(10) &lt;&lt; sum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infile</a:t>
            </a:r>
            <a:r>
              <a:rPr lang="en-US" altLang="zh-CN" dirty="0"/>
              <a:t> &gt;&gt; name;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infile.close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return 0;}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50DEE-3C36-400D-B833-58CB4D902E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783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#include&lt;iostream&gt;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#include&lt;string&gt;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std;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main(){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a="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Hello",b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 //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初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始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化ˉ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a="Hello2";         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b=a;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if(a==b)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&lt;&lt;1&lt;&lt;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&lt;&lt;b&lt;&lt;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c[8]="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World",d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[8];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strcpy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d,c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strcmp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c,d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&lt;&lt;2&lt;&lt;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//c[8]="World2";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&lt;&lt;d&lt;&lt;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50DEE-3C36-400D-B833-58CB4D902E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81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#include&lt;iostream&gt;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std;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){return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(*f)(int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main(){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f=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&lt;&lt;(*f)(1);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50DEE-3C36-400D-B833-58CB4D902ED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082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&lt;iostream&gt; 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std;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A{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i,j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f1(){ 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=1;  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f2();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A::f2(){  </a:t>
            </a:r>
          </a:p>
          <a:p>
            <a:r>
              <a:rPr lang="en-US" altLang="ja-JP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f1();         </a:t>
            </a:r>
            <a:endParaRPr lang="ja-JP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ja-JP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j=2;          </a:t>
            </a:r>
            <a:endParaRPr lang="ja-JP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&lt;&lt;j&lt;&lt;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main(){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a.f1();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a.f2();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50DEE-3C36-400D-B833-58CB4D902ED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87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&lt;iostream&gt; 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std;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A{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i,j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pt-BR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A(){i=0;j=0; 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A(int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a,int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b){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a;j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=b;}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(){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&lt;&lt;" "&lt;&lt;j&lt;&lt;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main(){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*p1,*p2;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p1=new A;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p2=new A(1,2);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p1-&gt;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p2-&gt;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//A a[10];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//a[0].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50DEE-3C36-400D-B833-58CB4D902ED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147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#include&lt;iostream&gt;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std;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Tdate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year;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Tdate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year=0;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&lt;&lt;"constructor"&lt;&lt;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main(){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Tdate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t1;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Tdate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t2();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50DEE-3C36-400D-B833-58CB4D902ED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333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50DEE-3C36-400D-B833-58CB4D902ED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50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#include&lt;iostream&gt;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std;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Tdate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year;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int number;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Tdate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(){year=0;number++;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&lt;&lt;"no parameter"&lt;&lt;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;}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Tdate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){year=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i;number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&lt;&lt;"one parameter"&lt;&lt;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get_number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(){return number;}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Tdate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(const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Tdate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t){year=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t.year;number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&lt;&lt;"copy"&lt;&lt;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Tdate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::number;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main(){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Tdate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t1;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&lt;&lt;t1.get_number()&lt;&lt;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Tdate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t2(1);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&lt;&lt;t2.get_number()&lt;&lt;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Tdate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t3=t1;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&lt;&lt;t3.get_number()&lt;&lt;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50DEE-3C36-400D-B833-58CB4D902ED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7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B317E-0880-4EDC-B0E1-FED317612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182518-0B66-4D57-A9F4-87F96CF37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91F4C-3AB6-4C73-B2C9-F1044D32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CC73-8675-49EE-A64E-5E560A9E53E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9EC55-7EA9-4A8B-8A6A-8DBFCDD7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D5375-2928-4A43-81F0-1EADF5DA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547-DCB3-41E1-BEE5-C9FF4EF8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94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DF009-608C-4E33-A8C2-6BA19892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9DA567-CEF6-454A-B9CD-82B35096A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52FF29-CDCB-4CD3-8F4E-435FDA6B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CC73-8675-49EE-A64E-5E560A9E53E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CEBD5-FDEB-414A-9EA6-CA572683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71BF8-0680-47ED-A088-D5F817D3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547-DCB3-41E1-BEE5-C9FF4EF8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8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0457F6-DBC9-4898-BC78-D1A6B3C13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33F368-27DB-43FD-9132-E580FF00A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3987C2-89C1-47EA-AEC3-E273560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CC73-8675-49EE-A64E-5E560A9E53E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FCD27-612B-4B43-8A0C-DBF25ED0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3D20A-F1FF-4F84-AC94-AA4DA3F7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547-DCB3-41E1-BEE5-C9FF4EF8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23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29461-4DBD-47CC-B13D-DCBE9A2A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4B468-CC37-447F-B5F9-F056E05BF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73740-5FE5-4EA7-B289-9464CDCC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CC73-8675-49EE-A64E-5E560A9E53E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E6AF4-D5EA-4D29-87F8-042C5301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E4ED68-DEA0-4F18-A3EF-EFF86ACA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547-DCB3-41E1-BEE5-C9FF4EF8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52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3AA78-FB41-46FA-8AB6-5601EF564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55C7FE-AC8F-4E29-BCB0-08794FA9A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F0DEB-2DA4-489C-8234-525E6ED1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CC73-8675-49EE-A64E-5E560A9E53E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4DAA6-C778-483E-A170-A1C6CE46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EEAFA-9F96-45F2-A1F5-461D66B4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547-DCB3-41E1-BEE5-C9FF4EF8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7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A6B18-AE44-4C6F-ACAF-EE06E0C0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879D0-790D-47C7-A216-7FB8E4749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AE85F3-F309-4CBD-8575-7D32DC977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A05608-FF7C-4549-BCEB-CBBB6F8E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CC73-8675-49EE-A64E-5E560A9E53E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A81BD1-BF60-460F-B838-0BC657E5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37B879-398D-4CDF-A932-A0F6AA3C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547-DCB3-41E1-BEE5-C9FF4EF8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90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08A7E-E773-426C-8B34-F59D3213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5EFCEF-B6E5-4ED2-B96A-92652D533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93B4E3-5EC3-424F-ACCF-86C29E26E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814438-B21E-4553-AD88-365139C8B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4A2FB9-942F-4DCE-8B63-126A452B9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3890D6-8F1E-4F6D-8040-DA345C44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CC73-8675-49EE-A64E-5E560A9E53E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F2284-680D-4F71-9457-FD606A1E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4B3E87-1B7B-41C0-8471-E8BBCA4A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547-DCB3-41E1-BEE5-C9FF4EF8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3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781DE-7CA8-4ADF-AC57-9E8AC923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8D7401-514A-4DDF-BEE6-B101AED1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CC73-8675-49EE-A64E-5E560A9E53E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D37E6C-4A54-47F1-B0D7-0EC1B77E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915040-FA0B-4DE6-9AEA-3E9F57B7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547-DCB3-41E1-BEE5-C9FF4EF8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1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979B82-A89F-420C-A6F5-5FADEE9D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CC73-8675-49EE-A64E-5E560A9E53E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4A79BF-C88C-447D-9754-1D731AEB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FAFD4E-BCEB-4B6C-8948-81AA4A64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547-DCB3-41E1-BEE5-C9FF4EF8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3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42099-283A-41C7-A700-09C4E7BB9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6C31F-2B4F-421D-AA68-5A288495C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942F11-6957-4C64-9EDA-7EC3A5CBB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06F8A5-DDBD-4E17-9996-205C4971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CC73-8675-49EE-A64E-5E560A9E53E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AF9A5-328B-43D3-92AA-82F0B0BE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80890B-52C7-4E71-A8A2-CEAAE179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547-DCB3-41E1-BEE5-C9FF4EF8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02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DEA40-2024-4101-95B0-0C2E3479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C84884-C754-422E-BFF8-644C9AC38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B8A2A1-FB60-4338-B4E3-7F1B2B54B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259D3D-E1A6-488D-ABA3-124871A3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CC73-8675-49EE-A64E-5E560A9E53E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5B460-1DD6-41C7-9515-4F30C029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4D611-E4D3-499B-BA29-A2371505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547-DCB3-41E1-BEE5-C9FF4EF8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68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F1C433-6678-4A83-A148-5F68D376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6D6BC-300F-4D32-98D9-4232E90FF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BAA33-B764-4A1F-B5B4-D67E49273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2CC73-8675-49EE-A64E-5E560A9E53E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578EF-66FE-44F7-9F80-5F09871B4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7D9FD-9A87-4A52-BAAE-BD175F607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FC547-DCB3-41E1-BEE5-C9FF4EF8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6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BA9491-7D2E-4754-B473-B6004CB22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zh-CN" altLang="en-US" sz="2800"/>
              <a:t>实验课程通知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7B6790-6FC9-4136-B65E-831A738D3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周五晚</a:t>
            </a:r>
            <a:r>
              <a:rPr lang="en-US" altLang="zh-CN" sz="2000" dirty="0"/>
              <a:t>19</a:t>
            </a:r>
            <a:r>
              <a:rPr lang="zh-CN" altLang="en-US" sz="2000" dirty="0"/>
              <a:t>：</a:t>
            </a:r>
            <a:r>
              <a:rPr lang="en-US" altLang="zh-CN" sz="2000" dirty="0"/>
              <a:t>00-22</a:t>
            </a:r>
            <a:r>
              <a:rPr lang="zh-CN" altLang="en-US" sz="2000" dirty="0"/>
              <a:t>：</a:t>
            </a:r>
            <a:r>
              <a:rPr lang="en-US" altLang="zh-CN" sz="2000" dirty="0"/>
              <a:t>00</a:t>
            </a:r>
          </a:p>
          <a:p>
            <a:r>
              <a:rPr lang="zh-CN" altLang="en-US" sz="2000" dirty="0"/>
              <a:t>周日晚</a:t>
            </a:r>
            <a:r>
              <a:rPr lang="en-US" altLang="zh-CN" sz="2000" dirty="0"/>
              <a:t>19</a:t>
            </a:r>
            <a:r>
              <a:rPr lang="zh-CN" altLang="en-US" sz="2000" dirty="0"/>
              <a:t>：</a:t>
            </a:r>
            <a:r>
              <a:rPr lang="en-US" altLang="zh-CN" sz="2000" dirty="0"/>
              <a:t>00-22</a:t>
            </a:r>
            <a:r>
              <a:rPr lang="zh-CN" altLang="en-US" sz="2000" dirty="0"/>
              <a:t>：</a:t>
            </a:r>
            <a:r>
              <a:rPr lang="en-US" altLang="zh-CN" sz="2000" dirty="0"/>
              <a:t>00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有问题微信群咨询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3985DD-BB6F-48A9-B054-ED3192F14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748895"/>
            <a:ext cx="6250769" cy="119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9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AE968-EADD-492E-9652-42A2BAD64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实验二 问题汇总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AB7CB3-CE0B-47E6-833C-FF026C243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13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5B165-F309-4794-B85A-9E7B3076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 *</a:t>
            </a:r>
            <a:r>
              <a:rPr lang="zh-CN" altLang="en-US" dirty="0"/>
              <a:t>与</a:t>
            </a:r>
            <a:r>
              <a:rPr lang="en-US" altLang="zh-CN" dirty="0"/>
              <a:t>String</a:t>
            </a:r>
            <a:r>
              <a:rPr lang="zh-CN" altLang="en-US" dirty="0"/>
              <a:t>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CD5D5-4B20-4AB9-B7D7-14FC6F964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String </a:t>
            </a:r>
            <a:r>
              <a:rPr lang="en-US" altLang="zh-CN" dirty="0" err="1"/>
              <a:t>a,b</a:t>
            </a:r>
            <a:r>
              <a:rPr lang="en-US" altLang="zh-CN" dirty="0"/>
              <a:t>;  char c[8],d[8];</a:t>
            </a:r>
          </a:p>
          <a:p>
            <a:pPr marL="0" indent="0">
              <a:buNone/>
            </a:pPr>
            <a:r>
              <a:rPr lang="zh-CN" altLang="en-US" dirty="0"/>
              <a:t>声明及初始化：</a:t>
            </a:r>
            <a:r>
              <a:rPr lang="en-US" altLang="zh-CN" dirty="0"/>
              <a:t>string a=“Hello”; char c[8]=“World”;</a:t>
            </a:r>
          </a:p>
          <a:p>
            <a:pPr marL="0" indent="0">
              <a:buNone/>
            </a:pPr>
            <a:r>
              <a:rPr lang="zh-CN" altLang="en-US" dirty="0"/>
              <a:t>赋值：</a:t>
            </a:r>
            <a:r>
              <a:rPr lang="en-US" altLang="zh-CN" dirty="0"/>
              <a:t>a=“Hello2”; c[8]=“World2</a:t>
            </a:r>
            <a:r>
              <a:rPr lang="en-US" altLang="zh-CN" dirty="0">
                <a:solidFill>
                  <a:srgbClr val="FF0000"/>
                </a:solidFill>
              </a:rPr>
              <a:t>”//error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</a:t>
            </a:r>
            <a:r>
              <a:rPr lang="en-US" altLang="zh-CN" dirty="0"/>
              <a:t>b=a;       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d,c</a:t>
            </a:r>
            <a:r>
              <a:rPr lang="en-US" altLang="zh-CN" dirty="0"/>
              <a:t>);     VS2010</a:t>
            </a:r>
          </a:p>
          <a:p>
            <a:pPr marL="0" indent="0">
              <a:buNone/>
            </a:pPr>
            <a:r>
              <a:rPr lang="en-US" altLang="zh-CN" dirty="0"/>
              <a:t>                             </a:t>
            </a:r>
            <a:r>
              <a:rPr lang="en-US" altLang="zh-CN" dirty="0" err="1"/>
              <a:t>strcpy_s</a:t>
            </a:r>
            <a:r>
              <a:rPr lang="en-US" altLang="zh-CN" dirty="0"/>
              <a:t>(</a:t>
            </a:r>
            <a:r>
              <a:rPr lang="en-US" altLang="zh-CN" dirty="0" err="1"/>
              <a:t>d,strlen</a:t>
            </a:r>
            <a:r>
              <a:rPr lang="en-US" altLang="zh-CN" dirty="0"/>
              <a:t>(d)+1,c</a:t>
            </a:r>
            <a:r>
              <a:rPr lang="zh-CN" altLang="en-US" dirty="0"/>
              <a:t>）</a:t>
            </a:r>
            <a:r>
              <a:rPr lang="en-US" altLang="zh-CN" dirty="0"/>
              <a:t>   17</a:t>
            </a:r>
            <a:r>
              <a:rPr lang="zh-CN" altLang="en-US" dirty="0"/>
              <a:t>以上版本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比较  </a:t>
            </a:r>
            <a:r>
              <a:rPr lang="en-US" altLang="zh-CN" dirty="0"/>
              <a:t>if(a==b)      if(</a:t>
            </a:r>
            <a:r>
              <a:rPr lang="en-US" altLang="zh-CN" dirty="0" err="1"/>
              <a:t>strcmp</a:t>
            </a:r>
            <a:r>
              <a:rPr lang="en-US" altLang="zh-CN" dirty="0"/>
              <a:t>(</a:t>
            </a:r>
            <a:r>
              <a:rPr lang="en-US" altLang="zh-CN" dirty="0" err="1"/>
              <a:t>c,d</a:t>
            </a:r>
            <a:r>
              <a:rPr lang="en-US" altLang="zh-CN" dirty="0"/>
              <a:t>)) VS2010  </a:t>
            </a:r>
          </a:p>
          <a:p>
            <a:pPr marL="0" indent="0">
              <a:buNone/>
            </a:pPr>
            <a:r>
              <a:rPr lang="zh-CN" altLang="en-US" dirty="0"/>
              <a:t>输入  </a:t>
            </a:r>
            <a:r>
              <a:rPr lang="en-US" altLang="zh-CN" dirty="0" err="1"/>
              <a:t>cin</a:t>
            </a:r>
            <a:r>
              <a:rPr lang="en-US" altLang="zh-CN" dirty="0"/>
              <a:t>&gt;&gt;a;       </a:t>
            </a:r>
            <a:r>
              <a:rPr lang="en-US" altLang="zh-CN" dirty="0" err="1"/>
              <a:t>cin</a:t>
            </a:r>
            <a:r>
              <a:rPr lang="en-US" altLang="zh-CN" dirty="0"/>
              <a:t>&gt;&gt;c;</a:t>
            </a:r>
          </a:p>
          <a:p>
            <a:pPr marL="0" indent="0">
              <a:buNone/>
            </a:pPr>
            <a:r>
              <a:rPr lang="zh-CN" altLang="en-US" dirty="0"/>
              <a:t>输出  </a:t>
            </a:r>
            <a:r>
              <a:rPr lang="en-US" altLang="zh-CN" dirty="0" err="1"/>
              <a:t>cout</a:t>
            </a:r>
            <a:r>
              <a:rPr lang="en-US" altLang="zh-CN" dirty="0"/>
              <a:t>&lt;&lt;a;    </a:t>
            </a:r>
            <a:r>
              <a:rPr lang="en-US" altLang="zh-CN" dirty="0" err="1"/>
              <a:t>cout</a:t>
            </a:r>
            <a:r>
              <a:rPr lang="en-US" altLang="zh-CN" dirty="0"/>
              <a:t>&lt;&lt;c;</a:t>
            </a:r>
          </a:p>
          <a:p>
            <a:pPr marL="0" indent="0">
              <a:buNone/>
            </a:pPr>
            <a:r>
              <a:rPr lang="en-US" altLang="zh-CN" dirty="0"/>
              <a:t>                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&lt;&lt;c[8];</a:t>
            </a:r>
            <a:r>
              <a:rPr lang="zh-CN" altLang="en-US" dirty="0"/>
              <a:t>不会报错，但是不能得到期望的结果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8611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5AB5B-A0FE-4329-8CDE-01CA3160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的重载运算符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75C9F15-2418-4495-87F3-398B3F098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330" y="1931840"/>
            <a:ext cx="10515600" cy="4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C81F-AB9C-456D-A9BA-B3BCF18D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指向函数的指针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E179392-76C7-4BD7-820C-70BB5D40B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026396" cy="359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3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AE968-EADD-492E-9652-42A2BAD64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实验三 问题汇总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AB7CB3-CE0B-47E6-833C-FF026C243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251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C96E1-5EC1-447D-B668-283EE247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解决运行时闪退问题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FF8AFF-AD42-4774-A725-CF67B6730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由于需要验证析构函数的执行，不能再通过程序末尾加</a:t>
            </a:r>
            <a:r>
              <a:rPr lang="en-US" altLang="zh-CN" dirty="0"/>
              <a:t>system(“pause”)</a:t>
            </a:r>
            <a:r>
              <a:rPr lang="zh-CN" altLang="en-US" dirty="0"/>
              <a:t>的方法解决闪退问题，需通过修改配置的方法：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工程名称右键</a:t>
            </a:r>
            <a:r>
              <a:rPr lang="en-US" altLang="zh-CN" dirty="0"/>
              <a:t>—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连接器</a:t>
            </a:r>
            <a:r>
              <a:rPr lang="en-US" altLang="zh-CN" dirty="0"/>
              <a:t>—</a:t>
            </a:r>
            <a:r>
              <a:rPr lang="zh-CN" altLang="en-US" dirty="0"/>
              <a:t>系统</a:t>
            </a:r>
            <a:r>
              <a:rPr lang="en-US" altLang="zh-CN" dirty="0"/>
              <a:t>—</a:t>
            </a:r>
            <a:r>
              <a:rPr lang="zh-CN" altLang="en-US" dirty="0"/>
              <a:t>子系统</a:t>
            </a:r>
            <a:r>
              <a:rPr lang="en-US" altLang="zh-CN" dirty="0"/>
              <a:t>—</a:t>
            </a:r>
            <a:r>
              <a:rPr lang="zh-CN" altLang="en-US" dirty="0"/>
              <a:t>修改配置为控制台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Ctrl+F5</a:t>
            </a:r>
            <a:r>
              <a:rPr lang="zh-CN" altLang="en-US" dirty="0"/>
              <a:t>运行，不要按绿箭头（</a:t>
            </a:r>
            <a:r>
              <a:rPr lang="en-US" altLang="zh-CN" dirty="0"/>
              <a:t>F5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C8E0AD-79FF-44CE-9A72-04F0F9FB4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27" y="3940286"/>
            <a:ext cx="4658474" cy="255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1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3C6F4-4838-4F2C-B997-995A2A7F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类的成员函数对于数据成员的调用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95EB4-9732-4625-B48E-B090F1625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类内定义或类外定义都不需要参数传入，直接调用</a:t>
            </a:r>
            <a:endParaRPr lang="en-US" altLang="zh-CN" dirty="0"/>
          </a:p>
          <a:p>
            <a:r>
              <a:rPr lang="zh-CN" altLang="en-US" dirty="0"/>
              <a:t>类内定义或类外定义数据成员都不需要加类名限定符</a:t>
            </a:r>
          </a:p>
        </p:txBody>
      </p:sp>
    </p:spTree>
    <p:extLst>
      <p:ext uri="{BB962C8B-B14F-4D97-AF65-F5344CB8AC3E}">
        <p14:creationId xmlns:p14="http://schemas.microsoft.com/office/powerpoint/2010/main" val="3030245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B9C79-8E4F-4D4F-A38A-BF6DDBC8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9756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2ECD2D-460B-441D-ABF1-0D1B78F7A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84" y="1153272"/>
            <a:ext cx="12116922" cy="5704728"/>
          </a:xfrm>
        </p:spPr>
        <p:txBody>
          <a:bodyPr>
            <a:normAutofit fontScale="40000" lnSpcReduction="20000"/>
          </a:bodyPr>
          <a:lstStyle/>
          <a:p>
            <a:r>
              <a:rPr lang="zh-CN" altLang="en-US" sz="7400" dirty="0"/>
              <a:t>构造函数的类内声明、类外定义及创建对象时实参个数、类型需一致</a:t>
            </a:r>
            <a:endParaRPr lang="en-US" altLang="zh-CN" sz="7400" dirty="0"/>
          </a:p>
          <a:p>
            <a:pPr marL="0" indent="0">
              <a:buNone/>
            </a:pPr>
            <a:r>
              <a:rPr lang="en-US" altLang="zh-CN" sz="7400" dirty="0"/>
              <a:t>#include &lt;iostream&gt;   </a:t>
            </a:r>
          </a:p>
          <a:p>
            <a:pPr marL="0" indent="0">
              <a:buNone/>
            </a:pPr>
            <a:r>
              <a:rPr lang="en-US" altLang="zh-CN" sz="7400" dirty="0"/>
              <a:t>using namespace std;</a:t>
            </a:r>
          </a:p>
          <a:p>
            <a:pPr marL="0" indent="0">
              <a:buNone/>
            </a:pPr>
            <a:r>
              <a:rPr lang="en-US" altLang="zh-CN" sz="7400" dirty="0"/>
              <a:t>class Person{</a:t>
            </a:r>
          </a:p>
          <a:p>
            <a:pPr marL="0" indent="0">
              <a:buNone/>
            </a:pPr>
            <a:r>
              <a:rPr lang="en-US" altLang="zh-CN" sz="7400" dirty="0"/>
              <a:t>int age;</a:t>
            </a:r>
          </a:p>
          <a:p>
            <a:pPr marL="0" indent="0">
              <a:buNone/>
            </a:pPr>
            <a:r>
              <a:rPr lang="en-US" altLang="zh-CN" sz="7400" dirty="0"/>
              <a:t>public:</a:t>
            </a:r>
          </a:p>
          <a:p>
            <a:pPr marL="0" indent="0">
              <a:buNone/>
            </a:pPr>
            <a:r>
              <a:rPr lang="en-US" altLang="zh-CN" sz="7400" dirty="0"/>
              <a:t>Person</a:t>
            </a:r>
            <a:r>
              <a:rPr lang="en-US" altLang="zh-CN" sz="7400" dirty="0">
                <a:solidFill>
                  <a:srgbClr val="FF0000"/>
                </a:solidFill>
              </a:rPr>
              <a:t>(int </a:t>
            </a:r>
            <a:r>
              <a:rPr lang="en-US" altLang="zh-CN" sz="7400" dirty="0" err="1">
                <a:solidFill>
                  <a:srgbClr val="FF0000"/>
                </a:solidFill>
              </a:rPr>
              <a:t>i</a:t>
            </a:r>
            <a:r>
              <a:rPr lang="en-US" altLang="zh-CN" sz="7400" dirty="0">
                <a:solidFill>
                  <a:srgbClr val="FF0000"/>
                </a:solidFill>
              </a:rPr>
              <a:t>)</a:t>
            </a:r>
            <a:r>
              <a:rPr lang="en-US" altLang="zh-CN" sz="7400" dirty="0"/>
              <a:t>;</a:t>
            </a:r>
          </a:p>
          <a:p>
            <a:pPr marL="0" indent="0">
              <a:buNone/>
            </a:pPr>
            <a:r>
              <a:rPr lang="en-US" altLang="zh-CN" sz="7400" dirty="0"/>
              <a:t>};</a:t>
            </a:r>
          </a:p>
          <a:p>
            <a:pPr marL="0" indent="0">
              <a:buNone/>
            </a:pPr>
            <a:r>
              <a:rPr lang="en-US" altLang="zh-CN" sz="7400" dirty="0">
                <a:solidFill>
                  <a:srgbClr val="FF0000"/>
                </a:solidFill>
              </a:rPr>
              <a:t>Person::</a:t>
            </a:r>
            <a:r>
              <a:rPr lang="en-US" altLang="zh-CN" sz="7400" dirty="0"/>
              <a:t>Person</a:t>
            </a:r>
            <a:r>
              <a:rPr lang="en-US" altLang="zh-CN" sz="7400" dirty="0">
                <a:solidFill>
                  <a:srgbClr val="FF0000"/>
                </a:solidFill>
              </a:rPr>
              <a:t>(int </a:t>
            </a:r>
            <a:r>
              <a:rPr lang="en-US" altLang="zh-CN" sz="7400" dirty="0" err="1">
                <a:solidFill>
                  <a:srgbClr val="FF0000"/>
                </a:solidFill>
              </a:rPr>
              <a:t>i</a:t>
            </a:r>
            <a:r>
              <a:rPr lang="en-US" altLang="zh-CN" sz="7400" dirty="0">
                <a:solidFill>
                  <a:srgbClr val="FF0000"/>
                </a:solidFill>
              </a:rPr>
              <a:t>){</a:t>
            </a:r>
          </a:p>
          <a:p>
            <a:pPr marL="0" indent="0">
              <a:buNone/>
            </a:pPr>
            <a:r>
              <a:rPr lang="en-US" altLang="zh-CN" sz="7400" dirty="0"/>
              <a:t>age=</a:t>
            </a:r>
            <a:r>
              <a:rPr lang="en-US" altLang="zh-CN" sz="7400" dirty="0" err="1"/>
              <a:t>i</a:t>
            </a:r>
            <a:r>
              <a:rPr lang="en-US" altLang="zh-CN" sz="7400" dirty="0"/>
              <a:t>;}</a:t>
            </a:r>
          </a:p>
          <a:p>
            <a:pPr marL="0" indent="0">
              <a:buNone/>
            </a:pPr>
            <a:r>
              <a:rPr lang="en-US" altLang="zh-CN" sz="7400" dirty="0"/>
              <a:t>void main(){</a:t>
            </a:r>
          </a:p>
          <a:p>
            <a:pPr marL="0" indent="0">
              <a:buNone/>
            </a:pPr>
            <a:r>
              <a:rPr lang="en-US" altLang="zh-CN" sz="7400" dirty="0"/>
              <a:t>Person p</a:t>
            </a:r>
            <a:r>
              <a:rPr lang="en-US" altLang="zh-CN" sz="7400" dirty="0">
                <a:solidFill>
                  <a:srgbClr val="FF0000"/>
                </a:solidFill>
              </a:rPr>
              <a:t>(1)</a:t>
            </a:r>
            <a:r>
              <a:rPr lang="en-US" altLang="zh-CN" sz="7400" dirty="0"/>
              <a:t>;}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437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AE340-F9FD-43F0-BE13-0F410FD3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F7159-C92C-4DD8-8022-1D0CD87E5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2"/>
                </a:solidFill>
              </a:rPr>
              <a:t>定义对象数组或用</a:t>
            </a:r>
            <a:r>
              <a:rPr lang="en-US" altLang="zh-CN" b="1" dirty="0">
                <a:solidFill>
                  <a:schemeClr val="tx2"/>
                </a:solidFill>
              </a:rPr>
              <a:t>new</a:t>
            </a:r>
            <a:r>
              <a:rPr lang="zh-CN" altLang="en-US" b="1" dirty="0">
                <a:solidFill>
                  <a:schemeClr val="tx2"/>
                </a:solidFill>
              </a:rPr>
              <a:t>创建动态对象时，也要调用构造函数。但定义数组对象时，必须有不需要参数的构造函数 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A </a:t>
            </a:r>
            <a:r>
              <a:rPr lang="zh-CN" altLang="en-US" b="1" dirty="0">
                <a:solidFill>
                  <a:schemeClr val="tx2"/>
                </a:solidFill>
              </a:rPr>
              <a:t>*</a:t>
            </a:r>
            <a:r>
              <a:rPr lang="en-US" altLang="zh-CN" b="1" dirty="0">
                <a:solidFill>
                  <a:schemeClr val="tx2"/>
                </a:solidFill>
              </a:rPr>
              <a:t>p1, *p2;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p1=new A;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p2=new A(1,2);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027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AE968-EADD-492E-9652-42A2BAD64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实验四 问题汇总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AB7CB3-CE0B-47E6-833C-FF026C243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4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E1461-76E4-40FC-BB89-72F49013C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课前注意事项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636F87-76B2-4A50-AF5E-828438E91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381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30462-8D3F-4A9A-90A1-C92A6CA5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无参构造函数的调用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02C99-B1BA-47CD-AFE6-7B9BC0493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4319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#include&lt;iostream&gt;</a:t>
            </a:r>
          </a:p>
          <a:p>
            <a:pPr marL="0" indent="0">
              <a:buNone/>
            </a:pPr>
            <a:r>
              <a:rPr lang="en-US" altLang="zh-CN" dirty="0"/>
              <a:t>using namespace std;</a:t>
            </a:r>
          </a:p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Tdate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int year;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Tdate</a:t>
            </a:r>
            <a:r>
              <a:rPr lang="en-US" altLang="zh-CN" dirty="0"/>
              <a:t>(){</a:t>
            </a:r>
          </a:p>
          <a:p>
            <a:pPr marL="0" indent="0">
              <a:buNone/>
            </a:pPr>
            <a:r>
              <a:rPr lang="en-US" altLang="zh-CN" dirty="0"/>
              <a:t>	year=0;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&lt;&lt;"constructor"&lt;&lt;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/>
              <a:t>void main(){</a:t>
            </a:r>
          </a:p>
          <a:p>
            <a:pPr marL="0" indent="0">
              <a:buNone/>
            </a:pPr>
            <a:r>
              <a:rPr lang="en-US" altLang="zh-CN" dirty="0" err="1"/>
              <a:t>Tdate</a:t>
            </a:r>
            <a:r>
              <a:rPr lang="en-US" altLang="zh-CN" dirty="0"/>
              <a:t> t1;     //</a:t>
            </a:r>
            <a:r>
              <a:rPr lang="zh-CN" altLang="en-US" dirty="0"/>
              <a:t>调用无参构造函数创建的对象</a:t>
            </a:r>
            <a:r>
              <a:rPr lang="en-US" altLang="zh-CN" dirty="0"/>
              <a:t>t1</a:t>
            </a:r>
          </a:p>
          <a:p>
            <a:pPr marL="0" indent="0">
              <a:buNone/>
            </a:pPr>
            <a:r>
              <a:rPr lang="en-US" altLang="zh-CN" dirty="0" err="1"/>
              <a:t>Tdate</a:t>
            </a:r>
            <a:r>
              <a:rPr lang="en-US" altLang="zh-CN" dirty="0"/>
              <a:t> t2();   //</a:t>
            </a:r>
            <a:r>
              <a:rPr lang="zh-CN" altLang="en-US" dirty="0"/>
              <a:t>函数声明语句，函数名称</a:t>
            </a:r>
            <a:r>
              <a:rPr lang="en-US" altLang="zh-CN" dirty="0"/>
              <a:t>t2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863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B0DAC-B883-4905-ACAE-2C65464D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成员初始化列表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21B31-91B9-4119-8C5A-9D1BD1CBC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8341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常量、引用、对象成员、派生类调用基类的构造函数必须用初始化列表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class Salary{ </a:t>
            </a:r>
            <a:r>
              <a:rPr lang="en-US" altLang="zh-CN" dirty="0" err="1"/>
              <a:t>public:Salary</a:t>
            </a:r>
            <a:r>
              <a:rPr lang="en-US" altLang="zh-CN" dirty="0"/>
              <a:t>(int x, int y){…} };</a:t>
            </a:r>
          </a:p>
          <a:p>
            <a:pPr marL="0" indent="0">
              <a:buNone/>
            </a:pPr>
            <a:r>
              <a:rPr lang="en-US" altLang="zh-CN" dirty="0"/>
              <a:t>class Worker{ </a:t>
            </a:r>
          </a:p>
          <a:p>
            <a:pPr marL="0" indent="0">
              <a:buNone/>
            </a:pPr>
            <a:r>
              <a:rPr lang="en-US" altLang="zh-CN" dirty="0"/>
              <a:t>Salary s;       //</a:t>
            </a:r>
            <a:r>
              <a:rPr lang="zh-CN" altLang="en-US" dirty="0"/>
              <a:t>组合关系，所以</a:t>
            </a:r>
            <a:r>
              <a:rPr lang="en-US" altLang="zh-CN" dirty="0"/>
              <a:t>salary</a:t>
            </a:r>
            <a:r>
              <a:rPr lang="zh-CN" altLang="en-US" dirty="0"/>
              <a:t>的对象作为</a:t>
            </a:r>
            <a:r>
              <a:rPr lang="en-US" altLang="zh-CN" dirty="0"/>
              <a:t>worker</a:t>
            </a:r>
            <a:r>
              <a:rPr lang="zh-CN" altLang="en-US" dirty="0"/>
              <a:t>类的数据成员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Worker(int </a:t>
            </a:r>
            <a:r>
              <a:rPr lang="en-US" altLang="zh-CN" dirty="0" err="1"/>
              <a:t>a,int</a:t>
            </a:r>
            <a:r>
              <a:rPr lang="en-US" altLang="zh-CN" dirty="0"/>
              <a:t> b,…,int z):s(</a:t>
            </a:r>
            <a:r>
              <a:rPr lang="en-US" altLang="zh-CN" dirty="0" err="1"/>
              <a:t>a,b</a:t>
            </a:r>
            <a:r>
              <a:rPr lang="en-US" altLang="zh-CN" dirty="0"/>
              <a:t>)…{  … }</a:t>
            </a:r>
          </a:p>
          <a:p>
            <a:pPr marL="0" indent="0">
              <a:buNone/>
            </a:pP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/>
              <a:t> };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732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63781-DC40-48F4-BDF8-2BF0DDB9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静态成员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3058B-CE99-401B-AEEE-14E616C5A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576"/>
            <a:ext cx="10515600" cy="4351338"/>
          </a:xfrm>
        </p:spPr>
        <p:txBody>
          <a:bodyPr/>
          <a:lstStyle/>
          <a:p>
            <a:r>
              <a:rPr lang="zh-CN" altLang="en-US" dirty="0"/>
              <a:t>在构造函数中加入</a:t>
            </a:r>
            <a:r>
              <a:rPr lang="en-US" altLang="zh-CN" dirty="0"/>
              <a:t>++</a:t>
            </a:r>
            <a:r>
              <a:rPr lang="zh-CN" altLang="en-US" dirty="0"/>
              <a:t>的操作实现数据统计的目的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F0"/>
                </a:solidFill>
              </a:rPr>
              <a:t>无参的构造函数</a:t>
            </a:r>
            <a:endParaRPr lang="en-US" altLang="zh-CN" dirty="0">
              <a:solidFill>
                <a:srgbClr val="00B0F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F0"/>
                </a:solidFill>
              </a:rPr>
              <a:t>有参的构造函数</a:t>
            </a:r>
            <a:endParaRPr lang="en-US" altLang="zh-CN" dirty="0">
              <a:solidFill>
                <a:srgbClr val="00B0F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F0"/>
                </a:solidFill>
              </a:rPr>
              <a:t>复制构造函数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15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C21A3-E2EB-467E-9A75-E233618C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C422A-359C-4408-8150-EF2C25E2D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52695" cy="4351338"/>
          </a:xfrm>
        </p:spPr>
        <p:txBody>
          <a:bodyPr/>
          <a:lstStyle/>
          <a:p>
            <a:r>
              <a:rPr lang="zh-CN" altLang="en-US" dirty="0"/>
              <a:t>每次实验提交一份报告，本学期共</a:t>
            </a:r>
            <a:r>
              <a:rPr lang="en-US" altLang="zh-CN" dirty="0"/>
              <a:t>12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zh-CN" altLang="en-US" dirty="0"/>
              <a:t>每次实验的</a:t>
            </a:r>
            <a:r>
              <a:rPr lang="en-US" altLang="zh-CN" dirty="0"/>
              <a:t>N</a:t>
            </a:r>
            <a:r>
              <a:rPr lang="zh-CN" altLang="en-US" dirty="0"/>
              <a:t>道题目放进一份报告里面</a:t>
            </a:r>
            <a:endParaRPr lang="en-US" altLang="zh-CN" dirty="0"/>
          </a:p>
          <a:p>
            <a:r>
              <a:rPr lang="zh-CN" altLang="en-US" dirty="0"/>
              <a:t>每道题目包括：题目、代码（粘贴进</a:t>
            </a:r>
            <a:r>
              <a:rPr lang="en-US" altLang="zh-CN" dirty="0"/>
              <a:t>word</a:t>
            </a:r>
            <a:r>
              <a:rPr lang="zh-CN" altLang="en-US" dirty="0"/>
              <a:t>里面），执行结果（截图）</a:t>
            </a:r>
            <a:endParaRPr lang="en-US" altLang="zh-CN" dirty="0"/>
          </a:p>
          <a:p>
            <a:r>
              <a:rPr lang="zh-CN" altLang="en-US" dirty="0"/>
              <a:t>电子版</a:t>
            </a:r>
            <a:r>
              <a:rPr lang="en-US" altLang="zh-CN" dirty="0"/>
              <a:t>word</a:t>
            </a:r>
            <a:r>
              <a:rPr lang="zh-CN" altLang="en-US" dirty="0"/>
              <a:t>保存格式：实验一</a:t>
            </a:r>
            <a:r>
              <a:rPr lang="en-US" altLang="zh-CN" dirty="0"/>
              <a:t>_</a:t>
            </a:r>
            <a:r>
              <a:rPr lang="zh-CN" altLang="en-US" dirty="0"/>
              <a:t>班级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64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A840F-43BE-4E2F-B340-F196301E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2139F-6FFD-4118-9862-41B916BE5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提交时间：下周五前统一将上一次的交给学委</a:t>
            </a:r>
            <a:endParaRPr lang="en-US" altLang="zh-CN" dirty="0"/>
          </a:p>
          <a:p>
            <a:r>
              <a:rPr lang="zh-CN" altLang="en-US" dirty="0"/>
              <a:t>学委按照每次实验创建文件夹将班里的同学实验保存</a:t>
            </a:r>
            <a:endParaRPr lang="en-US" altLang="zh-CN" dirty="0"/>
          </a:p>
          <a:p>
            <a:r>
              <a:rPr lang="zh-CN" altLang="en-US" dirty="0"/>
              <a:t>没有运行环境的同学可开学回学校之后统一补齐</a:t>
            </a:r>
            <a:endParaRPr lang="en-US" altLang="zh-CN" dirty="0"/>
          </a:p>
          <a:p>
            <a:r>
              <a:rPr lang="en-US" altLang="zh-CN" dirty="0"/>
              <a:t>12</a:t>
            </a:r>
            <a:r>
              <a:rPr lang="zh-CN" altLang="en-US" dirty="0"/>
              <a:t>次实验报告成绩</a:t>
            </a:r>
            <a:r>
              <a:rPr lang="en-US" altLang="zh-CN" dirty="0"/>
              <a:t>--》</a:t>
            </a:r>
            <a:r>
              <a:rPr lang="zh-CN" altLang="en-US" dirty="0"/>
              <a:t>平时成绩</a:t>
            </a:r>
            <a:r>
              <a:rPr lang="en-US" altLang="zh-CN" dirty="0"/>
              <a:t>--》</a:t>
            </a:r>
            <a:r>
              <a:rPr lang="zh-CN" altLang="en-US" dirty="0"/>
              <a:t>总成绩</a:t>
            </a:r>
            <a:r>
              <a:rPr lang="en-US" altLang="zh-CN" dirty="0"/>
              <a:t>40%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679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1C488-4455-49F8-A0FA-AC80C451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4167B-6948-48DF-930A-CB9A549F6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382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请完整截图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代码、</a:t>
            </a:r>
            <a:r>
              <a:rPr lang="zh-CN" altLang="en-US" dirty="0">
                <a:solidFill>
                  <a:srgbClr val="FF0000"/>
                </a:solidFill>
              </a:rPr>
              <a:t>错误原因</a:t>
            </a:r>
            <a:r>
              <a:rPr lang="zh-CN" altLang="en-US" dirty="0"/>
              <a:t>、执行结果</a:t>
            </a:r>
            <a:endParaRPr lang="en-US" altLang="zh-CN" dirty="0"/>
          </a:p>
          <a:p>
            <a:r>
              <a:rPr lang="zh-CN" altLang="en-US" dirty="0"/>
              <a:t>错误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正确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90B8B1-D080-46F1-AD24-77E4D5C00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621" y="304327"/>
            <a:ext cx="2109812" cy="2813083"/>
          </a:xfrm>
          <a:prstGeom prst="rect">
            <a:avLst/>
          </a:prstGeom>
        </p:spPr>
      </p:pic>
      <p:pic>
        <p:nvPicPr>
          <p:cNvPr id="6" name="图片 5" descr="电脑屏幕的照片&#10;&#10;描述已自动生成">
            <a:extLst>
              <a:ext uri="{FF2B5EF4-FFF2-40B4-BE49-F238E27FC236}">
                <a16:creationId xmlns:a16="http://schemas.microsoft.com/office/drawing/2014/main" id="{9DCBD666-D756-44B7-A0D0-A59E0F4E2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687" y="36616"/>
            <a:ext cx="4245896" cy="19637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30BA67-2A7B-4DDD-9051-29E6D218F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499" y="2143746"/>
            <a:ext cx="4245895" cy="19661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7F783F-273E-4DB1-9C89-9CB9CDB67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9297" y="3638144"/>
            <a:ext cx="5627390" cy="305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4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F7F3D-F3B2-4DB8-B4A4-A4259B5F5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错误排查方法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1DB70-0744-41D5-B42F-959CD2AB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43268" cy="4351338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、环境问题：不能在该运行环境下运行</a:t>
            </a:r>
            <a:r>
              <a:rPr lang="en-US" altLang="zh-CN" dirty="0"/>
              <a:t>Hello World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、语法错误：可运行</a:t>
            </a:r>
            <a:r>
              <a:rPr lang="en-US" altLang="zh-CN" dirty="0"/>
              <a:t>Hello World</a:t>
            </a:r>
            <a:r>
              <a:rPr lang="zh-CN" altLang="en-US" dirty="0"/>
              <a:t>之后，运行其他题目时下方报</a:t>
            </a:r>
            <a:r>
              <a:rPr lang="en-US" altLang="zh-CN" dirty="0"/>
              <a:t>error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F0"/>
                </a:solidFill>
              </a:rPr>
              <a:t>根据</a:t>
            </a:r>
            <a:r>
              <a:rPr lang="zh-CN" altLang="en-US" dirty="0">
                <a:solidFill>
                  <a:srgbClr val="FF0000"/>
                </a:solidFill>
              </a:rPr>
              <a:t>报错行号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错误原因</a:t>
            </a:r>
            <a:r>
              <a:rPr lang="zh-CN" altLang="en-US" dirty="0">
                <a:solidFill>
                  <a:srgbClr val="00B0F0"/>
                </a:solidFill>
              </a:rPr>
              <a:t>先尝试自己百度解决问题</a:t>
            </a:r>
            <a:endParaRPr lang="en-US" altLang="zh-CN" dirty="0">
              <a:solidFill>
                <a:srgbClr val="00B0F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F0"/>
                </a:solidFill>
              </a:rPr>
              <a:t>解决不了把代码及错误原因完整的截图到群里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、逻辑错误：可正常运行题目</a:t>
            </a:r>
            <a:r>
              <a:rPr lang="en-US" altLang="zh-CN" dirty="0"/>
              <a:t>&amp;</a:t>
            </a:r>
            <a:r>
              <a:rPr lang="zh-CN" altLang="en-US" dirty="0"/>
              <a:t>无</a:t>
            </a:r>
            <a:r>
              <a:rPr lang="en-US" altLang="zh-CN" dirty="0"/>
              <a:t>error</a:t>
            </a:r>
            <a:r>
              <a:rPr lang="zh-CN" altLang="en-US" dirty="0"/>
              <a:t>，运行结果与预期不符合</a:t>
            </a:r>
            <a:endParaRPr lang="en-US" altLang="zh-CN" dirty="0"/>
          </a:p>
          <a:p>
            <a:r>
              <a:rPr lang="zh-CN" altLang="en-US" dirty="0"/>
              <a:t>收获自己的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F0"/>
                </a:solidFill>
              </a:rPr>
              <a:t>根据最终变量的运行逻辑逐步的回溯程序，然后逐步输出结果</a:t>
            </a:r>
            <a:endParaRPr lang="en-US" altLang="zh-CN" dirty="0">
              <a:solidFill>
                <a:srgbClr val="00B0F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F0"/>
                </a:solidFill>
              </a:rPr>
              <a:t>解决不了把代码及黑框执行结果完整的截图到群里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91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AE968-EADD-492E-9652-42A2BAD64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实验一 问题汇总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AB7CB3-CE0B-47E6-833C-FF026C243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78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7D818-DEC5-4DAC-B009-3D60A83C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读写文件名不一致</a:t>
            </a:r>
            <a:r>
              <a:rPr lang="en-US" altLang="zh-CN" dirty="0"/>
              <a:t>-</a:t>
            </a:r>
            <a:r>
              <a:rPr lang="zh-CN" altLang="en-US" sz="2800" dirty="0"/>
              <a:t>输出无限循环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E84B6-FFDF-463E-A9BC-3B12C91A0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直接路径：</a:t>
            </a:r>
            <a:r>
              <a:rPr lang="en-US" altLang="zh-CN" dirty="0"/>
              <a:t>student.dat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00B0F0"/>
                </a:solidFill>
              </a:rPr>
              <a:t>ofstream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outfile</a:t>
            </a:r>
            <a:r>
              <a:rPr lang="en-US" altLang="zh-CN" dirty="0">
                <a:solidFill>
                  <a:srgbClr val="00B0F0"/>
                </a:solidFill>
              </a:rPr>
              <a:t>("student.dat");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F0"/>
                </a:solidFill>
              </a:rPr>
              <a:t>右键工程名</a:t>
            </a:r>
            <a:r>
              <a:rPr lang="en-US" altLang="zh-CN" dirty="0">
                <a:solidFill>
                  <a:srgbClr val="00B0F0"/>
                </a:solidFill>
              </a:rPr>
              <a:t>-</a:t>
            </a:r>
            <a:r>
              <a:rPr lang="zh-CN" altLang="en-US" dirty="0">
                <a:solidFill>
                  <a:srgbClr val="00B0F0"/>
                </a:solidFill>
              </a:rPr>
              <a:t>在文件中打开</a:t>
            </a:r>
            <a:r>
              <a:rPr lang="en-US" altLang="zh-CN" dirty="0">
                <a:solidFill>
                  <a:srgbClr val="00B0F0"/>
                </a:solidFill>
              </a:rPr>
              <a:t>-</a:t>
            </a:r>
            <a:r>
              <a:rPr lang="zh-CN" altLang="en-US" dirty="0">
                <a:solidFill>
                  <a:srgbClr val="00B0F0"/>
                </a:solidFill>
              </a:rPr>
              <a:t>是否有该文件</a:t>
            </a:r>
            <a:r>
              <a:rPr lang="en-US" altLang="zh-CN" dirty="0">
                <a:solidFill>
                  <a:srgbClr val="00B0F0"/>
                </a:solidFill>
              </a:rPr>
              <a:t>-</a:t>
            </a:r>
            <a:r>
              <a:rPr lang="zh-CN" altLang="en-US" dirty="0">
                <a:solidFill>
                  <a:srgbClr val="00B0F0"/>
                </a:solidFill>
              </a:rPr>
              <a:t>是否文件中内容与期望一致</a:t>
            </a:r>
            <a:endParaRPr lang="en-US" altLang="zh-CN" dirty="0">
              <a:solidFill>
                <a:srgbClr val="00B0F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00B0F0"/>
                </a:solidFill>
              </a:rPr>
              <a:t>ifstream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infile</a:t>
            </a:r>
            <a:r>
              <a:rPr lang="en-US" altLang="zh-CN" dirty="0">
                <a:solidFill>
                  <a:srgbClr val="00B0F0"/>
                </a:solidFill>
              </a:rPr>
              <a:t>("student.dat");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B0F0"/>
              </a:solidFill>
            </a:endParaRPr>
          </a:p>
          <a:p>
            <a:r>
              <a:rPr lang="zh-CN" altLang="en-US" dirty="0"/>
              <a:t>间接路径：</a:t>
            </a:r>
            <a:r>
              <a:rPr lang="en-US" altLang="zh-CN" dirty="0"/>
              <a:t>D:\\student.dat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F0"/>
                </a:solidFill>
              </a:rPr>
              <a:t>不建议写</a:t>
            </a:r>
            <a:r>
              <a:rPr lang="en-US" altLang="zh-CN" dirty="0">
                <a:solidFill>
                  <a:srgbClr val="00B0F0"/>
                </a:solidFill>
              </a:rPr>
              <a:t>C</a:t>
            </a:r>
            <a:r>
              <a:rPr lang="zh-CN" altLang="en-US" dirty="0">
                <a:solidFill>
                  <a:srgbClr val="00B0F0"/>
                </a:solidFill>
              </a:rPr>
              <a:t>盘</a:t>
            </a:r>
            <a:endParaRPr lang="en-US" altLang="zh-CN" dirty="0">
              <a:solidFill>
                <a:srgbClr val="00B0F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00B0F0"/>
                </a:solidFill>
              </a:rPr>
              <a:t>ofstream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outfile</a:t>
            </a:r>
            <a:r>
              <a:rPr lang="en-US" altLang="zh-CN" dirty="0">
                <a:solidFill>
                  <a:srgbClr val="00B0F0"/>
                </a:solidFill>
              </a:rPr>
              <a:t>(“D:\\student.dat");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B0F0"/>
                </a:solidFill>
              </a:rPr>
              <a:t>依据路径在</a:t>
            </a:r>
            <a:r>
              <a:rPr lang="zh-CN" altLang="en-US" dirty="0">
                <a:solidFill>
                  <a:srgbClr val="00B0F0"/>
                </a:solidFill>
              </a:rPr>
              <a:t>文件中打开</a:t>
            </a:r>
            <a:r>
              <a:rPr lang="en-US" altLang="zh-CN" dirty="0">
                <a:solidFill>
                  <a:srgbClr val="00B0F0"/>
                </a:solidFill>
              </a:rPr>
              <a:t>-</a:t>
            </a:r>
            <a:r>
              <a:rPr lang="zh-CN" altLang="en-US" dirty="0">
                <a:solidFill>
                  <a:srgbClr val="00B0F0"/>
                </a:solidFill>
              </a:rPr>
              <a:t>是否有该文件</a:t>
            </a:r>
            <a:r>
              <a:rPr lang="en-US" altLang="zh-CN" dirty="0">
                <a:solidFill>
                  <a:srgbClr val="00B0F0"/>
                </a:solidFill>
              </a:rPr>
              <a:t>-</a:t>
            </a:r>
            <a:r>
              <a:rPr lang="zh-CN" altLang="en-US" dirty="0">
                <a:solidFill>
                  <a:srgbClr val="00B0F0"/>
                </a:solidFill>
              </a:rPr>
              <a:t>是否文件中内容与期望一致</a:t>
            </a:r>
            <a:endParaRPr lang="en-US" altLang="zh-CN" dirty="0">
              <a:solidFill>
                <a:srgbClr val="00B0F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00B0F0"/>
                </a:solidFill>
              </a:rPr>
              <a:t>ifstream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infile</a:t>
            </a:r>
            <a:r>
              <a:rPr lang="en-US" altLang="zh-CN" dirty="0">
                <a:solidFill>
                  <a:srgbClr val="00B0F0"/>
                </a:solidFill>
              </a:rPr>
              <a:t>(“D:\\student.dat");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5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86338-DC0D-4E67-971F-D707B6F1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读文件变量不匹配</a:t>
            </a:r>
            <a:r>
              <a:rPr lang="en-US" altLang="zh-CN" dirty="0"/>
              <a:t>-</a:t>
            </a:r>
            <a:r>
              <a:rPr lang="zh-CN" altLang="en-US" sz="2800" dirty="0"/>
              <a:t>输出无限循环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912D3-90FB-4A04-B373-9A0C3B047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期望读到的是</a:t>
            </a:r>
            <a:r>
              <a:rPr lang="en-US" altLang="zh-CN" dirty="0"/>
              <a:t>int</a:t>
            </a:r>
            <a:r>
              <a:rPr lang="zh-CN" altLang="en-US" dirty="0"/>
              <a:t>型，但文件中的内容是</a:t>
            </a:r>
            <a:r>
              <a:rPr lang="en-US" altLang="zh-CN" dirty="0"/>
              <a:t>char</a:t>
            </a:r>
            <a:r>
              <a:rPr lang="zh-CN" altLang="en-US" dirty="0"/>
              <a:t>型</a:t>
            </a:r>
          </a:p>
        </p:txBody>
      </p:sp>
    </p:spTree>
    <p:extLst>
      <p:ext uri="{BB962C8B-B14F-4D97-AF65-F5344CB8AC3E}">
        <p14:creationId xmlns:p14="http://schemas.microsoft.com/office/powerpoint/2010/main" val="227858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2041</Words>
  <Application>Microsoft Office PowerPoint</Application>
  <PresentationFormat>宽屏</PresentationFormat>
  <Paragraphs>292</Paragraphs>
  <Slides>22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Wingdings</vt:lpstr>
      <vt:lpstr>Office 主题​​</vt:lpstr>
      <vt:lpstr>实验课程通知</vt:lpstr>
      <vt:lpstr>课前注意事项</vt:lpstr>
      <vt:lpstr>实验报告格式</vt:lpstr>
      <vt:lpstr>实验报告提交</vt:lpstr>
      <vt:lpstr>提问</vt:lpstr>
      <vt:lpstr>错误排查方法</vt:lpstr>
      <vt:lpstr>实验一 问题汇总</vt:lpstr>
      <vt:lpstr>读写文件名不一致-输出无限循环</vt:lpstr>
      <vt:lpstr>读文件变量不匹配-输出无限循环</vt:lpstr>
      <vt:lpstr>实验二 问题汇总</vt:lpstr>
      <vt:lpstr>Char *与String对比</vt:lpstr>
      <vt:lpstr>String的重载运算符</vt:lpstr>
      <vt:lpstr>指向函数的指针</vt:lpstr>
      <vt:lpstr>实验三 问题汇总</vt:lpstr>
      <vt:lpstr>解决运行时闪退问题</vt:lpstr>
      <vt:lpstr>类的成员函数对于数据成员的调用</vt:lpstr>
      <vt:lpstr>构造函数</vt:lpstr>
      <vt:lpstr>构造函数</vt:lpstr>
      <vt:lpstr>实验四 问题汇总</vt:lpstr>
      <vt:lpstr>无参构造函数的调用</vt:lpstr>
      <vt:lpstr>成员初始化列表</vt:lpstr>
      <vt:lpstr>静态成员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实验课程通知</dc:title>
  <dc:creator>Zhuoyu Wei</dc:creator>
  <cp:lastModifiedBy>Zhuoyu Wei</cp:lastModifiedBy>
  <cp:revision>1</cp:revision>
  <dcterms:created xsi:type="dcterms:W3CDTF">2020-04-03T02:54:17Z</dcterms:created>
  <dcterms:modified xsi:type="dcterms:W3CDTF">2020-04-03T02:54:37Z</dcterms:modified>
</cp:coreProperties>
</file>