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0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9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50B8-84F8-4DE4-AAFB-31576B072B0E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B4A6-B376-48D6-BBB1-7BC3A7A4F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7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4632" y="1421413"/>
            <a:ext cx="8662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effectLst>
                  <a:outerShdw dist="17961" dir="2700000">
                    <a:scrgbClr r="0" g="0" b="0"/>
                  </a:outerShdw>
                </a:effectLst>
              </a:rPr>
              <a:t>The Burrows-Wheeler Transform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zh-CN" altLang="en-US" sz="2800" dirty="0" smtClean="0"/>
              <a:t>姓名：袁瑞</a:t>
            </a:r>
            <a:endParaRPr lang="en-US" altLang="zh-CN" sz="2800" dirty="0" smtClean="0"/>
          </a:p>
          <a:p>
            <a:pPr lvl="0" algn="ctr"/>
            <a:endParaRPr lang="zh-CN" altLang="en-US" sz="2800" dirty="0" smtClean="0"/>
          </a:p>
          <a:p>
            <a:pPr lvl="0" algn="ctr"/>
            <a:r>
              <a:rPr lang="zh-CN" altLang="en-US" sz="2800" dirty="0" smtClean="0"/>
              <a:t>学号：</a:t>
            </a:r>
            <a:r>
              <a:rPr lang="en-US" altLang="zh-CN" sz="2800" dirty="0" smtClean="0"/>
              <a:t>170819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643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2133" y="4292600"/>
            <a:ext cx="5765800" cy="2878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829800" y="3166533"/>
            <a:ext cx="321733" cy="3200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get the transformed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the above transform, L is easily obtained by taking the transpose of the last column of M together with the primary index.</a:t>
            </a:r>
          </a:p>
          <a:p>
            <a:pPr lvl="1"/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 smtClean="0"/>
              <a:t>L =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m  p  $  p  </a:t>
            </a:r>
            <a:r>
              <a:rPr lang="en-US" altLang="zh-CN" dirty="0" err="1"/>
              <a:t>i</a:t>
            </a:r>
            <a:r>
              <a:rPr lang="en-US" altLang="zh-CN" dirty="0"/>
              <a:t>  s  </a:t>
            </a:r>
            <a:r>
              <a:rPr lang="en-US" altLang="zh-CN" dirty="0" err="1"/>
              <a:t>s</a:t>
            </a:r>
            <a:r>
              <a:rPr lang="en-US" altLang="zh-CN" dirty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 Notice how there are 3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‘s in a row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and 2 consecutive s’s and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another 2 consecutive s’s - this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makes the text easier to compress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than the origin string “</a:t>
            </a:r>
            <a:r>
              <a:rPr lang="en-US" altLang="zh-CN" dirty="0" err="1" smtClean="0"/>
              <a:t>mississippi</a:t>
            </a:r>
            <a:r>
              <a:rPr lang="en-US" altLang="zh-CN" dirty="0" smtClean="0"/>
              <a:t>$”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57800" y="3425441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p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endParaRPr lang="en-US" altLang="zh-CN" b="1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257800" y="445055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67817" y="429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1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the benefit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transformed text is more amenable to subsequence compression algorithms.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BWT is reversible and lossless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remarkable thing about the BWT is not only that is generates a more easily compressible output, but also that it is reversible, i.e. it allows the original text to be </a:t>
            </a:r>
            <a:r>
              <a:rPr lang="en-US" altLang="zh-CN" dirty="0"/>
              <a:t>re-generated from the last column data and the primary index.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BWT is reversible and lossless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352800" y="2705100"/>
            <a:ext cx="2743200" cy="8239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41775" y="2162175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i="1" dirty="0" err="1">
                <a:ea typeface="宋体" panose="02010600030101010101" pitchFamily="2" charset="-122"/>
              </a:rPr>
              <a:t>mississippi</a:t>
            </a:r>
            <a:r>
              <a:rPr lang="en-US" altLang="zh-CN" b="1" i="1" dirty="0"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81375" y="3693318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333333"/>
                </a:solidFill>
                <a:ea typeface="宋体" panose="02010600030101010101" pitchFamily="2" charset="-122"/>
              </a:rPr>
              <a:t>Index 4 and </a:t>
            </a:r>
            <a:r>
              <a:rPr lang="en-US" altLang="zh-CN" b="1" dirty="0" err="1">
                <a:solidFill>
                  <a:srgbClr val="333333"/>
                </a:solidFill>
                <a:ea typeface="宋体" panose="02010600030101010101" pitchFamily="2" charset="-122"/>
              </a:rPr>
              <a:t>ssmp$pissiii</a:t>
            </a:r>
            <a:endParaRPr lang="en-US" altLang="zh-CN" b="1" dirty="0">
              <a:solidFill>
                <a:srgbClr val="333333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1975" y="291703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i="1" dirty="0">
                <a:ea typeface="宋体" panose="02010600030101010101" pitchFamily="2" charset="-122"/>
              </a:rPr>
              <a:t>BWT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334808" y="4288367"/>
            <a:ext cx="2743200" cy="8239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9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22183" y="4485745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i="1" dirty="0">
                <a:ea typeface="宋体" panose="02010600030101010101" pitchFamily="2" charset="-122"/>
              </a:rPr>
              <a:t>Inverse BWT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22183" y="5362841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1" i="1" dirty="0" err="1">
                <a:ea typeface="宋体" panose="02010600030101010101" pitchFamily="2" charset="-122"/>
              </a:rPr>
              <a:t>mississippi</a:t>
            </a:r>
            <a:r>
              <a:rPr lang="en-US" altLang="zh-CN" b="1" i="1" dirty="0"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443133" y="4745567"/>
            <a:ext cx="319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??? How to achieve the goal?</a:t>
            </a:r>
          </a:p>
        </p:txBody>
      </p:sp>
      <p:sp>
        <p:nvSpPr>
          <p:cNvPr id="12" name="AutoShape 11" descr="5%"/>
          <p:cNvSpPr>
            <a:spLocks noChangeArrowheads="1"/>
          </p:cNvSpPr>
          <p:nvPr/>
        </p:nvSpPr>
        <p:spPr bwMode="auto">
          <a:xfrm>
            <a:off x="1951038" y="2162175"/>
            <a:ext cx="1219200" cy="3889375"/>
          </a:xfrm>
          <a:prstGeom prst="curvedRightArrow">
            <a:avLst>
              <a:gd name="adj1" fmla="val 61250"/>
              <a:gd name="adj2" fmla="val 122500"/>
              <a:gd name="adj3" fmla="val 33333"/>
            </a:avLst>
          </a:prstGeom>
          <a:pattFill prst="pct5">
            <a:fgClr>
              <a:srgbClr val="0099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10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trick is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 to start? Who is the first one to ask?</a:t>
            </a:r>
          </a:p>
          <a:p>
            <a:pPr lvl="1"/>
            <a:r>
              <a:rPr lang="en-US" altLang="zh-CN" dirty="0" smtClean="0"/>
              <a:t>The last one.</a:t>
            </a:r>
          </a:p>
          <a:p>
            <a:r>
              <a:rPr lang="en-US" altLang="zh-CN" dirty="0" smtClean="0"/>
              <a:t>Finding immediate preceding character</a:t>
            </a:r>
          </a:p>
          <a:p>
            <a:pPr lvl="1"/>
            <a:r>
              <a:rPr lang="en-US" altLang="zh-CN" dirty="0" smtClean="0"/>
              <a:t>By finding immediate preceding row of the current row</a:t>
            </a:r>
          </a:p>
          <a:p>
            <a:r>
              <a:rPr lang="en-US" altLang="zh-CN" dirty="0" smtClean="0"/>
              <a:t>A loop is needed to recover all</a:t>
            </a:r>
          </a:p>
          <a:p>
            <a:r>
              <a:rPr lang="en-US" altLang="zh-CN" dirty="0" smtClean="0"/>
              <a:t>Each iteration involves two matters</a:t>
            </a:r>
          </a:p>
          <a:p>
            <a:pPr lvl="1"/>
            <a:r>
              <a:rPr lang="en-US" altLang="zh-CN" dirty="0" smtClean="0"/>
              <a:t>Recover the current character</a:t>
            </a:r>
          </a:p>
          <a:p>
            <a:pPr lvl="1"/>
            <a:r>
              <a:rPr lang="en-US" altLang="zh-CN" dirty="0" smtClean="0"/>
              <a:t>In addition to that, to point out the next people(by index) to keep the loop running.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6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95977" y="3354404"/>
            <a:ext cx="701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87716" y="1961949"/>
            <a:ext cx="345707" cy="42404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find the preceding character	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81000" y="1676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50771" y="350680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1322" y="332344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62446" y="2153214"/>
            <a:ext cx="4529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Based on the already know primary index 4</a:t>
            </a:r>
          </a:p>
          <a:p>
            <a:r>
              <a:rPr lang="en-US" altLang="zh-CN" dirty="0" smtClean="0"/>
              <a:t>we know, L[4], 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$ is the first character to retrieve, backwardly, </a:t>
            </a:r>
          </a:p>
          <a:p>
            <a:r>
              <a:rPr lang="en-US" altLang="zh-CN" dirty="0" smtClean="0"/>
              <a:t>But our question is which character is the next</a:t>
            </a:r>
          </a:p>
          <a:p>
            <a:r>
              <a:rPr lang="en-US" altLang="zh-CN" dirty="0" smtClean="0"/>
              <a:t>Character to retrieve?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15219" y="1179987"/>
            <a:ext cx="3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L</a:t>
            </a:r>
            <a:endParaRPr lang="zh-CN" altLang="en-US" sz="3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9209" y="1275620"/>
            <a:ext cx="3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F</a:t>
            </a:r>
            <a:endParaRPr lang="zh-CN" altLang="en-US" sz="3600" b="1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245962" y="264118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95977" y="3354404"/>
            <a:ext cx="701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87716" y="1961949"/>
            <a:ext cx="345707" cy="42404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find the preceding character	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381000" y="1676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50771" y="350680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1322" y="332344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62446" y="2153214"/>
            <a:ext cx="4426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know that the next character is going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’?</a:t>
            </a:r>
          </a:p>
          <a:p>
            <a:r>
              <a:rPr lang="en-US" altLang="zh-CN" dirty="0" smtClean="0"/>
              <a:t>But L[6]=L[9]=L[10]=L[11]=[‘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’]. Which index </a:t>
            </a:r>
          </a:p>
          <a:p>
            <a:r>
              <a:rPr lang="en-US" altLang="zh-CN" dirty="0" smtClean="0"/>
              <a:t>Should be chosen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Any of 6, 9, 10, 11 can give us the right character ‘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’, but the correct strategy also has to determine which index is the next index continue the restoration.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15219" y="1179987"/>
            <a:ext cx="3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L</a:t>
            </a:r>
            <a:endParaRPr lang="zh-CN" altLang="en-US" sz="3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9209" y="1275620"/>
            <a:ext cx="3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F</a:t>
            </a:r>
            <a:endParaRPr lang="zh-CN" altLang="en-US" sz="3600" b="1" dirty="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245962" y="264118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solution turns out </a:t>
            </a:r>
            <a:r>
              <a:rPr lang="en-US" altLang="zh-CN" dirty="0" err="1" smtClean="0"/>
              <a:t>te</a:t>
            </a:r>
            <a:r>
              <a:rPr lang="en-US" altLang="zh-CN" dirty="0" smtClean="0"/>
              <a:t> be very simple:</a:t>
            </a:r>
          </a:p>
          <a:p>
            <a:pPr lvl="1"/>
            <a:r>
              <a:rPr lang="en-US" altLang="zh-CN" dirty="0" smtClean="0"/>
              <a:t>Using LF mapping</a:t>
            </a:r>
          </a:p>
          <a:p>
            <a:pPr lvl="1"/>
            <a:r>
              <a:rPr lang="en-US" altLang="zh-CN" dirty="0" smtClean="0"/>
              <a:t>Continue to see what LF mapping is?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6196" y="1964163"/>
            <a:ext cx="422710" cy="414887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0" y="1947126"/>
            <a:ext cx="369704" cy="4182947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$    m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s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p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p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LP mapping	</a:t>
            </a:r>
            <a:endParaRPr lang="zh-CN" alt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954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810576" y="3195586"/>
            <a:ext cx="3474720" cy="606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2810576" y="3195586"/>
            <a:ext cx="3474720" cy="1039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33400" y="3733800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? Which one</a:t>
            </a:r>
          </a:p>
        </p:txBody>
      </p:sp>
      <p:sp>
        <p:nvSpPr>
          <p:cNvPr id="16" name="矩形 15"/>
          <p:cNvSpPr/>
          <p:nvPr/>
        </p:nvSpPr>
        <p:spPr>
          <a:xfrm>
            <a:off x="6833072" y="2027924"/>
            <a:ext cx="324114" cy="410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0 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0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0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0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0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2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2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7209295" y="2027924"/>
            <a:ext cx="616044" cy="408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7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8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4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5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11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6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0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9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10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2</a:t>
            </a:r>
          </a:p>
          <a:p>
            <a:pPr marL="228600" indent="-228600" algn="ctr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64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	</a:t>
            </a:r>
            <a:endParaRPr lang="zh-CN" altLang="en-US" dirty="0"/>
          </a:p>
        </p:txBody>
      </p:sp>
      <p:sp>
        <p:nvSpPr>
          <p:cNvPr id="4" name="Rectangle 5"/>
          <p:cNvSpPr txBox="1">
            <a:spLocks noGrp="1" noChangeArrowheads="1"/>
          </p:cNvSpPr>
          <p:nvPr>
            <p:ph idx="1"/>
          </p:nvPr>
        </p:nvSpPr>
        <p:spPr>
          <a:xfrm>
            <a:off x="838200" y="1825625"/>
            <a:ext cx="3685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.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.    .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s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err="1" smtClean="0"/>
              <a:t>i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 .    </a:t>
            </a:r>
            <a:r>
              <a:rPr lang="en-US" altLang="zh-CN" sz="2000" b="1" dirty="0"/>
              <a:t>.    .    .    .    . </a:t>
            </a:r>
            <a:r>
              <a:rPr lang="en-US" altLang="zh-CN" sz="2000" b="1" dirty="0" smtClean="0"/>
              <a:t>  s </a:t>
            </a:r>
            <a:endParaRPr lang="en-US" altLang="zh-CN" sz="20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/>
              <a:t>   .    </a:t>
            </a:r>
            <a:r>
              <a:rPr lang="en-US" altLang="zh-CN" sz="2000" b="1" dirty="0"/>
              <a:t>.    .    .    .    . 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m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.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.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.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p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m   .    .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   .    .   $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p    .    </a:t>
            </a:r>
            <a:r>
              <a:rPr lang="en-US" altLang="zh-CN" sz="2000" b="1" dirty="0"/>
              <a:t>.    .    .    .    .   p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</a:t>
            </a:r>
            <a:r>
              <a:rPr lang="en-US" altLang="zh-CN" sz="2000" b="1" dirty="0" smtClean="0"/>
              <a:t>    .    </a:t>
            </a:r>
            <a:r>
              <a:rPr lang="en-US" altLang="zh-CN" sz="2000" b="1" dirty="0"/>
              <a:t>.    .    .    .    .    </a:t>
            </a:r>
            <a:r>
              <a:rPr lang="en-US" altLang="zh-CN" sz="2000" b="1" dirty="0" err="1" smtClean="0"/>
              <a:t>i</a:t>
            </a:r>
            <a:endParaRPr lang="en-US" altLang="zh-CN" sz="20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s   </a:t>
            </a:r>
            <a:r>
              <a:rPr lang="en-US" altLang="zh-CN" sz="2000" b="1" dirty="0"/>
              <a:t>.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.    .    .    .  </a:t>
            </a:r>
            <a:r>
              <a:rPr lang="en-US" altLang="zh-CN" sz="2000" b="1" dirty="0" smtClean="0"/>
              <a:t>   .   s</a:t>
            </a:r>
            <a:endParaRPr lang="en-US" altLang="zh-CN" sz="20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s   .    .    .    .    .    .   s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s   .    .    .    .    .    .   </a:t>
            </a:r>
            <a:r>
              <a:rPr lang="en-US" altLang="zh-CN" sz="2000" b="1" dirty="0" err="1" smtClean="0"/>
              <a:t>i</a:t>
            </a:r>
            <a:endParaRPr lang="en-US" altLang="zh-CN" sz="20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s   .    .    .    .    .    .   </a:t>
            </a:r>
            <a:r>
              <a:rPr lang="en-US" altLang="zh-CN" sz="2000" b="1" dirty="0" err="1" smtClean="0"/>
              <a:t>i</a:t>
            </a:r>
            <a:endParaRPr lang="en-US" altLang="zh-CN" sz="20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$   </a:t>
            </a:r>
            <a:r>
              <a:rPr lang="en-US" altLang="zh-CN" sz="2000" b="1" dirty="0"/>
              <a:t>.    .    .    .    .    .   </a:t>
            </a:r>
            <a:r>
              <a:rPr lang="en-US" altLang="zh-CN" sz="2000" b="1" dirty="0" err="1" smtClean="0"/>
              <a:t>i</a:t>
            </a:r>
            <a:endParaRPr lang="en-US" altLang="zh-CN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218946" y="1388825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“sip”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1917" y="3801979"/>
            <a:ext cx="375386" cy="625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51722" y="4114800"/>
            <a:ext cx="288758" cy="31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67303" y="4271210"/>
            <a:ext cx="16844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867303" y="2290813"/>
            <a:ext cx="1684419" cy="19803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35231" y="2134402"/>
            <a:ext cx="288758" cy="31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867303" y="2290812"/>
            <a:ext cx="16844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503596" y="2134402"/>
            <a:ext cx="288758" cy="31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BWT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Burrows and Wheeler transform(BWT) is a block sorting lossless and reversible data transform</a:t>
            </a:r>
          </a:p>
          <a:p>
            <a:r>
              <a:rPr lang="en-US" altLang="zh-CN" dirty="0" smtClean="0"/>
              <a:t>The BWT can permute a text into a new sequence which usually more “compressible”</a:t>
            </a:r>
          </a:p>
          <a:p>
            <a:r>
              <a:rPr lang="en-US" altLang="zh-CN" dirty="0" smtClean="0"/>
              <a:t>1994,  by Michael Burrows and David Wheeler</a:t>
            </a:r>
          </a:p>
          <a:p>
            <a:r>
              <a:rPr lang="en-US" altLang="zh-CN" dirty="0"/>
              <a:t>The transformed text can be better compressed with fast locally-adaptive algorithms, such as run-length-encoding (or move-to-front coding) in combination with Huffman coding (or arithmetic coding).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0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and cons of BWT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Pros:</a:t>
            </a:r>
          </a:p>
          <a:p>
            <a:pPr lvl="1"/>
            <a:r>
              <a:rPr lang="en-US" altLang="zh-CN" dirty="0" smtClean="0"/>
              <a:t>The transformed text does enjoy a compression-favorable property which tends to group identical characters together so that the probability of finding a character is increased substantially.</a:t>
            </a:r>
          </a:p>
          <a:p>
            <a:pPr lvl="1"/>
            <a:r>
              <a:rPr lang="en-US" altLang="zh-CN" dirty="0" smtClean="0"/>
              <a:t>More importantly, there exist efficient and smart algorithms to restore the original string from the transformed result</a:t>
            </a:r>
          </a:p>
          <a:p>
            <a:r>
              <a:rPr lang="en-US" altLang="zh-CN" dirty="0" smtClean="0"/>
              <a:t>Cons:</a:t>
            </a:r>
          </a:p>
          <a:p>
            <a:pPr lvl="1"/>
            <a:r>
              <a:rPr lang="en-US" altLang="zh-CN" dirty="0" smtClean="0"/>
              <a:t>The need of sorting all the contexts up to their full lengths of $N$ is the main cause for the super-linear time complexity of BWT</a:t>
            </a:r>
          </a:p>
          <a:p>
            <a:pPr lvl="1"/>
            <a:r>
              <a:rPr lang="en-US" altLang="zh-CN" dirty="0" smtClean="0"/>
              <a:t>Super-linear time algorithms are not hardware friendly.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184"/>
            <a:ext cx="1219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steps</a:t>
            </a:r>
          </a:p>
          <a:p>
            <a:pPr lvl="1"/>
            <a:r>
              <a:rPr lang="en-US" altLang="zh-CN" dirty="0" smtClean="0"/>
              <a:t>Form a N*N matrix by cyclically rotating(left) the given text to form the rows of the matrix.</a:t>
            </a:r>
          </a:p>
          <a:p>
            <a:pPr lvl="1"/>
            <a:r>
              <a:rPr lang="en-US" altLang="zh-CN" dirty="0" smtClean="0"/>
              <a:t>Sort the matrix according to the alphabetic order.</a:t>
            </a:r>
          </a:p>
          <a:p>
            <a:pPr lvl="1"/>
            <a:r>
              <a:rPr lang="en-US" altLang="zh-CN" dirty="0" smtClean="0"/>
              <a:t>Extract the last column of the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dist="17961" dir="2700000">
                    <a:scrgbClr r="0" g="0" b="0"/>
                  </a:outerShdw>
                </a:effectLst>
              </a:rPr>
              <a:t>Preliminaries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Alphabet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{a, b, c, $}</a:t>
            </a:r>
            <a:endParaRPr lang="en-US" altLang="zh-CN" dirty="0"/>
          </a:p>
          <a:p>
            <a:r>
              <a:rPr lang="en-US" altLang="zh-CN" dirty="0" smtClean="0"/>
              <a:t>We assume an order on the alphabet</a:t>
            </a:r>
          </a:p>
          <a:p>
            <a:pPr lvl="1"/>
            <a:r>
              <a:rPr lang="en-US" altLang="zh-CN" dirty="0" smtClean="0"/>
              <a:t>a &lt; b &lt; c &lt; $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 character is available to be used as the sentinel, denoted as $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1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the BWT transforms </a:t>
            </a:r>
            <a:r>
              <a:rPr lang="en-US" altLang="zh-CN" dirty="0" err="1" smtClean="0"/>
              <a:t>mississippi</a:t>
            </a:r>
            <a:endParaRPr lang="en-US" altLang="zh-CN" dirty="0" smtClean="0"/>
          </a:p>
          <a:p>
            <a:r>
              <a:rPr lang="en-US" altLang="zh-CN" dirty="0" smtClean="0"/>
              <a:t>T = </a:t>
            </a:r>
            <a:r>
              <a:rPr lang="en-US" altLang="zh-CN" dirty="0" err="1" smtClean="0"/>
              <a:t>mississippi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form the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 treat the input string as a cyclic string and construct N*N matrix from it</a:t>
            </a:r>
          </a:p>
          <a:p>
            <a:r>
              <a:rPr lang="en-US" altLang="zh-CN" dirty="0" smtClean="0"/>
              <a:t>The N * N </a:t>
            </a:r>
            <a:r>
              <a:rPr lang="en-US" altLang="zh-CN" dirty="0" err="1" smtClean="0"/>
              <a:t>sysmetric</a:t>
            </a:r>
            <a:r>
              <a:rPr lang="en-US" altLang="zh-CN" dirty="0" smtClean="0"/>
              <a:t> matrix, OM, originally constructed from the texts obtained by rotating the text $T$</a:t>
            </a:r>
          </a:p>
          <a:p>
            <a:pPr lvl="1"/>
            <a:r>
              <a:rPr lang="en-US" altLang="zh-CN" dirty="0" smtClean="0"/>
              <a:t>The matrix MO has S as its first row, i.e. OM[1, 1: N] = T.</a:t>
            </a:r>
          </a:p>
          <a:p>
            <a:pPr lvl="1"/>
            <a:r>
              <a:rPr lang="en-US" altLang="zh-CN" dirty="0" smtClean="0"/>
              <a:t>The rest rows of OM are constructed by applying successive cyclic left-shifts to T, i.e. each of the remaining rows, a new text </a:t>
            </a:r>
            <a:r>
              <a:rPr lang="en-US" altLang="zh-CN" dirty="0" err="1" smtClean="0"/>
              <a:t>T_i</a:t>
            </a:r>
            <a:r>
              <a:rPr lang="en-US" altLang="zh-CN" dirty="0" smtClean="0"/>
              <a:t> is obtained by cyclically shifting the </a:t>
            </a:r>
            <a:r>
              <a:rPr lang="en-US" altLang="zh-CN" dirty="0" err="1" smtClean="0"/>
              <a:t>previos</a:t>
            </a:r>
            <a:r>
              <a:rPr lang="en-US" altLang="zh-CN" dirty="0" smtClean="0"/>
              <a:t> text T_{i-1} one column to the left.</a:t>
            </a:r>
          </a:p>
          <a:p>
            <a:r>
              <a:rPr lang="en-US" altLang="zh-CN" dirty="0" smtClean="0"/>
              <a:t>The matrix OM obtained is shown in the next slide.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03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form the matrix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7600" y="2070100"/>
            <a:ext cx="5435600" cy="368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38200" y="2159000"/>
            <a:ext cx="5715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m    i    s    s    i    s    s    i    p    p    i    $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i    s    s    i    s    s    i    p    p    i    $    m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s    s    i    s    s    i    p    p    i    $    m    i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s    i    s    s    i    p    p    i    $    m    i    s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i    s    s    i    p    p    i    $    m    i    s    s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s    s    i    p    p    i    $    m    i    s    s    i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s    i    p    p    i    $    m    i    s    s    i    s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i    p    p    i    $    m    i    s    s    i    s    s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p    p    i    $    m    i    s    s    i    s    s    i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p    i    $    m    i    s    s    i    s    s    i    p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i    $    m    i    s    s    i    s    s    i    p    p  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l-PL" altLang="zh-CN" sz="2000" b="1" dirty="0" smtClean="0"/>
              <a:t>$    m    i    s    s    i    s    s    i    p    p    i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8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transform the matrix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Now, we sort all the rows of the matrix OM in ascending order with the leftmost element of each row being the most significant position</a:t>
            </a:r>
          </a:p>
          <a:p>
            <a:r>
              <a:rPr lang="en-US" altLang="zh-CN" dirty="0" err="1" smtClean="0"/>
              <a:t>Consequencently</a:t>
            </a:r>
            <a:r>
              <a:rPr lang="en-US" altLang="zh-CN" dirty="0" smtClean="0"/>
              <a:t>, we obtain the transformed matrix M as given below.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6033" y="3222241"/>
            <a:ext cx="60960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 err="1" smtClean="0"/>
              <a:t>i</a:t>
            </a:r>
            <a:r>
              <a:rPr lang="en-US" altLang="zh-CN" b="1" dirty="0" smtClean="0"/>
              <a:t>    </a:t>
            </a:r>
            <a:r>
              <a:rPr lang="en-US" altLang="zh-CN" b="1" dirty="0"/>
              <a:t>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p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/>
              <a:t>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s    </a:t>
            </a:r>
            <a:r>
              <a:rPr lang="en-US" altLang="zh-CN" b="1" dirty="0" err="1"/>
              <a:t>s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p    </a:t>
            </a:r>
            <a:r>
              <a:rPr lang="en-US" altLang="zh-CN" b="1" dirty="0" err="1"/>
              <a:t>p</a:t>
            </a:r>
            <a:r>
              <a:rPr lang="en-US" altLang="zh-CN" b="1" dirty="0"/>
              <a:t>    </a:t>
            </a:r>
            <a:r>
              <a:rPr lang="en-US" altLang="zh-CN" b="1" dirty="0" err="1"/>
              <a:t>i</a:t>
            </a:r>
            <a:r>
              <a:rPr lang="en-US" altLang="zh-CN" b="1" dirty="0"/>
              <a:t>    $    m   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algn="ctr">
              <a:lnSpc>
                <a:spcPct val="80000"/>
              </a:lnSpc>
            </a:pPr>
            <a:r>
              <a:rPr lang="en-US" altLang="zh-CN" b="1" dirty="0" smtClean="0"/>
              <a:t>$    m   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   s    </a:t>
            </a:r>
            <a:r>
              <a:rPr lang="en-US" altLang="zh-CN" b="1" dirty="0" err="1" smtClean="0"/>
              <a:t>s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   s    </a:t>
            </a:r>
            <a:r>
              <a:rPr lang="en-US" altLang="zh-CN" b="1" dirty="0" err="1" smtClean="0"/>
              <a:t>s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   p    </a:t>
            </a:r>
            <a:r>
              <a:rPr lang="en-US" altLang="zh-CN" b="1" dirty="0" err="1" smtClean="0"/>
              <a:t>p</a:t>
            </a:r>
            <a:r>
              <a:rPr lang="en-US" altLang="zh-CN" b="1" dirty="0" smtClean="0"/>
              <a:t>    </a:t>
            </a:r>
            <a:r>
              <a:rPr lang="en-US" altLang="zh-CN" b="1" dirty="0" err="1" smtClean="0"/>
              <a:t>i</a:t>
            </a:r>
            <a:endParaRPr lang="en-US" altLang="zh-CN" b="1" dirty="0" smtClean="0"/>
          </a:p>
          <a:p>
            <a:pPr algn="ctr">
              <a:lnSpc>
                <a:spcPct val="80000"/>
              </a:lnSpc>
            </a:pPr>
            <a:endParaRPr lang="en-US" altLang="zh-CN" b="1" dirty="0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16200000">
            <a:off x="4601633" y="4030663"/>
            <a:ext cx="304800" cy="4191000"/>
          </a:xfrm>
          <a:prstGeom prst="leftBrace">
            <a:avLst>
              <a:gd name="adj1" fmla="val 1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20799" y="6383867"/>
            <a:ext cx="71786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b="1" dirty="0">
                <a:ea typeface="宋体" panose="02010600030101010101" pitchFamily="2" charset="-122"/>
              </a:rPr>
              <a:t>Completely sorted from the leftmost column to the rightmost column.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7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get the transformed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Burrows Wheeler transform is the last column in the sorted list, together with the row number where the original string ends up.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1860</Words>
  <Application>Microsoft Office PowerPoint</Application>
  <PresentationFormat>宽屏</PresentationFormat>
  <Paragraphs>213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PowerPoint 演示文稿</vt:lpstr>
      <vt:lpstr>What is BWT</vt:lpstr>
      <vt:lpstr>How to transform</vt:lpstr>
      <vt:lpstr>Preliminaries </vt:lpstr>
      <vt:lpstr>One example</vt:lpstr>
      <vt:lpstr>Step 1: form the matrix</vt:lpstr>
      <vt:lpstr>Step 1: form the matrix</vt:lpstr>
      <vt:lpstr>Step 2: transform the matrix </vt:lpstr>
      <vt:lpstr>Step 3: get the transformed text</vt:lpstr>
      <vt:lpstr>Step 3: get the transformed text</vt:lpstr>
      <vt:lpstr>What is the benefit</vt:lpstr>
      <vt:lpstr>BWT is reversible and lossless </vt:lpstr>
      <vt:lpstr>BWT is reversible and lossless</vt:lpstr>
      <vt:lpstr>The trick is </vt:lpstr>
      <vt:lpstr>How to find the preceding character </vt:lpstr>
      <vt:lpstr>How to find the preceding character </vt:lpstr>
      <vt:lpstr>The solution</vt:lpstr>
      <vt:lpstr>LP mapping </vt:lpstr>
      <vt:lpstr>Search </vt:lpstr>
      <vt:lpstr>Pros and cons of BWT </vt:lpstr>
      <vt:lpstr>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ruiy ~~</dc:creator>
  <cp:lastModifiedBy>ruiy ~~</cp:lastModifiedBy>
  <cp:revision>19</cp:revision>
  <dcterms:created xsi:type="dcterms:W3CDTF">2018-05-09T12:45:48Z</dcterms:created>
  <dcterms:modified xsi:type="dcterms:W3CDTF">2018-05-10T06:13:24Z</dcterms:modified>
</cp:coreProperties>
</file>