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0"/>
  </p:notesMasterIdLst>
  <p:sldIdLst>
    <p:sldId id="256" r:id="rId2"/>
    <p:sldId id="327" r:id="rId3"/>
    <p:sldId id="257" r:id="rId4"/>
    <p:sldId id="263" r:id="rId5"/>
    <p:sldId id="264" r:id="rId6"/>
    <p:sldId id="288" r:id="rId7"/>
    <p:sldId id="265" r:id="rId8"/>
    <p:sldId id="294" r:id="rId9"/>
    <p:sldId id="267" r:id="rId10"/>
    <p:sldId id="295" r:id="rId11"/>
    <p:sldId id="296" r:id="rId12"/>
    <p:sldId id="268" r:id="rId13"/>
    <p:sldId id="286" r:id="rId14"/>
    <p:sldId id="287" r:id="rId15"/>
    <p:sldId id="299" r:id="rId16"/>
    <p:sldId id="298" r:id="rId17"/>
    <p:sldId id="297" r:id="rId18"/>
    <p:sldId id="293" r:id="rId19"/>
    <p:sldId id="291" r:id="rId20"/>
    <p:sldId id="282" r:id="rId21"/>
    <p:sldId id="269" r:id="rId22"/>
    <p:sldId id="300" r:id="rId23"/>
    <p:sldId id="301" r:id="rId24"/>
    <p:sldId id="302" r:id="rId25"/>
    <p:sldId id="303" r:id="rId26"/>
    <p:sldId id="304" r:id="rId27"/>
    <p:sldId id="305" r:id="rId28"/>
    <p:sldId id="306" r:id="rId29"/>
    <p:sldId id="307" r:id="rId30"/>
    <p:sldId id="308" r:id="rId31"/>
    <p:sldId id="309" r:id="rId32"/>
    <p:sldId id="310" r:id="rId33"/>
    <p:sldId id="311" r:id="rId34"/>
    <p:sldId id="285" r:id="rId35"/>
    <p:sldId id="312" r:id="rId36"/>
    <p:sldId id="313" r:id="rId37"/>
    <p:sldId id="314" r:id="rId38"/>
    <p:sldId id="315" r:id="rId39"/>
    <p:sldId id="316" r:id="rId40"/>
    <p:sldId id="318" r:id="rId41"/>
    <p:sldId id="321" r:id="rId42"/>
    <p:sldId id="322" r:id="rId43"/>
    <p:sldId id="323" r:id="rId44"/>
    <p:sldId id="324" r:id="rId45"/>
    <p:sldId id="325" r:id="rId46"/>
    <p:sldId id="317" r:id="rId47"/>
    <p:sldId id="326" r:id="rId48"/>
    <p:sldId id="280" r:id="rId49"/>
  </p:sldIdLst>
  <p:sldSz cx="12192000" cy="6858000"/>
  <p:notesSz cx="6858000" cy="9144000"/>
  <p:defaultTextStyle>
    <a:defPPr>
      <a:defRPr lang="vi"/>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00" autoAdjust="0"/>
    <p:restoredTop sz="93963" autoAdjust="0"/>
  </p:normalViewPr>
  <p:slideViewPr>
    <p:cSldViewPr snapToGrid="0">
      <p:cViewPr varScale="1">
        <p:scale>
          <a:sx n="69" d="100"/>
          <a:sy n="69" d="100"/>
        </p:scale>
        <p:origin x="648" y="44"/>
      </p:cViewPr>
      <p:guideLst/>
    </p:cSldViewPr>
  </p:slideViewPr>
  <p:outlineViewPr>
    <p:cViewPr>
      <p:scale>
        <a:sx n="33" d="100"/>
        <a:sy n="33" d="100"/>
      </p:scale>
      <p:origin x="0" y="-16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2E4AD6-8263-433F-BCB1-9747D571C0DD}" type="doc">
      <dgm:prSet loTypeId="urn:microsoft.com/office/officeart/2011/layout/HexagonRadial" loCatId="cycle" qsTypeId="urn:microsoft.com/office/officeart/2005/8/quickstyle/simple1" qsCatId="simple" csTypeId="urn:microsoft.com/office/officeart/2005/8/colors/colorful5" csCatId="colorful" phldr="1"/>
      <dgm:spPr/>
      <dgm:t>
        <a:bodyPr/>
        <a:lstStyle/>
        <a:p>
          <a:endParaRPr lang="en-US"/>
        </a:p>
      </dgm:t>
    </dgm:pt>
    <dgm:pt modelId="{1FD87D29-1DCA-46FA-9B86-35BCBE2CEFBD}">
      <dgm:prSet phldrT="[Text]" custT="1"/>
      <dgm:spPr/>
      <dgm:t>
        <a:bodyPr/>
        <a:lstStyle/>
        <a:p>
          <a:r>
            <a:rPr lang="vi" sz="1800" dirty="0" smtClean="0"/>
            <a:t>Mục tiêu</a:t>
          </a:r>
          <a:endParaRPr lang="en-US" sz="1800" dirty="0"/>
        </a:p>
      </dgm:t>
    </dgm:pt>
    <dgm:pt modelId="{7D164601-A06D-4914-B997-046E754E7F30}" type="parTrans" cxnId="{FFCA8528-CCC9-445D-A448-D1F5C9F35C52}">
      <dgm:prSet/>
      <dgm:spPr/>
      <dgm:t>
        <a:bodyPr/>
        <a:lstStyle/>
        <a:p>
          <a:endParaRPr lang="en-US"/>
        </a:p>
      </dgm:t>
    </dgm:pt>
    <dgm:pt modelId="{AEDC1D39-4669-491A-8F83-92D726FE0217}" type="sibTrans" cxnId="{FFCA8528-CCC9-445D-A448-D1F5C9F35C52}">
      <dgm:prSet/>
      <dgm:spPr/>
      <dgm:t>
        <a:bodyPr/>
        <a:lstStyle/>
        <a:p>
          <a:endParaRPr lang="en-US"/>
        </a:p>
      </dgm:t>
    </dgm:pt>
    <dgm:pt modelId="{1821CDEF-0406-416C-A4D1-53694AB5C3A8}">
      <dgm:prSet phldrT="[Text]"/>
      <dgm:spPr/>
      <dgm:t>
        <a:bodyPr/>
        <a:lstStyle/>
        <a:p>
          <a:r>
            <a:rPr lang="vi" dirty="0" smtClean="0"/>
            <a:t>Để đánh giá</a:t>
          </a:r>
        </a:p>
        <a:p>
          <a:r>
            <a:rPr lang="vi" dirty="0" smtClean="0"/>
            <a:t>Để xác minh</a:t>
          </a:r>
        </a:p>
        <a:p>
          <a:r>
            <a:rPr lang="vi" dirty="0" smtClean="0"/>
            <a:t>Để xác nhận</a:t>
          </a:r>
          <a:endParaRPr lang="en-US" dirty="0"/>
        </a:p>
      </dgm:t>
    </dgm:pt>
    <dgm:pt modelId="{B9C551BE-36D3-47AB-A4DC-B8B99037647D}" type="parTrans" cxnId="{192FD966-2AF1-4360-9865-90C4F8F46BB0}">
      <dgm:prSet/>
      <dgm:spPr/>
      <dgm:t>
        <a:bodyPr/>
        <a:lstStyle/>
        <a:p>
          <a:endParaRPr lang="en-US"/>
        </a:p>
      </dgm:t>
    </dgm:pt>
    <dgm:pt modelId="{2550CDEE-EBA1-46ED-A8B4-886285DB6D79}" type="sibTrans" cxnId="{192FD966-2AF1-4360-9865-90C4F8F46BB0}">
      <dgm:prSet/>
      <dgm:spPr/>
      <dgm:t>
        <a:bodyPr/>
        <a:lstStyle/>
        <a:p>
          <a:endParaRPr lang="en-US"/>
        </a:p>
      </dgm:t>
    </dgm:pt>
    <dgm:pt modelId="{8E356948-D853-4EC4-93AA-A908BC1DF508}">
      <dgm:prSet phldrT="[Text]"/>
      <dgm:spPr/>
      <dgm:t>
        <a:bodyPr/>
        <a:lstStyle/>
        <a:p>
          <a:r>
            <a:rPr lang="vi" dirty="0" smtClean="0"/>
            <a:t>Để xây dựng sự tự tin</a:t>
          </a:r>
          <a:endParaRPr lang="en-US" dirty="0"/>
        </a:p>
      </dgm:t>
    </dgm:pt>
    <dgm:pt modelId="{2644FBAA-E159-474F-A30C-6D8F49587508}" type="parTrans" cxnId="{E9EB9363-1558-4249-8486-F365B3455C8C}">
      <dgm:prSet/>
      <dgm:spPr/>
      <dgm:t>
        <a:bodyPr/>
        <a:lstStyle/>
        <a:p>
          <a:endParaRPr lang="en-US"/>
        </a:p>
      </dgm:t>
    </dgm:pt>
    <dgm:pt modelId="{3884096F-E366-4A9E-8722-ECF209FBCA50}" type="sibTrans" cxnId="{E9EB9363-1558-4249-8486-F365B3455C8C}">
      <dgm:prSet/>
      <dgm:spPr/>
      <dgm:t>
        <a:bodyPr/>
        <a:lstStyle/>
        <a:p>
          <a:endParaRPr lang="en-US"/>
        </a:p>
      </dgm:t>
    </dgm:pt>
    <dgm:pt modelId="{A69F5DA0-6D51-445E-9693-46F6CA182570}">
      <dgm:prSet phldrT="[Text]"/>
      <dgm:spPr/>
      <dgm:t>
        <a:bodyPr/>
        <a:lstStyle/>
        <a:p>
          <a:r>
            <a:rPr lang="vi" dirty="0" smtClean="0"/>
            <a:t>Để tìm ra những sai sót và khiếm khuyết</a:t>
          </a:r>
          <a:endParaRPr lang="en-US" dirty="0"/>
        </a:p>
      </dgm:t>
    </dgm:pt>
    <dgm:pt modelId="{6FB17A4F-C498-438E-8EFD-E1788686888E}" type="parTrans" cxnId="{8E98220A-F8D4-42E4-AE75-F3DA4D4130E9}">
      <dgm:prSet/>
      <dgm:spPr/>
      <dgm:t>
        <a:bodyPr/>
        <a:lstStyle/>
        <a:p>
          <a:endParaRPr lang="en-US"/>
        </a:p>
      </dgm:t>
    </dgm:pt>
    <dgm:pt modelId="{412736C4-FC44-41F2-8699-D4FACDB071A6}" type="sibTrans" cxnId="{8E98220A-F8D4-42E4-AE75-F3DA4D4130E9}">
      <dgm:prSet/>
      <dgm:spPr/>
      <dgm:t>
        <a:bodyPr/>
        <a:lstStyle/>
        <a:p>
          <a:endParaRPr lang="en-US"/>
        </a:p>
      </dgm:t>
    </dgm:pt>
    <dgm:pt modelId="{2B8367A2-2D6A-4697-8A5C-AD4B2D916839}">
      <dgm:prSet phldrT="[Text]"/>
      <dgm:spPr/>
      <dgm:t>
        <a:bodyPr/>
        <a:lstStyle/>
        <a:p>
          <a:r>
            <a:rPr lang="vi" dirty="0" smtClean="0"/>
            <a:t>Cung cấp đầy đủ thông tin cho các bên liên quan</a:t>
          </a:r>
          <a:endParaRPr lang="en-US" dirty="0"/>
        </a:p>
      </dgm:t>
    </dgm:pt>
    <dgm:pt modelId="{147E08A5-3A16-4975-B47E-79115C7F8196}" type="parTrans" cxnId="{2BDAA5CE-E974-4A19-B8C1-0BC4F83CF79C}">
      <dgm:prSet/>
      <dgm:spPr/>
      <dgm:t>
        <a:bodyPr/>
        <a:lstStyle/>
        <a:p>
          <a:endParaRPr lang="en-US"/>
        </a:p>
      </dgm:t>
    </dgm:pt>
    <dgm:pt modelId="{28D2B1E1-5FC1-4B63-9EC3-3962E4459C30}" type="sibTrans" cxnId="{2BDAA5CE-E974-4A19-B8C1-0BC4F83CF79C}">
      <dgm:prSet/>
      <dgm:spPr/>
      <dgm:t>
        <a:bodyPr/>
        <a:lstStyle/>
        <a:p>
          <a:endParaRPr lang="en-US"/>
        </a:p>
      </dgm:t>
    </dgm:pt>
    <dgm:pt modelId="{C02ACFC3-F1A8-4290-9FE9-E356087ED472}">
      <dgm:prSet phldrT="[Text]"/>
      <dgm:spPr/>
      <dgm:t>
        <a:bodyPr/>
        <a:lstStyle/>
        <a:p>
          <a:r>
            <a:rPr lang="vi" dirty="0" smtClean="0"/>
            <a:t>Để giảm mức độ rủi ro</a:t>
          </a:r>
          <a:endParaRPr lang="en-US" dirty="0"/>
        </a:p>
      </dgm:t>
    </dgm:pt>
    <dgm:pt modelId="{FABE88FD-FFA8-4119-B571-CB2A18A8FAB3}" type="parTrans" cxnId="{8AC93C77-7521-4D6F-BAFB-99DB9BF50B4E}">
      <dgm:prSet/>
      <dgm:spPr/>
      <dgm:t>
        <a:bodyPr/>
        <a:lstStyle/>
        <a:p>
          <a:endParaRPr lang="en-US"/>
        </a:p>
      </dgm:t>
    </dgm:pt>
    <dgm:pt modelId="{9A91F225-E21D-418B-B18F-905D02FFF0D6}" type="sibTrans" cxnId="{8AC93C77-7521-4D6F-BAFB-99DB9BF50B4E}">
      <dgm:prSet/>
      <dgm:spPr/>
      <dgm:t>
        <a:bodyPr/>
        <a:lstStyle/>
        <a:p>
          <a:endParaRPr lang="en-US"/>
        </a:p>
      </dgm:t>
    </dgm:pt>
    <dgm:pt modelId="{9DF8DBB5-5B59-4EC6-8CB5-97EFB8D93A08}">
      <dgm:prSet phldrT="[Text]"/>
      <dgm:spPr/>
      <dgm:t>
        <a:bodyPr/>
        <a:lstStyle/>
        <a:p>
          <a:r>
            <a:rPr lang="vi" dirty="0" smtClean="0"/>
            <a:t>Để tuân thủ các yêu cầu hoặc tiêu chuẩn</a:t>
          </a:r>
          <a:endParaRPr lang="en-US" dirty="0"/>
        </a:p>
      </dgm:t>
    </dgm:pt>
    <dgm:pt modelId="{2BEB9423-9B88-4C7A-AA08-B1034EC67D80}" type="parTrans" cxnId="{97FAD436-83D5-4185-8FD6-02E4EC424B95}">
      <dgm:prSet/>
      <dgm:spPr/>
      <dgm:t>
        <a:bodyPr/>
        <a:lstStyle/>
        <a:p>
          <a:endParaRPr lang="en-US"/>
        </a:p>
      </dgm:t>
    </dgm:pt>
    <dgm:pt modelId="{DDD4D2A8-5AA4-414E-B88F-66282209EE07}" type="sibTrans" cxnId="{97FAD436-83D5-4185-8FD6-02E4EC424B95}">
      <dgm:prSet/>
      <dgm:spPr/>
      <dgm:t>
        <a:bodyPr/>
        <a:lstStyle/>
        <a:p>
          <a:endParaRPr lang="en-US"/>
        </a:p>
      </dgm:t>
    </dgm:pt>
    <dgm:pt modelId="{3C1167AD-D7E8-4095-A8D6-A47FFDAA32D0}" type="pres">
      <dgm:prSet presAssocID="{F12E4AD6-8263-433F-BCB1-9747D571C0DD}" presName="Name0" presStyleCnt="0">
        <dgm:presLayoutVars>
          <dgm:chMax val="1"/>
          <dgm:chPref val="1"/>
          <dgm:dir/>
          <dgm:animOne val="branch"/>
          <dgm:animLvl val="lvl"/>
        </dgm:presLayoutVars>
      </dgm:prSet>
      <dgm:spPr/>
      <dgm:t>
        <a:bodyPr/>
        <a:lstStyle/>
        <a:p>
          <a:endParaRPr lang="en-US"/>
        </a:p>
      </dgm:t>
    </dgm:pt>
    <dgm:pt modelId="{0F8FAC28-CC66-4F92-A3C6-734C230476FA}" type="pres">
      <dgm:prSet presAssocID="{1FD87D29-1DCA-46FA-9B86-35BCBE2CEFBD}" presName="Parent" presStyleLbl="node0" presStyleIdx="0" presStyleCnt="1" custScaleX="120457">
        <dgm:presLayoutVars>
          <dgm:chMax val="6"/>
          <dgm:chPref val="6"/>
        </dgm:presLayoutVars>
      </dgm:prSet>
      <dgm:spPr/>
      <dgm:t>
        <a:bodyPr/>
        <a:lstStyle/>
        <a:p>
          <a:endParaRPr lang="en-US"/>
        </a:p>
      </dgm:t>
    </dgm:pt>
    <dgm:pt modelId="{C79C8551-5989-4D0A-9C88-64FE015AD0D6}" type="pres">
      <dgm:prSet presAssocID="{1821CDEF-0406-416C-A4D1-53694AB5C3A8}" presName="Accent1" presStyleCnt="0"/>
      <dgm:spPr/>
    </dgm:pt>
    <dgm:pt modelId="{B67D9F4B-10CF-40FD-9A2B-E2D120E99272}" type="pres">
      <dgm:prSet presAssocID="{1821CDEF-0406-416C-A4D1-53694AB5C3A8}" presName="Accent" presStyleLbl="bgShp" presStyleIdx="0" presStyleCnt="6"/>
      <dgm:spPr/>
    </dgm:pt>
    <dgm:pt modelId="{8CBF79BA-B6D8-49C1-B9EF-2F499F8E4203}" type="pres">
      <dgm:prSet presAssocID="{1821CDEF-0406-416C-A4D1-53694AB5C3A8}" presName="Child1" presStyleLbl="node1" presStyleIdx="0" presStyleCnt="6" custScaleX="120457">
        <dgm:presLayoutVars>
          <dgm:chMax val="0"/>
          <dgm:chPref val="0"/>
          <dgm:bulletEnabled val="1"/>
        </dgm:presLayoutVars>
      </dgm:prSet>
      <dgm:spPr/>
      <dgm:t>
        <a:bodyPr/>
        <a:lstStyle/>
        <a:p>
          <a:endParaRPr lang="en-US"/>
        </a:p>
      </dgm:t>
    </dgm:pt>
    <dgm:pt modelId="{5CFFA8A1-35BA-4C5B-875F-8B07EAF473C0}" type="pres">
      <dgm:prSet presAssocID="{8E356948-D853-4EC4-93AA-A908BC1DF508}" presName="Accent2" presStyleCnt="0"/>
      <dgm:spPr/>
    </dgm:pt>
    <dgm:pt modelId="{FB3FF262-AC80-4319-B911-E6C1E68BB519}" type="pres">
      <dgm:prSet presAssocID="{8E356948-D853-4EC4-93AA-A908BC1DF508}" presName="Accent" presStyleLbl="bgShp" presStyleIdx="1" presStyleCnt="6" custScaleX="120457"/>
      <dgm:spPr/>
    </dgm:pt>
    <dgm:pt modelId="{DFA8E838-1F7D-497F-AFA7-8A13605C62D6}" type="pres">
      <dgm:prSet presAssocID="{8E356948-D853-4EC4-93AA-A908BC1DF508}" presName="Child2" presStyleLbl="node1" presStyleIdx="1" presStyleCnt="6" custScaleX="120457">
        <dgm:presLayoutVars>
          <dgm:chMax val="0"/>
          <dgm:chPref val="0"/>
          <dgm:bulletEnabled val="1"/>
        </dgm:presLayoutVars>
      </dgm:prSet>
      <dgm:spPr/>
      <dgm:t>
        <a:bodyPr/>
        <a:lstStyle/>
        <a:p>
          <a:endParaRPr lang="en-US"/>
        </a:p>
      </dgm:t>
    </dgm:pt>
    <dgm:pt modelId="{48AE5C9A-8222-4B2F-AC42-35E7857BBAF5}" type="pres">
      <dgm:prSet presAssocID="{A69F5DA0-6D51-445E-9693-46F6CA182570}" presName="Accent3" presStyleCnt="0"/>
      <dgm:spPr/>
    </dgm:pt>
    <dgm:pt modelId="{D17AC073-F0FA-45A6-8F2B-CBDB66BD759E}" type="pres">
      <dgm:prSet presAssocID="{A69F5DA0-6D51-445E-9693-46F6CA182570}" presName="Accent" presStyleLbl="bgShp" presStyleIdx="2" presStyleCnt="6" custScaleX="120457"/>
      <dgm:spPr/>
    </dgm:pt>
    <dgm:pt modelId="{D2FAB748-FD02-4376-9D14-E28D06DBE7C2}" type="pres">
      <dgm:prSet presAssocID="{A69F5DA0-6D51-445E-9693-46F6CA182570}" presName="Child3" presStyleLbl="node1" presStyleIdx="2" presStyleCnt="6" custScaleX="120457">
        <dgm:presLayoutVars>
          <dgm:chMax val="0"/>
          <dgm:chPref val="0"/>
          <dgm:bulletEnabled val="1"/>
        </dgm:presLayoutVars>
      </dgm:prSet>
      <dgm:spPr/>
      <dgm:t>
        <a:bodyPr/>
        <a:lstStyle/>
        <a:p>
          <a:endParaRPr lang="en-US"/>
        </a:p>
      </dgm:t>
    </dgm:pt>
    <dgm:pt modelId="{6C9C941C-B723-4C64-966F-C039B9309BBA}" type="pres">
      <dgm:prSet presAssocID="{2B8367A2-2D6A-4697-8A5C-AD4B2D916839}" presName="Accent4" presStyleCnt="0"/>
      <dgm:spPr/>
    </dgm:pt>
    <dgm:pt modelId="{26F6BBC3-80AE-4BBC-AEDE-8928F98AB844}" type="pres">
      <dgm:prSet presAssocID="{2B8367A2-2D6A-4697-8A5C-AD4B2D916839}" presName="Accent" presStyleLbl="bgShp" presStyleIdx="3" presStyleCnt="6" custScaleX="120457"/>
      <dgm:spPr/>
    </dgm:pt>
    <dgm:pt modelId="{D2CCC12C-5858-4338-BF14-00C676089DE8}" type="pres">
      <dgm:prSet presAssocID="{2B8367A2-2D6A-4697-8A5C-AD4B2D916839}" presName="Child4" presStyleLbl="node1" presStyleIdx="3" presStyleCnt="6" custScaleX="120457">
        <dgm:presLayoutVars>
          <dgm:chMax val="0"/>
          <dgm:chPref val="0"/>
          <dgm:bulletEnabled val="1"/>
        </dgm:presLayoutVars>
      </dgm:prSet>
      <dgm:spPr/>
      <dgm:t>
        <a:bodyPr/>
        <a:lstStyle/>
        <a:p>
          <a:endParaRPr lang="en-US"/>
        </a:p>
      </dgm:t>
    </dgm:pt>
    <dgm:pt modelId="{52E9E1AB-F862-4899-8118-9EBFD48F8DA5}" type="pres">
      <dgm:prSet presAssocID="{C02ACFC3-F1A8-4290-9FE9-E356087ED472}" presName="Accent5" presStyleCnt="0"/>
      <dgm:spPr/>
    </dgm:pt>
    <dgm:pt modelId="{46389F0E-0EEC-408A-8216-CCD53B4D7EED}" type="pres">
      <dgm:prSet presAssocID="{C02ACFC3-F1A8-4290-9FE9-E356087ED472}" presName="Accent" presStyleLbl="bgShp" presStyleIdx="4" presStyleCnt="6" custScaleX="120457"/>
      <dgm:spPr/>
    </dgm:pt>
    <dgm:pt modelId="{8981EA3E-BEED-4D30-9971-DE935429FD22}" type="pres">
      <dgm:prSet presAssocID="{C02ACFC3-F1A8-4290-9FE9-E356087ED472}" presName="Child5" presStyleLbl="node1" presStyleIdx="4" presStyleCnt="6" custScaleX="120457">
        <dgm:presLayoutVars>
          <dgm:chMax val="0"/>
          <dgm:chPref val="0"/>
          <dgm:bulletEnabled val="1"/>
        </dgm:presLayoutVars>
      </dgm:prSet>
      <dgm:spPr/>
      <dgm:t>
        <a:bodyPr/>
        <a:lstStyle/>
        <a:p>
          <a:endParaRPr lang="en-US"/>
        </a:p>
      </dgm:t>
    </dgm:pt>
    <dgm:pt modelId="{5AE970D8-FE59-4467-B4F4-C739CAFDA6E5}" type="pres">
      <dgm:prSet presAssocID="{9DF8DBB5-5B59-4EC6-8CB5-97EFB8D93A08}" presName="Accent6" presStyleCnt="0"/>
      <dgm:spPr/>
    </dgm:pt>
    <dgm:pt modelId="{F55D0CA3-B380-499A-880E-029F639F761E}" type="pres">
      <dgm:prSet presAssocID="{9DF8DBB5-5B59-4EC6-8CB5-97EFB8D93A08}" presName="Accent" presStyleLbl="bgShp" presStyleIdx="5" presStyleCnt="6" custScaleX="120457"/>
      <dgm:spPr/>
    </dgm:pt>
    <dgm:pt modelId="{89DD22B5-A768-4CED-926E-1AAD06CB3BE7}" type="pres">
      <dgm:prSet presAssocID="{9DF8DBB5-5B59-4EC6-8CB5-97EFB8D93A08}" presName="Child6" presStyleLbl="node1" presStyleIdx="5" presStyleCnt="6" custScaleX="120457">
        <dgm:presLayoutVars>
          <dgm:chMax val="0"/>
          <dgm:chPref val="0"/>
          <dgm:bulletEnabled val="1"/>
        </dgm:presLayoutVars>
      </dgm:prSet>
      <dgm:spPr/>
      <dgm:t>
        <a:bodyPr/>
        <a:lstStyle/>
        <a:p>
          <a:endParaRPr lang="en-US"/>
        </a:p>
      </dgm:t>
    </dgm:pt>
  </dgm:ptLst>
  <dgm:cxnLst>
    <dgm:cxn modelId="{8AC93C77-7521-4D6F-BAFB-99DB9BF50B4E}" srcId="{1FD87D29-1DCA-46FA-9B86-35BCBE2CEFBD}" destId="{C02ACFC3-F1A8-4290-9FE9-E356087ED472}" srcOrd="4" destOrd="0" parTransId="{FABE88FD-FFA8-4119-B571-CB2A18A8FAB3}" sibTransId="{9A91F225-E21D-418B-B18F-905D02FFF0D6}"/>
    <dgm:cxn modelId="{192FD966-2AF1-4360-9865-90C4F8F46BB0}" srcId="{1FD87D29-1DCA-46FA-9B86-35BCBE2CEFBD}" destId="{1821CDEF-0406-416C-A4D1-53694AB5C3A8}" srcOrd="0" destOrd="0" parTransId="{B9C551BE-36D3-47AB-A4DC-B8B99037647D}" sibTransId="{2550CDEE-EBA1-46ED-A8B4-886285DB6D79}"/>
    <dgm:cxn modelId="{FFCA8528-CCC9-445D-A448-D1F5C9F35C52}" srcId="{F12E4AD6-8263-433F-BCB1-9747D571C0DD}" destId="{1FD87D29-1DCA-46FA-9B86-35BCBE2CEFBD}" srcOrd="0" destOrd="0" parTransId="{7D164601-A06D-4914-B997-046E754E7F30}" sibTransId="{AEDC1D39-4669-491A-8F83-92D726FE0217}"/>
    <dgm:cxn modelId="{30839F61-B9BA-430E-92C6-EB6B1DAED2E6}" type="presOf" srcId="{F12E4AD6-8263-433F-BCB1-9747D571C0DD}" destId="{3C1167AD-D7E8-4095-A8D6-A47FFDAA32D0}" srcOrd="0" destOrd="0" presId="urn:microsoft.com/office/officeart/2011/layout/HexagonRadial"/>
    <dgm:cxn modelId="{C170D4CA-D7C3-4201-8854-61A22DE7F64C}" type="presOf" srcId="{C02ACFC3-F1A8-4290-9FE9-E356087ED472}" destId="{8981EA3E-BEED-4D30-9971-DE935429FD22}" srcOrd="0" destOrd="0" presId="urn:microsoft.com/office/officeart/2011/layout/HexagonRadial"/>
    <dgm:cxn modelId="{8E98220A-F8D4-42E4-AE75-F3DA4D4130E9}" srcId="{1FD87D29-1DCA-46FA-9B86-35BCBE2CEFBD}" destId="{A69F5DA0-6D51-445E-9693-46F6CA182570}" srcOrd="2" destOrd="0" parTransId="{6FB17A4F-C498-438E-8EFD-E1788686888E}" sibTransId="{412736C4-FC44-41F2-8699-D4FACDB071A6}"/>
    <dgm:cxn modelId="{2BDAA5CE-E974-4A19-B8C1-0BC4F83CF79C}" srcId="{1FD87D29-1DCA-46FA-9B86-35BCBE2CEFBD}" destId="{2B8367A2-2D6A-4697-8A5C-AD4B2D916839}" srcOrd="3" destOrd="0" parTransId="{147E08A5-3A16-4975-B47E-79115C7F8196}" sibTransId="{28D2B1E1-5FC1-4B63-9EC3-3962E4459C30}"/>
    <dgm:cxn modelId="{932F7A2D-A534-43B4-A9A1-A00F093067B9}" type="presOf" srcId="{1821CDEF-0406-416C-A4D1-53694AB5C3A8}" destId="{8CBF79BA-B6D8-49C1-B9EF-2F499F8E4203}" srcOrd="0" destOrd="0" presId="urn:microsoft.com/office/officeart/2011/layout/HexagonRadial"/>
    <dgm:cxn modelId="{FFCE6613-CD88-4F12-86DA-11D9B58F39AF}" type="presOf" srcId="{A69F5DA0-6D51-445E-9693-46F6CA182570}" destId="{D2FAB748-FD02-4376-9D14-E28D06DBE7C2}" srcOrd="0" destOrd="0" presId="urn:microsoft.com/office/officeart/2011/layout/HexagonRadial"/>
    <dgm:cxn modelId="{1FCBF11A-CB52-436C-B17E-ECA4FCFD1E1C}" type="presOf" srcId="{8E356948-D853-4EC4-93AA-A908BC1DF508}" destId="{DFA8E838-1F7D-497F-AFA7-8A13605C62D6}" srcOrd="0" destOrd="0" presId="urn:microsoft.com/office/officeart/2011/layout/HexagonRadial"/>
    <dgm:cxn modelId="{97FAD436-83D5-4185-8FD6-02E4EC424B95}" srcId="{1FD87D29-1DCA-46FA-9B86-35BCBE2CEFBD}" destId="{9DF8DBB5-5B59-4EC6-8CB5-97EFB8D93A08}" srcOrd="5" destOrd="0" parTransId="{2BEB9423-9B88-4C7A-AA08-B1034EC67D80}" sibTransId="{DDD4D2A8-5AA4-414E-B88F-66282209EE07}"/>
    <dgm:cxn modelId="{AC1DB96C-4F3C-461F-9F35-6BD6518776B5}" type="presOf" srcId="{1FD87D29-1DCA-46FA-9B86-35BCBE2CEFBD}" destId="{0F8FAC28-CC66-4F92-A3C6-734C230476FA}" srcOrd="0" destOrd="0" presId="urn:microsoft.com/office/officeart/2011/layout/HexagonRadial"/>
    <dgm:cxn modelId="{57C9F4ED-A7A5-4854-A1B3-F6212317CD4D}" type="presOf" srcId="{2B8367A2-2D6A-4697-8A5C-AD4B2D916839}" destId="{D2CCC12C-5858-4338-BF14-00C676089DE8}" srcOrd="0" destOrd="0" presId="urn:microsoft.com/office/officeart/2011/layout/HexagonRadial"/>
    <dgm:cxn modelId="{7FBF7933-A41A-43E5-8917-76B0F365CF3C}" type="presOf" srcId="{9DF8DBB5-5B59-4EC6-8CB5-97EFB8D93A08}" destId="{89DD22B5-A768-4CED-926E-1AAD06CB3BE7}" srcOrd="0" destOrd="0" presId="urn:microsoft.com/office/officeart/2011/layout/HexagonRadial"/>
    <dgm:cxn modelId="{E9EB9363-1558-4249-8486-F365B3455C8C}" srcId="{1FD87D29-1DCA-46FA-9B86-35BCBE2CEFBD}" destId="{8E356948-D853-4EC4-93AA-A908BC1DF508}" srcOrd="1" destOrd="0" parTransId="{2644FBAA-E159-474F-A30C-6D8F49587508}" sibTransId="{3884096F-E366-4A9E-8722-ECF209FBCA50}"/>
    <dgm:cxn modelId="{67E48EAA-E54C-440A-A729-6CF216D4EFB1}" type="presParOf" srcId="{3C1167AD-D7E8-4095-A8D6-A47FFDAA32D0}" destId="{0F8FAC28-CC66-4F92-A3C6-734C230476FA}" srcOrd="0" destOrd="0" presId="urn:microsoft.com/office/officeart/2011/layout/HexagonRadial"/>
    <dgm:cxn modelId="{B66ED266-6048-4BFD-8065-1F86BBC01813}" type="presParOf" srcId="{3C1167AD-D7E8-4095-A8D6-A47FFDAA32D0}" destId="{C79C8551-5989-4D0A-9C88-64FE015AD0D6}" srcOrd="1" destOrd="0" presId="urn:microsoft.com/office/officeart/2011/layout/HexagonRadial"/>
    <dgm:cxn modelId="{5665269D-268A-43A3-9516-39E04EA63A8E}" type="presParOf" srcId="{C79C8551-5989-4D0A-9C88-64FE015AD0D6}" destId="{B67D9F4B-10CF-40FD-9A2B-E2D120E99272}" srcOrd="0" destOrd="0" presId="urn:microsoft.com/office/officeart/2011/layout/HexagonRadial"/>
    <dgm:cxn modelId="{AE0EE299-D478-45CC-9C2E-4F25DEB3DCF8}" type="presParOf" srcId="{3C1167AD-D7E8-4095-A8D6-A47FFDAA32D0}" destId="{8CBF79BA-B6D8-49C1-B9EF-2F499F8E4203}" srcOrd="2" destOrd="0" presId="urn:microsoft.com/office/officeart/2011/layout/HexagonRadial"/>
    <dgm:cxn modelId="{2F4C0E88-CD8C-48F2-9CBC-0CE58ACD2798}" type="presParOf" srcId="{3C1167AD-D7E8-4095-A8D6-A47FFDAA32D0}" destId="{5CFFA8A1-35BA-4C5B-875F-8B07EAF473C0}" srcOrd="3" destOrd="0" presId="urn:microsoft.com/office/officeart/2011/layout/HexagonRadial"/>
    <dgm:cxn modelId="{85A452DF-2BB8-4A22-BE7C-92AF5993F39F}" type="presParOf" srcId="{5CFFA8A1-35BA-4C5B-875F-8B07EAF473C0}" destId="{FB3FF262-AC80-4319-B911-E6C1E68BB519}" srcOrd="0" destOrd="0" presId="urn:microsoft.com/office/officeart/2011/layout/HexagonRadial"/>
    <dgm:cxn modelId="{EC8D852D-2C2C-4EFA-AD46-0CE616DA1D8B}" type="presParOf" srcId="{3C1167AD-D7E8-4095-A8D6-A47FFDAA32D0}" destId="{DFA8E838-1F7D-497F-AFA7-8A13605C62D6}" srcOrd="4" destOrd="0" presId="urn:microsoft.com/office/officeart/2011/layout/HexagonRadial"/>
    <dgm:cxn modelId="{8DD5ABF0-A455-4901-BD38-AC0B266390F8}" type="presParOf" srcId="{3C1167AD-D7E8-4095-A8D6-A47FFDAA32D0}" destId="{48AE5C9A-8222-4B2F-AC42-35E7857BBAF5}" srcOrd="5" destOrd="0" presId="urn:microsoft.com/office/officeart/2011/layout/HexagonRadial"/>
    <dgm:cxn modelId="{3B7229C6-421A-4792-8BEF-B7ABF08E2032}" type="presParOf" srcId="{48AE5C9A-8222-4B2F-AC42-35E7857BBAF5}" destId="{D17AC073-F0FA-45A6-8F2B-CBDB66BD759E}" srcOrd="0" destOrd="0" presId="urn:microsoft.com/office/officeart/2011/layout/HexagonRadial"/>
    <dgm:cxn modelId="{1EF4C9A5-0495-470B-B519-E1633DDC2745}" type="presParOf" srcId="{3C1167AD-D7E8-4095-A8D6-A47FFDAA32D0}" destId="{D2FAB748-FD02-4376-9D14-E28D06DBE7C2}" srcOrd="6" destOrd="0" presId="urn:microsoft.com/office/officeart/2011/layout/HexagonRadial"/>
    <dgm:cxn modelId="{2CF47980-2F55-40F6-AD48-37E72792BF6D}" type="presParOf" srcId="{3C1167AD-D7E8-4095-A8D6-A47FFDAA32D0}" destId="{6C9C941C-B723-4C64-966F-C039B9309BBA}" srcOrd="7" destOrd="0" presId="urn:microsoft.com/office/officeart/2011/layout/HexagonRadial"/>
    <dgm:cxn modelId="{EB1C67F8-7034-4E4F-9255-5743D24E1C96}" type="presParOf" srcId="{6C9C941C-B723-4C64-966F-C039B9309BBA}" destId="{26F6BBC3-80AE-4BBC-AEDE-8928F98AB844}" srcOrd="0" destOrd="0" presId="urn:microsoft.com/office/officeart/2011/layout/HexagonRadial"/>
    <dgm:cxn modelId="{5FCD5237-2F7B-49C6-BD6B-AFE814C94349}" type="presParOf" srcId="{3C1167AD-D7E8-4095-A8D6-A47FFDAA32D0}" destId="{D2CCC12C-5858-4338-BF14-00C676089DE8}" srcOrd="8" destOrd="0" presId="urn:microsoft.com/office/officeart/2011/layout/HexagonRadial"/>
    <dgm:cxn modelId="{1D7AB555-BBBC-43D3-8741-004F19AF4CC2}" type="presParOf" srcId="{3C1167AD-D7E8-4095-A8D6-A47FFDAA32D0}" destId="{52E9E1AB-F862-4899-8118-9EBFD48F8DA5}" srcOrd="9" destOrd="0" presId="urn:microsoft.com/office/officeart/2011/layout/HexagonRadial"/>
    <dgm:cxn modelId="{C38BAAA3-0CBA-447E-A45B-5607F7111D31}" type="presParOf" srcId="{52E9E1AB-F862-4899-8118-9EBFD48F8DA5}" destId="{46389F0E-0EEC-408A-8216-CCD53B4D7EED}" srcOrd="0" destOrd="0" presId="urn:microsoft.com/office/officeart/2011/layout/HexagonRadial"/>
    <dgm:cxn modelId="{21020B62-9475-4575-B96D-64032C847E7B}" type="presParOf" srcId="{3C1167AD-D7E8-4095-A8D6-A47FFDAA32D0}" destId="{8981EA3E-BEED-4D30-9971-DE935429FD22}" srcOrd="10" destOrd="0" presId="urn:microsoft.com/office/officeart/2011/layout/HexagonRadial"/>
    <dgm:cxn modelId="{5FA69B8E-4969-4568-BEBE-A97F0C78F6CE}" type="presParOf" srcId="{3C1167AD-D7E8-4095-A8D6-A47FFDAA32D0}" destId="{5AE970D8-FE59-4467-B4F4-C739CAFDA6E5}" srcOrd="11" destOrd="0" presId="urn:microsoft.com/office/officeart/2011/layout/HexagonRadial"/>
    <dgm:cxn modelId="{6E062BE9-D982-472A-9E31-5E4984474FB7}" type="presParOf" srcId="{5AE970D8-FE59-4467-B4F4-C739CAFDA6E5}" destId="{F55D0CA3-B380-499A-880E-029F639F761E}" srcOrd="0" destOrd="0" presId="urn:microsoft.com/office/officeart/2011/layout/HexagonRadial"/>
    <dgm:cxn modelId="{B86782A0-63CA-433D-B101-742F539EB15E}" type="presParOf" srcId="{3C1167AD-D7E8-4095-A8D6-A47FFDAA32D0}" destId="{89DD22B5-A768-4CED-926E-1AAD06CB3BE7}" srcOrd="12" destOrd="0" presId="urn:microsoft.com/office/officeart/2011/layout/HexagonRadial"/>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47D8D4-F83B-40AB-9B7E-2C363FFEEF61}"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53CC9630-4FD1-42CF-BACC-F7643095A9B9}">
      <dgm:prSet phldrT="[Text]"/>
      <dgm:spPr/>
      <dgm:t>
        <a:bodyPr/>
        <a:lstStyle/>
        <a:p>
          <a:r>
            <a:rPr lang="en-US" dirty="0" smtClean="0"/>
            <a:t>Mistake</a:t>
          </a:r>
          <a:endParaRPr lang="en-US" dirty="0"/>
        </a:p>
      </dgm:t>
    </dgm:pt>
    <dgm:pt modelId="{BFC4D86A-AD20-4BB7-8BF9-BC6C449EE865}" type="parTrans" cxnId="{972BF0EA-07DC-4E8E-B02B-291C6C47F450}">
      <dgm:prSet/>
      <dgm:spPr/>
      <dgm:t>
        <a:bodyPr/>
        <a:lstStyle/>
        <a:p>
          <a:endParaRPr lang="en-US"/>
        </a:p>
      </dgm:t>
    </dgm:pt>
    <dgm:pt modelId="{6EF490D5-BC0B-416F-8787-505C63382EDF}" type="sibTrans" cxnId="{972BF0EA-07DC-4E8E-B02B-291C6C47F450}">
      <dgm:prSet/>
      <dgm:spPr/>
      <dgm:t>
        <a:bodyPr/>
        <a:lstStyle/>
        <a:p>
          <a:endParaRPr lang="en-US"/>
        </a:p>
      </dgm:t>
    </dgm:pt>
    <dgm:pt modelId="{6264D300-6CBC-47E4-97F1-A3A255F87926}">
      <dgm:prSet phldrT="[Text]"/>
      <dgm:spPr/>
      <dgm:t>
        <a:bodyPr/>
        <a:lstStyle/>
        <a:p>
          <a:r>
            <a:rPr lang="en-US" dirty="0" smtClean="0">
              <a:latin typeface="Calibri" panose="020F0502020204030204" pitchFamily="34" charset="0"/>
              <a:cs typeface="Calibri" panose="020F0502020204030204" pitchFamily="34" charset="0"/>
            </a:rPr>
            <a:t>Mistake/Error</a:t>
          </a:r>
          <a:endParaRPr lang="en-US" dirty="0">
            <a:latin typeface="Calibri" panose="020F0502020204030204" pitchFamily="34" charset="0"/>
            <a:cs typeface="Calibri" panose="020F0502020204030204" pitchFamily="34" charset="0"/>
          </a:endParaRPr>
        </a:p>
      </dgm:t>
    </dgm:pt>
    <dgm:pt modelId="{7920552B-C264-4435-ABA9-6437D07FF9F4}" type="parTrans" cxnId="{1D044742-C1F0-4451-8A64-8C1F26F5E542}">
      <dgm:prSet/>
      <dgm:spPr/>
      <dgm:t>
        <a:bodyPr/>
        <a:lstStyle/>
        <a:p>
          <a:endParaRPr lang="en-US"/>
        </a:p>
      </dgm:t>
    </dgm:pt>
    <dgm:pt modelId="{024FC005-9137-4E93-AEED-D8FCAAD19C65}" type="sibTrans" cxnId="{1D044742-C1F0-4451-8A64-8C1F26F5E542}">
      <dgm:prSet/>
      <dgm:spPr/>
      <dgm:t>
        <a:bodyPr/>
        <a:lstStyle/>
        <a:p>
          <a:endParaRPr lang="en-US"/>
        </a:p>
      </dgm:t>
    </dgm:pt>
    <dgm:pt modelId="{FCFD4796-7F76-4063-8ED7-D4426BFE5D52}">
      <dgm:prSet phldrT="[Text]"/>
      <dgm:spPr/>
      <dgm:t>
        <a:bodyPr/>
        <a:lstStyle/>
        <a:p>
          <a:r>
            <a:rPr lang="vi" dirty="0" smtClean="0">
              <a:latin typeface="Calibri" panose="020F0502020204030204" pitchFamily="34" charset="0"/>
              <a:cs typeface="Calibri" panose="020F0502020204030204" pitchFamily="34" charset="0"/>
            </a:rPr>
            <a:t>Hành động của con người tạo ra kết quả không chính xác</a:t>
          </a:r>
          <a:endParaRPr lang="en-US" dirty="0">
            <a:latin typeface="Calibri" panose="020F0502020204030204" pitchFamily="34" charset="0"/>
            <a:cs typeface="Calibri" panose="020F0502020204030204" pitchFamily="34" charset="0"/>
          </a:endParaRPr>
        </a:p>
      </dgm:t>
    </dgm:pt>
    <dgm:pt modelId="{73FD1EEC-BD23-4EA2-85C3-C18164348EA0}" type="parTrans" cxnId="{F8B4BF69-CAF0-4290-80BC-5DFE826445A9}">
      <dgm:prSet/>
      <dgm:spPr/>
      <dgm:t>
        <a:bodyPr/>
        <a:lstStyle/>
        <a:p>
          <a:endParaRPr lang="en-US"/>
        </a:p>
      </dgm:t>
    </dgm:pt>
    <dgm:pt modelId="{06C18D9F-21EF-456E-B31A-6E0C46710A38}" type="sibTrans" cxnId="{F8B4BF69-CAF0-4290-80BC-5DFE826445A9}">
      <dgm:prSet/>
      <dgm:spPr/>
      <dgm:t>
        <a:bodyPr/>
        <a:lstStyle/>
        <a:p>
          <a:endParaRPr lang="en-US"/>
        </a:p>
      </dgm:t>
    </dgm:pt>
    <dgm:pt modelId="{24DF496A-B6CE-42E6-9F5E-A293354E42CF}">
      <dgm:prSet phldrT="[Text]"/>
      <dgm:spPr/>
      <dgm:t>
        <a:bodyPr/>
        <a:lstStyle/>
        <a:p>
          <a:r>
            <a:rPr lang="en-US" dirty="0" smtClean="0"/>
            <a:t>Defect</a:t>
          </a:r>
          <a:endParaRPr lang="en-US" dirty="0"/>
        </a:p>
      </dgm:t>
    </dgm:pt>
    <dgm:pt modelId="{C6E55212-A3E8-4986-B682-75E46510AC15}" type="parTrans" cxnId="{371E30D5-F9E6-439A-B099-C015618643A6}">
      <dgm:prSet/>
      <dgm:spPr/>
      <dgm:t>
        <a:bodyPr/>
        <a:lstStyle/>
        <a:p>
          <a:endParaRPr lang="en-US"/>
        </a:p>
      </dgm:t>
    </dgm:pt>
    <dgm:pt modelId="{661A1A5C-F2E2-45A2-9CB9-C12CFAD3E81B}" type="sibTrans" cxnId="{371E30D5-F9E6-439A-B099-C015618643A6}">
      <dgm:prSet/>
      <dgm:spPr/>
      <dgm:t>
        <a:bodyPr/>
        <a:lstStyle/>
        <a:p>
          <a:endParaRPr lang="en-US"/>
        </a:p>
      </dgm:t>
    </dgm:pt>
    <dgm:pt modelId="{F5F412CF-2E64-4252-9E5F-C5121C4A4C32}">
      <dgm:prSet phldrT="[Text]"/>
      <dgm:spPr/>
      <dgm:t>
        <a:bodyPr/>
        <a:lstStyle/>
        <a:p>
          <a:r>
            <a:rPr lang="en-US" dirty="0" smtClean="0">
              <a:latin typeface="Calibri" panose="020F0502020204030204" pitchFamily="34" charset="0"/>
              <a:cs typeface="Calibri" panose="020F0502020204030204" pitchFamily="34" charset="0"/>
            </a:rPr>
            <a:t>Defect/Fault/Bug</a:t>
          </a:r>
          <a:endParaRPr lang="en-US" dirty="0">
            <a:latin typeface="Calibri" panose="020F0502020204030204" pitchFamily="34" charset="0"/>
            <a:cs typeface="Calibri" panose="020F0502020204030204" pitchFamily="34" charset="0"/>
          </a:endParaRPr>
        </a:p>
      </dgm:t>
    </dgm:pt>
    <dgm:pt modelId="{F2974EBA-591D-4636-A981-A9B15B99490F}" type="parTrans" cxnId="{A59801F6-32C8-4FD3-9ED3-D6A3D9A8AEFC}">
      <dgm:prSet/>
      <dgm:spPr/>
      <dgm:t>
        <a:bodyPr/>
        <a:lstStyle/>
        <a:p>
          <a:endParaRPr lang="en-US"/>
        </a:p>
      </dgm:t>
    </dgm:pt>
    <dgm:pt modelId="{5AA58974-8C83-44FB-B691-2A74BD840E6C}" type="sibTrans" cxnId="{A59801F6-32C8-4FD3-9ED3-D6A3D9A8AEFC}">
      <dgm:prSet/>
      <dgm:spPr/>
      <dgm:t>
        <a:bodyPr/>
        <a:lstStyle/>
        <a:p>
          <a:endParaRPr lang="en-US"/>
        </a:p>
      </dgm:t>
    </dgm:pt>
    <dgm:pt modelId="{356F0FA2-09C1-4701-B9FF-8AEE78B1421D}">
      <dgm:prSet phldrT="[Text]"/>
      <dgm:spPr/>
      <dgm:t>
        <a:bodyPr/>
        <a:lstStyle/>
        <a:p>
          <a:r>
            <a:rPr lang="vi" dirty="0" smtClean="0">
              <a:latin typeface="Calibri" panose="020F0502020204030204" pitchFamily="34" charset="0"/>
              <a:cs typeface="Calibri" panose="020F0502020204030204" pitchFamily="34" charset="0"/>
            </a:rPr>
            <a:t>Biểu hiện của lỗi trong phần mềm</a:t>
          </a:r>
          <a:endParaRPr lang="en-US" dirty="0">
            <a:latin typeface="Calibri" panose="020F0502020204030204" pitchFamily="34" charset="0"/>
            <a:cs typeface="Calibri" panose="020F0502020204030204" pitchFamily="34" charset="0"/>
          </a:endParaRPr>
        </a:p>
      </dgm:t>
    </dgm:pt>
    <dgm:pt modelId="{5ACA6037-5BA3-45B5-A973-C6552314E2EA}" type="parTrans" cxnId="{6F55A9A3-E129-43D7-95D6-DC702835EAA1}">
      <dgm:prSet/>
      <dgm:spPr/>
      <dgm:t>
        <a:bodyPr/>
        <a:lstStyle/>
        <a:p>
          <a:endParaRPr lang="en-US"/>
        </a:p>
      </dgm:t>
    </dgm:pt>
    <dgm:pt modelId="{6D655467-103E-442B-9F63-3A1E48DD761D}" type="sibTrans" cxnId="{6F55A9A3-E129-43D7-95D6-DC702835EAA1}">
      <dgm:prSet/>
      <dgm:spPr/>
      <dgm:t>
        <a:bodyPr/>
        <a:lstStyle/>
        <a:p>
          <a:endParaRPr lang="en-US"/>
        </a:p>
      </dgm:t>
    </dgm:pt>
    <dgm:pt modelId="{203B8012-95E2-4CEF-BC92-0BC302E0CACA}">
      <dgm:prSet phldrT="[Text]"/>
      <dgm:spPr/>
      <dgm:t>
        <a:bodyPr/>
        <a:lstStyle/>
        <a:p>
          <a:r>
            <a:rPr lang="en-US" dirty="0" smtClean="0"/>
            <a:t>Failure</a:t>
          </a:r>
          <a:endParaRPr lang="en-US" dirty="0"/>
        </a:p>
      </dgm:t>
    </dgm:pt>
    <dgm:pt modelId="{85C321D4-A4CC-4C50-86D5-33BC700B971E}" type="parTrans" cxnId="{0E5634E3-B9E7-4996-BBCF-91ACD94319F0}">
      <dgm:prSet/>
      <dgm:spPr/>
      <dgm:t>
        <a:bodyPr/>
        <a:lstStyle/>
        <a:p>
          <a:endParaRPr lang="en-US"/>
        </a:p>
      </dgm:t>
    </dgm:pt>
    <dgm:pt modelId="{A7232984-D317-4696-9822-314C09EFF269}" type="sibTrans" cxnId="{0E5634E3-B9E7-4996-BBCF-91ACD94319F0}">
      <dgm:prSet/>
      <dgm:spPr/>
      <dgm:t>
        <a:bodyPr/>
        <a:lstStyle/>
        <a:p>
          <a:endParaRPr lang="en-US"/>
        </a:p>
      </dgm:t>
    </dgm:pt>
    <dgm:pt modelId="{DD50BB93-3DDC-4A35-9229-123D449A5CD1}">
      <dgm:prSet phldrT="[Text]"/>
      <dgm:spPr/>
      <dgm:t>
        <a:bodyPr/>
        <a:lstStyle/>
        <a:p>
          <a:r>
            <a:rPr lang="en-US" dirty="0" smtClean="0">
              <a:latin typeface="Calibri" panose="020F0502020204030204" pitchFamily="34" charset="0"/>
              <a:cs typeface="Calibri" panose="020F0502020204030204" pitchFamily="34" charset="0"/>
            </a:rPr>
            <a:t>Failure</a:t>
          </a:r>
          <a:endParaRPr lang="en-US" dirty="0">
            <a:latin typeface="Calibri" panose="020F0502020204030204" pitchFamily="34" charset="0"/>
            <a:cs typeface="Calibri" panose="020F0502020204030204" pitchFamily="34" charset="0"/>
          </a:endParaRPr>
        </a:p>
      </dgm:t>
    </dgm:pt>
    <dgm:pt modelId="{77B76AED-F02B-4BAE-B9E5-FE8526BAD680}" type="parTrans" cxnId="{3CEC8ED4-0E62-4F61-8EE4-F83F0319CDF7}">
      <dgm:prSet/>
      <dgm:spPr/>
      <dgm:t>
        <a:bodyPr/>
        <a:lstStyle/>
        <a:p>
          <a:endParaRPr lang="en-US"/>
        </a:p>
      </dgm:t>
    </dgm:pt>
    <dgm:pt modelId="{8EACA689-EFE1-4E33-963F-F62A0517FE57}" type="sibTrans" cxnId="{3CEC8ED4-0E62-4F61-8EE4-F83F0319CDF7}">
      <dgm:prSet/>
      <dgm:spPr/>
      <dgm:t>
        <a:bodyPr/>
        <a:lstStyle/>
        <a:p>
          <a:endParaRPr lang="en-US"/>
        </a:p>
      </dgm:t>
    </dgm:pt>
    <dgm:pt modelId="{CA54F151-1812-4D8E-88FA-18931E62FCEB}">
      <dgm:prSet phldrT="[Text]"/>
      <dgm:spPr/>
      <dgm:t>
        <a:bodyPr/>
        <a:lstStyle/>
        <a:p>
          <a:r>
            <a:rPr lang="vi" dirty="0" smtClean="0">
              <a:latin typeface="Calibri" panose="020F0502020204030204" pitchFamily="34" charset="0"/>
              <a:cs typeface="Calibri" panose="020F0502020204030204" pitchFamily="34" charset="0"/>
            </a:rPr>
            <a:t>Sự sai lệch của phần mềm so với việc cung cấp hoặc dịch vụ </a:t>
          </a:r>
          <a:r>
            <a:rPr lang="en-US" dirty="0" err="1" smtClean="0">
              <a:latin typeface="Calibri" panose="020F0502020204030204" pitchFamily="34" charset="0"/>
              <a:cs typeface="Calibri" panose="020F0502020204030204" pitchFamily="34" charset="0"/>
            </a:rPr>
            <a:t>mong</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đợi</a:t>
          </a:r>
          <a:endParaRPr lang="en-US" dirty="0">
            <a:latin typeface="Calibri" panose="020F0502020204030204" pitchFamily="34" charset="0"/>
            <a:cs typeface="Calibri" panose="020F0502020204030204" pitchFamily="34" charset="0"/>
          </a:endParaRPr>
        </a:p>
      </dgm:t>
    </dgm:pt>
    <dgm:pt modelId="{4FA67F83-04A3-4C90-A4C2-4BDC79981136}" type="parTrans" cxnId="{AD6E9DF0-3F1C-40EA-A033-792C8DE69DEE}">
      <dgm:prSet/>
      <dgm:spPr/>
      <dgm:t>
        <a:bodyPr/>
        <a:lstStyle/>
        <a:p>
          <a:endParaRPr lang="en-US"/>
        </a:p>
      </dgm:t>
    </dgm:pt>
    <dgm:pt modelId="{86E1D0FA-EFA7-4EF7-9A65-4D43AE6C0567}" type="sibTrans" cxnId="{AD6E9DF0-3F1C-40EA-A033-792C8DE69DEE}">
      <dgm:prSet/>
      <dgm:spPr/>
      <dgm:t>
        <a:bodyPr/>
        <a:lstStyle/>
        <a:p>
          <a:endParaRPr lang="en-US"/>
        </a:p>
      </dgm:t>
    </dgm:pt>
    <dgm:pt modelId="{6472FD47-2AD1-4CD7-9611-2885DEB20179}" type="pres">
      <dgm:prSet presAssocID="{CF47D8D4-F83B-40AB-9B7E-2C363FFEEF61}" presName="linearFlow" presStyleCnt="0">
        <dgm:presLayoutVars>
          <dgm:dir/>
          <dgm:animLvl val="lvl"/>
          <dgm:resizeHandles val="exact"/>
        </dgm:presLayoutVars>
      </dgm:prSet>
      <dgm:spPr/>
      <dgm:t>
        <a:bodyPr/>
        <a:lstStyle/>
        <a:p>
          <a:endParaRPr lang="en-US"/>
        </a:p>
      </dgm:t>
    </dgm:pt>
    <dgm:pt modelId="{3CC17923-AF34-4EF1-A77C-1BE94D5A8A84}" type="pres">
      <dgm:prSet presAssocID="{53CC9630-4FD1-42CF-BACC-F7643095A9B9}" presName="composite" presStyleCnt="0"/>
      <dgm:spPr/>
    </dgm:pt>
    <dgm:pt modelId="{F8F4290D-4B34-41D4-931B-CA1DB620A10D}" type="pres">
      <dgm:prSet presAssocID="{53CC9630-4FD1-42CF-BACC-F7643095A9B9}" presName="parentText" presStyleLbl="alignNode1" presStyleIdx="0" presStyleCnt="3">
        <dgm:presLayoutVars>
          <dgm:chMax val="1"/>
          <dgm:bulletEnabled val="1"/>
        </dgm:presLayoutVars>
      </dgm:prSet>
      <dgm:spPr/>
      <dgm:t>
        <a:bodyPr/>
        <a:lstStyle/>
        <a:p>
          <a:endParaRPr lang="en-US"/>
        </a:p>
      </dgm:t>
    </dgm:pt>
    <dgm:pt modelId="{E76336E2-CC5C-4624-BAD2-807B27F94854}" type="pres">
      <dgm:prSet presAssocID="{53CC9630-4FD1-42CF-BACC-F7643095A9B9}" presName="descendantText" presStyleLbl="alignAcc1" presStyleIdx="0" presStyleCnt="3" custLinFactNeighborX="5455" custLinFactNeighborY="-6241">
        <dgm:presLayoutVars>
          <dgm:bulletEnabled val="1"/>
        </dgm:presLayoutVars>
      </dgm:prSet>
      <dgm:spPr/>
      <dgm:t>
        <a:bodyPr/>
        <a:lstStyle/>
        <a:p>
          <a:endParaRPr lang="en-US"/>
        </a:p>
      </dgm:t>
    </dgm:pt>
    <dgm:pt modelId="{F20CF44C-939A-42D5-9D65-040F51965F2D}" type="pres">
      <dgm:prSet presAssocID="{6EF490D5-BC0B-416F-8787-505C63382EDF}" presName="sp" presStyleCnt="0"/>
      <dgm:spPr/>
    </dgm:pt>
    <dgm:pt modelId="{B7679E49-50E0-4A8E-9322-075EAE97C055}" type="pres">
      <dgm:prSet presAssocID="{24DF496A-B6CE-42E6-9F5E-A293354E42CF}" presName="composite" presStyleCnt="0"/>
      <dgm:spPr/>
    </dgm:pt>
    <dgm:pt modelId="{E8A82D07-D396-40F0-B86F-431DA1731213}" type="pres">
      <dgm:prSet presAssocID="{24DF496A-B6CE-42E6-9F5E-A293354E42CF}" presName="parentText" presStyleLbl="alignNode1" presStyleIdx="1" presStyleCnt="3">
        <dgm:presLayoutVars>
          <dgm:chMax val="1"/>
          <dgm:bulletEnabled val="1"/>
        </dgm:presLayoutVars>
      </dgm:prSet>
      <dgm:spPr/>
      <dgm:t>
        <a:bodyPr/>
        <a:lstStyle/>
        <a:p>
          <a:endParaRPr lang="en-US"/>
        </a:p>
      </dgm:t>
    </dgm:pt>
    <dgm:pt modelId="{E0D93671-396D-4045-808D-CBE56501884F}" type="pres">
      <dgm:prSet presAssocID="{24DF496A-B6CE-42E6-9F5E-A293354E42CF}" presName="descendantText" presStyleLbl="alignAcc1" presStyleIdx="1" presStyleCnt="3">
        <dgm:presLayoutVars>
          <dgm:bulletEnabled val="1"/>
        </dgm:presLayoutVars>
      </dgm:prSet>
      <dgm:spPr/>
      <dgm:t>
        <a:bodyPr/>
        <a:lstStyle/>
        <a:p>
          <a:endParaRPr lang="en-US"/>
        </a:p>
      </dgm:t>
    </dgm:pt>
    <dgm:pt modelId="{4D5FF33F-AE0A-4B27-AE65-C9598CE45D66}" type="pres">
      <dgm:prSet presAssocID="{661A1A5C-F2E2-45A2-9CB9-C12CFAD3E81B}" presName="sp" presStyleCnt="0"/>
      <dgm:spPr/>
    </dgm:pt>
    <dgm:pt modelId="{0EE01D6C-CA5A-4993-AEA9-435A64B0C412}" type="pres">
      <dgm:prSet presAssocID="{203B8012-95E2-4CEF-BC92-0BC302E0CACA}" presName="composite" presStyleCnt="0"/>
      <dgm:spPr/>
    </dgm:pt>
    <dgm:pt modelId="{25C7871E-3063-4551-93B3-78FE3267849B}" type="pres">
      <dgm:prSet presAssocID="{203B8012-95E2-4CEF-BC92-0BC302E0CACA}" presName="parentText" presStyleLbl="alignNode1" presStyleIdx="2" presStyleCnt="3">
        <dgm:presLayoutVars>
          <dgm:chMax val="1"/>
          <dgm:bulletEnabled val="1"/>
        </dgm:presLayoutVars>
      </dgm:prSet>
      <dgm:spPr/>
      <dgm:t>
        <a:bodyPr/>
        <a:lstStyle/>
        <a:p>
          <a:endParaRPr lang="en-US"/>
        </a:p>
      </dgm:t>
    </dgm:pt>
    <dgm:pt modelId="{165C9E3A-F9A0-477F-BC91-AFF36C46C6AF}" type="pres">
      <dgm:prSet presAssocID="{203B8012-95E2-4CEF-BC92-0BC302E0CACA}" presName="descendantText" presStyleLbl="alignAcc1" presStyleIdx="2" presStyleCnt="3">
        <dgm:presLayoutVars>
          <dgm:bulletEnabled val="1"/>
        </dgm:presLayoutVars>
      </dgm:prSet>
      <dgm:spPr/>
      <dgm:t>
        <a:bodyPr/>
        <a:lstStyle/>
        <a:p>
          <a:endParaRPr lang="en-US"/>
        </a:p>
      </dgm:t>
    </dgm:pt>
  </dgm:ptLst>
  <dgm:cxnLst>
    <dgm:cxn modelId="{F0AE6DEF-D130-4997-8920-A69D52CB6C5B}" type="presOf" srcId="{FCFD4796-7F76-4063-8ED7-D4426BFE5D52}" destId="{E76336E2-CC5C-4624-BAD2-807B27F94854}" srcOrd="0" destOrd="1" presId="urn:microsoft.com/office/officeart/2005/8/layout/chevron2"/>
    <dgm:cxn modelId="{97FE9B4A-8A95-4F83-8421-0D64631E4A15}" type="presOf" srcId="{CA54F151-1812-4D8E-88FA-18931E62FCEB}" destId="{165C9E3A-F9A0-477F-BC91-AFF36C46C6AF}" srcOrd="0" destOrd="1" presId="urn:microsoft.com/office/officeart/2005/8/layout/chevron2"/>
    <dgm:cxn modelId="{0C7B2F83-37A8-4F1C-8235-9606C527D7B3}" type="presOf" srcId="{6264D300-6CBC-47E4-97F1-A3A255F87926}" destId="{E76336E2-CC5C-4624-BAD2-807B27F94854}" srcOrd="0" destOrd="0" presId="urn:microsoft.com/office/officeart/2005/8/layout/chevron2"/>
    <dgm:cxn modelId="{B07533BA-350D-4A50-962D-6CF767DDF3A4}" type="presOf" srcId="{DD50BB93-3DDC-4A35-9229-123D449A5CD1}" destId="{165C9E3A-F9A0-477F-BC91-AFF36C46C6AF}" srcOrd="0" destOrd="0" presId="urn:microsoft.com/office/officeart/2005/8/layout/chevron2"/>
    <dgm:cxn modelId="{A59801F6-32C8-4FD3-9ED3-D6A3D9A8AEFC}" srcId="{24DF496A-B6CE-42E6-9F5E-A293354E42CF}" destId="{F5F412CF-2E64-4252-9E5F-C5121C4A4C32}" srcOrd="0" destOrd="0" parTransId="{F2974EBA-591D-4636-A981-A9B15B99490F}" sibTransId="{5AA58974-8C83-44FB-B691-2A74BD840E6C}"/>
    <dgm:cxn modelId="{3CEC8ED4-0E62-4F61-8EE4-F83F0319CDF7}" srcId="{203B8012-95E2-4CEF-BC92-0BC302E0CACA}" destId="{DD50BB93-3DDC-4A35-9229-123D449A5CD1}" srcOrd="0" destOrd="0" parTransId="{77B76AED-F02B-4BAE-B9E5-FE8526BAD680}" sibTransId="{8EACA689-EFE1-4E33-963F-F62A0517FE57}"/>
    <dgm:cxn modelId="{30C20056-0300-450A-87C4-86CCEE40DA64}" type="presOf" srcId="{53CC9630-4FD1-42CF-BACC-F7643095A9B9}" destId="{F8F4290D-4B34-41D4-931B-CA1DB620A10D}" srcOrd="0" destOrd="0" presId="urn:microsoft.com/office/officeart/2005/8/layout/chevron2"/>
    <dgm:cxn modelId="{F8B4BF69-CAF0-4290-80BC-5DFE826445A9}" srcId="{53CC9630-4FD1-42CF-BACC-F7643095A9B9}" destId="{FCFD4796-7F76-4063-8ED7-D4426BFE5D52}" srcOrd="1" destOrd="0" parTransId="{73FD1EEC-BD23-4EA2-85C3-C18164348EA0}" sibTransId="{06C18D9F-21EF-456E-B31A-6E0C46710A38}"/>
    <dgm:cxn modelId="{6F55A9A3-E129-43D7-95D6-DC702835EAA1}" srcId="{24DF496A-B6CE-42E6-9F5E-A293354E42CF}" destId="{356F0FA2-09C1-4701-B9FF-8AEE78B1421D}" srcOrd="1" destOrd="0" parTransId="{5ACA6037-5BA3-45B5-A973-C6552314E2EA}" sibTransId="{6D655467-103E-442B-9F63-3A1E48DD761D}"/>
    <dgm:cxn modelId="{972BF0EA-07DC-4E8E-B02B-291C6C47F450}" srcId="{CF47D8D4-F83B-40AB-9B7E-2C363FFEEF61}" destId="{53CC9630-4FD1-42CF-BACC-F7643095A9B9}" srcOrd="0" destOrd="0" parTransId="{BFC4D86A-AD20-4BB7-8BF9-BC6C449EE865}" sibTransId="{6EF490D5-BC0B-416F-8787-505C63382EDF}"/>
    <dgm:cxn modelId="{1D044742-C1F0-4451-8A64-8C1F26F5E542}" srcId="{53CC9630-4FD1-42CF-BACC-F7643095A9B9}" destId="{6264D300-6CBC-47E4-97F1-A3A255F87926}" srcOrd="0" destOrd="0" parTransId="{7920552B-C264-4435-ABA9-6437D07FF9F4}" sibTransId="{024FC005-9137-4E93-AEED-D8FCAAD19C65}"/>
    <dgm:cxn modelId="{0E5634E3-B9E7-4996-BBCF-91ACD94319F0}" srcId="{CF47D8D4-F83B-40AB-9B7E-2C363FFEEF61}" destId="{203B8012-95E2-4CEF-BC92-0BC302E0CACA}" srcOrd="2" destOrd="0" parTransId="{85C321D4-A4CC-4C50-86D5-33BC700B971E}" sibTransId="{A7232984-D317-4696-9822-314C09EFF269}"/>
    <dgm:cxn modelId="{371E30D5-F9E6-439A-B099-C015618643A6}" srcId="{CF47D8D4-F83B-40AB-9B7E-2C363FFEEF61}" destId="{24DF496A-B6CE-42E6-9F5E-A293354E42CF}" srcOrd="1" destOrd="0" parTransId="{C6E55212-A3E8-4986-B682-75E46510AC15}" sibTransId="{661A1A5C-F2E2-45A2-9CB9-C12CFAD3E81B}"/>
    <dgm:cxn modelId="{AD6E9DF0-3F1C-40EA-A033-792C8DE69DEE}" srcId="{203B8012-95E2-4CEF-BC92-0BC302E0CACA}" destId="{CA54F151-1812-4D8E-88FA-18931E62FCEB}" srcOrd="1" destOrd="0" parTransId="{4FA67F83-04A3-4C90-A4C2-4BDC79981136}" sibTransId="{86E1D0FA-EFA7-4EF7-9A65-4D43AE6C0567}"/>
    <dgm:cxn modelId="{90135E76-EE85-420D-BD69-3380B688CE33}" type="presOf" srcId="{24DF496A-B6CE-42E6-9F5E-A293354E42CF}" destId="{E8A82D07-D396-40F0-B86F-431DA1731213}" srcOrd="0" destOrd="0" presId="urn:microsoft.com/office/officeart/2005/8/layout/chevron2"/>
    <dgm:cxn modelId="{CB02E219-FFF8-4D29-98C8-5072BF331FB6}" type="presOf" srcId="{F5F412CF-2E64-4252-9E5F-C5121C4A4C32}" destId="{E0D93671-396D-4045-808D-CBE56501884F}" srcOrd="0" destOrd="0" presId="urn:microsoft.com/office/officeart/2005/8/layout/chevron2"/>
    <dgm:cxn modelId="{FD752BA2-4551-4B09-9AD8-3BC57DC5CD4A}" type="presOf" srcId="{203B8012-95E2-4CEF-BC92-0BC302E0CACA}" destId="{25C7871E-3063-4551-93B3-78FE3267849B}" srcOrd="0" destOrd="0" presId="urn:microsoft.com/office/officeart/2005/8/layout/chevron2"/>
    <dgm:cxn modelId="{59CFD62A-798A-4638-85E1-AAF1829D0352}" type="presOf" srcId="{356F0FA2-09C1-4701-B9FF-8AEE78B1421D}" destId="{E0D93671-396D-4045-808D-CBE56501884F}" srcOrd="0" destOrd="1" presId="urn:microsoft.com/office/officeart/2005/8/layout/chevron2"/>
    <dgm:cxn modelId="{741BBC1D-BEE8-4D01-BED4-4F36C858424F}" type="presOf" srcId="{CF47D8D4-F83B-40AB-9B7E-2C363FFEEF61}" destId="{6472FD47-2AD1-4CD7-9611-2885DEB20179}" srcOrd="0" destOrd="0" presId="urn:microsoft.com/office/officeart/2005/8/layout/chevron2"/>
    <dgm:cxn modelId="{A66A960D-DF85-47E4-B694-DC5110F17EA6}" type="presParOf" srcId="{6472FD47-2AD1-4CD7-9611-2885DEB20179}" destId="{3CC17923-AF34-4EF1-A77C-1BE94D5A8A84}" srcOrd="0" destOrd="0" presId="urn:microsoft.com/office/officeart/2005/8/layout/chevron2"/>
    <dgm:cxn modelId="{5DA1830D-9732-4A4D-B06E-AB8929438565}" type="presParOf" srcId="{3CC17923-AF34-4EF1-A77C-1BE94D5A8A84}" destId="{F8F4290D-4B34-41D4-931B-CA1DB620A10D}" srcOrd="0" destOrd="0" presId="urn:microsoft.com/office/officeart/2005/8/layout/chevron2"/>
    <dgm:cxn modelId="{301E4D26-A72B-4E19-8CEC-C736F665177A}" type="presParOf" srcId="{3CC17923-AF34-4EF1-A77C-1BE94D5A8A84}" destId="{E76336E2-CC5C-4624-BAD2-807B27F94854}" srcOrd="1" destOrd="0" presId="urn:microsoft.com/office/officeart/2005/8/layout/chevron2"/>
    <dgm:cxn modelId="{B23429FA-99B5-4414-B1D5-4178994C9B57}" type="presParOf" srcId="{6472FD47-2AD1-4CD7-9611-2885DEB20179}" destId="{F20CF44C-939A-42D5-9D65-040F51965F2D}" srcOrd="1" destOrd="0" presId="urn:microsoft.com/office/officeart/2005/8/layout/chevron2"/>
    <dgm:cxn modelId="{C5D5877C-F319-4B68-B15C-6BD6DF9FDD09}" type="presParOf" srcId="{6472FD47-2AD1-4CD7-9611-2885DEB20179}" destId="{B7679E49-50E0-4A8E-9322-075EAE97C055}" srcOrd="2" destOrd="0" presId="urn:microsoft.com/office/officeart/2005/8/layout/chevron2"/>
    <dgm:cxn modelId="{4E2B6569-0D49-4EF7-8135-6A68B6BED350}" type="presParOf" srcId="{B7679E49-50E0-4A8E-9322-075EAE97C055}" destId="{E8A82D07-D396-40F0-B86F-431DA1731213}" srcOrd="0" destOrd="0" presId="urn:microsoft.com/office/officeart/2005/8/layout/chevron2"/>
    <dgm:cxn modelId="{0941DE8B-BD46-41A1-9EA1-EF172AFC4A5A}" type="presParOf" srcId="{B7679E49-50E0-4A8E-9322-075EAE97C055}" destId="{E0D93671-396D-4045-808D-CBE56501884F}" srcOrd="1" destOrd="0" presId="urn:microsoft.com/office/officeart/2005/8/layout/chevron2"/>
    <dgm:cxn modelId="{639F88A8-B4AA-4C4F-9C1F-F1271186F5EF}" type="presParOf" srcId="{6472FD47-2AD1-4CD7-9611-2885DEB20179}" destId="{4D5FF33F-AE0A-4B27-AE65-C9598CE45D66}" srcOrd="3" destOrd="0" presId="urn:microsoft.com/office/officeart/2005/8/layout/chevron2"/>
    <dgm:cxn modelId="{128FD9F0-FBD0-4FBA-9E38-C8BF365DC9C8}" type="presParOf" srcId="{6472FD47-2AD1-4CD7-9611-2885DEB20179}" destId="{0EE01D6C-CA5A-4993-AEA9-435A64B0C412}" srcOrd="4" destOrd="0" presId="urn:microsoft.com/office/officeart/2005/8/layout/chevron2"/>
    <dgm:cxn modelId="{A89F5739-B8D7-4859-96FE-0C41D4FA6D27}" type="presParOf" srcId="{0EE01D6C-CA5A-4993-AEA9-435A64B0C412}" destId="{25C7871E-3063-4551-93B3-78FE3267849B}" srcOrd="0" destOrd="0" presId="urn:microsoft.com/office/officeart/2005/8/layout/chevron2"/>
    <dgm:cxn modelId="{A8ECFD71-A17B-4C0D-94ED-B0CF40C0E30B}" type="presParOf" srcId="{0EE01D6C-CA5A-4993-AEA9-435A64B0C412}" destId="{165C9E3A-F9A0-477F-BC91-AFF36C46C6AF}"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8FAC28-CC66-4F92-A3C6-734C230476FA}">
      <dsp:nvSpPr>
        <dsp:cNvPr id="0" name=""/>
        <dsp:cNvSpPr/>
      </dsp:nvSpPr>
      <dsp:spPr>
        <a:xfrm>
          <a:off x="2976253" y="1415892"/>
          <a:ext cx="2167817" cy="1556779"/>
        </a:xfrm>
        <a:prstGeom prst="hexagon">
          <a:avLst>
            <a:gd name="adj" fmla="val 28570"/>
            <a:gd name="vf" fmla="val 115470"/>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a:lnSpc>
              <a:spcPct val="90000"/>
            </a:lnSpc>
            <a:spcBef>
              <a:spcPct val="0"/>
            </a:spcBef>
            <a:spcAft>
              <a:spcPct val="35000"/>
            </a:spcAft>
          </a:pPr>
          <a:r>
            <a:rPr lang="vi" sz="1800" kern="1200" dirty="0" smtClean="0"/>
            <a:t>Mục tiêu</a:t>
          </a:r>
          <a:endParaRPr lang="en-US" sz="1800" kern="1200" dirty="0"/>
        </a:p>
      </dsp:txBody>
      <dsp:txXfrm>
        <a:off x="3305162" y="1652092"/>
        <a:ext cx="1509999" cy="1084379"/>
      </dsp:txXfrm>
    </dsp:sp>
    <dsp:sp modelId="{FB3FF262-AC80-4319-B911-E6C1E68BB519}">
      <dsp:nvSpPr>
        <dsp:cNvPr id="0" name=""/>
        <dsp:cNvSpPr/>
      </dsp:nvSpPr>
      <dsp:spPr>
        <a:xfrm>
          <a:off x="4217813" y="671078"/>
          <a:ext cx="817911" cy="585054"/>
        </a:xfrm>
        <a:prstGeom prst="hexagon">
          <a:avLst>
            <a:gd name="adj" fmla="val 28900"/>
            <a:gd name="vf" fmla="val 11547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BF79BA-B6D8-49C1-B9EF-2F499F8E4203}">
      <dsp:nvSpPr>
        <dsp:cNvPr id="0" name=""/>
        <dsp:cNvSpPr/>
      </dsp:nvSpPr>
      <dsp:spPr>
        <a:xfrm>
          <a:off x="3175255" y="0"/>
          <a:ext cx="1776511" cy="1275883"/>
        </a:xfrm>
        <a:prstGeom prst="hexagon">
          <a:avLst>
            <a:gd name="adj" fmla="val 28570"/>
            <a:gd name="vf" fmla="val 115470"/>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vi" sz="1300" kern="1200" dirty="0" smtClean="0"/>
            <a:t>Để đánh giá</a:t>
          </a:r>
        </a:p>
        <a:p>
          <a:pPr lvl="0" algn="ctr" defTabSz="577850">
            <a:lnSpc>
              <a:spcPct val="90000"/>
            </a:lnSpc>
            <a:spcBef>
              <a:spcPct val="0"/>
            </a:spcBef>
            <a:spcAft>
              <a:spcPct val="35000"/>
            </a:spcAft>
          </a:pPr>
          <a:r>
            <a:rPr lang="vi" sz="1300" kern="1200" dirty="0" smtClean="0"/>
            <a:t>Để xác minh</a:t>
          </a:r>
        </a:p>
        <a:p>
          <a:pPr lvl="0" algn="ctr" defTabSz="577850">
            <a:lnSpc>
              <a:spcPct val="90000"/>
            </a:lnSpc>
            <a:spcBef>
              <a:spcPct val="0"/>
            </a:spcBef>
            <a:spcAft>
              <a:spcPct val="35000"/>
            </a:spcAft>
          </a:pPr>
          <a:r>
            <a:rPr lang="vi" sz="1300" kern="1200" dirty="0" smtClean="0"/>
            <a:t>Để xác nhận</a:t>
          </a:r>
          <a:endParaRPr lang="en-US" sz="1300" kern="1200" dirty="0"/>
        </a:p>
      </dsp:txBody>
      <dsp:txXfrm>
        <a:off x="3444804" y="193589"/>
        <a:ext cx="1237413" cy="888705"/>
      </dsp:txXfrm>
    </dsp:sp>
    <dsp:sp modelId="{D17AC073-F0FA-45A6-8F2B-CBDB66BD759E}">
      <dsp:nvSpPr>
        <dsp:cNvPr id="0" name=""/>
        <dsp:cNvSpPr/>
      </dsp:nvSpPr>
      <dsp:spPr>
        <a:xfrm>
          <a:off x="5010266" y="1764818"/>
          <a:ext cx="817911" cy="585054"/>
        </a:xfrm>
        <a:prstGeom prst="hexagon">
          <a:avLst>
            <a:gd name="adj" fmla="val 28900"/>
            <a:gd name="vf" fmla="val 11547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A8E838-1F7D-497F-AFA7-8A13605C62D6}">
      <dsp:nvSpPr>
        <dsp:cNvPr id="0" name=""/>
        <dsp:cNvSpPr/>
      </dsp:nvSpPr>
      <dsp:spPr>
        <a:xfrm>
          <a:off x="4527827" y="784753"/>
          <a:ext cx="1776511" cy="1275883"/>
        </a:xfrm>
        <a:prstGeom prst="hexagon">
          <a:avLst>
            <a:gd name="adj" fmla="val 28570"/>
            <a:gd name="vf" fmla="val 115470"/>
          </a:avLst>
        </a:prstGeom>
        <a:solidFill>
          <a:schemeClr val="accent5">
            <a:hueOff val="961627"/>
            <a:satOff val="-1953"/>
            <a:lumOff val="125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r>
            <a:rPr lang="vi" sz="1300" kern="1200" dirty="0" smtClean="0"/>
            <a:t>Để xây dựng sự tự tin</a:t>
          </a:r>
          <a:endParaRPr lang="en-US" sz="1300" kern="1200" dirty="0"/>
        </a:p>
      </dsp:txBody>
      <dsp:txXfrm>
        <a:off x="4797376" y="978342"/>
        <a:ext cx="1237413" cy="888705"/>
      </dsp:txXfrm>
    </dsp:sp>
    <dsp:sp modelId="{26F6BBC3-80AE-4BBC-AEDE-8928F98AB844}">
      <dsp:nvSpPr>
        <dsp:cNvPr id="0" name=""/>
        <dsp:cNvSpPr/>
      </dsp:nvSpPr>
      <dsp:spPr>
        <a:xfrm>
          <a:off x="4459777" y="2999445"/>
          <a:ext cx="817911" cy="585054"/>
        </a:xfrm>
        <a:prstGeom prst="hexagon">
          <a:avLst>
            <a:gd name="adj" fmla="val 28900"/>
            <a:gd name="vf" fmla="val 11547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FAB748-FD02-4376-9D14-E28D06DBE7C2}">
      <dsp:nvSpPr>
        <dsp:cNvPr id="0" name=""/>
        <dsp:cNvSpPr/>
      </dsp:nvSpPr>
      <dsp:spPr>
        <a:xfrm>
          <a:off x="4527827" y="2327488"/>
          <a:ext cx="1776511" cy="1275883"/>
        </a:xfrm>
        <a:prstGeom prst="hexagon">
          <a:avLst>
            <a:gd name="adj" fmla="val 28570"/>
            <a:gd name="vf" fmla="val 115470"/>
          </a:avLst>
        </a:prstGeom>
        <a:solidFill>
          <a:schemeClr val="accent5">
            <a:hueOff val="1923253"/>
            <a:satOff val="-3906"/>
            <a:lumOff val="251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vi" sz="1200" kern="1200" dirty="0" smtClean="0"/>
            <a:t>Để tìm ra những sai sót và khiếm khuyết</a:t>
          </a:r>
          <a:endParaRPr lang="en-US" sz="1200" kern="1200" dirty="0"/>
        </a:p>
      </dsp:txBody>
      <dsp:txXfrm>
        <a:off x="4797376" y="2521077"/>
        <a:ext cx="1237413" cy="888705"/>
      </dsp:txXfrm>
    </dsp:sp>
    <dsp:sp modelId="{46389F0E-0EEC-408A-8216-CCD53B4D7EED}">
      <dsp:nvSpPr>
        <dsp:cNvPr id="0" name=""/>
        <dsp:cNvSpPr/>
      </dsp:nvSpPr>
      <dsp:spPr>
        <a:xfrm>
          <a:off x="3094228" y="3127604"/>
          <a:ext cx="817911" cy="585054"/>
        </a:xfrm>
        <a:prstGeom prst="hexagon">
          <a:avLst>
            <a:gd name="adj" fmla="val 28900"/>
            <a:gd name="vf" fmla="val 11547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CCC12C-5858-4338-BF14-00C676089DE8}">
      <dsp:nvSpPr>
        <dsp:cNvPr id="0" name=""/>
        <dsp:cNvSpPr/>
      </dsp:nvSpPr>
      <dsp:spPr>
        <a:xfrm>
          <a:off x="3175255" y="3113120"/>
          <a:ext cx="1776511" cy="1275883"/>
        </a:xfrm>
        <a:prstGeom prst="hexagon">
          <a:avLst>
            <a:gd name="adj" fmla="val 28570"/>
            <a:gd name="vf" fmla="val 115470"/>
          </a:avLst>
        </a:prstGeom>
        <a:solidFill>
          <a:schemeClr val="accent5">
            <a:hueOff val="2884880"/>
            <a:satOff val="-5858"/>
            <a:lumOff val="376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vi" sz="1100" kern="1200" dirty="0" smtClean="0"/>
            <a:t>Cung cấp đầy đủ thông tin cho các bên liên quan</a:t>
          </a:r>
          <a:endParaRPr lang="en-US" sz="1100" kern="1200" dirty="0"/>
        </a:p>
      </dsp:txBody>
      <dsp:txXfrm>
        <a:off x="3444804" y="3306709"/>
        <a:ext cx="1237413" cy="888705"/>
      </dsp:txXfrm>
    </dsp:sp>
    <dsp:sp modelId="{F55D0CA3-B380-499A-880E-029F639F761E}">
      <dsp:nvSpPr>
        <dsp:cNvPr id="0" name=""/>
        <dsp:cNvSpPr/>
      </dsp:nvSpPr>
      <dsp:spPr>
        <a:xfrm>
          <a:off x="2288797" y="2034303"/>
          <a:ext cx="817911" cy="585054"/>
        </a:xfrm>
        <a:prstGeom prst="hexagon">
          <a:avLst>
            <a:gd name="adj" fmla="val 28900"/>
            <a:gd name="vf" fmla="val 115470"/>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81EA3E-BEED-4D30-9971-DE935429FD22}">
      <dsp:nvSpPr>
        <dsp:cNvPr id="0" name=""/>
        <dsp:cNvSpPr/>
      </dsp:nvSpPr>
      <dsp:spPr>
        <a:xfrm>
          <a:off x="1816404" y="2328366"/>
          <a:ext cx="1776511" cy="1275883"/>
        </a:xfrm>
        <a:prstGeom prst="hexagon">
          <a:avLst>
            <a:gd name="adj" fmla="val 28570"/>
            <a:gd name="vf" fmla="val 115470"/>
          </a:avLst>
        </a:prstGeom>
        <a:solidFill>
          <a:schemeClr val="accent5">
            <a:hueOff val="3846506"/>
            <a:satOff val="-7811"/>
            <a:lumOff val="502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vi" sz="1100" kern="1200" dirty="0" smtClean="0"/>
            <a:t>Để giảm mức độ rủi ro</a:t>
          </a:r>
          <a:endParaRPr lang="en-US" sz="1100" kern="1200" dirty="0"/>
        </a:p>
      </dsp:txBody>
      <dsp:txXfrm>
        <a:off x="2085953" y="2521955"/>
        <a:ext cx="1237413" cy="888705"/>
      </dsp:txXfrm>
    </dsp:sp>
    <dsp:sp modelId="{89DD22B5-A768-4CED-926E-1AAD06CB3BE7}">
      <dsp:nvSpPr>
        <dsp:cNvPr id="0" name=""/>
        <dsp:cNvSpPr/>
      </dsp:nvSpPr>
      <dsp:spPr>
        <a:xfrm>
          <a:off x="1816404" y="782998"/>
          <a:ext cx="1776511" cy="1275883"/>
        </a:xfrm>
        <a:prstGeom prst="hexagon">
          <a:avLst>
            <a:gd name="adj" fmla="val 28570"/>
            <a:gd name="vf" fmla="val 115470"/>
          </a:avLst>
        </a:prstGeom>
        <a:solidFill>
          <a:schemeClr val="accent5">
            <a:hueOff val="4808133"/>
            <a:satOff val="-9764"/>
            <a:lumOff val="627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vi" sz="1100" kern="1200" dirty="0" smtClean="0"/>
            <a:t>Để tuân thủ các yêu cầu hoặc tiêu chuẩn</a:t>
          </a:r>
          <a:endParaRPr lang="en-US" sz="1100" kern="1200" dirty="0"/>
        </a:p>
      </dsp:txBody>
      <dsp:txXfrm>
        <a:off x="2085953" y="976587"/>
        <a:ext cx="1237413" cy="8887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F4290D-4B34-41D4-931B-CA1DB620A10D}">
      <dsp:nvSpPr>
        <dsp:cNvPr id="0" name=""/>
        <dsp:cNvSpPr/>
      </dsp:nvSpPr>
      <dsp:spPr>
        <a:xfrm rot="5400000">
          <a:off x="-202759" y="203820"/>
          <a:ext cx="1351731" cy="946211"/>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Mistake</a:t>
          </a:r>
          <a:endParaRPr lang="en-US" sz="1900" kern="1200" dirty="0"/>
        </a:p>
      </dsp:txBody>
      <dsp:txXfrm rot="-5400000">
        <a:off x="2" y="474166"/>
        <a:ext cx="946211" cy="405520"/>
      </dsp:txXfrm>
    </dsp:sp>
    <dsp:sp modelId="{E76336E2-CC5C-4624-BAD2-807B27F94854}">
      <dsp:nvSpPr>
        <dsp:cNvPr id="0" name=""/>
        <dsp:cNvSpPr/>
      </dsp:nvSpPr>
      <dsp:spPr>
        <a:xfrm rot="5400000">
          <a:off x="2951618" y="-2005406"/>
          <a:ext cx="878625" cy="4889438"/>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smtClean="0">
              <a:latin typeface="Calibri" panose="020F0502020204030204" pitchFamily="34" charset="0"/>
              <a:cs typeface="Calibri" panose="020F0502020204030204" pitchFamily="34" charset="0"/>
            </a:rPr>
            <a:t>Mistake/Error</a:t>
          </a:r>
          <a:endParaRPr lang="en-US" sz="1700" kern="1200" dirty="0">
            <a:latin typeface="Calibri" panose="020F0502020204030204" pitchFamily="34" charset="0"/>
            <a:cs typeface="Calibri" panose="020F0502020204030204" pitchFamily="34" charset="0"/>
          </a:endParaRPr>
        </a:p>
        <a:p>
          <a:pPr marL="171450" lvl="1" indent="-171450" algn="l" defTabSz="755650">
            <a:lnSpc>
              <a:spcPct val="90000"/>
            </a:lnSpc>
            <a:spcBef>
              <a:spcPct val="0"/>
            </a:spcBef>
            <a:spcAft>
              <a:spcPct val="15000"/>
            </a:spcAft>
            <a:buChar char="••"/>
          </a:pPr>
          <a:r>
            <a:rPr lang="vi" sz="1700" kern="1200" dirty="0" smtClean="0">
              <a:latin typeface="Calibri" panose="020F0502020204030204" pitchFamily="34" charset="0"/>
              <a:cs typeface="Calibri" panose="020F0502020204030204" pitchFamily="34" charset="0"/>
            </a:rPr>
            <a:t>Hành động của con người tạo ra kết quả không chính xác</a:t>
          </a:r>
          <a:endParaRPr lang="en-US" sz="1700" kern="1200" dirty="0">
            <a:latin typeface="Calibri" panose="020F0502020204030204" pitchFamily="34" charset="0"/>
            <a:cs typeface="Calibri" panose="020F0502020204030204" pitchFamily="34" charset="0"/>
          </a:endParaRPr>
        </a:p>
      </dsp:txBody>
      <dsp:txXfrm rot="-5400000">
        <a:off x="946212" y="42891"/>
        <a:ext cx="4846547" cy="792843"/>
      </dsp:txXfrm>
    </dsp:sp>
    <dsp:sp modelId="{E8A82D07-D396-40F0-B86F-431DA1731213}">
      <dsp:nvSpPr>
        <dsp:cNvPr id="0" name=""/>
        <dsp:cNvSpPr/>
      </dsp:nvSpPr>
      <dsp:spPr>
        <a:xfrm rot="5400000">
          <a:off x="-202759" y="1357810"/>
          <a:ext cx="1351731" cy="946211"/>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Defect</a:t>
          </a:r>
          <a:endParaRPr lang="en-US" sz="1900" kern="1200" dirty="0"/>
        </a:p>
      </dsp:txBody>
      <dsp:txXfrm rot="-5400000">
        <a:off x="2" y="1628156"/>
        <a:ext cx="946211" cy="405520"/>
      </dsp:txXfrm>
    </dsp:sp>
    <dsp:sp modelId="{E0D93671-396D-4045-808D-CBE56501884F}">
      <dsp:nvSpPr>
        <dsp:cNvPr id="0" name=""/>
        <dsp:cNvSpPr/>
      </dsp:nvSpPr>
      <dsp:spPr>
        <a:xfrm rot="5400000">
          <a:off x="2951618" y="-850355"/>
          <a:ext cx="878625" cy="4889438"/>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smtClean="0">
              <a:latin typeface="Calibri" panose="020F0502020204030204" pitchFamily="34" charset="0"/>
              <a:cs typeface="Calibri" panose="020F0502020204030204" pitchFamily="34" charset="0"/>
            </a:rPr>
            <a:t>Defect/Fault/Bug</a:t>
          </a:r>
          <a:endParaRPr lang="en-US" sz="1700" kern="1200" dirty="0">
            <a:latin typeface="Calibri" panose="020F0502020204030204" pitchFamily="34" charset="0"/>
            <a:cs typeface="Calibri" panose="020F0502020204030204" pitchFamily="34" charset="0"/>
          </a:endParaRPr>
        </a:p>
        <a:p>
          <a:pPr marL="171450" lvl="1" indent="-171450" algn="l" defTabSz="755650">
            <a:lnSpc>
              <a:spcPct val="90000"/>
            </a:lnSpc>
            <a:spcBef>
              <a:spcPct val="0"/>
            </a:spcBef>
            <a:spcAft>
              <a:spcPct val="15000"/>
            </a:spcAft>
            <a:buChar char="••"/>
          </a:pPr>
          <a:r>
            <a:rPr lang="vi" sz="1700" kern="1200" dirty="0" smtClean="0">
              <a:latin typeface="Calibri" panose="020F0502020204030204" pitchFamily="34" charset="0"/>
              <a:cs typeface="Calibri" panose="020F0502020204030204" pitchFamily="34" charset="0"/>
            </a:rPr>
            <a:t>Biểu hiện của lỗi trong phần mềm</a:t>
          </a:r>
          <a:endParaRPr lang="en-US" sz="1700" kern="1200" dirty="0">
            <a:latin typeface="Calibri" panose="020F0502020204030204" pitchFamily="34" charset="0"/>
            <a:cs typeface="Calibri" panose="020F0502020204030204" pitchFamily="34" charset="0"/>
          </a:endParaRPr>
        </a:p>
      </dsp:txBody>
      <dsp:txXfrm rot="-5400000">
        <a:off x="946212" y="1197942"/>
        <a:ext cx="4846547" cy="792843"/>
      </dsp:txXfrm>
    </dsp:sp>
    <dsp:sp modelId="{25C7871E-3063-4551-93B3-78FE3267849B}">
      <dsp:nvSpPr>
        <dsp:cNvPr id="0" name=""/>
        <dsp:cNvSpPr/>
      </dsp:nvSpPr>
      <dsp:spPr>
        <a:xfrm rot="5400000">
          <a:off x="-202759" y="2511800"/>
          <a:ext cx="1351731" cy="946211"/>
        </a:xfrm>
        <a:prstGeom prst="chevron">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smtClean="0"/>
            <a:t>Failure</a:t>
          </a:r>
          <a:endParaRPr lang="en-US" sz="1900" kern="1200" dirty="0"/>
        </a:p>
      </dsp:txBody>
      <dsp:txXfrm rot="-5400000">
        <a:off x="2" y="2782146"/>
        <a:ext cx="946211" cy="405520"/>
      </dsp:txXfrm>
    </dsp:sp>
    <dsp:sp modelId="{165C9E3A-F9A0-477F-BC91-AFF36C46C6AF}">
      <dsp:nvSpPr>
        <dsp:cNvPr id="0" name=""/>
        <dsp:cNvSpPr/>
      </dsp:nvSpPr>
      <dsp:spPr>
        <a:xfrm rot="5400000">
          <a:off x="2951618" y="303634"/>
          <a:ext cx="878625" cy="4889438"/>
        </a:xfrm>
        <a:prstGeom prst="round2SameRect">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smtClean="0">
              <a:latin typeface="Calibri" panose="020F0502020204030204" pitchFamily="34" charset="0"/>
              <a:cs typeface="Calibri" panose="020F0502020204030204" pitchFamily="34" charset="0"/>
            </a:rPr>
            <a:t>Failure</a:t>
          </a:r>
          <a:endParaRPr lang="en-US" sz="1700" kern="1200" dirty="0">
            <a:latin typeface="Calibri" panose="020F0502020204030204" pitchFamily="34" charset="0"/>
            <a:cs typeface="Calibri" panose="020F0502020204030204" pitchFamily="34" charset="0"/>
          </a:endParaRPr>
        </a:p>
        <a:p>
          <a:pPr marL="171450" lvl="1" indent="-171450" algn="l" defTabSz="755650">
            <a:lnSpc>
              <a:spcPct val="90000"/>
            </a:lnSpc>
            <a:spcBef>
              <a:spcPct val="0"/>
            </a:spcBef>
            <a:spcAft>
              <a:spcPct val="15000"/>
            </a:spcAft>
            <a:buChar char="••"/>
          </a:pPr>
          <a:r>
            <a:rPr lang="vi" sz="1700" kern="1200" dirty="0" smtClean="0">
              <a:latin typeface="Calibri" panose="020F0502020204030204" pitchFamily="34" charset="0"/>
              <a:cs typeface="Calibri" panose="020F0502020204030204" pitchFamily="34" charset="0"/>
            </a:rPr>
            <a:t>Sự sai lệch của phần mềm so với việc cung cấp hoặc dịch vụ </a:t>
          </a:r>
          <a:r>
            <a:rPr lang="en-US" sz="1700" kern="1200" dirty="0" err="1" smtClean="0">
              <a:latin typeface="Calibri" panose="020F0502020204030204" pitchFamily="34" charset="0"/>
              <a:cs typeface="Calibri" panose="020F0502020204030204" pitchFamily="34" charset="0"/>
            </a:rPr>
            <a:t>mong</a:t>
          </a:r>
          <a:r>
            <a:rPr lang="en-US" sz="1700" kern="1200" dirty="0" smtClean="0">
              <a:latin typeface="Calibri" panose="020F0502020204030204" pitchFamily="34" charset="0"/>
              <a:cs typeface="Calibri" panose="020F0502020204030204" pitchFamily="34" charset="0"/>
            </a:rPr>
            <a:t> </a:t>
          </a:r>
          <a:r>
            <a:rPr lang="en-US" sz="1700" kern="1200" dirty="0" err="1" smtClean="0">
              <a:latin typeface="Calibri" panose="020F0502020204030204" pitchFamily="34" charset="0"/>
              <a:cs typeface="Calibri" panose="020F0502020204030204" pitchFamily="34" charset="0"/>
            </a:rPr>
            <a:t>đợi</a:t>
          </a:r>
          <a:endParaRPr lang="en-US" sz="1700" kern="1200" dirty="0">
            <a:latin typeface="Calibri" panose="020F0502020204030204" pitchFamily="34" charset="0"/>
            <a:cs typeface="Calibri" panose="020F0502020204030204" pitchFamily="34" charset="0"/>
          </a:endParaRPr>
        </a:p>
      </dsp:txBody>
      <dsp:txXfrm rot="-5400000">
        <a:off x="946212" y="2351932"/>
        <a:ext cx="4846547" cy="792843"/>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4A4BCE-AF3F-4328-B747-CA4CACC99864}" type="datetimeFigureOut">
              <a:rPr lang="en-US" smtClean="0"/>
              <a:t>10/25/2024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A3D3BE-7193-4613-AAB7-4B22CA22ED3E}" type="slidenum">
              <a:rPr lang="en-US" smtClean="0"/>
              <a:t>‹#›</a:t>
            </a:fld>
            <a:endParaRPr lang="en-US"/>
          </a:p>
        </p:txBody>
      </p:sp>
    </p:spTree>
    <p:extLst>
      <p:ext uri="{BB962C8B-B14F-4D97-AF65-F5344CB8AC3E}">
        <p14:creationId xmlns:p14="http://schemas.microsoft.com/office/powerpoint/2010/main" val="366214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A3D3BE-7193-4613-AAB7-4B22CA22ED3E}" type="slidenum">
              <a:rPr lang="en-US" smtClean="0"/>
              <a:t>4</a:t>
            </a:fld>
            <a:endParaRPr lang="en-US"/>
          </a:p>
        </p:txBody>
      </p:sp>
    </p:spTree>
    <p:extLst>
      <p:ext uri="{BB962C8B-B14F-4D97-AF65-F5344CB8AC3E}">
        <p14:creationId xmlns:p14="http://schemas.microsoft.com/office/powerpoint/2010/main" val="40702605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A3D3BE-7193-4613-AAB7-4B22CA22ED3E}" type="slidenum">
              <a:rPr lang="en-US" smtClean="0"/>
              <a:t>13</a:t>
            </a:fld>
            <a:endParaRPr lang="en-US"/>
          </a:p>
        </p:txBody>
      </p:sp>
    </p:spTree>
    <p:extLst>
      <p:ext uri="{BB962C8B-B14F-4D97-AF65-F5344CB8AC3E}">
        <p14:creationId xmlns:p14="http://schemas.microsoft.com/office/powerpoint/2010/main" val="18976915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A3D3BE-7193-4613-AAB7-4B22CA22ED3E}" type="slidenum">
              <a:rPr lang="en-US" smtClean="0"/>
              <a:t>14</a:t>
            </a:fld>
            <a:endParaRPr lang="en-US"/>
          </a:p>
        </p:txBody>
      </p:sp>
    </p:spTree>
    <p:extLst>
      <p:ext uri="{BB962C8B-B14F-4D97-AF65-F5344CB8AC3E}">
        <p14:creationId xmlns:p14="http://schemas.microsoft.com/office/powerpoint/2010/main" val="31049949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A3D3BE-7193-4613-AAB7-4B22CA22ED3E}" type="slidenum">
              <a:rPr lang="en-US" smtClean="0"/>
              <a:t>15</a:t>
            </a:fld>
            <a:endParaRPr lang="en-US"/>
          </a:p>
        </p:txBody>
      </p:sp>
    </p:spTree>
    <p:extLst>
      <p:ext uri="{BB962C8B-B14F-4D97-AF65-F5344CB8AC3E}">
        <p14:creationId xmlns:p14="http://schemas.microsoft.com/office/powerpoint/2010/main" val="19255319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A3D3BE-7193-4613-AAB7-4B22CA22ED3E}" type="slidenum">
              <a:rPr lang="en-US" smtClean="0"/>
              <a:t>16</a:t>
            </a:fld>
            <a:endParaRPr lang="en-US"/>
          </a:p>
        </p:txBody>
      </p:sp>
    </p:spTree>
    <p:extLst>
      <p:ext uri="{BB962C8B-B14F-4D97-AF65-F5344CB8AC3E}">
        <p14:creationId xmlns:p14="http://schemas.microsoft.com/office/powerpoint/2010/main" val="40715336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A3D3BE-7193-4613-AAB7-4B22CA22ED3E}" type="slidenum">
              <a:rPr lang="en-US" smtClean="0"/>
              <a:t>17</a:t>
            </a:fld>
            <a:endParaRPr lang="en-US"/>
          </a:p>
        </p:txBody>
      </p:sp>
    </p:spTree>
    <p:extLst>
      <p:ext uri="{BB962C8B-B14F-4D97-AF65-F5344CB8AC3E}">
        <p14:creationId xmlns:p14="http://schemas.microsoft.com/office/powerpoint/2010/main" val="16527137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A3D3BE-7193-4613-AAB7-4B22CA22ED3E}" type="slidenum">
              <a:rPr lang="en-US" smtClean="0"/>
              <a:t>18</a:t>
            </a:fld>
            <a:endParaRPr lang="en-US"/>
          </a:p>
        </p:txBody>
      </p:sp>
    </p:spTree>
    <p:extLst>
      <p:ext uri="{BB962C8B-B14F-4D97-AF65-F5344CB8AC3E}">
        <p14:creationId xmlns:p14="http://schemas.microsoft.com/office/powerpoint/2010/main" val="8589131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A3D3BE-7193-4613-AAB7-4B22CA22ED3E}" type="slidenum">
              <a:rPr lang="en-US" smtClean="0"/>
              <a:t>19</a:t>
            </a:fld>
            <a:endParaRPr lang="en-US"/>
          </a:p>
        </p:txBody>
      </p:sp>
    </p:spTree>
    <p:extLst>
      <p:ext uri="{BB962C8B-B14F-4D97-AF65-F5344CB8AC3E}">
        <p14:creationId xmlns:p14="http://schemas.microsoft.com/office/powerpoint/2010/main" val="21825372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A3D3BE-7193-4613-AAB7-4B22CA22ED3E}" type="slidenum">
              <a:rPr lang="en-US" smtClean="0"/>
              <a:t>20</a:t>
            </a:fld>
            <a:endParaRPr lang="en-US"/>
          </a:p>
        </p:txBody>
      </p:sp>
    </p:spTree>
    <p:extLst>
      <p:ext uri="{BB962C8B-B14F-4D97-AF65-F5344CB8AC3E}">
        <p14:creationId xmlns:p14="http://schemas.microsoft.com/office/powerpoint/2010/main" val="26951200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smtClean="0">
                <a:latin typeface="Calibri" panose="020F0502020204030204" pitchFamily="34" charset="0"/>
                <a:cs typeface="Calibri" panose="020F0502020204030204" pitchFamily="34" charset="0"/>
              </a:rPr>
              <a:t>các cách tiếp cận để đạt được những mục tiêu này = </a:t>
            </a:r>
            <a:r>
              <a:rPr lang="vi" dirty="0" err="1" smtClean="0">
                <a:latin typeface="Calibri" panose="020F0502020204030204" pitchFamily="34" charset="0"/>
                <a:cs typeface="Calibri" panose="020F0502020204030204" pitchFamily="34" charset="0"/>
              </a:rPr>
              <a:t>cách</a:t>
            </a:r>
            <a:r>
              <a:rPr lang="vi" baseline="0" dirty="0" smtClean="0">
                <a:latin typeface="Calibri" panose="020F0502020204030204" pitchFamily="34" charset="0"/>
                <a:cs typeface="Calibri" panose="020F0502020204030204" pitchFamily="34" charset="0"/>
              </a:rPr>
              <a:t> </a:t>
            </a:r>
            <a:r>
              <a:rPr lang="vi" baseline="0" dirty="0" err="1" smtClean="0">
                <a:latin typeface="Calibri" panose="020F0502020204030204" pitchFamily="34" charset="0"/>
                <a:cs typeface="Calibri" panose="020F0502020204030204" pitchFamily="34" charset="0"/>
              </a:rPr>
              <a:t>tiếp theo</a:t>
            </a:r>
            <a:r>
              <a:rPr lang="vi" baseline="0" dirty="0" smtClean="0">
                <a:latin typeface="Calibri" panose="020F0502020204030204" pitchFamily="34" charset="0"/>
                <a:cs typeface="Calibri" panose="020F0502020204030204" pitchFamily="34" charset="0"/>
              </a:rPr>
              <a:t> </a:t>
            </a:r>
            <a:r>
              <a:rPr lang="vi" baseline="0" dirty="0" err="1" smtClean="0">
                <a:latin typeface="Calibri" panose="020F0502020204030204" pitchFamily="34" charset="0"/>
                <a:cs typeface="Calibri" panose="020F0502020204030204" pitchFamily="34" charset="0"/>
              </a:rPr>
              <a:t>Có thể</a:t>
            </a:r>
            <a:r>
              <a:rPr lang="vi" baseline="0" dirty="0" smtClean="0">
                <a:latin typeface="Calibri" panose="020F0502020204030204" pitchFamily="34" charset="0"/>
                <a:cs typeface="Calibri" panose="020F0502020204030204" pitchFamily="34" charset="0"/>
              </a:rPr>
              <a:t> </a:t>
            </a:r>
            <a:r>
              <a:rPr lang="vi" baseline="0" dirty="0" err="1" smtClean="0">
                <a:latin typeface="Calibri" panose="020F0502020204030204" pitchFamily="34" charset="0"/>
                <a:cs typeface="Calibri" panose="020F0502020204030204" pitchFamily="34" charset="0"/>
              </a:rPr>
              <a:t>for</a:t>
            </a:r>
            <a:r>
              <a:rPr lang="vi" baseline="0" dirty="0" smtClean="0">
                <a:latin typeface="Calibri" panose="020F0502020204030204" pitchFamily="34" charset="0"/>
                <a:cs typeface="Calibri" panose="020F0502020204030204" pitchFamily="34" charset="0"/>
              </a:rPr>
              <a:t> </a:t>
            </a:r>
            <a:r>
              <a:rPr lang="vi" baseline="0" dirty="0" err="1" smtClean="0">
                <a:latin typeface="Calibri" panose="020F0502020204030204" pitchFamily="34" charset="0"/>
                <a:cs typeface="Calibri" panose="020F0502020204030204" pitchFamily="34" charset="0"/>
              </a:rPr>
              <a:t>đạt được</a:t>
            </a:r>
            <a:r>
              <a:rPr lang="vi" baseline="0" dirty="0" smtClean="0">
                <a:latin typeface="Calibri" panose="020F0502020204030204" pitchFamily="34" charset="0"/>
                <a:cs typeface="Calibri" panose="020F0502020204030204" pitchFamily="34" charset="0"/>
              </a:rPr>
              <a:t> </a:t>
            </a:r>
            <a:r>
              <a:rPr lang="vi" baseline="0" dirty="0" err="1" smtClean="0">
                <a:latin typeface="Calibri" panose="020F0502020204030204" pitchFamily="34" charset="0"/>
                <a:cs typeface="Calibri" panose="020F0502020204030204" pitchFamily="34" charset="0"/>
              </a:rPr>
              <a:t>mục</a:t>
            </a:r>
            <a:r>
              <a:rPr lang="vi" baseline="0" dirty="0" smtClean="0">
                <a:latin typeface="Calibri" panose="020F0502020204030204" pitchFamily="34" charset="0"/>
                <a:cs typeface="Calibri" panose="020F0502020204030204" pitchFamily="34" charset="0"/>
              </a:rPr>
              <a:t> </a:t>
            </a:r>
            <a:r>
              <a:rPr lang="vi" baseline="0" dirty="0" err="1" smtClean="0">
                <a:latin typeface="Calibri" panose="020F0502020204030204" pitchFamily="34" charset="0"/>
                <a:cs typeface="Calibri" panose="020F0502020204030204" pitchFamily="34" charset="0"/>
              </a:rPr>
              <a:t>tiêu điểm</a:t>
            </a:r>
            <a:r>
              <a:rPr lang="vi" baseline="0" dirty="0" smtClean="0">
                <a:latin typeface="Calibri" panose="020F0502020204030204" pitchFamily="34" charset="0"/>
                <a:cs typeface="Calibri" panose="020F0502020204030204" pitchFamily="34" charset="0"/>
              </a:rPr>
              <a:t> </a:t>
            </a:r>
            <a:r>
              <a:rPr lang="vi" baseline="0" dirty="0" err="1" smtClean="0">
                <a:latin typeface="Calibri" panose="020F0502020204030204" pitchFamily="34" charset="0"/>
                <a:cs typeface="Calibri" panose="020F0502020204030204" pitchFamily="34" charset="0"/>
              </a:rPr>
              <a:t>này</a:t>
            </a:r>
            <a:endParaRPr lang="en-US" baseline="0" dirty="0" smtClean="0">
              <a:latin typeface="Calibri" panose="020F0502020204030204" pitchFamily="34" charset="0"/>
              <a:cs typeface="Calibri" panose="020F0502020204030204" pitchFamily="34" charset="0"/>
            </a:endParaRPr>
          </a:p>
          <a:p>
            <a:r>
              <a:rPr lang="vi" baseline="0" dirty="0" err="1" smtClean="0">
                <a:latin typeface="Calibri" panose="020F0502020204030204" pitchFamily="34" charset="0"/>
                <a:cs typeface="Calibri" panose="020F0502020204030204" pitchFamily="34" charset="0"/>
              </a:rPr>
              <a:t>Mục</a:t>
            </a:r>
            <a:r>
              <a:rPr lang="vi" baseline="0" dirty="0" smtClean="0">
                <a:latin typeface="Calibri" panose="020F0502020204030204" pitchFamily="34" charset="0"/>
                <a:cs typeface="Calibri" panose="020F0502020204030204" pitchFamily="34" charset="0"/>
              </a:rPr>
              <a:t> </a:t>
            </a:r>
            <a:r>
              <a:rPr lang="vi" baseline="0" dirty="0" err="1" smtClean="0">
                <a:latin typeface="Calibri" panose="020F0502020204030204" pitchFamily="34" charset="0"/>
                <a:cs typeface="Calibri" panose="020F0502020204030204" pitchFamily="34" charset="0"/>
              </a:rPr>
              <a:t>tiêu điểm </a:t>
            </a:r>
            <a:r>
              <a:rPr lang="vi" baseline="0" dirty="0" smtClean="0">
                <a:latin typeface="Calibri" panose="020F0502020204030204" pitchFamily="34" charset="0"/>
                <a:cs typeface="Calibri" panose="020F0502020204030204" pitchFamily="34" charset="0"/>
              </a:rPr>
              <a:t>, phạm vi, </a:t>
            </a:r>
            <a:r>
              <a:rPr lang="vi" baseline="0" dirty="0" err="1" smtClean="0">
                <a:latin typeface="Calibri" panose="020F0502020204030204" pitchFamily="34" charset="0"/>
                <a:cs typeface="Calibri" panose="020F0502020204030204" pitchFamily="34" charset="0"/>
              </a:rPr>
              <a:t>Phương</a:t>
            </a:r>
            <a:r>
              <a:rPr lang="vi" baseline="0" dirty="0" smtClean="0">
                <a:latin typeface="Calibri" panose="020F0502020204030204" pitchFamily="34" charset="0"/>
                <a:cs typeface="Calibri" panose="020F0502020204030204" pitchFamily="34" charset="0"/>
              </a:rPr>
              <a:t> </a:t>
            </a:r>
            <a:r>
              <a:rPr lang="vi" baseline="0" dirty="0" err="1" smtClean="0">
                <a:latin typeface="Calibri" panose="020F0502020204030204" pitchFamily="34" charset="0"/>
                <a:cs typeface="Calibri" panose="020F0502020204030204" pitchFamily="34" charset="0"/>
              </a:rPr>
              <a:t>pháp </a:t>
            </a:r>
            <a:r>
              <a:rPr lang="vi" baseline="0" dirty="0" smtClean="0">
                <a:latin typeface="Calibri" panose="020F0502020204030204" pitchFamily="34" charset="0"/>
                <a:cs typeface="Calibri" panose="020F0502020204030204" pitchFamily="34" charset="0"/>
              </a:rPr>
              <a:t>KT, Y/c </a:t>
            </a:r>
            <a:r>
              <a:rPr lang="vi" baseline="0" dirty="0" err="1" smtClean="0">
                <a:latin typeface="Calibri" panose="020F0502020204030204" pitchFamily="34" charset="0"/>
                <a:cs typeface="Calibri" panose="020F0502020204030204" pitchFamily="34" charset="0"/>
              </a:rPr>
              <a:t>Tài</a:t>
            </a:r>
            <a:r>
              <a:rPr lang="vi" baseline="0" dirty="0" smtClean="0">
                <a:latin typeface="Calibri" panose="020F0502020204030204" pitchFamily="34" charset="0"/>
                <a:cs typeface="Calibri" panose="020F0502020204030204" pitchFamily="34" charset="0"/>
              </a:rPr>
              <a:t> </a:t>
            </a:r>
            <a:r>
              <a:rPr lang="vi" baseline="0" dirty="0" err="1" smtClean="0">
                <a:latin typeface="Calibri" panose="020F0502020204030204" pitchFamily="34" charset="0"/>
                <a:cs typeface="Calibri" panose="020F0502020204030204" pitchFamily="34" charset="0"/>
              </a:rPr>
              <a:t>data </a:t>
            </a:r>
            <a:r>
              <a:rPr lang="vi" baseline="0" dirty="0" smtClean="0">
                <a:latin typeface="Calibri" panose="020F0502020204030204" pitchFamily="34" charset="0"/>
                <a:cs typeface="Calibri" panose="020F0502020204030204" pitchFamily="34" charset="0"/>
              </a:rPr>
              <a:t>, </a:t>
            </a:r>
            <a:r>
              <a:rPr lang="vi" baseline="0" dirty="0" err="1" smtClean="0">
                <a:latin typeface="Calibri" panose="020F0502020204030204" pitchFamily="34" charset="0"/>
                <a:cs typeface="Calibri" panose="020F0502020204030204" pitchFamily="34" charset="0"/>
              </a:rPr>
              <a:t>kiểm tra </a:t>
            </a:r>
            <a:r>
              <a:rPr lang="vi" baseline="0" dirty="0" smtClean="0">
                <a:latin typeface="Calibri" panose="020F0502020204030204" pitchFamily="34" charset="0"/>
                <a:cs typeface="Calibri" panose="020F0502020204030204" pitchFamily="34" charset="0"/>
              </a:rPr>
              <a:t>dữ liệu </a:t>
            </a:r>
            <a:r>
              <a:rPr lang="vi" baseline="0" dirty="0" err="1" smtClean="0">
                <a:latin typeface="Calibri" panose="020F0502020204030204" pitchFamily="34" charset="0"/>
                <a:cs typeface="Calibri" panose="020F0502020204030204" pitchFamily="34" charset="0"/>
              </a:rPr>
              <a:t>bộ</a:t>
            </a:r>
            <a:r>
              <a:rPr lang="vi" baseline="0" dirty="0" smtClean="0">
                <a:latin typeface="Calibri" panose="020F0502020204030204" pitchFamily="34" charset="0"/>
                <a:cs typeface="Calibri" panose="020F0502020204030204" pitchFamily="34" charset="0"/>
              </a:rPr>
              <a:t> </a:t>
            </a:r>
            <a:r>
              <a:rPr lang="vi" baseline="0" dirty="0" err="1" smtClean="0">
                <a:latin typeface="Calibri" panose="020F0502020204030204" pitchFamily="34" charset="0"/>
                <a:cs typeface="Calibri" panose="020F0502020204030204" pitchFamily="34" charset="0"/>
              </a:rPr>
              <a:t>try </a:t>
            </a:r>
            <a:r>
              <a:rPr lang="vi" baseline="0" dirty="0" smtClean="0">
                <a:latin typeface="Calibri" panose="020F0502020204030204" pitchFamily="34" charset="0"/>
                <a:cs typeface="Calibri" panose="020F0502020204030204" pitchFamily="34" charset="0"/>
              </a:rPr>
              <a:t>, Qui </a:t>
            </a:r>
            <a:r>
              <a:rPr lang="vi" baseline="0" dirty="0" err="1" smtClean="0">
                <a:latin typeface="Calibri" panose="020F0502020204030204" pitchFamily="34" charset="0"/>
                <a:cs typeface="Calibri" panose="020F0502020204030204" pitchFamily="34" charset="0"/>
              </a:rPr>
              <a:t>trình</a:t>
            </a:r>
            <a:r>
              <a:rPr lang="vi" baseline="0" dirty="0" smtClean="0">
                <a:latin typeface="Calibri" panose="020F0502020204030204" pitchFamily="34" charset="0"/>
                <a:cs typeface="Calibri" panose="020F0502020204030204" pitchFamily="34" charset="0"/>
              </a:rPr>
              <a:t> </a:t>
            </a:r>
            <a:r>
              <a:rPr lang="vi" baseline="0" dirty="0" err="1" smtClean="0">
                <a:latin typeface="Calibri" panose="020F0502020204030204" pitchFamily="34" charset="0"/>
                <a:cs typeface="Calibri" panose="020F0502020204030204" pitchFamily="34" charset="0"/>
              </a:rPr>
              <a:t>báo</a:t>
            </a:r>
            <a:r>
              <a:rPr lang="vi" baseline="0" dirty="0" smtClean="0">
                <a:latin typeface="Calibri" panose="020F0502020204030204" pitchFamily="34" charset="0"/>
                <a:cs typeface="Calibri" panose="020F0502020204030204" pitchFamily="34" charset="0"/>
              </a:rPr>
              <a:t> </a:t>
            </a:r>
            <a:r>
              <a:rPr lang="vi" baseline="0" dirty="0" err="1" smtClean="0">
                <a:latin typeface="Calibri" panose="020F0502020204030204" pitchFamily="34" charset="0"/>
                <a:cs typeface="Calibri" panose="020F0502020204030204" pitchFamily="34" charset="0"/>
              </a:rPr>
              <a:t>báo </a:t>
            </a:r>
            <a:r>
              <a:rPr lang="vi" baseline="0" dirty="0" smtClean="0">
                <a:latin typeface="Calibri" panose="020F0502020204030204" pitchFamily="34" charset="0"/>
                <a:cs typeface="Calibri" panose="020F0502020204030204" pitchFamily="34" charset="0"/>
              </a:rPr>
              <a:t>KQ, </a:t>
            </a:r>
            <a:r>
              <a:rPr lang="vi" baseline="0" dirty="0" err="1" smtClean="0">
                <a:latin typeface="Calibri" panose="020F0502020204030204" pitchFamily="34" charset="0"/>
                <a:cs typeface="Calibri" panose="020F0502020204030204" pitchFamily="34" charset="0"/>
              </a:rPr>
              <a:t>Nguyên</a:t>
            </a:r>
            <a:r>
              <a:rPr lang="vi" baseline="0" dirty="0" smtClean="0">
                <a:latin typeface="Calibri" panose="020F0502020204030204" pitchFamily="34" charset="0"/>
                <a:cs typeface="Calibri" panose="020F0502020204030204" pitchFamily="34" charset="0"/>
              </a:rPr>
              <a:t> </a:t>
            </a:r>
            <a:r>
              <a:rPr lang="vi" baseline="0" dirty="0" err="1" smtClean="0">
                <a:latin typeface="Calibri" panose="020F0502020204030204" pitchFamily="34" charset="0"/>
                <a:cs typeface="Calibri" panose="020F0502020204030204" pitchFamily="34" charset="0"/>
              </a:rPr>
              <a:t>quy tắc</a:t>
            </a:r>
            <a:r>
              <a:rPr lang="vi" baseline="0" dirty="0" smtClean="0">
                <a:latin typeface="Calibri" panose="020F0502020204030204" pitchFamily="34" charset="0"/>
                <a:cs typeface="Calibri" panose="020F0502020204030204" pitchFamily="34" charset="0"/>
              </a:rPr>
              <a:t> </a:t>
            </a:r>
            <a:r>
              <a:rPr lang="vi" baseline="0" dirty="0" err="1" smtClean="0">
                <a:latin typeface="Calibri" panose="020F0502020204030204" pitchFamily="34" charset="0"/>
                <a:cs typeface="Calibri" panose="020F0502020204030204" pitchFamily="34" charset="0"/>
              </a:rPr>
              <a:t>chấp nhận</a:t>
            </a:r>
            <a:r>
              <a:rPr lang="vi" baseline="0" dirty="0" smtClean="0">
                <a:latin typeface="Calibri" panose="020F0502020204030204" pitchFamily="34" charset="0"/>
                <a:cs typeface="Calibri" panose="020F0502020204030204" pitchFamily="34" charset="0"/>
              </a:rPr>
              <a:t> </a:t>
            </a:r>
            <a:r>
              <a:rPr lang="vi" baseline="0" dirty="0" err="1" smtClean="0">
                <a:latin typeface="Calibri" panose="020F0502020204030204" pitchFamily="34" charset="0"/>
                <a:cs typeface="Calibri" panose="020F0502020204030204" pitchFamily="34" charset="0"/>
              </a:rPr>
              <a:t>nhận </a:t>
            </a:r>
            <a:r>
              <a:rPr lang="vi" baseline="0" dirty="0" smtClean="0">
                <a:latin typeface="Calibri" panose="020F0502020204030204" pitchFamily="34" charset="0"/>
                <a:cs typeface="Calibri" panose="020F0502020204030204" pitchFamily="34" charset="0"/>
              </a:rPr>
              <a:t>KT ( </a:t>
            </a:r>
            <a:r>
              <a:rPr lang="vi" baseline="0" dirty="0" err="1" smtClean="0">
                <a:latin typeface="Calibri" panose="020F0502020204030204" pitchFamily="34" charset="0"/>
                <a:cs typeface="Calibri" panose="020F0502020204030204" pitchFamily="34" charset="0"/>
              </a:rPr>
              <a:t>Định</a:t>
            </a:r>
            <a:r>
              <a:rPr lang="vi" baseline="0" dirty="0" smtClean="0">
                <a:latin typeface="Calibri" panose="020F0502020204030204" pitchFamily="34" charset="0"/>
                <a:cs typeface="Calibri" panose="020F0502020204030204" pitchFamily="34" charset="0"/>
              </a:rPr>
              <a:t> </a:t>
            </a:r>
            <a:r>
              <a:rPr lang="vi" baseline="0" dirty="0" err="1" smtClean="0">
                <a:latin typeface="Calibri" panose="020F0502020204030204" pitchFamily="34" charset="0"/>
                <a:cs typeface="Calibri" panose="020F0502020204030204" pitchFamily="34" charset="0"/>
              </a:rPr>
              <a:t>nghĩa</a:t>
            </a:r>
            <a:r>
              <a:rPr lang="vi" baseline="0" dirty="0" smtClean="0">
                <a:latin typeface="Calibri" panose="020F0502020204030204" pitchFamily="34" charset="0"/>
                <a:cs typeface="Calibri" panose="020F0502020204030204" pitchFamily="34" charset="0"/>
              </a:rPr>
              <a:t> </a:t>
            </a:r>
            <a:r>
              <a:rPr lang="vi" baseline="0" dirty="0" err="1" smtClean="0">
                <a:latin typeface="Calibri" panose="020F0502020204030204" pitchFamily="34" charset="0"/>
                <a:cs typeface="Calibri" panose="020F0502020204030204" pitchFamily="34" charset="0"/>
              </a:rPr>
              <a:t>trạng thái</a:t>
            </a:r>
            <a:r>
              <a:rPr lang="vi" baseline="0" dirty="0" smtClean="0">
                <a:latin typeface="Calibri" panose="020F0502020204030204" pitchFamily="34" charset="0"/>
                <a:cs typeface="Calibri" panose="020F0502020204030204" pitchFamily="34" charset="0"/>
              </a:rPr>
              <a:t> trường hợp kiểm tra trạng </a:t>
            </a:r>
            <a:r>
              <a:rPr lang="vi" baseline="0" dirty="0" err="1" smtClean="0">
                <a:latin typeface="Calibri" panose="020F0502020204030204" pitchFamily="34" charset="0"/>
                <a:cs typeface="Calibri" panose="020F0502020204030204" pitchFamily="34" charset="0"/>
              </a:rPr>
              <a:t>thái </a:t>
            </a:r>
            <a:r>
              <a:rPr lang="vi" baseline="0" dirty="0" smtClean="0">
                <a:latin typeface="Calibri" panose="020F0502020204030204" pitchFamily="34" charset="0"/>
                <a:cs typeface="Calibri" panose="020F0502020204030204" pitchFamily="34" charset="0"/>
              </a:rPr>
              <a:t>, lỗi danh sách)</a:t>
            </a:r>
          </a:p>
          <a:p>
            <a:endParaRPr lang="en-US" dirty="0"/>
          </a:p>
        </p:txBody>
      </p:sp>
      <p:sp>
        <p:nvSpPr>
          <p:cNvPr id="4" name="Slide Number Placeholder 3"/>
          <p:cNvSpPr>
            <a:spLocks noGrp="1"/>
          </p:cNvSpPr>
          <p:nvPr>
            <p:ph type="sldNum" sz="quarter" idx="10"/>
          </p:nvPr>
        </p:nvSpPr>
        <p:spPr/>
        <p:txBody>
          <a:bodyPr/>
          <a:lstStyle/>
          <a:p>
            <a:fld id="{43A3D3BE-7193-4613-AAB7-4B22CA22ED3E}" type="slidenum">
              <a:rPr lang="en-US" smtClean="0"/>
              <a:t>21</a:t>
            </a:fld>
            <a:endParaRPr lang="en-US"/>
          </a:p>
        </p:txBody>
      </p:sp>
    </p:spTree>
    <p:extLst>
      <p:ext uri="{BB962C8B-B14F-4D97-AF65-F5344CB8AC3E}">
        <p14:creationId xmlns:p14="http://schemas.microsoft.com/office/powerpoint/2010/main" val="35028573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A3D3BE-7193-4613-AAB7-4B22CA22ED3E}" type="slidenum">
              <a:rPr lang="en-US" smtClean="0"/>
              <a:t>22</a:t>
            </a:fld>
            <a:endParaRPr lang="en-US"/>
          </a:p>
        </p:txBody>
      </p:sp>
    </p:spTree>
    <p:extLst>
      <p:ext uri="{BB962C8B-B14F-4D97-AF65-F5344CB8AC3E}">
        <p14:creationId xmlns:p14="http://schemas.microsoft.com/office/powerpoint/2010/main" val="2206395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A3D3BE-7193-4613-AAB7-4B22CA22ED3E}" type="slidenum">
              <a:rPr lang="en-US" smtClean="0"/>
              <a:t>5</a:t>
            </a:fld>
            <a:endParaRPr lang="en-US"/>
          </a:p>
        </p:txBody>
      </p:sp>
    </p:spTree>
    <p:extLst>
      <p:ext uri="{BB962C8B-B14F-4D97-AF65-F5344CB8AC3E}">
        <p14:creationId xmlns:p14="http://schemas.microsoft.com/office/powerpoint/2010/main" val="18805926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smtClean="0"/>
              <a:t>Theo </a:t>
            </a:r>
            <a:r>
              <a:rPr lang="vi" dirty="0" err="1" smtClean="0"/>
              <a:t>dõi</a:t>
            </a:r>
            <a:r>
              <a:rPr lang="vi" baseline="0" dirty="0" smtClean="0"/>
              <a:t> </a:t>
            </a:r>
            <a:r>
              <a:rPr lang="vi" baseline="0" dirty="0" err="1" smtClean="0"/>
              <a:t>tiến trình</a:t>
            </a:r>
            <a:r>
              <a:rPr lang="vi" baseline="0" dirty="0" smtClean="0"/>
              <a:t> </a:t>
            </a:r>
            <a:r>
              <a:rPr lang="vi" baseline="0" dirty="0" err="1" smtClean="0"/>
              <a:t>độ</a:t>
            </a:r>
            <a:endParaRPr lang="en-US" baseline="0" dirty="0" smtClean="0"/>
          </a:p>
          <a:p>
            <a:r>
              <a:rPr lang="vi" baseline="0" dirty="0" err="1" smtClean="0"/>
              <a:t>Đánh</a:t>
            </a:r>
            <a:r>
              <a:rPr lang="vi" baseline="0" dirty="0" smtClean="0"/>
              <a:t> </a:t>
            </a:r>
            <a:r>
              <a:rPr lang="vi" baseline="0" dirty="0" err="1" smtClean="0"/>
              <a:t>giá</a:t>
            </a:r>
            <a:r>
              <a:rPr lang="vi" baseline="0" dirty="0" smtClean="0"/>
              <a:t> </a:t>
            </a:r>
            <a:r>
              <a:rPr lang="vi" baseline="0" dirty="0" err="1" smtClean="0"/>
              <a:t>kết nối</a:t>
            </a:r>
            <a:r>
              <a:rPr lang="vi" baseline="0" dirty="0" smtClean="0"/>
              <a:t> </a:t>
            </a:r>
            <a:r>
              <a:rPr lang="vi" baseline="0" dirty="0" err="1" smtClean="0"/>
              <a:t>kết quả</a:t>
            </a:r>
            <a:r>
              <a:rPr lang="vi" baseline="0" dirty="0" smtClean="0"/>
              <a:t> </a:t>
            </a:r>
            <a:r>
              <a:rPr lang="vi" baseline="0" dirty="0" err="1" smtClean="0"/>
              <a:t>kiểm tra</a:t>
            </a:r>
            <a:r>
              <a:rPr lang="vi" baseline="0" dirty="0" smtClean="0"/>
              <a:t> </a:t>
            </a:r>
            <a:r>
              <a:rPr lang="vi" baseline="0" dirty="0" err="1" smtClean="0"/>
              <a:t>thử</a:t>
            </a:r>
            <a:endParaRPr lang="en-US" baseline="0" dirty="0" smtClean="0"/>
          </a:p>
          <a:p>
            <a:r>
              <a:rPr lang="vi" baseline="0" dirty="0" err="1" smtClean="0"/>
              <a:t>Quản lý</a:t>
            </a:r>
            <a:r>
              <a:rPr lang="vi" baseline="0" dirty="0" smtClean="0"/>
              <a:t> </a:t>
            </a:r>
            <a:r>
              <a:rPr lang="vi" baseline="0" dirty="0" err="1" smtClean="0"/>
              <a:t>lý</a:t>
            </a:r>
            <a:r>
              <a:rPr lang="vi" baseline="0" dirty="0" smtClean="0"/>
              <a:t> </a:t>
            </a:r>
            <a:r>
              <a:rPr lang="vi" baseline="0" dirty="0" err="1" smtClean="0"/>
              <a:t>gặp sự cố</a:t>
            </a:r>
            <a:r>
              <a:rPr lang="vi" baseline="0" dirty="0" smtClean="0"/>
              <a:t> </a:t>
            </a:r>
            <a:r>
              <a:rPr lang="vi" baseline="0" dirty="0" err="1" smtClean="0"/>
              <a:t>ro</a:t>
            </a:r>
            <a:endParaRPr lang="en-US" baseline="0" dirty="0" smtClean="0"/>
          </a:p>
          <a:p>
            <a:r>
              <a:rPr lang="vi" baseline="0" dirty="0" err="1" smtClean="0"/>
              <a:t>Điều chỉnh</a:t>
            </a:r>
            <a:r>
              <a:rPr lang="vi" baseline="0" dirty="0" smtClean="0"/>
              <a:t> </a:t>
            </a:r>
            <a:r>
              <a:rPr lang="vi" baseline="0" dirty="0" err="1" smtClean="0"/>
              <a:t>chỉnh sửa</a:t>
            </a:r>
            <a:r>
              <a:rPr lang="vi" baseline="0" dirty="0" smtClean="0"/>
              <a:t> </a:t>
            </a:r>
            <a:r>
              <a:rPr lang="vi" baseline="0" dirty="0" err="1" smtClean="0"/>
              <a:t>hoạt động</a:t>
            </a:r>
            <a:r>
              <a:rPr lang="vi" baseline="0" dirty="0" smtClean="0"/>
              <a:t> </a:t>
            </a:r>
            <a:r>
              <a:rPr lang="vi" baseline="0" dirty="0" err="1" smtClean="0"/>
              <a:t>động</a:t>
            </a:r>
            <a:r>
              <a:rPr lang="vi" baseline="0" dirty="0" smtClean="0"/>
              <a:t> </a:t>
            </a:r>
            <a:r>
              <a:rPr lang="vi" baseline="0" dirty="0" err="1" smtClean="0"/>
              <a:t>kiểm tra</a:t>
            </a:r>
            <a:r>
              <a:rPr lang="vi" baseline="0" dirty="0" smtClean="0"/>
              <a:t> </a:t>
            </a:r>
            <a:r>
              <a:rPr lang="vi" baseline="0" dirty="0" err="1" smtClean="0"/>
              <a:t>thử</a:t>
            </a:r>
            <a:endParaRPr lang="en-US" dirty="0"/>
          </a:p>
        </p:txBody>
      </p:sp>
      <p:sp>
        <p:nvSpPr>
          <p:cNvPr id="4" name="Slide Number Placeholder 3"/>
          <p:cNvSpPr>
            <a:spLocks noGrp="1"/>
          </p:cNvSpPr>
          <p:nvPr>
            <p:ph type="sldNum" sz="quarter" idx="10"/>
          </p:nvPr>
        </p:nvSpPr>
        <p:spPr/>
        <p:txBody>
          <a:bodyPr/>
          <a:lstStyle/>
          <a:p>
            <a:fld id="{43A3D3BE-7193-4613-AAB7-4B22CA22ED3E}" type="slidenum">
              <a:rPr lang="en-US" smtClean="0"/>
              <a:t>23</a:t>
            </a:fld>
            <a:endParaRPr lang="en-US"/>
          </a:p>
        </p:txBody>
      </p:sp>
    </p:spTree>
    <p:extLst>
      <p:ext uri="{BB962C8B-B14F-4D97-AF65-F5344CB8AC3E}">
        <p14:creationId xmlns:p14="http://schemas.microsoft.com/office/powerpoint/2010/main" val="9490956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A3D3BE-7193-4613-AAB7-4B22CA22ED3E}" type="slidenum">
              <a:rPr lang="en-US" smtClean="0"/>
              <a:t>24</a:t>
            </a:fld>
            <a:endParaRPr lang="en-US"/>
          </a:p>
        </p:txBody>
      </p:sp>
    </p:spTree>
    <p:extLst>
      <p:ext uri="{BB962C8B-B14F-4D97-AF65-F5344CB8AC3E}">
        <p14:creationId xmlns:p14="http://schemas.microsoft.com/office/powerpoint/2010/main" val="26878242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A3D3BE-7193-4613-AAB7-4B22CA22ED3E}" type="slidenum">
              <a:rPr lang="en-US" smtClean="0"/>
              <a:t>25</a:t>
            </a:fld>
            <a:endParaRPr lang="en-US"/>
          </a:p>
        </p:txBody>
      </p:sp>
    </p:spTree>
    <p:extLst>
      <p:ext uri="{BB962C8B-B14F-4D97-AF65-F5344CB8AC3E}">
        <p14:creationId xmlns:p14="http://schemas.microsoft.com/office/powerpoint/2010/main" val="41847363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A3D3BE-7193-4613-AAB7-4B22CA22ED3E}" type="slidenum">
              <a:rPr lang="en-US" smtClean="0"/>
              <a:t>26</a:t>
            </a:fld>
            <a:endParaRPr lang="en-US"/>
          </a:p>
        </p:txBody>
      </p:sp>
    </p:spTree>
    <p:extLst>
      <p:ext uri="{BB962C8B-B14F-4D97-AF65-F5344CB8AC3E}">
        <p14:creationId xmlns:p14="http://schemas.microsoft.com/office/powerpoint/2010/main" val="13672815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A3D3BE-7193-4613-AAB7-4B22CA22ED3E}" type="slidenum">
              <a:rPr lang="en-US" smtClean="0"/>
              <a:t>27</a:t>
            </a:fld>
            <a:endParaRPr lang="en-US"/>
          </a:p>
        </p:txBody>
      </p:sp>
    </p:spTree>
    <p:extLst>
      <p:ext uri="{BB962C8B-B14F-4D97-AF65-F5344CB8AC3E}">
        <p14:creationId xmlns:p14="http://schemas.microsoft.com/office/powerpoint/2010/main" val="38722180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A3D3BE-7193-4613-AAB7-4B22CA22ED3E}" type="slidenum">
              <a:rPr lang="en-US" smtClean="0"/>
              <a:t>28</a:t>
            </a:fld>
            <a:endParaRPr lang="en-US"/>
          </a:p>
        </p:txBody>
      </p:sp>
    </p:spTree>
    <p:extLst>
      <p:ext uri="{BB962C8B-B14F-4D97-AF65-F5344CB8AC3E}">
        <p14:creationId xmlns:p14="http://schemas.microsoft.com/office/powerpoint/2010/main" val="5358158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A3D3BE-7193-4613-AAB7-4B22CA22ED3E}" type="slidenum">
              <a:rPr lang="en-US" smtClean="0"/>
              <a:t>29</a:t>
            </a:fld>
            <a:endParaRPr lang="en-US"/>
          </a:p>
        </p:txBody>
      </p:sp>
    </p:spTree>
    <p:extLst>
      <p:ext uri="{BB962C8B-B14F-4D97-AF65-F5344CB8AC3E}">
        <p14:creationId xmlns:p14="http://schemas.microsoft.com/office/powerpoint/2010/main" val="40051392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A3D3BE-7193-4613-AAB7-4B22CA22ED3E}" type="slidenum">
              <a:rPr lang="en-US" smtClean="0"/>
              <a:t>30</a:t>
            </a:fld>
            <a:endParaRPr lang="en-US"/>
          </a:p>
        </p:txBody>
      </p:sp>
    </p:spTree>
    <p:extLst>
      <p:ext uri="{BB962C8B-B14F-4D97-AF65-F5344CB8AC3E}">
        <p14:creationId xmlns:p14="http://schemas.microsoft.com/office/powerpoint/2010/main" val="41666815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A3D3BE-7193-4613-AAB7-4B22CA22ED3E}" type="slidenum">
              <a:rPr lang="en-US" smtClean="0"/>
              <a:t>31</a:t>
            </a:fld>
            <a:endParaRPr lang="en-US"/>
          </a:p>
        </p:txBody>
      </p:sp>
    </p:spTree>
    <p:extLst>
      <p:ext uri="{BB962C8B-B14F-4D97-AF65-F5344CB8AC3E}">
        <p14:creationId xmlns:p14="http://schemas.microsoft.com/office/powerpoint/2010/main" val="32004683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A3D3BE-7193-4613-AAB7-4B22CA22ED3E}" type="slidenum">
              <a:rPr lang="en-US" smtClean="0"/>
              <a:t>32</a:t>
            </a:fld>
            <a:endParaRPr lang="en-US"/>
          </a:p>
        </p:txBody>
      </p:sp>
    </p:spTree>
    <p:extLst>
      <p:ext uri="{BB962C8B-B14F-4D97-AF65-F5344CB8AC3E}">
        <p14:creationId xmlns:p14="http://schemas.microsoft.com/office/powerpoint/2010/main" val="2379688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A3D3BE-7193-4613-AAB7-4B22CA22ED3E}" type="slidenum">
              <a:rPr lang="en-US" smtClean="0"/>
              <a:t>6</a:t>
            </a:fld>
            <a:endParaRPr lang="en-US"/>
          </a:p>
        </p:txBody>
      </p:sp>
    </p:spTree>
    <p:extLst>
      <p:ext uri="{BB962C8B-B14F-4D97-AF65-F5344CB8AC3E}">
        <p14:creationId xmlns:p14="http://schemas.microsoft.com/office/powerpoint/2010/main" val="2661332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A3D3BE-7193-4613-AAB7-4B22CA22ED3E}" type="slidenum">
              <a:rPr lang="en-US" smtClean="0"/>
              <a:t>33</a:t>
            </a:fld>
            <a:endParaRPr lang="en-US"/>
          </a:p>
        </p:txBody>
      </p:sp>
    </p:spTree>
    <p:extLst>
      <p:ext uri="{BB962C8B-B14F-4D97-AF65-F5344CB8AC3E}">
        <p14:creationId xmlns:p14="http://schemas.microsoft.com/office/powerpoint/2010/main" val="6257295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A3D3BE-7193-4613-AAB7-4B22CA22ED3E}" type="slidenum">
              <a:rPr lang="en-US" smtClean="0"/>
              <a:t>34</a:t>
            </a:fld>
            <a:endParaRPr lang="en-US"/>
          </a:p>
        </p:txBody>
      </p:sp>
    </p:spTree>
    <p:extLst>
      <p:ext uri="{BB962C8B-B14F-4D97-AF65-F5344CB8AC3E}">
        <p14:creationId xmlns:p14="http://schemas.microsoft.com/office/powerpoint/2010/main" val="42694554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err="1" smtClean="0"/>
              <a:t>Job</a:t>
            </a:r>
            <a:r>
              <a:rPr lang="vi" dirty="0" smtClean="0"/>
              <a:t> </a:t>
            </a:r>
            <a:r>
              <a:rPr lang="vi" dirty="0" err="1" smtClean="0"/>
              <a:t>xác định</a:t>
            </a:r>
            <a:r>
              <a:rPr lang="vi" baseline="0" dirty="0" smtClean="0"/>
              <a:t> lỗi </a:t>
            </a:r>
            <a:r>
              <a:rPr lang="vi" baseline="0" dirty="0" err="1" smtClean="0"/>
              <a:t>được xác định</a:t>
            </a:r>
            <a:r>
              <a:rPr lang="vi" baseline="0" dirty="0" smtClean="0"/>
              <a:t> </a:t>
            </a:r>
            <a:r>
              <a:rPr lang="vi" baseline="0" dirty="0" err="1" smtClean="0"/>
              <a:t>xem</a:t>
            </a:r>
            <a:r>
              <a:rPr lang="vi" baseline="0" dirty="0" smtClean="0"/>
              <a:t> </a:t>
            </a:r>
            <a:r>
              <a:rPr lang="vi" baseline="0" dirty="0" err="1" smtClean="0"/>
              <a:t>là</a:t>
            </a:r>
            <a:r>
              <a:rPr lang="vi" baseline="0" dirty="0" smtClean="0"/>
              <a:t> </a:t>
            </a:r>
            <a:r>
              <a:rPr lang="vi" baseline="0" dirty="0" err="1" smtClean="0"/>
              <a:t>sự thật</a:t>
            </a:r>
            <a:r>
              <a:rPr lang="vi" baseline="0" dirty="0" smtClean="0"/>
              <a:t> </a:t>
            </a:r>
            <a:r>
              <a:rPr lang="vi" baseline="0" dirty="0" err="1" smtClean="0"/>
              <a:t>chỉ</a:t>
            </a:r>
            <a:r>
              <a:rPr lang="vi" baseline="0" dirty="0" smtClean="0"/>
              <a:t> </a:t>
            </a:r>
            <a:r>
              <a:rPr lang="vi" baseline="0" dirty="0" err="1" smtClean="0"/>
              <a:t>trích dẫn</a:t>
            </a:r>
            <a:r>
              <a:rPr lang="vi" baseline="0" dirty="0" smtClean="0"/>
              <a:t> </a:t>
            </a:r>
            <a:r>
              <a:rPr lang="vi" baseline="0" dirty="0" err="1" smtClean="0"/>
              <a:t>đã</a:t>
            </a:r>
            <a:r>
              <a:rPr lang="vi" baseline="0" dirty="0" smtClean="0"/>
              <a:t> </a:t>
            </a:r>
            <a:r>
              <a:rPr lang="vi" baseline="0" dirty="0" err="1" smtClean="0"/>
              <a:t>sản phẩm</a:t>
            </a:r>
            <a:r>
              <a:rPr lang="vi" baseline="0" dirty="0" smtClean="0"/>
              <a:t> </a:t>
            </a:r>
            <a:r>
              <a:rPr lang="vi" baseline="0" dirty="0" err="1" smtClean="0"/>
              <a:t>sản phẩm</a:t>
            </a:r>
            <a:r>
              <a:rPr lang="vi" baseline="0" dirty="0" smtClean="0"/>
              <a:t> </a:t>
            </a:r>
            <a:r>
              <a:rPr lang="vi" baseline="0" dirty="0" err="1" smtClean="0"/>
              <a:t>và</a:t>
            </a:r>
            <a:r>
              <a:rPr lang="vi" baseline="0" dirty="0" smtClean="0"/>
              <a:t> </a:t>
            </a:r>
            <a:r>
              <a:rPr lang="vi" baseline="0" dirty="0" err="1" smtClean="0"/>
              <a:t>tác</a:t>
            </a:r>
            <a:r>
              <a:rPr lang="vi" baseline="0" dirty="0" smtClean="0"/>
              <a:t> </a:t>
            </a:r>
            <a:r>
              <a:rPr lang="vi" baseline="0" dirty="0" err="1" smtClean="0"/>
              <a:t>giả</a:t>
            </a:r>
            <a:r>
              <a:rPr lang="vi" baseline="0" dirty="0" smtClean="0"/>
              <a:t> </a:t>
            </a:r>
            <a:r>
              <a:rPr lang="vi" baseline="0" dirty="0" err="1" smtClean="0"/>
              <a:t>của</a:t>
            </a:r>
            <a:r>
              <a:rPr lang="vi" baseline="0" dirty="0" smtClean="0"/>
              <a:t> </a:t>
            </a:r>
            <a:r>
              <a:rPr lang="vi" baseline="0" dirty="0" err="1" smtClean="0"/>
              <a:t>KHÔNG</a:t>
            </a:r>
            <a:endParaRPr lang="en-US" baseline="0" dirty="0" smtClean="0"/>
          </a:p>
          <a:p>
            <a:r>
              <a:rPr lang="vi" baseline="0" dirty="0" err="1" smtClean="0"/>
              <a:t>Xem</a:t>
            </a:r>
            <a:r>
              <a:rPr lang="vi" baseline="0" dirty="0" smtClean="0"/>
              <a:t> </a:t>
            </a:r>
            <a:r>
              <a:rPr lang="vi" baseline="0" dirty="0" err="1" smtClean="0"/>
              <a:t>công việc </a:t>
            </a:r>
            <a:r>
              <a:rPr lang="vi" baseline="0" dirty="0" smtClean="0"/>
              <a:t>kiểm thử </a:t>
            </a:r>
            <a:r>
              <a:rPr lang="vi" baseline="0" dirty="0" err="1" smtClean="0"/>
              <a:t>là </a:t>
            </a:r>
            <a:r>
              <a:rPr lang="vi" baseline="0" dirty="0" smtClean="0"/>
              <a:t>1 </a:t>
            </a:r>
            <a:r>
              <a:rPr lang="vi" baseline="0" dirty="0" err="1" smtClean="0"/>
              <a:t>hoạt động</a:t>
            </a:r>
            <a:r>
              <a:rPr lang="vi" baseline="0" dirty="0" smtClean="0"/>
              <a:t> </a:t>
            </a:r>
            <a:r>
              <a:rPr lang="vi" baseline="0" dirty="0" err="1" smtClean="0"/>
              <a:t>động</a:t>
            </a:r>
            <a:r>
              <a:rPr lang="vi" baseline="0" dirty="0" smtClean="0"/>
              <a:t> </a:t>
            </a:r>
            <a:r>
              <a:rPr lang="vi" baseline="0" dirty="0" err="1" smtClean="0"/>
              <a:t>phá</a:t>
            </a:r>
            <a:r>
              <a:rPr lang="vi" baseline="0" dirty="0" smtClean="0"/>
              <a:t> , </a:t>
            </a:r>
            <a:r>
              <a:rPr lang="vi" baseline="0" dirty="0" err="1" smtClean="0"/>
              <a:t>default _</a:t>
            </a:r>
            <a:r>
              <a:rPr lang="vi" baseline="0" dirty="0" smtClean="0"/>
              <a:t> </a:t>
            </a:r>
            <a:r>
              <a:rPr lang="vi" baseline="0" dirty="0" err="1" smtClean="0"/>
              <a:t>dù</a:t>
            </a:r>
            <a:r>
              <a:rPr lang="vi" baseline="0" dirty="0" smtClean="0"/>
              <a:t> </a:t>
            </a:r>
            <a:r>
              <a:rPr lang="vi" baseline="0" dirty="0" err="1" smtClean="0"/>
              <a:t>đóng</a:t>
            </a:r>
            <a:r>
              <a:rPr lang="vi" baseline="0" dirty="0" smtClean="0"/>
              <a:t> </a:t>
            </a:r>
            <a:r>
              <a:rPr lang="vi" baseline="0" dirty="0" err="1" smtClean="0"/>
              <a:t>góp ý</a:t>
            </a:r>
            <a:r>
              <a:rPr lang="vi" baseline="0" dirty="0" smtClean="0"/>
              <a:t> </a:t>
            </a:r>
            <a:r>
              <a:rPr lang="vi" baseline="0" dirty="0" err="1" smtClean="0"/>
              <a:t>lớn</a:t>
            </a:r>
            <a:endParaRPr lang="en-US" dirty="0"/>
          </a:p>
        </p:txBody>
      </p:sp>
      <p:sp>
        <p:nvSpPr>
          <p:cNvPr id="4" name="Slide Number Placeholder 3"/>
          <p:cNvSpPr>
            <a:spLocks noGrp="1"/>
          </p:cNvSpPr>
          <p:nvPr>
            <p:ph type="sldNum" sz="quarter" idx="10"/>
          </p:nvPr>
        </p:nvSpPr>
        <p:spPr/>
        <p:txBody>
          <a:bodyPr/>
          <a:lstStyle/>
          <a:p>
            <a:fld id="{43A3D3BE-7193-4613-AAB7-4B22CA22ED3E}" type="slidenum">
              <a:rPr lang="en-US" smtClean="0"/>
              <a:t>35</a:t>
            </a:fld>
            <a:endParaRPr lang="en-US"/>
          </a:p>
        </p:txBody>
      </p:sp>
    </p:spTree>
    <p:extLst>
      <p:ext uri="{BB962C8B-B14F-4D97-AF65-F5344CB8AC3E}">
        <p14:creationId xmlns:p14="http://schemas.microsoft.com/office/powerpoint/2010/main" val="19877866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A3D3BE-7193-4613-AAB7-4B22CA22ED3E}" type="slidenum">
              <a:rPr lang="en-US" smtClean="0"/>
              <a:t>36</a:t>
            </a:fld>
            <a:endParaRPr lang="en-US"/>
          </a:p>
        </p:txBody>
      </p:sp>
    </p:spTree>
    <p:extLst>
      <p:ext uri="{BB962C8B-B14F-4D97-AF65-F5344CB8AC3E}">
        <p14:creationId xmlns:p14="http://schemas.microsoft.com/office/powerpoint/2010/main" val="33363232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A3D3BE-7193-4613-AAB7-4B22CA22ED3E}" type="slidenum">
              <a:rPr lang="en-US" smtClean="0"/>
              <a:t>37</a:t>
            </a:fld>
            <a:endParaRPr lang="en-US"/>
          </a:p>
        </p:txBody>
      </p:sp>
    </p:spTree>
    <p:extLst>
      <p:ext uri="{BB962C8B-B14F-4D97-AF65-F5344CB8AC3E}">
        <p14:creationId xmlns:p14="http://schemas.microsoft.com/office/powerpoint/2010/main" val="23716366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smtClean="0"/>
              <a:t>Tò</a:t>
            </a:r>
            <a:r>
              <a:rPr lang="en-US" baseline="0" dirty="0" smtClean="0"/>
              <a:t> </a:t>
            </a:r>
            <a:r>
              <a:rPr lang="en-US" baseline="0" dirty="0" err="1" smtClean="0"/>
              <a:t>mò</a:t>
            </a:r>
            <a:endParaRPr lang="en-US" baseline="0" dirty="0" smtClean="0"/>
          </a:p>
          <a:p>
            <a:r>
              <a:rPr lang="vi" baseline="0" dirty="0" smtClean="0"/>
              <a:t>Bi </a:t>
            </a:r>
            <a:r>
              <a:rPr lang="vi" baseline="0" dirty="0" err="1" smtClean="0"/>
              <a:t>quan</a:t>
            </a:r>
            <a:r>
              <a:rPr lang="vi" baseline="0" dirty="0" smtClean="0"/>
              <a:t> </a:t>
            </a:r>
            <a:r>
              <a:rPr lang="vi" baseline="0" dirty="0" err="1" smtClean="0"/>
              <a:t>chuyên gia</a:t>
            </a:r>
            <a:r>
              <a:rPr lang="vi" baseline="0" dirty="0" smtClean="0"/>
              <a:t> </a:t>
            </a:r>
            <a:r>
              <a:rPr lang="vi" baseline="0" dirty="0" err="1" smtClean="0"/>
              <a:t>nghiệp</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43A3D3BE-7193-4613-AAB7-4B22CA22ED3E}" type="slidenum">
              <a:rPr lang="en-US" smtClean="0"/>
              <a:t>38</a:t>
            </a:fld>
            <a:endParaRPr lang="en-US"/>
          </a:p>
        </p:txBody>
      </p:sp>
    </p:spTree>
    <p:extLst>
      <p:ext uri="{BB962C8B-B14F-4D97-AF65-F5344CB8AC3E}">
        <p14:creationId xmlns:p14="http://schemas.microsoft.com/office/powerpoint/2010/main" val="25772277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A3D3BE-7193-4613-AAB7-4B22CA22ED3E}" type="slidenum">
              <a:rPr lang="en-US" smtClean="0"/>
              <a:t>39</a:t>
            </a:fld>
            <a:endParaRPr lang="en-US"/>
          </a:p>
        </p:txBody>
      </p:sp>
    </p:spTree>
    <p:extLst>
      <p:ext uri="{BB962C8B-B14F-4D97-AF65-F5344CB8AC3E}">
        <p14:creationId xmlns:p14="http://schemas.microsoft.com/office/powerpoint/2010/main" val="3348243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smtClean="0"/>
              <a:t>B, B</a:t>
            </a:r>
            <a:endParaRPr lang="en-US" dirty="0"/>
          </a:p>
        </p:txBody>
      </p:sp>
      <p:sp>
        <p:nvSpPr>
          <p:cNvPr id="4" name="Slide Number Placeholder 3"/>
          <p:cNvSpPr>
            <a:spLocks noGrp="1"/>
          </p:cNvSpPr>
          <p:nvPr>
            <p:ph type="sldNum" sz="quarter" idx="10"/>
          </p:nvPr>
        </p:nvSpPr>
        <p:spPr/>
        <p:txBody>
          <a:bodyPr/>
          <a:lstStyle/>
          <a:p>
            <a:fld id="{43A3D3BE-7193-4613-AAB7-4B22CA22ED3E}" type="slidenum">
              <a:rPr lang="en-US" smtClean="0"/>
              <a:t>40</a:t>
            </a:fld>
            <a:endParaRPr lang="en-US"/>
          </a:p>
        </p:txBody>
      </p:sp>
    </p:spTree>
    <p:extLst>
      <p:ext uri="{BB962C8B-B14F-4D97-AF65-F5344CB8AC3E}">
        <p14:creationId xmlns:p14="http://schemas.microsoft.com/office/powerpoint/2010/main" val="4483394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smtClean="0"/>
              <a:t>AC</a:t>
            </a:r>
            <a:endParaRPr lang="en-US" dirty="0"/>
          </a:p>
        </p:txBody>
      </p:sp>
      <p:sp>
        <p:nvSpPr>
          <p:cNvPr id="4" name="Slide Number Placeholder 3"/>
          <p:cNvSpPr>
            <a:spLocks noGrp="1"/>
          </p:cNvSpPr>
          <p:nvPr>
            <p:ph type="sldNum" sz="quarter" idx="10"/>
          </p:nvPr>
        </p:nvSpPr>
        <p:spPr/>
        <p:txBody>
          <a:bodyPr/>
          <a:lstStyle/>
          <a:p>
            <a:fld id="{43A3D3BE-7193-4613-AAB7-4B22CA22ED3E}" type="slidenum">
              <a:rPr lang="en-US" smtClean="0"/>
              <a:t>41</a:t>
            </a:fld>
            <a:endParaRPr lang="en-US"/>
          </a:p>
        </p:txBody>
      </p:sp>
    </p:spTree>
    <p:extLst>
      <p:ext uri="{BB962C8B-B14F-4D97-AF65-F5344CB8AC3E}">
        <p14:creationId xmlns:p14="http://schemas.microsoft.com/office/powerpoint/2010/main" val="38943508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A3D3BE-7193-4613-AAB7-4B22CA22ED3E}" type="slidenum">
              <a:rPr lang="en-US" smtClean="0"/>
              <a:t>42</a:t>
            </a:fld>
            <a:endParaRPr lang="en-US"/>
          </a:p>
        </p:txBody>
      </p:sp>
    </p:spTree>
    <p:extLst>
      <p:ext uri="{BB962C8B-B14F-4D97-AF65-F5344CB8AC3E}">
        <p14:creationId xmlns:p14="http://schemas.microsoft.com/office/powerpoint/2010/main" val="2580772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smtClean="0"/>
              <a:t>Đóng góp của thử nghiệm vào thành công</a:t>
            </a:r>
            <a:endParaRPr lang="en-US" dirty="0"/>
          </a:p>
        </p:txBody>
      </p:sp>
      <p:sp>
        <p:nvSpPr>
          <p:cNvPr id="4" name="Slide Number Placeholder 3"/>
          <p:cNvSpPr>
            <a:spLocks noGrp="1"/>
          </p:cNvSpPr>
          <p:nvPr>
            <p:ph type="sldNum" sz="quarter" idx="10"/>
          </p:nvPr>
        </p:nvSpPr>
        <p:spPr/>
        <p:txBody>
          <a:bodyPr/>
          <a:lstStyle/>
          <a:p>
            <a:fld id="{43A3D3BE-7193-4613-AAB7-4B22CA22ED3E}" type="slidenum">
              <a:rPr lang="en-US" smtClean="0"/>
              <a:t>7</a:t>
            </a:fld>
            <a:endParaRPr lang="en-US"/>
          </a:p>
        </p:txBody>
      </p:sp>
    </p:spTree>
    <p:extLst>
      <p:ext uri="{BB962C8B-B14F-4D97-AF65-F5344CB8AC3E}">
        <p14:creationId xmlns:p14="http://schemas.microsoft.com/office/powerpoint/2010/main" val="34094512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smtClean="0"/>
              <a:t>C,B</a:t>
            </a:r>
            <a:endParaRPr lang="en-US" dirty="0"/>
          </a:p>
        </p:txBody>
      </p:sp>
      <p:sp>
        <p:nvSpPr>
          <p:cNvPr id="4" name="Slide Number Placeholder 3"/>
          <p:cNvSpPr>
            <a:spLocks noGrp="1"/>
          </p:cNvSpPr>
          <p:nvPr>
            <p:ph type="sldNum" sz="quarter" idx="10"/>
          </p:nvPr>
        </p:nvSpPr>
        <p:spPr/>
        <p:txBody>
          <a:bodyPr/>
          <a:lstStyle/>
          <a:p>
            <a:fld id="{43A3D3BE-7193-4613-AAB7-4B22CA22ED3E}" type="slidenum">
              <a:rPr lang="en-US" smtClean="0"/>
              <a:t>43</a:t>
            </a:fld>
            <a:endParaRPr lang="en-US"/>
          </a:p>
        </p:txBody>
      </p:sp>
    </p:spTree>
    <p:extLst>
      <p:ext uri="{BB962C8B-B14F-4D97-AF65-F5344CB8AC3E}">
        <p14:creationId xmlns:p14="http://schemas.microsoft.com/office/powerpoint/2010/main" val="331364000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smtClean="0"/>
              <a:t>D,A</a:t>
            </a:r>
            <a:endParaRPr lang="en-US" dirty="0"/>
          </a:p>
        </p:txBody>
      </p:sp>
      <p:sp>
        <p:nvSpPr>
          <p:cNvPr id="4" name="Slide Number Placeholder 3"/>
          <p:cNvSpPr>
            <a:spLocks noGrp="1"/>
          </p:cNvSpPr>
          <p:nvPr>
            <p:ph type="sldNum" sz="quarter" idx="10"/>
          </p:nvPr>
        </p:nvSpPr>
        <p:spPr/>
        <p:txBody>
          <a:bodyPr/>
          <a:lstStyle/>
          <a:p>
            <a:fld id="{43A3D3BE-7193-4613-AAB7-4B22CA22ED3E}" type="slidenum">
              <a:rPr lang="en-US" smtClean="0"/>
              <a:t>44</a:t>
            </a:fld>
            <a:endParaRPr lang="en-US"/>
          </a:p>
        </p:txBody>
      </p:sp>
    </p:spTree>
    <p:extLst>
      <p:ext uri="{BB962C8B-B14F-4D97-AF65-F5344CB8AC3E}">
        <p14:creationId xmlns:p14="http://schemas.microsoft.com/office/powerpoint/2010/main" val="294750340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smtClean="0"/>
              <a:t>D, D</a:t>
            </a:r>
            <a:endParaRPr lang="en-US" dirty="0"/>
          </a:p>
        </p:txBody>
      </p:sp>
      <p:sp>
        <p:nvSpPr>
          <p:cNvPr id="4" name="Slide Number Placeholder 3"/>
          <p:cNvSpPr>
            <a:spLocks noGrp="1"/>
          </p:cNvSpPr>
          <p:nvPr>
            <p:ph type="sldNum" sz="quarter" idx="10"/>
          </p:nvPr>
        </p:nvSpPr>
        <p:spPr/>
        <p:txBody>
          <a:bodyPr/>
          <a:lstStyle/>
          <a:p>
            <a:fld id="{43A3D3BE-7193-4613-AAB7-4B22CA22ED3E}" type="slidenum">
              <a:rPr lang="en-US" smtClean="0"/>
              <a:t>45</a:t>
            </a:fld>
            <a:endParaRPr lang="en-US"/>
          </a:p>
        </p:txBody>
      </p:sp>
    </p:spTree>
    <p:extLst>
      <p:ext uri="{BB962C8B-B14F-4D97-AF65-F5344CB8AC3E}">
        <p14:creationId xmlns:p14="http://schemas.microsoft.com/office/powerpoint/2010/main" val="27659600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A3D3BE-7193-4613-AAB7-4B22CA22ED3E}" type="slidenum">
              <a:rPr lang="en-US" smtClean="0"/>
              <a:t>46</a:t>
            </a:fld>
            <a:endParaRPr lang="en-US"/>
          </a:p>
        </p:txBody>
      </p:sp>
    </p:spTree>
    <p:extLst>
      <p:ext uri="{BB962C8B-B14F-4D97-AF65-F5344CB8AC3E}">
        <p14:creationId xmlns:p14="http://schemas.microsoft.com/office/powerpoint/2010/main" val="329184544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A3D3BE-7193-4613-AAB7-4B22CA22ED3E}" type="slidenum">
              <a:rPr lang="en-US" smtClean="0"/>
              <a:t>47</a:t>
            </a:fld>
            <a:endParaRPr lang="en-US"/>
          </a:p>
        </p:txBody>
      </p:sp>
    </p:spTree>
    <p:extLst>
      <p:ext uri="{BB962C8B-B14F-4D97-AF65-F5344CB8AC3E}">
        <p14:creationId xmlns:p14="http://schemas.microsoft.com/office/powerpoint/2010/main" val="2204369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 dirty="0" err="1" smtClean="0"/>
              <a:t>Nguy</a:t>
            </a:r>
            <a:r>
              <a:rPr lang="vi" dirty="0" smtClean="0"/>
              <a:t> </a:t>
            </a:r>
            <a:r>
              <a:rPr lang="vi" dirty="0" err="1" smtClean="0"/>
              <a:t>cơ sở</a:t>
            </a:r>
            <a:r>
              <a:rPr lang="vi" baseline="0" dirty="0" smtClean="0"/>
              <a:t> </a:t>
            </a:r>
            <a:r>
              <a:rPr lang="vi" baseline="0" dirty="0" err="1" smtClean="0"/>
              <a:t>phát hiện</a:t>
            </a:r>
            <a:r>
              <a:rPr lang="vi" baseline="0" dirty="0" smtClean="0"/>
              <a:t> </a:t>
            </a:r>
            <a:r>
              <a:rPr lang="vi" baseline="0" dirty="0" err="1" smtClean="0"/>
              <a:t>Triển</a:t>
            </a:r>
            <a:r>
              <a:rPr lang="vi" baseline="0" dirty="0" smtClean="0"/>
              <a:t> </a:t>
            </a:r>
            <a:r>
              <a:rPr lang="vi" baseline="0" dirty="0" err="1" smtClean="0"/>
              <a:t>chức năng</a:t>
            </a:r>
            <a:r>
              <a:rPr lang="vi" baseline="0" dirty="0" smtClean="0"/>
              <a:t> </a:t>
            </a:r>
            <a:r>
              <a:rPr lang="vi" baseline="0" dirty="0" err="1" smtClean="0"/>
              <a:t>kg chính </a:t>
            </a:r>
            <a:r>
              <a:rPr lang="vi" baseline="0" dirty="0" smtClean="0"/>
              <a:t>_ </a:t>
            </a:r>
            <a:r>
              <a:rPr lang="vi" baseline="0" dirty="0" err="1" smtClean="0"/>
              <a:t>xác định</a:t>
            </a:r>
            <a:endParaRPr lang="en-US" dirty="0" smtClean="0"/>
          </a:p>
          <a:p>
            <a:r>
              <a:rPr lang="vi" dirty="0" err="1" smtClean="0"/>
              <a:t>Nâng cấp</a:t>
            </a:r>
            <a:r>
              <a:rPr lang="vi" baseline="0" dirty="0" smtClean="0"/>
              <a:t> </a:t>
            </a:r>
            <a:r>
              <a:rPr lang="vi" baseline="0" dirty="0" err="1" smtClean="0"/>
              <a:t>cao</a:t>
            </a:r>
            <a:r>
              <a:rPr lang="vi" baseline="0" dirty="0" smtClean="0"/>
              <a:t> </a:t>
            </a:r>
            <a:r>
              <a:rPr lang="vi" baseline="0" dirty="0" err="1" smtClean="0"/>
              <a:t>hiểu</a:t>
            </a:r>
            <a:r>
              <a:rPr lang="vi" baseline="0" dirty="0" smtClean="0"/>
              <a:t> </a:t>
            </a:r>
            <a:r>
              <a:rPr lang="vi" baseline="0" dirty="0" err="1" smtClean="0"/>
              <a:t>biết</a:t>
            </a:r>
            <a:r>
              <a:rPr lang="vi" baseline="0" dirty="0" smtClean="0"/>
              <a:t> </a:t>
            </a:r>
            <a:r>
              <a:rPr lang="vi" baseline="0" dirty="0" err="1" smtClean="0"/>
              <a:t>của</a:t>
            </a:r>
            <a:r>
              <a:rPr lang="vi" baseline="0" dirty="0" smtClean="0"/>
              <a:t> </a:t>
            </a:r>
            <a:r>
              <a:rPr lang="vi" baseline="0" dirty="0" err="1" smtClean="0"/>
              <a:t>các</a:t>
            </a:r>
            <a:r>
              <a:rPr lang="vi" baseline="0" dirty="0" smtClean="0"/>
              <a:t> </a:t>
            </a:r>
            <a:r>
              <a:rPr lang="vi" baseline="0" dirty="0" err="1" smtClean="0"/>
              <a:t>side</a:t>
            </a:r>
            <a:endParaRPr lang="en-US" dirty="0"/>
          </a:p>
        </p:txBody>
      </p:sp>
      <p:sp>
        <p:nvSpPr>
          <p:cNvPr id="4" name="Slide Number Placeholder 3"/>
          <p:cNvSpPr>
            <a:spLocks noGrp="1"/>
          </p:cNvSpPr>
          <p:nvPr>
            <p:ph type="sldNum" sz="quarter" idx="10"/>
          </p:nvPr>
        </p:nvSpPr>
        <p:spPr/>
        <p:txBody>
          <a:bodyPr/>
          <a:lstStyle/>
          <a:p>
            <a:fld id="{43A3D3BE-7193-4613-AAB7-4B22CA22ED3E}" type="slidenum">
              <a:rPr lang="en-US" smtClean="0"/>
              <a:t>8</a:t>
            </a:fld>
            <a:endParaRPr lang="en-US"/>
          </a:p>
        </p:txBody>
      </p:sp>
    </p:spTree>
    <p:extLst>
      <p:ext uri="{BB962C8B-B14F-4D97-AF65-F5344CB8AC3E}">
        <p14:creationId xmlns:p14="http://schemas.microsoft.com/office/powerpoint/2010/main" val="9020316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A3D3BE-7193-4613-AAB7-4B22CA22ED3E}" type="slidenum">
              <a:rPr lang="en-US" smtClean="0"/>
              <a:t>9</a:t>
            </a:fld>
            <a:endParaRPr lang="en-US"/>
          </a:p>
        </p:txBody>
      </p:sp>
    </p:spTree>
    <p:extLst>
      <p:ext uri="{BB962C8B-B14F-4D97-AF65-F5344CB8AC3E}">
        <p14:creationId xmlns:p14="http://schemas.microsoft.com/office/powerpoint/2010/main" val="3476761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 dirty="0" smtClean="0">
                <a:latin typeface="Calibri" panose="020F0502020204030204" pitchFamily="34" charset="0"/>
                <a:cs typeface="Calibri" panose="020F0502020204030204" pitchFamily="34" charset="0"/>
              </a:rPr>
              <a:t>Khả năng sai lầm của con người</a:t>
            </a:r>
            <a:r>
              <a:rPr lang="vi" baseline="0" dirty="0">
                <a:latin typeface="+mn-lt"/>
                <a:cs typeface="+mn-cs"/>
              </a:rPr>
              <a:t> </a:t>
            </a:r>
            <a:r>
              <a:rPr lang="vi" baseline="0" dirty="0" smtClean="0">
                <a:latin typeface="+mn-lt"/>
                <a:cs typeface="+mn-cs"/>
              </a:rPr>
              <a:t>– </a:t>
            </a:r>
            <a:r>
              <a:rPr lang="vi" baseline="0" dirty="0" err="1" smtClean="0">
                <a:latin typeface="+mn-lt"/>
                <a:cs typeface="+mn-cs"/>
              </a:rPr>
              <a:t>sai</a:t>
            </a:r>
            <a:r>
              <a:rPr lang="vi" baseline="0" dirty="0" smtClean="0">
                <a:latin typeface="+mn-lt"/>
                <a:cs typeface="+mn-cs"/>
              </a:rPr>
              <a:t> </a:t>
            </a:r>
            <a:r>
              <a:rPr lang="vi" baseline="0" dirty="0" err="1" smtClean="0">
                <a:latin typeface="+mn-lt"/>
                <a:cs typeface="+mn-cs"/>
              </a:rPr>
              <a:t>thêm</a:t>
            </a:r>
            <a:r>
              <a:rPr lang="vi" baseline="0" dirty="0" smtClean="0">
                <a:latin typeface="+mn-lt"/>
                <a:cs typeface="+mn-cs"/>
              </a:rPr>
              <a:t> </a:t>
            </a:r>
            <a:r>
              <a:rPr lang="vi" baseline="0" dirty="0" err="1" smtClean="0">
                <a:latin typeface="+mn-lt"/>
                <a:cs typeface="+mn-cs"/>
              </a:rPr>
              <a:t>của </a:t>
            </a:r>
            <a:r>
              <a:rPr lang="vi" baseline="0" dirty="0" smtClean="0">
                <a:latin typeface="+mn-lt"/>
                <a:cs typeface="+mn-cs"/>
              </a:rPr>
              <a:t>con </a:t>
            </a:r>
            <a:r>
              <a:rPr lang="vi" baseline="0" dirty="0" err="1" smtClean="0">
                <a:latin typeface="+mn-lt"/>
                <a:cs typeface="+mn-cs"/>
              </a:rPr>
              <a:t>người</a:t>
            </a:r>
            <a:endParaRPr lang="en-US" dirty="0" smtClean="0">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10"/>
          </p:nvPr>
        </p:nvSpPr>
        <p:spPr/>
        <p:txBody>
          <a:bodyPr/>
          <a:lstStyle/>
          <a:p>
            <a:fld id="{43A3D3BE-7193-4613-AAB7-4B22CA22ED3E}" type="slidenum">
              <a:rPr lang="en-US" smtClean="0"/>
              <a:t>10</a:t>
            </a:fld>
            <a:endParaRPr lang="en-US"/>
          </a:p>
        </p:txBody>
      </p:sp>
    </p:spTree>
    <p:extLst>
      <p:ext uri="{BB962C8B-B14F-4D97-AF65-F5344CB8AC3E}">
        <p14:creationId xmlns:p14="http://schemas.microsoft.com/office/powerpoint/2010/main" val="34129319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A3D3BE-7193-4613-AAB7-4B22CA22ED3E}" type="slidenum">
              <a:rPr lang="en-US" smtClean="0"/>
              <a:t>11</a:t>
            </a:fld>
            <a:endParaRPr lang="en-US"/>
          </a:p>
        </p:txBody>
      </p:sp>
    </p:spTree>
    <p:extLst>
      <p:ext uri="{BB962C8B-B14F-4D97-AF65-F5344CB8AC3E}">
        <p14:creationId xmlns:p14="http://schemas.microsoft.com/office/powerpoint/2010/main" val="9208020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A3D3BE-7193-4613-AAB7-4B22CA22ED3E}" type="slidenum">
              <a:rPr lang="en-US" smtClean="0"/>
              <a:t>12</a:t>
            </a:fld>
            <a:endParaRPr lang="en-US"/>
          </a:p>
        </p:txBody>
      </p:sp>
    </p:spTree>
    <p:extLst>
      <p:ext uri="{BB962C8B-B14F-4D97-AF65-F5344CB8AC3E}">
        <p14:creationId xmlns:p14="http://schemas.microsoft.com/office/powerpoint/2010/main" val="726459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CE25F48-3759-426F-A961-F75F279E0C10}" type="datetime1">
              <a:rPr lang="vi-VN" smtClean="0"/>
              <a:t>25/10/2024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3AFF74C-1306-42AB-8C91-3A918CC17AEE}" type="datetime1">
              <a:rPr lang="vi-VN" smtClean="0"/>
              <a:t>25/10/2024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2B21AA8-C307-4DAA-86F3-FD268DEAF572}" type="datetime1">
              <a:rPr lang="vi-VN" smtClean="0"/>
              <a:t>25/10/2024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C381C1EB-701D-4C61-805B-AAF3FCB000B6}" type="datetime1">
              <a:rPr lang="vi-VN" smtClean="0"/>
              <a:t>25/10/2024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7EDE7D9A-4E73-497C-AE6D-3AC67E6D183E}" type="datetime1">
              <a:rPr lang="vi-VN" smtClean="0"/>
              <a:t>25/10/2024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FCD87D1A-CDA6-41DA-A9B8-FDD4BA7BFBF8}" type="datetime1">
              <a:rPr lang="vi-VN" smtClean="0"/>
              <a:t>25/10/2024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C6FF1F8-06BD-46AA-879A-65B7CD990FAF}" type="datetime1">
              <a:rPr lang="vi-VN" smtClean="0"/>
              <a:t>25/10/2024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4CCC271-FED1-4DDC-85C9-E21A84FAEC32}" type="datetime1">
              <a:rPr lang="vi-VN" smtClean="0"/>
              <a:t>25/10/2024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8D3F34-0F2A-4DBF-8EDF-BDC6498C96CB}" type="datetime1">
              <a:rPr lang="vi-VN" smtClean="0"/>
              <a:t>25/10/2024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DC62B0C-E7EE-48D0-A49B-C9F3ED05468A}" type="datetime1">
              <a:rPr lang="vi-VN" smtClean="0"/>
              <a:t>25/10/2024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A81F5AB-8CD3-497B-80C5-D1294DB917D2}" type="datetime1">
              <a:rPr lang="vi-VN" smtClean="0"/>
              <a:t>25/10/2024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D386684-F794-43EC-BAF7-DD3046A4E80F}" type="datetime1">
              <a:rPr lang="vi-VN" smtClean="0"/>
              <a:t>25/10/2024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1831AC-65DA-4534-849F-0B56D0694722}" type="datetime1">
              <a:rPr lang="vi-VN" smtClean="0"/>
              <a:t>25/10/2024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56085C-6AFF-47EB-971D-8AA43FCDE9AB}" type="datetime1">
              <a:rPr lang="vi-VN" smtClean="0"/>
              <a:t>25/10/2024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12E25869-A135-4A5F-A496-D0B00D1F2689}" type="datetime1">
              <a:rPr lang="vi-VN" smtClean="0"/>
              <a:t>25/10/2024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39BA565-94F8-4382-B740-5343FAEA376D}" type="datetime1">
              <a:rPr lang="vi-VN" smtClean="0"/>
              <a:t>25/10/2024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C628538-0B79-4BD6-9350-7F380AEF864D}" type="datetime1">
              <a:rPr lang="vi-VN" smtClean="0"/>
              <a:t>25/10/2024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sldNum="0" hdr="0" ftr="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f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4" y="1695451"/>
            <a:ext cx="8915399" cy="1485900"/>
          </a:xfrm>
        </p:spPr>
        <p:txBody>
          <a:bodyPr anchor="ctr">
            <a:normAutofit fontScale="90000"/>
          </a:bodyPr>
          <a:lstStyle/>
          <a:p>
            <a:pPr algn="ctr"/>
            <a:r>
              <a:rPr lang="vi" dirty="0" smtClean="0">
                <a:latin typeface="Calibri" panose="020F0502020204030204" pitchFamily="34" charset="0"/>
                <a:cs typeface="Calibri" panose="020F0502020204030204" pitchFamily="34" charset="0"/>
              </a:rPr>
              <a:t>Nguyên tắc cơ bản của</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thử</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nghiệm</a:t>
            </a:r>
            <a:endParaRPr lang="en-US" dirty="0">
              <a:latin typeface="Calibri" panose="020F0502020204030204" pitchFamily="34" charset="0"/>
              <a:cs typeface="Calibri" panose="020F0502020204030204" pitchFamily="34" charset="0"/>
            </a:endParaRPr>
          </a:p>
        </p:txBody>
      </p:sp>
      <p:sp>
        <p:nvSpPr>
          <p:cNvPr id="3" name="Subtitle 2"/>
          <p:cNvSpPr>
            <a:spLocks noGrp="1"/>
          </p:cNvSpPr>
          <p:nvPr>
            <p:ph type="subTitle" idx="1"/>
          </p:nvPr>
        </p:nvSpPr>
        <p:spPr>
          <a:xfrm>
            <a:off x="5674366" y="3836728"/>
            <a:ext cx="2745093" cy="393711"/>
          </a:xfrm>
        </p:spPr>
        <p:txBody>
          <a:bodyPr>
            <a:normAutofit/>
          </a:bodyPr>
          <a:lstStyle/>
          <a:p>
            <a:r>
              <a:rPr lang="en-US" smtClean="0">
                <a:latin typeface="Calibri" panose="020F0502020204030204" pitchFamily="34" charset="0"/>
                <a:cs typeface="Calibri" panose="020F0502020204030204" pitchFamily="34" charset="0"/>
              </a:rPr>
              <a:t>Ths. </a:t>
            </a:r>
            <a:r>
              <a:rPr lang="vi" smtClean="0">
                <a:latin typeface="Calibri" panose="020F0502020204030204" pitchFamily="34" charset="0"/>
                <a:cs typeface="Calibri" panose="020F0502020204030204" pitchFamily="34" charset="0"/>
              </a:rPr>
              <a:t>Lôi </a:t>
            </a:r>
            <a:r>
              <a:rPr lang="vi" dirty="0" err="1" smtClean="0">
                <a:latin typeface="Calibri" panose="020F0502020204030204" pitchFamily="34" charset="0"/>
                <a:cs typeface="Calibri" panose="020F0502020204030204" pitchFamily="34" charset="0"/>
              </a:rPr>
              <a:t>Thị</a:t>
            </a:r>
            <a:r>
              <a:rPr lang="vi" dirty="0" smtClean="0">
                <a:latin typeface="Calibri" panose="020F0502020204030204" pitchFamily="34" charset="0"/>
                <a:cs typeface="Calibri" panose="020F0502020204030204" pitchFamily="34" charset="0"/>
              </a:rPr>
              <a:t> </a:t>
            </a:r>
            <a:r>
              <a:rPr lang="vi" dirty="0" err="1" smtClean="0">
                <a:latin typeface="Calibri" panose="020F0502020204030204" pitchFamily="34" charset="0"/>
                <a:cs typeface="Calibri" panose="020F0502020204030204" pitchFamily="34" charset="0"/>
              </a:rPr>
              <a:t>Tú</a:t>
            </a:r>
            <a:r>
              <a:rPr lang="vi" dirty="0" smtClean="0">
                <a:latin typeface="Calibri" panose="020F0502020204030204" pitchFamily="34" charset="0"/>
                <a:cs typeface="Calibri" panose="020F0502020204030204" pitchFamily="34" charset="0"/>
              </a:rPr>
              <a:t> </a:t>
            </a:r>
            <a:r>
              <a:rPr lang="vi" dirty="0" err="1" smtClean="0">
                <a:latin typeface="Calibri" panose="020F0502020204030204" pitchFamily="34" charset="0"/>
                <a:cs typeface="Calibri" panose="020F0502020204030204" pitchFamily="34" charset="0"/>
              </a:rPr>
              <a:t>Trân</a:t>
            </a:r>
            <a:endParaRPr lang="en-US" dirty="0" smtClean="0">
              <a:latin typeface="Calibri" panose="020F0502020204030204" pitchFamily="34" charset="0"/>
              <a:cs typeface="Calibri" panose="020F0502020204030204" pitchFamily="34" charset="0"/>
            </a:endParaRPr>
          </a:p>
        </p:txBody>
      </p:sp>
      <p:sp>
        <p:nvSpPr>
          <p:cNvPr id="5" name="Date Placeholder 4"/>
          <p:cNvSpPr>
            <a:spLocks noGrp="1"/>
          </p:cNvSpPr>
          <p:nvPr>
            <p:ph type="dt" sz="half" idx="10"/>
          </p:nvPr>
        </p:nvSpPr>
        <p:spPr/>
        <p:txBody>
          <a:bodyPr/>
          <a:lstStyle/>
          <a:p>
            <a:fld id="{02854ABF-21BA-48F1-BB4D-147357D0ECB4}" type="datetime1">
              <a:rPr lang="vi-VN" smtClean="0"/>
              <a:t>25/10/2024</a:t>
            </a:fld>
            <a:endParaRPr lang="en-US" dirty="0"/>
          </a:p>
        </p:txBody>
      </p:sp>
    </p:spTree>
    <p:extLst>
      <p:ext uri="{BB962C8B-B14F-4D97-AF65-F5344CB8AC3E}">
        <p14:creationId xmlns:p14="http://schemas.microsoft.com/office/powerpoint/2010/main" val="35976237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32040" y="1409333"/>
            <a:ext cx="9002713" cy="504825"/>
          </a:xfrm>
        </p:spPr>
        <p:txBody>
          <a:bodyPr>
            <a:normAutofit/>
          </a:bodyPr>
          <a:lstStyle/>
          <a:p>
            <a:r>
              <a:rPr lang="vi" b="1" dirty="0" smtClean="0">
                <a:solidFill>
                  <a:srgbClr val="00B0F0"/>
                </a:solidFill>
              </a:rPr>
              <a:t>Tại sao lỗi xảy ra ?</a:t>
            </a:r>
            <a:endParaRPr lang="en-US" b="1" dirty="0" smtClean="0">
              <a:solidFill>
                <a:srgbClr val="00B050"/>
              </a:solidFill>
            </a:endParaRPr>
          </a:p>
        </p:txBody>
      </p:sp>
      <p:sp>
        <p:nvSpPr>
          <p:cNvPr id="4" name="Date Placeholder 3"/>
          <p:cNvSpPr>
            <a:spLocks noGrp="1"/>
          </p:cNvSpPr>
          <p:nvPr>
            <p:ph type="dt" sz="half" idx="10"/>
          </p:nvPr>
        </p:nvSpPr>
        <p:spPr/>
        <p:txBody>
          <a:bodyPr/>
          <a:lstStyle/>
          <a:p>
            <a:fld id="{7B8D3F34-0F2A-4DBF-8EDF-BDC6498C96CB}" type="datetime1">
              <a:rPr lang="vi-VN" smtClean="0"/>
              <a:t>25/10/2024</a:t>
            </a:fld>
            <a:endParaRPr lang="en-US" dirty="0"/>
          </a:p>
        </p:txBody>
      </p:sp>
      <p:sp>
        <p:nvSpPr>
          <p:cNvPr id="9" name="Title 1"/>
          <p:cNvSpPr>
            <a:spLocks noGrp="1"/>
          </p:cNvSpPr>
          <p:nvPr>
            <p:ph type="title"/>
          </p:nvPr>
        </p:nvSpPr>
        <p:spPr>
          <a:xfrm>
            <a:off x="2023066" y="529931"/>
            <a:ext cx="8911687" cy="826921"/>
          </a:xfrm>
        </p:spPr>
        <p:txBody>
          <a:bodyPr/>
          <a:lstStyle/>
          <a:p>
            <a:r>
              <a:rPr lang="vi" b="1" dirty="0" smtClean="0">
                <a:solidFill>
                  <a:srgbClr val="00B050"/>
                </a:solidFill>
              </a:rPr>
              <a:t>Tại sao Kiểm </a:t>
            </a:r>
            <a:r>
              <a:rPr lang="en-US" b="1" dirty="0" err="1" smtClean="0">
                <a:solidFill>
                  <a:srgbClr val="00B050"/>
                </a:solidFill>
              </a:rPr>
              <a:t>thử</a:t>
            </a:r>
            <a:r>
              <a:rPr lang="vi" b="1" dirty="0" smtClean="0">
                <a:solidFill>
                  <a:srgbClr val="00B050"/>
                </a:solidFill>
              </a:rPr>
              <a:t> lại quan trọng </a:t>
            </a:r>
            <a:r>
              <a:rPr lang="vi" b="1" dirty="0">
                <a:solidFill>
                  <a:srgbClr val="00B050"/>
                </a:solidFill>
              </a:rPr>
              <a:t>?</a:t>
            </a:r>
            <a:endParaRPr lang="en-US" dirty="0"/>
          </a:p>
        </p:txBody>
      </p:sp>
      <p:sp>
        <p:nvSpPr>
          <p:cNvPr id="2" name="Rectangle 1"/>
          <p:cNvSpPr/>
          <p:nvPr/>
        </p:nvSpPr>
        <p:spPr>
          <a:xfrm>
            <a:off x="1932040" y="2069068"/>
            <a:ext cx="3146303" cy="2308324"/>
          </a:xfrm>
          <a:prstGeom prst="rect">
            <a:avLst/>
          </a:prstGeom>
        </p:spPr>
        <p:txBody>
          <a:bodyPr wrap="square">
            <a:spAutoFit/>
          </a:bodyPr>
          <a:lstStyle/>
          <a:p>
            <a:pPr marL="285750" indent="-285750">
              <a:lnSpc>
                <a:spcPct val="200000"/>
              </a:lnSpc>
              <a:buFont typeface="Wingdings" panose="05000000000000000000" pitchFamily="2" charset="2"/>
              <a:buChar char="Ø"/>
            </a:pPr>
            <a:r>
              <a:rPr lang="vi" dirty="0" smtClean="0">
                <a:latin typeface="Calibri" panose="020F0502020204030204" pitchFamily="34" charset="0"/>
                <a:cs typeface="Calibri" panose="020F0502020204030204" pitchFamily="34" charset="0"/>
              </a:rPr>
              <a:t>Áp lực </a:t>
            </a:r>
            <a:r>
              <a:rPr lang="vi" dirty="0">
                <a:latin typeface="Calibri" panose="020F0502020204030204" pitchFamily="34" charset="0"/>
                <a:cs typeface="Calibri" panose="020F0502020204030204" pitchFamily="34" charset="0"/>
              </a:rPr>
              <a:t>thời gian</a:t>
            </a:r>
          </a:p>
          <a:p>
            <a:pPr marL="285750" indent="-285750">
              <a:lnSpc>
                <a:spcPct val="200000"/>
              </a:lnSpc>
              <a:buFont typeface="Wingdings" panose="05000000000000000000" pitchFamily="2" charset="2"/>
              <a:buChar char="Ø"/>
            </a:pPr>
            <a:r>
              <a:rPr lang="en-US" dirty="0">
                <a:latin typeface="Calibri" panose="020F0502020204030204" pitchFamily="34" charset="0"/>
                <a:cs typeface="Calibri" panose="020F0502020204030204" pitchFamily="34" charset="0"/>
              </a:rPr>
              <a:t>S</a:t>
            </a:r>
            <a:r>
              <a:rPr lang="vi" dirty="0" smtClean="0">
                <a:latin typeface="Calibri" panose="020F0502020204030204" pitchFamily="34" charset="0"/>
                <a:cs typeface="Calibri" panose="020F0502020204030204" pitchFamily="34" charset="0"/>
              </a:rPr>
              <a:t>ai lầm </a:t>
            </a:r>
            <a:r>
              <a:rPr lang="vi" dirty="0">
                <a:latin typeface="Calibri" panose="020F0502020204030204" pitchFamily="34" charset="0"/>
                <a:cs typeface="Calibri" panose="020F0502020204030204" pitchFamily="34" charset="0"/>
              </a:rPr>
              <a:t>của con người</a:t>
            </a:r>
          </a:p>
          <a:p>
            <a:pPr marL="285750" indent="-285750">
              <a:lnSpc>
                <a:spcPct val="200000"/>
              </a:lnSpc>
              <a:buFont typeface="Wingdings" panose="05000000000000000000" pitchFamily="2" charset="2"/>
              <a:buChar char="Ø"/>
            </a:pPr>
            <a:r>
              <a:rPr lang="vi" dirty="0" smtClean="0">
                <a:latin typeface="Calibri" panose="020F0502020204030204" pitchFamily="34" charset="0"/>
                <a:cs typeface="Calibri" panose="020F0502020204030204" pitchFamily="34" charset="0"/>
              </a:rPr>
              <a:t>Thiếu </a:t>
            </a:r>
            <a:r>
              <a:rPr lang="vi" dirty="0">
                <a:latin typeface="Calibri" panose="020F0502020204030204" pitchFamily="34" charset="0"/>
                <a:cs typeface="Calibri" panose="020F0502020204030204" pitchFamily="34" charset="0"/>
              </a:rPr>
              <a:t>kinh </a:t>
            </a:r>
            <a:r>
              <a:rPr lang="vi" dirty="0" smtClean="0">
                <a:latin typeface="Calibri" panose="020F0502020204030204" pitchFamily="34" charset="0"/>
                <a:cs typeface="Calibri" panose="020F0502020204030204" pitchFamily="34" charset="0"/>
              </a:rPr>
              <a:t>nghiệm</a:t>
            </a:r>
          </a:p>
          <a:p>
            <a:pPr marL="285750" indent="-285750">
              <a:lnSpc>
                <a:spcPct val="200000"/>
              </a:lnSpc>
              <a:buFont typeface="Wingdings" panose="05000000000000000000" pitchFamily="2" charset="2"/>
              <a:buChar char="Ø"/>
            </a:pPr>
            <a:r>
              <a:rPr lang="vi" dirty="0" smtClean="0">
                <a:latin typeface="Calibri" panose="020F0502020204030204" pitchFamily="34" charset="0"/>
                <a:cs typeface="Calibri" panose="020F0502020204030204" pitchFamily="34" charset="0"/>
              </a:rPr>
              <a:t>Hiểu lầm</a:t>
            </a:r>
            <a:endParaRPr lang="en-US" dirty="0">
              <a:latin typeface="Calibri" panose="020F0502020204030204" pitchFamily="34" charset="0"/>
              <a:cs typeface="Calibri" panose="020F0502020204030204" pitchFamily="34" charset="0"/>
            </a:endParaRPr>
          </a:p>
        </p:txBody>
      </p:sp>
      <p:sp>
        <p:nvSpPr>
          <p:cNvPr id="7" name="Rectangle 6"/>
          <p:cNvSpPr/>
          <p:nvPr/>
        </p:nvSpPr>
        <p:spPr>
          <a:xfrm>
            <a:off x="8022772" y="2057791"/>
            <a:ext cx="3668485" cy="2308324"/>
          </a:xfrm>
          <a:prstGeom prst="rect">
            <a:avLst/>
          </a:prstGeom>
        </p:spPr>
        <p:txBody>
          <a:bodyPr wrap="square">
            <a:spAutoFit/>
          </a:bodyPr>
          <a:lstStyle/>
          <a:p>
            <a:pPr marL="285750" indent="-285750">
              <a:lnSpc>
                <a:spcPct val="200000"/>
              </a:lnSpc>
              <a:buFont typeface="Wingdings" panose="05000000000000000000" pitchFamily="2" charset="2"/>
              <a:buChar char="Ø"/>
            </a:pPr>
            <a:r>
              <a:rPr lang="vi" dirty="0">
                <a:latin typeface="Calibri" panose="020F0502020204030204" pitchFamily="34" charset="0"/>
                <a:cs typeface="Calibri" panose="020F0502020204030204" pitchFamily="34" charset="0"/>
              </a:rPr>
              <a:t>Độ phức tạp của </a:t>
            </a:r>
            <a:r>
              <a:rPr lang="en-US" dirty="0" err="1" smtClean="0">
                <a:latin typeface="Calibri" panose="020F0502020204030204" pitchFamily="34" charset="0"/>
                <a:cs typeface="Calibri" panose="020F0502020204030204" pitchFamily="34" charset="0"/>
              </a:rPr>
              <a:t>sản</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phẩm</a:t>
            </a:r>
            <a:endParaRPr lang="vi" dirty="0" smtClean="0">
              <a:latin typeface="Calibri" panose="020F0502020204030204" pitchFamily="34" charset="0"/>
              <a:cs typeface="Calibri" panose="020F0502020204030204" pitchFamily="34" charset="0"/>
            </a:endParaRPr>
          </a:p>
          <a:p>
            <a:pPr marL="285750" indent="-285750">
              <a:lnSpc>
                <a:spcPct val="200000"/>
              </a:lnSpc>
              <a:buFont typeface="Wingdings" panose="05000000000000000000" pitchFamily="2" charset="2"/>
              <a:buChar char="Ø"/>
            </a:pPr>
            <a:r>
              <a:rPr lang="vi" dirty="0" smtClean="0">
                <a:latin typeface="Calibri" panose="020F0502020204030204" pitchFamily="34" charset="0"/>
                <a:cs typeface="Calibri" panose="020F0502020204030204" pitchFamily="34" charset="0"/>
              </a:rPr>
              <a:t>Tương tác hệ thống</a:t>
            </a:r>
          </a:p>
          <a:p>
            <a:pPr marL="285750" indent="-285750">
              <a:lnSpc>
                <a:spcPct val="200000"/>
              </a:lnSpc>
              <a:buFont typeface="Wingdings" panose="05000000000000000000" pitchFamily="2" charset="2"/>
              <a:buChar char="Ø"/>
            </a:pPr>
            <a:r>
              <a:rPr lang="vi" dirty="0" smtClean="0">
                <a:latin typeface="Calibri" panose="020F0502020204030204" pitchFamily="34" charset="0"/>
                <a:cs typeface="Calibri" panose="020F0502020204030204" pitchFamily="34" charset="0"/>
              </a:rPr>
              <a:t>Công nghệ mới</a:t>
            </a:r>
          </a:p>
          <a:p>
            <a:pPr marL="285750" indent="-285750">
              <a:lnSpc>
                <a:spcPct val="200000"/>
              </a:lnSpc>
              <a:buFont typeface="Wingdings" panose="05000000000000000000" pitchFamily="2" charset="2"/>
              <a:buChar char="Ø"/>
            </a:pPr>
            <a:r>
              <a:rPr lang="vi" dirty="0">
                <a:latin typeface="Calibri" panose="020F0502020204030204" pitchFamily="34" charset="0"/>
                <a:cs typeface="Calibri" panose="020F0502020204030204" pitchFamily="34" charset="0"/>
              </a:rPr>
              <a:t>Điều kiện </a:t>
            </a:r>
            <a:r>
              <a:rPr lang="vi" dirty="0" smtClean="0">
                <a:latin typeface="Calibri" panose="020F0502020204030204" pitchFamily="34" charset="0"/>
                <a:cs typeface="Calibri" panose="020F0502020204030204" pitchFamily="34" charset="0"/>
              </a:rPr>
              <a:t>môi trường</a:t>
            </a:r>
          </a:p>
        </p:txBody>
      </p:sp>
      <p:pic>
        <p:nvPicPr>
          <p:cNvPr id="8" name="Picture 7"/>
          <p:cNvPicPr>
            <a:picLocks noChangeAspect="1"/>
          </p:cNvPicPr>
          <p:nvPr/>
        </p:nvPicPr>
        <p:blipFill>
          <a:blip r:embed="rId3"/>
          <a:stretch>
            <a:fillRect/>
          </a:stretch>
        </p:blipFill>
        <p:spPr>
          <a:xfrm>
            <a:off x="4623026" y="2315727"/>
            <a:ext cx="3210729" cy="1909082"/>
          </a:xfrm>
          <a:prstGeom prst="rect">
            <a:avLst/>
          </a:prstGeom>
        </p:spPr>
      </p:pic>
    </p:spTree>
    <p:extLst>
      <p:ext uri="{BB962C8B-B14F-4D97-AF65-F5344CB8AC3E}">
        <p14:creationId xmlns:p14="http://schemas.microsoft.com/office/powerpoint/2010/main" val="359342277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32040" y="1409333"/>
            <a:ext cx="9002713" cy="504825"/>
          </a:xfrm>
        </p:spPr>
        <p:txBody>
          <a:bodyPr>
            <a:normAutofit/>
          </a:bodyPr>
          <a:lstStyle/>
          <a:p>
            <a:r>
              <a:rPr lang="vi" b="1" dirty="0">
                <a:solidFill>
                  <a:srgbClr val="00B0F0"/>
                </a:solidFill>
              </a:rPr>
              <a:t>Những khiếm khuyết, nguyên nhân và </a:t>
            </a:r>
            <a:r>
              <a:rPr lang="vi" b="1" dirty="0" smtClean="0">
                <a:solidFill>
                  <a:srgbClr val="00B0F0"/>
                </a:solidFill>
              </a:rPr>
              <a:t>hậu quả</a:t>
            </a:r>
            <a:endParaRPr lang="en-US" b="1" dirty="0" smtClean="0">
              <a:solidFill>
                <a:srgbClr val="00B050"/>
              </a:solidFill>
            </a:endParaRPr>
          </a:p>
        </p:txBody>
      </p:sp>
      <p:sp>
        <p:nvSpPr>
          <p:cNvPr id="4" name="Date Placeholder 3"/>
          <p:cNvSpPr>
            <a:spLocks noGrp="1"/>
          </p:cNvSpPr>
          <p:nvPr>
            <p:ph type="dt" sz="half" idx="10"/>
          </p:nvPr>
        </p:nvSpPr>
        <p:spPr/>
        <p:txBody>
          <a:bodyPr/>
          <a:lstStyle/>
          <a:p>
            <a:fld id="{7B8D3F34-0F2A-4DBF-8EDF-BDC6498C96CB}" type="datetime1">
              <a:rPr lang="vi-VN" smtClean="0"/>
              <a:t>25/10/2024</a:t>
            </a:fld>
            <a:endParaRPr lang="en-US" dirty="0"/>
          </a:p>
        </p:txBody>
      </p:sp>
      <p:sp>
        <p:nvSpPr>
          <p:cNvPr id="9" name="Title 1"/>
          <p:cNvSpPr>
            <a:spLocks noGrp="1"/>
          </p:cNvSpPr>
          <p:nvPr>
            <p:ph type="title"/>
          </p:nvPr>
        </p:nvSpPr>
        <p:spPr>
          <a:xfrm>
            <a:off x="2023066" y="529931"/>
            <a:ext cx="8911687" cy="826921"/>
          </a:xfrm>
        </p:spPr>
        <p:txBody>
          <a:bodyPr/>
          <a:lstStyle/>
          <a:p>
            <a:r>
              <a:rPr lang="vi" b="1" dirty="0" smtClean="0">
                <a:solidFill>
                  <a:srgbClr val="00B050"/>
                </a:solidFill>
              </a:rPr>
              <a:t>Tại sao Kiểm tra lại quan trọng </a:t>
            </a:r>
            <a:r>
              <a:rPr lang="vi" b="1" dirty="0">
                <a:solidFill>
                  <a:srgbClr val="00B050"/>
                </a:solidFill>
              </a:rPr>
              <a:t>?</a:t>
            </a:r>
            <a:endParaRPr lang="en-US" dirty="0"/>
          </a:p>
        </p:txBody>
      </p:sp>
      <p:sp>
        <p:nvSpPr>
          <p:cNvPr id="5" name="Rectangle 4"/>
          <p:cNvSpPr/>
          <p:nvPr/>
        </p:nvSpPr>
        <p:spPr>
          <a:xfrm>
            <a:off x="2023066" y="2124660"/>
            <a:ext cx="4693420" cy="3000821"/>
          </a:xfrm>
          <a:prstGeom prst="rect">
            <a:avLst/>
          </a:prstGeom>
        </p:spPr>
        <p:txBody>
          <a:bodyPr wrap="square">
            <a:spAutoFit/>
          </a:bodyPr>
          <a:lstStyle/>
          <a:p>
            <a:pPr marL="285750" indent="-285750">
              <a:lnSpc>
                <a:spcPct val="150000"/>
              </a:lnSpc>
              <a:buFont typeface="Wingdings" panose="05000000000000000000" pitchFamily="2" charset="2"/>
              <a:buChar char="v"/>
            </a:pPr>
            <a:r>
              <a:rPr lang="vi" b="1" dirty="0">
                <a:solidFill>
                  <a:srgbClr val="FF0000"/>
                </a:solidFill>
                <a:latin typeface="Calibri" panose="020F0502020204030204" pitchFamily="34" charset="0"/>
                <a:cs typeface="Calibri" panose="020F0502020204030204" pitchFamily="34" charset="0"/>
              </a:rPr>
              <a:t>Ví dụ </a:t>
            </a:r>
            <a:r>
              <a:rPr lang="vi" dirty="0">
                <a:latin typeface="Calibri" panose="020F0502020204030204" pitchFamily="34" charset="0"/>
                <a:cs typeface="Calibri" panose="020F0502020204030204" pitchFamily="34" charset="0"/>
              </a:rPr>
              <a:t>: giả sử thanh toán lãi không chính xác, do một dòng mã không chính xác, dẫn đến </a:t>
            </a:r>
            <a:r>
              <a:rPr lang="vi" dirty="0" smtClean="0">
                <a:latin typeface="Calibri" panose="020F0502020204030204" pitchFamily="34" charset="0"/>
                <a:cs typeface="Calibri" panose="020F0502020204030204" pitchFamily="34" charset="0"/>
              </a:rPr>
              <a:t>khiếu nại của khách hàng.</a:t>
            </a:r>
          </a:p>
          <a:p>
            <a:pPr>
              <a:lnSpc>
                <a:spcPct val="150000"/>
              </a:lnSpc>
            </a:pPr>
            <a:endParaRPr lang="en-US" dirty="0" smtClean="0">
              <a:latin typeface="Calibri" panose="020F0502020204030204" pitchFamily="34" charset="0"/>
              <a:cs typeface="Calibri" panose="020F0502020204030204" pitchFamily="34" charset="0"/>
            </a:endParaRPr>
          </a:p>
          <a:p>
            <a:pPr marL="285750" indent="-285750">
              <a:lnSpc>
                <a:spcPct val="150000"/>
              </a:lnSpc>
              <a:buFont typeface="Wingdings" panose="05000000000000000000" pitchFamily="2" charset="2"/>
              <a:buChar char="v"/>
            </a:pPr>
            <a:r>
              <a:rPr lang="vi" dirty="0" smtClean="0">
                <a:latin typeface="Calibri" panose="020F0502020204030204" pitchFamily="34" charset="0"/>
                <a:cs typeface="Calibri" panose="020F0502020204030204" pitchFamily="34" charset="0"/>
              </a:rPr>
              <a:t>Mã </a:t>
            </a:r>
            <a:r>
              <a:rPr lang="vi" dirty="0">
                <a:latin typeface="Calibri" panose="020F0502020204030204" pitchFamily="34" charset="0"/>
                <a:cs typeface="Calibri" panose="020F0502020204030204" pitchFamily="34" charset="0"/>
              </a:rPr>
              <a:t>bị lỗi được viết cho user story không rõ ràng, do </a:t>
            </a:r>
            <a:r>
              <a:rPr lang="en-US" dirty="0" smtClean="0">
                <a:latin typeface="Calibri" panose="020F0502020204030204" pitchFamily="34" charset="0"/>
                <a:cs typeface="Calibri" panose="020F0502020204030204" pitchFamily="34" charset="0"/>
              </a:rPr>
              <a:t>product owner (PO)</a:t>
            </a:r>
            <a:r>
              <a:rPr lang="vi" dirty="0" smtClean="0">
                <a:latin typeface="Calibri" panose="020F0502020204030204" pitchFamily="34" charset="0"/>
                <a:cs typeface="Calibri" panose="020F0502020204030204" pitchFamily="34" charset="0"/>
              </a:rPr>
              <a:t> hiểu sai </a:t>
            </a:r>
            <a:r>
              <a:rPr lang="vi" dirty="0">
                <a:latin typeface="Calibri" panose="020F0502020204030204" pitchFamily="34" charset="0"/>
                <a:cs typeface="Calibri" panose="020F0502020204030204" pitchFamily="34" charset="0"/>
              </a:rPr>
              <a:t>cách tính lãi</a:t>
            </a:r>
          </a:p>
        </p:txBody>
      </p:sp>
      <p:pic>
        <p:nvPicPr>
          <p:cNvPr id="6" name="Picture 5"/>
          <p:cNvPicPr>
            <a:picLocks noChangeAspect="1"/>
          </p:cNvPicPr>
          <p:nvPr/>
        </p:nvPicPr>
        <p:blipFill>
          <a:blip r:embed="rId3"/>
          <a:stretch>
            <a:fillRect/>
          </a:stretch>
        </p:blipFill>
        <p:spPr>
          <a:xfrm>
            <a:off x="6865072" y="2391448"/>
            <a:ext cx="4642823" cy="2839785"/>
          </a:xfrm>
          <a:prstGeom prst="rect">
            <a:avLst/>
          </a:prstGeom>
        </p:spPr>
      </p:pic>
    </p:spTree>
    <p:extLst>
      <p:ext uri="{BB962C8B-B14F-4D97-AF65-F5344CB8AC3E}">
        <p14:creationId xmlns:p14="http://schemas.microsoft.com/office/powerpoint/2010/main" val="34935674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8D3F34-0F2A-4DBF-8EDF-BDC6498C96CB}" type="datetime1">
              <a:rPr lang="vi-VN" smtClean="0"/>
              <a:t>25/10/2024</a:t>
            </a:fld>
            <a:endParaRPr lang="en-US"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0504" y="1769922"/>
            <a:ext cx="5591122" cy="4193342"/>
          </a:xfrm>
          <a:prstGeom prst="rect">
            <a:avLst/>
          </a:prstGeom>
        </p:spPr>
      </p:pic>
      <p:sp>
        <p:nvSpPr>
          <p:cNvPr id="7" name="Title 1"/>
          <p:cNvSpPr>
            <a:spLocks noGrp="1"/>
          </p:cNvSpPr>
          <p:nvPr>
            <p:ph type="title"/>
          </p:nvPr>
        </p:nvSpPr>
        <p:spPr>
          <a:xfrm>
            <a:off x="2023066" y="529931"/>
            <a:ext cx="8911687" cy="826921"/>
          </a:xfrm>
        </p:spPr>
        <p:txBody>
          <a:bodyPr/>
          <a:lstStyle/>
          <a:p>
            <a:r>
              <a:rPr lang="vi" b="1" dirty="0">
                <a:solidFill>
                  <a:srgbClr val="00B050"/>
                </a:solidFill>
              </a:rPr>
              <a:t>Bảy nguyên tắc kiểm </a:t>
            </a:r>
            <a:r>
              <a:rPr lang="en-US" b="1" dirty="0" err="1" smtClean="0">
                <a:solidFill>
                  <a:srgbClr val="00B050"/>
                </a:solidFill>
              </a:rPr>
              <a:t>thử</a:t>
            </a:r>
            <a:endParaRPr lang="en-US" dirty="0"/>
          </a:p>
        </p:txBody>
      </p:sp>
      <p:sp>
        <p:nvSpPr>
          <p:cNvPr id="2" name="Heptagon 1"/>
          <p:cNvSpPr/>
          <p:nvPr/>
        </p:nvSpPr>
        <p:spPr>
          <a:xfrm>
            <a:off x="4498109" y="1607127"/>
            <a:ext cx="554182" cy="480291"/>
          </a:xfrm>
          <a:prstGeom prst="heptag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1</a:t>
            </a:r>
            <a:endParaRPr lang="en-US" dirty="0"/>
          </a:p>
        </p:txBody>
      </p:sp>
      <p:sp>
        <p:nvSpPr>
          <p:cNvPr id="6" name="Heptagon 5"/>
          <p:cNvSpPr/>
          <p:nvPr/>
        </p:nvSpPr>
        <p:spPr>
          <a:xfrm>
            <a:off x="6290685" y="1529776"/>
            <a:ext cx="554182" cy="480291"/>
          </a:xfrm>
          <a:prstGeom prst="heptag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
        <p:nvSpPr>
          <p:cNvPr id="9" name="Heptagon 8"/>
          <p:cNvSpPr/>
          <p:nvPr/>
        </p:nvSpPr>
        <p:spPr>
          <a:xfrm>
            <a:off x="7680036" y="2295236"/>
            <a:ext cx="554182" cy="480291"/>
          </a:xfrm>
          <a:prstGeom prst="heptag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3</a:t>
            </a:r>
          </a:p>
        </p:txBody>
      </p:sp>
      <p:sp>
        <p:nvSpPr>
          <p:cNvPr id="10" name="Heptagon 9"/>
          <p:cNvSpPr/>
          <p:nvPr/>
        </p:nvSpPr>
        <p:spPr>
          <a:xfrm>
            <a:off x="8261927" y="3894301"/>
            <a:ext cx="554182" cy="480291"/>
          </a:xfrm>
          <a:prstGeom prst="heptag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a:t>
            </a:r>
          </a:p>
        </p:txBody>
      </p:sp>
      <p:sp>
        <p:nvSpPr>
          <p:cNvPr id="11" name="Heptagon 10"/>
          <p:cNvSpPr/>
          <p:nvPr/>
        </p:nvSpPr>
        <p:spPr>
          <a:xfrm>
            <a:off x="6844867" y="5324764"/>
            <a:ext cx="554182" cy="480291"/>
          </a:xfrm>
          <a:prstGeom prst="heptag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5</a:t>
            </a:r>
            <a:endParaRPr lang="en-US" dirty="0"/>
          </a:p>
        </p:txBody>
      </p:sp>
      <p:sp>
        <p:nvSpPr>
          <p:cNvPr id="12" name="Heptagon 11"/>
          <p:cNvSpPr/>
          <p:nvPr/>
        </p:nvSpPr>
        <p:spPr>
          <a:xfrm>
            <a:off x="3773056" y="4929709"/>
            <a:ext cx="554182" cy="480291"/>
          </a:xfrm>
          <a:prstGeom prst="heptag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6</a:t>
            </a:r>
            <a:endParaRPr lang="en-US" dirty="0"/>
          </a:p>
        </p:txBody>
      </p:sp>
      <p:sp>
        <p:nvSpPr>
          <p:cNvPr id="13" name="Heptagon 12"/>
          <p:cNvSpPr/>
          <p:nvPr/>
        </p:nvSpPr>
        <p:spPr>
          <a:xfrm>
            <a:off x="3595887" y="3023208"/>
            <a:ext cx="554182" cy="480291"/>
          </a:xfrm>
          <a:prstGeom prst="heptag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7</a:t>
            </a:r>
          </a:p>
        </p:txBody>
      </p:sp>
    </p:spTree>
    <p:extLst>
      <p:ext uri="{BB962C8B-B14F-4D97-AF65-F5344CB8AC3E}">
        <p14:creationId xmlns:p14="http://schemas.microsoft.com/office/powerpoint/2010/main" val="12664274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8D3F34-0F2A-4DBF-8EDF-BDC6498C96CB}" type="datetime1">
              <a:rPr lang="vi-VN" smtClean="0"/>
              <a:t>25/10/2024</a:t>
            </a:fld>
            <a:endParaRPr lang="en-US" dirty="0"/>
          </a:p>
        </p:txBody>
      </p:sp>
      <p:sp>
        <p:nvSpPr>
          <p:cNvPr id="7" name="Title 1"/>
          <p:cNvSpPr>
            <a:spLocks noGrp="1"/>
          </p:cNvSpPr>
          <p:nvPr>
            <p:ph type="title"/>
          </p:nvPr>
        </p:nvSpPr>
        <p:spPr>
          <a:xfrm>
            <a:off x="2023066" y="529931"/>
            <a:ext cx="8911687" cy="826921"/>
          </a:xfrm>
        </p:spPr>
        <p:txBody>
          <a:bodyPr/>
          <a:lstStyle/>
          <a:p>
            <a:r>
              <a:rPr lang="vi" b="1" dirty="0">
                <a:solidFill>
                  <a:srgbClr val="00B050"/>
                </a:solidFill>
              </a:rPr>
              <a:t>Bảy nguyên tắc kiểm tra</a:t>
            </a:r>
            <a:endParaRPr lang="en-US" dirty="0"/>
          </a:p>
        </p:txBody>
      </p:sp>
      <p:sp>
        <p:nvSpPr>
          <p:cNvPr id="2" name="Rectangle 1"/>
          <p:cNvSpPr/>
          <p:nvPr/>
        </p:nvSpPr>
        <p:spPr>
          <a:xfrm>
            <a:off x="2023066" y="5335982"/>
            <a:ext cx="9916886" cy="646331"/>
          </a:xfrm>
          <a:prstGeom prst="rect">
            <a:avLst/>
          </a:prstGeom>
        </p:spPr>
        <p:txBody>
          <a:bodyPr wrap="square">
            <a:spAutoFit/>
          </a:bodyPr>
          <a:lstStyle/>
          <a:p>
            <a:r>
              <a:rPr lang="vi" dirty="0" smtClean="0">
                <a:latin typeface="Calibri" panose="020F0502020204030204" pitchFamily="34" charset="0"/>
                <a:cs typeface="Calibri" panose="020F0502020204030204" pitchFamily="34" charset="0"/>
              </a:rPr>
              <a:t>Kiểm </a:t>
            </a:r>
            <a:r>
              <a:rPr lang="en-US" dirty="0" err="1" smtClean="0">
                <a:latin typeface="Calibri" panose="020F0502020204030204" pitchFamily="34" charset="0"/>
                <a:cs typeface="Calibri" panose="020F0502020204030204" pitchFamily="34" charset="0"/>
              </a:rPr>
              <a:t>thử</a:t>
            </a:r>
            <a:r>
              <a:rPr lang="vi" dirty="0" smtClean="0">
                <a:latin typeface="Calibri" panose="020F0502020204030204" pitchFamily="34" charset="0"/>
                <a:cs typeface="Calibri" panose="020F0502020204030204" pitchFamily="34" charset="0"/>
              </a:rPr>
              <a:t> làm </a:t>
            </a:r>
            <a:r>
              <a:rPr lang="vi" dirty="0">
                <a:latin typeface="Calibri" panose="020F0502020204030204" pitchFamily="34" charset="0"/>
                <a:cs typeface="Calibri" panose="020F0502020204030204" pitchFamily="34" charset="0"/>
              </a:rPr>
              <a:t>giảm xác suất của các lỗi chưa được phát hiện nhưng nó không phải là bằng chứng về tính đúng đắn</a:t>
            </a:r>
          </a:p>
        </p:txBody>
      </p:sp>
      <p:sp>
        <p:nvSpPr>
          <p:cNvPr id="6" name="Content Placeholder 2"/>
          <p:cNvSpPr>
            <a:spLocks noGrp="1"/>
          </p:cNvSpPr>
          <p:nvPr>
            <p:ph idx="1"/>
          </p:nvPr>
        </p:nvSpPr>
        <p:spPr>
          <a:xfrm>
            <a:off x="1932040" y="1409333"/>
            <a:ext cx="9002713" cy="504825"/>
          </a:xfrm>
        </p:spPr>
        <p:txBody>
          <a:bodyPr>
            <a:normAutofit/>
          </a:bodyPr>
          <a:lstStyle/>
          <a:p>
            <a:r>
              <a:rPr lang="vi" b="1" dirty="0">
                <a:solidFill>
                  <a:srgbClr val="00B0F0"/>
                </a:solidFill>
              </a:rPr>
              <a:t>Kiểm thử cho thấy sự hiện diện của lỗi chứ không phải sự vắng mặt của chúng</a:t>
            </a:r>
            <a:endParaRPr lang="en-US" b="1" dirty="0" smtClean="0">
              <a:solidFill>
                <a:srgbClr val="00B050"/>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3826" y="1914158"/>
            <a:ext cx="4660973" cy="3101665"/>
          </a:xfrm>
          <a:prstGeom prst="rect">
            <a:avLst/>
          </a:prstGeom>
        </p:spPr>
      </p:pic>
      <p:sp>
        <p:nvSpPr>
          <p:cNvPr id="8" name="Heptagon 7"/>
          <p:cNvSpPr/>
          <p:nvPr/>
        </p:nvSpPr>
        <p:spPr>
          <a:xfrm>
            <a:off x="1932040" y="1754026"/>
            <a:ext cx="554182" cy="480291"/>
          </a:xfrm>
          <a:prstGeom prst="heptag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1</a:t>
            </a:r>
            <a:endParaRPr lang="en-US" dirty="0"/>
          </a:p>
        </p:txBody>
      </p:sp>
    </p:spTree>
    <p:extLst>
      <p:ext uri="{BB962C8B-B14F-4D97-AF65-F5344CB8AC3E}">
        <p14:creationId xmlns:p14="http://schemas.microsoft.com/office/powerpoint/2010/main" val="31312488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8D3F34-0F2A-4DBF-8EDF-BDC6498C96CB}" type="datetime1">
              <a:rPr lang="vi-VN" smtClean="0"/>
              <a:t>25/10/2024</a:t>
            </a:fld>
            <a:endParaRPr lang="en-US" dirty="0"/>
          </a:p>
        </p:txBody>
      </p:sp>
      <p:sp>
        <p:nvSpPr>
          <p:cNvPr id="7" name="Title 1"/>
          <p:cNvSpPr>
            <a:spLocks noGrp="1"/>
          </p:cNvSpPr>
          <p:nvPr>
            <p:ph type="title"/>
          </p:nvPr>
        </p:nvSpPr>
        <p:spPr>
          <a:xfrm>
            <a:off x="2023066" y="529931"/>
            <a:ext cx="8911687" cy="826921"/>
          </a:xfrm>
        </p:spPr>
        <p:txBody>
          <a:bodyPr/>
          <a:lstStyle/>
          <a:p>
            <a:r>
              <a:rPr lang="vi" b="1" dirty="0">
                <a:solidFill>
                  <a:srgbClr val="00B050"/>
                </a:solidFill>
              </a:rPr>
              <a:t>Bảy nguyên tắc kiểm tra</a:t>
            </a:r>
            <a:endParaRPr lang="en-US" dirty="0"/>
          </a:p>
        </p:txBody>
      </p:sp>
      <p:sp>
        <p:nvSpPr>
          <p:cNvPr id="2" name="Rectangle 1"/>
          <p:cNvSpPr/>
          <p:nvPr/>
        </p:nvSpPr>
        <p:spPr>
          <a:xfrm>
            <a:off x="2023066" y="5079766"/>
            <a:ext cx="9916886" cy="369332"/>
          </a:xfrm>
          <a:prstGeom prst="rect">
            <a:avLst/>
          </a:prstGeom>
        </p:spPr>
        <p:txBody>
          <a:bodyPr wrap="square">
            <a:spAutoFit/>
          </a:bodyPr>
          <a:lstStyle/>
          <a:p>
            <a:r>
              <a:rPr lang="vi" dirty="0">
                <a:latin typeface="Calibri" panose="020F0502020204030204" pitchFamily="34" charset="0"/>
                <a:cs typeface="Calibri" panose="020F0502020204030204" pitchFamily="34" charset="0"/>
              </a:rPr>
              <a:t>Kiểm tra mọi thứ </a:t>
            </a:r>
            <a:r>
              <a:rPr lang="en-US" dirty="0" err="1" smtClean="0">
                <a:latin typeface="Calibri" panose="020F0502020204030204" pitchFamily="34" charset="0"/>
                <a:cs typeface="Calibri" panose="020F0502020204030204" pitchFamily="34" charset="0"/>
              </a:rPr>
              <a:t>là</a:t>
            </a:r>
            <a:r>
              <a:rPr lang="vi" dirty="0" smtClean="0">
                <a:latin typeface="Calibri" panose="020F0502020204030204" pitchFamily="34" charset="0"/>
                <a:cs typeface="Calibri" panose="020F0502020204030204" pitchFamily="34" charset="0"/>
              </a:rPr>
              <a:t> </a:t>
            </a:r>
            <a:r>
              <a:rPr lang="vi" dirty="0">
                <a:latin typeface="Calibri" panose="020F0502020204030204" pitchFamily="34" charset="0"/>
                <a:cs typeface="Calibri" panose="020F0502020204030204" pitchFamily="34" charset="0"/>
              </a:rPr>
              <a:t>không khả thi ngoại trừ </a:t>
            </a:r>
            <a:r>
              <a:rPr lang="vi" dirty="0" smtClean="0">
                <a:latin typeface="Calibri" panose="020F0502020204030204" pitchFamily="34" charset="0"/>
                <a:cs typeface="Calibri" panose="020F0502020204030204" pitchFamily="34" charset="0"/>
              </a:rPr>
              <a:t>những trường hợp </a:t>
            </a:r>
            <a:r>
              <a:rPr lang="en-US" dirty="0" err="1" smtClean="0">
                <a:latin typeface="Calibri" panose="020F0502020204030204" pitchFamily="34" charset="0"/>
                <a:cs typeface="Calibri" panose="020F0502020204030204" pitchFamily="34" charset="0"/>
              </a:rPr>
              <a:t>không</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đáng</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kể</a:t>
            </a:r>
            <a:r>
              <a:rPr lang="en-US" dirty="0">
                <a:latin typeface="Calibri" panose="020F0502020204030204" pitchFamily="34" charset="0"/>
                <a:cs typeface="Calibri" panose="020F0502020204030204" pitchFamily="34" charset="0"/>
              </a:rPr>
              <a:t>.</a:t>
            </a:r>
          </a:p>
        </p:txBody>
      </p:sp>
      <p:sp>
        <p:nvSpPr>
          <p:cNvPr id="6" name="Content Placeholder 2"/>
          <p:cNvSpPr>
            <a:spLocks noGrp="1"/>
          </p:cNvSpPr>
          <p:nvPr>
            <p:ph idx="1"/>
          </p:nvPr>
        </p:nvSpPr>
        <p:spPr>
          <a:xfrm>
            <a:off x="1932040" y="1409333"/>
            <a:ext cx="9002713" cy="504825"/>
          </a:xfrm>
        </p:spPr>
        <p:txBody>
          <a:bodyPr>
            <a:normAutofit/>
          </a:bodyPr>
          <a:lstStyle/>
          <a:p>
            <a:r>
              <a:rPr lang="vi" b="1" dirty="0">
                <a:solidFill>
                  <a:srgbClr val="00B0F0"/>
                </a:solidFill>
              </a:rPr>
              <a:t>Kiểm </a:t>
            </a:r>
            <a:r>
              <a:rPr lang="en-US" b="1" dirty="0" err="1" smtClean="0">
                <a:solidFill>
                  <a:srgbClr val="00B0F0"/>
                </a:solidFill>
              </a:rPr>
              <a:t>thử</a:t>
            </a:r>
            <a:r>
              <a:rPr lang="vi" b="1" dirty="0" smtClean="0">
                <a:solidFill>
                  <a:srgbClr val="00B0F0"/>
                </a:solidFill>
              </a:rPr>
              <a:t> </a:t>
            </a:r>
            <a:r>
              <a:rPr lang="vi" b="1" dirty="0">
                <a:solidFill>
                  <a:srgbClr val="00B0F0"/>
                </a:solidFill>
              </a:rPr>
              <a:t>toàn diện là không thể</a:t>
            </a:r>
            <a:endParaRPr lang="en-US" b="1" dirty="0" smtClean="0">
              <a:solidFill>
                <a:srgbClr val="00B050"/>
              </a:solidFill>
            </a:endParaRPr>
          </a:p>
        </p:txBody>
      </p:sp>
      <p:pic>
        <p:nvPicPr>
          <p:cNvPr id="3" name="Picture 2"/>
          <p:cNvPicPr>
            <a:picLocks noChangeAspect="1"/>
          </p:cNvPicPr>
          <p:nvPr/>
        </p:nvPicPr>
        <p:blipFill>
          <a:blip r:embed="rId3"/>
          <a:stretch>
            <a:fillRect/>
          </a:stretch>
        </p:blipFill>
        <p:spPr>
          <a:xfrm>
            <a:off x="4166728" y="1966639"/>
            <a:ext cx="2814781" cy="2761268"/>
          </a:xfrm>
          <a:prstGeom prst="rect">
            <a:avLst/>
          </a:prstGeom>
        </p:spPr>
      </p:pic>
      <p:sp>
        <p:nvSpPr>
          <p:cNvPr id="8" name="Heptagon 7"/>
          <p:cNvSpPr/>
          <p:nvPr/>
        </p:nvSpPr>
        <p:spPr>
          <a:xfrm>
            <a:off x="1932040" y="1966639"/>
            <a:ext cx="554182" cy="480291"/>
          </a:xfrm>
          <a:prstGeom prst="heptag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2</a:t>
            </a:r>
          </a:p>
        </p:txBody>
      </p:sp>
    </p:spTree>
    <p:extLst>
      <p:ext uri="{BB962C8B-B14F-4D97-AF65-F5344CB8AC3E}">
        <p14:creationId xmlns:p14="http://schemas.microsoft.com/office/powerpoint/2010/main" val="7894716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8D3F34-0F2A-4DBF-8EDF-BDC6498C96CB}" type="datetime1">
              <a:rPr lang="vi-VN" smtClean="0"/>
              <a:t>25/10/2024</a:t>
            </a:fld>
            <a:endParaRPr lang="en-US" dirty="0"/>
          </a:p>
        </p:txBody>
      </p:sp>
      <p:sp>
        <p:nvSpPr>
          <p:cNvPr id="7" name="Title 1"/>
          <p:cNvSpPr>
            <a:spLocks noGrp="1"/>
          </p:cNvSpPr>
          <p:nvPr>
            <p:ph type="title"/>
          </p:nvPr>
        </p:nvSpPr>
        <p:spPr>
          <a:xfrm>
            <a:off x="2023066" y="529931"/>
            <a:ext cx="8911687" cy="826921"/>
          </a:xfrm>
        </p:spPr>
        <p:txBody>
          <a:bodyPr/>
          <a:lstStyle/>
          <a:p>
            <a:r>
              <a:rPr lang="vi" b="1" dirty="0">
                <a:solidFill>
                  <a:srgbClr val="00B050"/>
                </a:solidFill>
              </a:rPr>
              <a:t>Bảy nguyên tắc kiểm tra</a:t>
            </a:r>
            <a:endParaRPr lang="en-US" dirty="0"/>
          </a:p>
        </p:txBody>
      </p:sp>
      <p:sp>
        <p:nvSpPr>
          <p:cNvPr id="2" name="Rectangle 1"/>
          <p:cNvSpPr/>
          <p:nvPr/>
        </p:nvSpPr>
        <p:spPr>
          <a:xfrm>
            <a:off x="2023066" y="5079766"/>
            <a:ext cx="8514305" cy="646331"/>
          </a:xfrm>
          <a:prstGeom prst="rect">
            <a:avLst/>
          </a:prstGeom>
        </p:spPr>
        <p:txBody>
          <a:bodyPr wrap="square">
            <a:spAutoFit/>
          </a:bodyPr>
          <a:lstStyle/>
          <a:p>
            <a:pPr algn="ctr"/>
            <a:r>
              <a:rPr lang="vi" dirty="0" smtClean="0">
                <a:latin typeface="Calibri" panose="020F0502020204030204" pitchFamily="34" charset="0"/>
                <a:cs typeface="Calibri" panose="020F0502020204030204" pitchFamily="34" charset="0"/>
              </a:rPr>
              <a:t>Sẽ </a:t>
            </a:r>
            <a:r>
              <a:rPr lang="vi" dirty="0">
                <a:latin typeface="Calibri" panose="020F0502020204030204" pitchFamily="34" charset="0"/>
                <a:cs typeface="Calibri" panose="020F0502020204030204" pitchFamily="34" charset="0"/>
              </a:rPr>
              <a:t>là sai lầm khi cho rằng chỉ cần tìm và sửa một số lượng lớn lỗi sẽ đảm bảo sự thành công của hệ thống.</a:t>
            </a:r>
          </a:p>
        </p:txBody>
      </p:sp>
      <p:sp>
        <p:nvSpPr>
          <p:cNvPr id="6" name="Content Placeholder 2"/>
          <p:cNvSpPr>
            <a:spLocks noGrp="1"/>
          </p:cNvSpPr>
          <p:nvPr>
            <p:ph idx="1"/>
          </p:nvPr>
        </p:nvSpPr>
        <p:spPr>
          <a:xfrm>
            <a:off x="1932040" y="1409333"/>
            <a:ext cx="9002713" cy="504825"/>
          </a:xfrm>
        </p:spPr>
        <p:txBody>
          <a:bodyPr>
            <a:normAutofit/>
          </a:bodyPr>
          <a:lstStyle/>
          <a:p>
            <a:r>
              <a:rPr lang="vi" b="1" dirty="0">
                <a:solidFill>
                  <a:srgbClr val="00B0F0"/>
                </a:solidFill>
              </a:rPr>
              <a:t>Sự vắng mặt của lỗi là một sai lầm</a:t>
            </a:r>
            <a:endParaRPr lang="en-US" b="1" dirty="0" smtClean="0">
              <a:solidFill>
                <a:srgbClr val="00B050"/>
              </a:solidFill>
            </a:endParaRPr>
          </a:p>
        </p:txBody>
      </p:sp>
      <p:pic>
        <p:nvPicPr>
          <p:cNvPr id="3" name="Picture 2"/>
          <p:cNvPicPr>
            <a:picLocks noChangeAspect="1"/>
          </p:cNvPicPr>
          <p:nvPr/>
        </p:nvPicPr>
        <p:blipFill>
          <a:blip r:embed="rId3"/>
          <a:stretch>
            <a:fillRect/>
          </a:stretch>
        </p:blipFill>
        <p:spPr>
          <a:xfrm>
            <a:off x="4176581" y="2224213"/>
            <a:ext cx="3138620" cy="2641303"/>
          </a:xfrm>
          <a:prstGeom prst="rect">
            <a:avLst/>
          </a:prstGeom>
        </p:spPr>
      </p:pic>
      <p:sp>
        <p:nvSpPr>
          <p:cNvPr id="8" name="Heptagon 7"/>
          <p:cNvSpPr/>
          <p:nvPr/>
        </p:nvSpPr>
        <p:spPr>
          <a:xfrm>
            <a:off x="1847273" y="1914158"/>
            <a:ext cx="554182" cy="480291"/>
          </a:xfrm>
          <a:prstGeom prst="heptag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3</a:t>
            </a:r>
            <a:endParaRPr lang="en-US" dirty="0"/>
          </a:p>
        </p:txBody>
      </p:sp>
    </p:spTree>
    <p:extLst>
      <p:ext uri="{BB962C8B-B14F-4D97-AF65-F5344CB8AC3E}">
        <p14:creationId xmlns:p14="http://schemas.microsoft.com/office/powerpoint/2010/main" val="15926521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8D3F34-0F2A-4DBF-8EDF-BDC6498C96CB}" type="datetime1">
              <a:rPr lang="vi-VN" smtClean="0"/>
              <a:t>25/10/2024</a:t>
            </a:fld>
            <a:endParaRPr lang="en-US" dirty="0"/>
          </a:p>
        </p:txBody>
      </p:sp>
      <p:sp>
        <p:nvSpPr>
          <p:cNvPr id="7" name="Title 1"/>
          <p:cNvSpPr>
            <a:spLocks noGrp="1"/>
          </p:cNvSpPr>
          <p:nvPr>
            <p:ph type="title"/>
          </p:nvPr>
        </p:nvSpPr>
        <p:spPr>
          <a:xfrm>
            <a:off x="2023066" y="529931"/>
            <a:ext cx="8911687" cy="826921"/>
          </a:xfrm>
        </p:spPr>
        <p:txBody>
          <a:bodyPr/>
          <a:lstStyle/>
          <a:p>
            <a:r>
              <a:rPr lang="vi" b="1" dirty="0">
                <a:solidFill>
                  <a:srgbClr val="00B050"/>
                </a:solidFill>
              </a:rPr>
              <a:t>Bảy nguyên tắc kiểm tra</a:t>
            </a:r>
            <a:endParaRPr lang="en-US" dirty="0"/>
          </a:p>
        </p:txBody>
      </p:sp>
      <p:sp>
        <p:nvSpPr>
          <p:cNvPr id="2" name="Rectangle 1"/>
          <p:cNvSpPr/>
          <p:nvPr/>
        </p:nvSpPr>
        <p:spPr>
          <a:xfrm>
            <a:off x="1419747" y="5154423"/>
            <a:ext cx="8514305" cy="369332"/>
          </a:xfrm>
          <a:prstGeom prst="rect">
            <a:avLst/>
          </a:prstGeom>
        </p:spPr>
        <p:txBody>
          <a:bodyPr wrap="square">
            <a:spAutoFit/>
          </a:bodyPr>
          <a:lstStyle/>
          <a:p>
            <a:pPr algn="ctr"/>
            <a:r>
              <a:rPr lang="vi" dirty="0">
                <a:latin typeface="Calibri" panose="020F0502020204030204" pitchFamily="34" charset="0"/>
                <a:cs typeface="Calibri" panose="020F0502020204030204" pitchFamily="34" charset="0"/>
              </a:rPr>
              <a:t>Kiểm tra được thực hiện khác nhau trong các bối cảnh khác nhau</a:t>
            </a:r>
          </a:p>
        </p:txBody>
      </p:sp>
      <p:sp>
        <p:nvSpPr>
          <p:cNvPr id="6" name="Content Placeholder 2"/>
          <p:cNvSpPr>
            <a:spLocks noGrp="1"/>
          </p:cNvSpPr>
          <p:nvPr>
            <p:ph idx="1"/>
          </p:nvPr>
        </p:nvSpPr>
        <p:spPr>
          <a:xfrm>
            <a:off x="1932040" y="1409333"/>
            <a:ext cx="9002713" cy="504825"/>
          </a:xfrm>
        </p:spPr>
        <p:txBody>
          <a:bodyPr>
            <a:normAutofit/>
          </a:bodyPr>
          <a:lstStyle/>
          <a:p>
            <a:r>
              <a:rPr lang="vi" b="1" dirty="0">
                <a:solidFill>
                  <a:srgbClr val="00B0F0"/>
                </a:solidFill>
              </a:rPr>
              <a:t>Kiểm tra phụ thuộc vào bối cảnh</a:t>
            </a:r>
            <a:endParaRPr lang="en-US" b="1" dirty="0" smtClean="0">
              <a:solidFill>
                <a:srgbClr val="00B050"/>
              </a:solidFill>
            </a:endParaRPr>
          </a:p>
        </p:txBody>
      </p:sp>
      <p:pic>
        <p:nvPicPr>
          <p:cNvPr id="3" name="Picture 2"/>
          <p:cNvPicPr>
            <a:picLocks noChangeAspect="1"/>
          </p:cNvPicPr>
          <p:nvPr/>
        </p:nvPicPr>
        <p:blipFill>
          <a:blip r:embed="rId3"/>
          <a:stretch>
            <a:fillRect/>
          </a:stretch>
        </p:blipFill>
        <p:spPr>
          <a:xfrm>
            <a:off x="3396343" y="2245776"/>
            <a:ext cx="4561114" cy="2577029"/>
          </a:xfrm>
          <a:prstGeom prst="rect">
            <a:avLst/>
          </a:prstGeom>
        </p:spPr>
      </p:pic>
      <p:sp>
        <p:nvSpPr>
          <p:cNvPr id="8" name="Heptagon 7"/>
          <p:cNvSpPr/>
          <p:nvPr/>
        </p:nvSpPr>
        <p:spPr>
          <a:xfrm>
            <a:off x="2023066" y="1966639"/>
            <a:ext cx="554182" cy="480291"/>
          </a:xfrm>
          <a:prstGeom prst="heptag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4</a:t>
            </a:r>
          </a:p>
        </p:txBody>
      </p:sp>
    </p:spTree>
    <p:extLst>
      <p:ext uri="{BB962C8B-B14F-4D97-AF65-F5344CB8AC3E}">
        <p14:creationId xmlns:p14="http://schemas.microsoft.com/office/powerpoint/2010/main" val="32765978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8D3F34-0F2A-4DBF-8EDF-BDC6498C96CB}" type="datetime1">
              <a:rPr lang="vi-VN" smtClean="0"/>
              <a:t>25/10/2024</a:t>
            </a:fld>
            <a:endParaRPr lang="en-US" dirty="0"/>
          </a:p>
        </p:txBody>
      </p:sp>
      <p:sp>
        <p:nvSpPr>
          <p:cNvPr id="7" name="Title 1"/>
          <p:cNvSpPr>
            <a:spLocks noGrp="1"/>
          </p:cNvSpPr>
          <p:nvPr>
            <p:ph type="title"/>
          </p:nvPr>
        </p:nvSpPr>
        <p:spPr>
          <a:xfrm>
            <a:off x="2023066" y="529931"/>
            <a:ext cx="8911687" cy="826921"/>
          </a:xfrm>
        </p:spPr>
        <p:txBody>
          <a:bodyPr/>
          <a:lstStyle/>
          <a:p>
            <a:r>
              <a:rPr lang="vi" b="1" dirty="0">
                <a:solidFill>
                  <a:srgbClr val="00B050"/>
                </a:solidFill>
              </a:rPr>
              <a:t>Bảy nguyên tắc kiểm tra</a:t>
            </a:r>
            <a:endParaRPr lang="en-US" dirty="0"/>
          </a:p>
        </p:txBody>
      </p:sp>
      <p:sp>
        <p:nvSpPr>
          <p:cNvPr id="2" name="Rectangle 1"/>
          <p:cNvSpPr/>
          <p:nvPr/>
        </p:nvSpPr>
        <p:spPr>
          <a:xfrm>
            <a:off x="1619944" y="5069934"/>
            <a:ext cx="8514305" cy="646331"/>
          </a:xfrm>
          <a:prstGeom prst="rect">
            <a:avLst/>
          </a:prstGeom>
        </p:spPr>
        <p:txBody>
          <a:bodyPr wrap="square">
            <a:spAutoFit/>
          </a:bodyPr>
          <a:lstStyle/>
          <a:p>
            <a:pPr algn="ctr"/>
            <a:r>
              <a:rPr lang="vi" dirty="0">
                <a:latin typeface="Calibri" panose="020F0502020204030204" pitchFamily="34" charset="0"/>
                <a:cs typeface="Calibri" panose="020F0502020204030204" pitchFamily="34" charset="0"/>
              </a:rPr>
              <a:t>Nếu các bài kiểm tra tương tự được lặp đi lặp lại nhiều lần, các bài kiểm tra này</a:t>
            </a:r>
          </a:p>
          <a:p>
            <a:pPr algn="ctr"/>
            <a:r>
              <a:rPr lang="vi" dirty="0">
                <a:latin typeface="Calibri" panose="020F0502020204030204" pitchFamily="34" charset="0"/>
                <a:cs typeface="Calibri" panose="020F0502020204030204" pitchFamily="34" charset="0"/>
              </a:rPr>
              <a:t>không còn tìm thấy bất kỳ </a:t>
            </a:r>
            <a:r>
              <a:rPr lang="vi" dirty="0" smtClean="0">
                <a:latin typeface="Calibri" panose="020F0502020204030204" pitchFamily="34" charset="0"/>
                <a:cs typeface="Calibri" panose="020F0502020204030204" pitchFamily="34" charset="0"/>
              </a:rPr>
              <a:t>khiếm khuyết mới nào</a:t>
            </a:r>
            <a:endParaRPr lang="en-US" dirty="0">
              <a:latin typeface="Calibri" panose="020F0502020204030204" pitchFamily="34" charset="0"/>
              <a:cs typeface="Calibri" panose="020F0502020204030204" pitchFamily="34" charset="0"/>
            </a:endParaRPr>
          </a:p>
        </p:txBody>
      </p:sp>
      <p:sp>
        <p:nvSpPr>
          <p:cNvPr id="6" name="Content Placeholder 2"/>
          <p:cNvSpPr>
            <a:spLocks noGrp="1"/>
          </p:cNvSpPr>
          <p:nvPr>
            <p:ph idx="1"/>
          </p:nvPr>
        </p:nvSpPr>
        <p:spPr>
          <a:xfrm>
            <a:off x="1932040" y="1409333"/>
            <a:ext cx="9002713" cy="504825"/>
          </a:xfrm>
        </p:spPr>
        <p:txBody>
          <a:bodyPr>
            <a:normAutofit/>
          </a:bodyPr>
          <a:lstStyle/>
          <a:p>
            <a:r>
              <a:rPr lang="vi" b="1" dirty="0">
                <a:solidFill>
                  <a:srgbClr val="00B0F0"/>
                </a:solidFill>
              </a:rPr>
              <a:t>Cảnh giác với nghịch lý thuốc trừ sâu</a:t>
            </a:r>
            <a:endParaRPr lang="en-US" b="1" dirty="0" smtClean="0">
              <a:solidFill>
                <a:srgbClr val="00B050"/>
              </a:solidFill>
            </a:endParaRPr>
          </a:p>
        </p:txBody>
      </p:sp>
      <p:pic>
        <p:nvPicPr>
          <p:cNvPr id="3" name="Picture 2"/>
          <p:cNvPicPr>
            <a:picLocks noChangeAspect="1"/>
          </p:cNvPicPr>
          <p:nvPr/>
        </p:nvPicPr>
        <p:blipFill>
          <a:blip r:embed="rId3"/>
          <a:stretch>
            <a:fillRect/>
          </a:stretch>
        </p:blipFill>
        <p:spPr>
          <a:xfrm>
            <a:off x="4723560" y="1966639"/>
            <a:ext cx="1949382" cy="2839317"/>
          </a:xfrm>
          <a:prstGeom prst="rect">
            <a:avLst/>
          </a:prstGeom>
        </p:spPr>
      </p:pic>
      <p:sp>
        <p:nvSpPr>
          <p:cNvPr id="8" name="Heptagon 7"/>
          <p:cNvSpPr/>
          <p:nvPr/>
        </p:nvSpPr>
        <p:spPr>
          <a:xfrm>
            <a:off x="2023066" y="1914158"/>
            <a:ext cx="554182" cy="480291"/>
          </a:xfrm>
          <a:prstGeom prst="heptag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5</a:t>
            </a:r>
          </a:p>
        </p:txBody>
      </p:sp>
    </p:spTree>
    <p:extLst>
      <p:ext uri="{BB962C8B-B14F-4D97-AF65-F5344CB8AC3E}">
        <p14:creationId xmlns:p14="http://schemas.microsoft.com/office/powerpoint/2010/main" val="32209127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8D3F34-0F2A-4DBF-8EDF-BDC6498C96CB}" type="datetime1">
              <a:rPr lang="vi-VN" smtClean="0"/>
              <a:t>25/10/2024</a:t>
            </a:fld>
            <a:endParaRPr lang="en-US" dirty="0"/>
          </a:p>
        </p:txBody>
      </p:sp>
      <p:sp>
        <p:nvSpPr>
          <p:cNvPr id="7" name="Title 1"/>
          <p:cNvSpPr>
            <a:spLocks noGrp="1"/>
          </p:cNvSpPr>
          <p:nvPr>
            <p:ph type="title"/>
          </p:nvPr>
        </p:nvSpPr>
        <p:spPr>
          <a:xfrm>
            <a:off x="2023066" y="529931"/>
            <a:ext cx="8911687" cy="826921"/>
          </a:xfrm>
        </p:spPr>
        <p:txBody>
          <a:bodyPr/>
          <a:lstStyle/>
          <a:p>
            <a:r>
              <a:rPr lang="vi" b="1" dirty="0">
                <a:solidFill>
                  <a:srgbClr val="00B050"/>
                </a:solidFill>
              </a:rPr>
              <a:t>Bảy nguyên tắc kiểm tra</a:t>
            </a:r>
            <a:endParaRPr lang="en-US" dirty="0"/>
          </a:p>
        </p:txBody>
      </p:sp>
      <p:sp>
        <p:nvSpPr>
          <p:cNvPr id="2" name="Rectangle 1"/>
          <p:cNvSpPr/>
          <p:nvPr/>
        </p:nvSpPr>
        <p:spPr>
          <a:xfrm>
            <a:off x="2023066" y="5079766"/>
            <a:ext cx="8514305" cy="646331"/>
          </a:xfrm>
          <a:prstGeom prst="rect">
            <a:avLst/>
          </a:prstGeom>
        </p:spPr>
        <p:txBody>
          <a:bodyPr wrap="square">
            <a:spAutoFit/>
          </a:bodyPr>
          <a:lstStyle/>
          <a:p>
            <a:pPr algn="ctr"/>
            <a:r>
              <a:rPr lang="vi" dirty="0">
                <a:latin typeface="Calibri" panose="020F0502020204030204" pitchFamily="34" charset="0"/>
                <a:cs typeface="Calibri" panose="020F0502020204030204" pitchFamily="34" charset="0"/>
              </a:rPr>
              <a:t>Một số lượng nhỏ mô-đun thường chứa hầu hết các lỗi được phát hiện trong quá trình thử nghiệm trước khi phát hành</a:t>
            </a:r>
          </a:p>
        </p:txBody>
      </p:sp>
      <p:sp>
        <p:nvSpPr>
          <p:cNvPr id="6" name="Content Placeholder 2"/>
          <p:cNvSpPr>
            <a:spLocks noGrp="1"/>
          </p:cNvSpPr>
          <p:nvPr>
            <p:ph idx="1"/>
          </p:nvPr>
        </p:nvSpPr>
        <p:spPr>
          <a:xfrm>
            <a:off x="1932040" y="1409333"/>
            <a:ext cx="9002713" cy="504825"/>
          </a:xfrm>
        </p:spPr>
        <p:txBody>
          <a:bodyPr>
            <a:normAutofit/>
          </a:bodyPr>
          <a:lstStyle/>
          <a:p>
            <a:r>
              <a:rPr lang="vi" b="1" dirty="0">
                <a:solidFill>
                  <a:srgbClr val="00B0F0"/>
                </a:solidFill>
              </a:rPr>
              <a:t>Cụm Khiếm Khuyết Cùng Nhau</a:t>
            </a:r>
            <a:endParaRPr lang="en-US" b="1" dirty="0" smtClean="0">
              <a:solidFill>
                <a:srgbClr val="00B050"/>
              </a:solidFill>
            </a:endParaRPr>
          </a:p>
        </p:txBody>
      </p:sp>
      <p:pic>
        <p:nvPicPr>
          <p:cNvPr id="3" name="Picture 2"/>
          <p:cNvPicPr>
            <a:picLocks noChangeAspect="1"/>
          </p:cNvPicPr>
          <p:nvPr/>
        </p:nvPicPr>
        <p:blipFill>
          <a:blip r:embed="rId3"/>
          <a:stretch>
            <a:fillRect/>
          </a:stretch>
        </p:blipFill>
        <p:spPr>
          <a:xfrm>
            <a:off x="4235222" y="2086381"/>
            <a:ext cx="3768272" cy="2708787"/>
          </a:xfrm>
          <a:prstGeom prst="rect">
            <a:avLst/>
          </a:prstGeom>
        </p:spPr>
      </p:pic>
      <p:sp>
        <p:nvSpPr>
          <p:cNvPr id="8" name="Heptagon 7"/>
          <p:cNvSpPr/>
          <p:nvPr/>
        </p:nvSpPr>
        <p:spPr>
          <a:xfrm>
            <a:off x="2225963" y="1914158"/>
            <a:ext cx="554182" cy="480291"/>
          </a:xfrm>
          <a:prstGeom prst="heptag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6</a:t>
            </a:r>
          </a:p>
        </p:txBody>
      </p:sp>
    </p:spTree>
    <p:extLst>
      <p:ext uri="{BB962C8B-B14F-4D97-AF65-F5344CB8AC3E}">
        <p14:creationId xmlns:p14="http://schemas.microsoft.com/office/powerpoint/2010/main" val="13008780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8D3F34-0F2A-4DBF-8EDF-BDC6498C96CB}" type="datetime1">
              <a:rPr lang="vi-VN" smtClean="0"/>
              <a:t>25/10/2024</a:t>
            </a:fld>
            <a:endParaRPr lang="en-US" dirty="0"/>
          </a:p>
        </p:txBody>
      </p:sp>
      <p:sp>
        <p:nvSpPr>
          <p:cNvPr id="7" name="Title 1"/>
          <p:cNvSpPr>
            <a:spLocks noGrp="1"/>
          </p:cNvSpPr>
          <p:nvPr>
            <p:ph type="title"/>
          </p:nvPr>
        </p:nvSpPr>
        <p:spPr>
          <a:xfrm>
            <a:off x="2023066" y="529931"/>
            <a:ext cx="8911687" cy="826921"/>
          </a:xfrm>
        </p:spPr>
        <p:txBody>
          <a:bodyPr/>
          <a:lstStyle/>
          <a:p>
            <a:r>
              <a:rPr lang="vi" b="1" dirty="0">
                <a:solidFill>
                  <a:srgbClr val="00B050"/>
                </a:solidFill>
              </a:rPr>
              <a:t>Bảy nguyên tắc kiểm tra</a:t>
            </a:r>
            <a:endParaRPr lang="en-US" dirty="0"/>
          </a:p>
        </p:txBody>
      </p:sp>
      <p:sp>
        <p:nvSpPr>
          <p:cNvPr id="2" name="Rectangle 1"/>
          <p:cNvSpPr/>
          <p:nvPr/>
        </p:nvSpPr>
        <p:spPr>
          <a:xfrm>
            <a:off x="2153695" y="5079766"/>
            <a:ext cx="7425734" cy="646331"/>
          </a:xfrm>
          <a:prstGeom prst="rect">
            <a:avLst/>
          </a:prstGeom>
        </p:spPr>
        <p:txBody>
          <a:bodyPr wrap="square">
            <a:spAutoFit/>
          </a:bodyPr>
          <a:lstStyle/>
          <a:p>
            <a:pPr algn="ctr"/>
            <a:r>
              <a:rPr lang="vi" dirty="0">
                <a:latin typeface="Calibri" panose="020F0502020204030204" pitchFamily="34" charset="0"/>
                <a:cs typeface="Calibri" panose="020F0502020204030204" pitchFamily="34" charset="0"/>
              </a:rPr>
              <a:t>Để sớm tìm ra lỗi, cả hoạt động kiểm thử tĩnh và động nên được </a:t>
            </a:r>
            <a:r>
              <a:rPr lang="vi" dirty="0" smtClean="0">
                <a:latin typeface="Calibri" panose="020F0502020204030204" pitchFamily="34" charset="0"/>
                <a:cs typeface="Calibri" panose="020F0502020204030204" pitchFamily="34" charset="0"/>
              </a:rPr>
              <a:t>bắt đầu </a:t>
            </a:r>
            <a:r>
              <a:rPr lang="vi" dirty="0">
                <a:latin typeface="Calibri" panose="020F0502020204030204" pitchFamily="34" charset="0"/>
                <a:cs typeface="Calibri" panose="020F0502020204030204" pitchFamily="34" charset="0"/>
              </a:rPr>
              <a:t>càng sớm càng tốt.</a:t>
            </a:r>
          </a:p>
        </p:txBody>
      </p:sp>
      <p:sp>
        <p:nvSpPr>
          <p:cNvPr id="6" name="Content Placeholder 2"/>
          <p:cNvSpPr>
            <a:spLocks noGrp="1"/>
          </p:cNvSpPr>
          <p:nvPr>
            <p:ph idx="1"/>
          </p:nvPr>
        </p:nvSpPr>
        <p:spPr>
          <a:xfrm>
            <a:off x="1932040" y="1409333"/>
            <a:ext cx="9002713" cy="504825"/>
          </a:xfrm>
        </p:spPr>
        <p:txBody>
          <a:bodyPr>
            <a:normAutofit/>
          </a:bodyPr>
          <a:lstStyle/>
          <a:p>
            <a:r>
              <a:rPr lang="vi" b="1" dirty="0">
                <a:solidFill>
                  <a:srgbClr val="00B0F0"/>
                </a:solidFill>
              </a:rPr>
              <a:t>Kiểm tra sớm tiết kiệm thời gian và tiền bạc (Shift Left)</a:t>
            </a:r>
            <a:endParaRPr lang="en-US" b="1" dirty="0" smtClean="0">
              <a:solidFill>
                <a:srgbClr val="00B050"/>
              </a:solidFill>
            </a:endParaRPr>
          </a:p>
        </p:txBody>
      </p:sp>
      <p:pic>
        <p:nvPicPr>
          <p:cNvPr id="5" name="Picture 4"/>
          <p:cNvPicPr>
            <a:picLocks noChangeAspect="1"/>
          </p:cNvPicPr>
          <p:nvPr/>
        </p:nvPicPr>
        <p:blipFill>
          <a:blip r:embed="rId3"/>
          <a:stretch>
            <a:fillRect/>
          </a:stretch>
        </p:blipFill>
        <p:spPr>
          <a:xfrm>
            <a:off x="4886325" y="2224087"/>
            <a:ext cx="2419350" cy="2409825"/>
          </a:xfrm>
          <a:prstGeom prst="rect">
            <a:avLst/>
          </a:prstGeom>
          <a:ln>
            <a:solidFill>
              <a:schemeClr val="bg2"/>
            </a:solidFill>
          </a:ln>
        </p:spPr>
      </p:pic>
      <p:sp>
        <p:nvSpPr>
          <p:cNvPr id="8" name="Heptagon 7"/>
          <p:cNvSpPr/>
          <p:nvPr/>
        </p:nvSpPr>
        <p:spPr>
          <a:xfrm>
            <a:off x="2023066" y="1879721"/>
            <a:ext cx="554182" cy="480291"/>
          </a:xfrm>
          <a:prstGeom prst="heptago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7</a:t>
            </a:r>
            <a:endParaRPr lang="en-US" dirty="0"/>
          </a:p>
        </p:txBody>
      </p:sp>
    </p:spTree>
    <p:extLst>
      <p:ext uri="{BB962C8B-B14F-4D97-AF65-F5344CB8AC3E}">
        <p14:creationId xmlns:p14="http://schemas.microsoft.com/office/powerpoint/2010/main" val="1924223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7552" y="510573"/>
            <a:ext cx="8911687" cy="847483"/>
          </a:xfrm>
        </p:spPr>
        <p:txBody>
          <a:bodyPr>
            <a:normAutofit/>
          </a:bodyPr>
          <a:lstStyle/>
          <a:p>
            <a:r>
              <a:rPr lang="en-US" b="1" dirty="0" err="1" smtClean="0">
                <a:solidFill>
                  <a:srgbClr val="00B050"/>
                </a:solidFill>
              </a:rPr>
              <a:t>Tự</a:t>
            </a:r>
            <a:r>
              <a:rPr lang="en-US" b="1" dirty="0" smtClean="0">
                <a:solidFill>
                  <a:srgbClr val="00B050"/>
                </a:solidFill>
              </a:rPr>
              <a:t> </a:t>
            </a:r>
            <a:r>
              <a:rPr lang="en-US" b="1" dirty="0" err="1" smtClean="0">
                <a:solidFill>
                  <a:srgbClr val="00B050"/>
                </a:solidFill>
              </a:rPr>
              <a:t>điển</a:t>
            </a:r>
            <a:endParaRPr lang="en-US" dirty="0"/>
          </a:p>
        </p:txBody>
      </p:sp>
      <p:sp>
        <p:nvSpPr>
          <p:cNvPr id="4" name="Date Placeholder 3"/>
          <p:cNvSpPr>
            <a:spLocks noGrp="1"/>
          </p:cNvSpPr>
          <p:nvPr>
            <p:ph type="dt" sz="half" idx="10"/>
          </p:nvPr>
        </p:nvSpPr>
        <p:spPr/>
        <p:txBody>
          <a:bodyPr/>
          <a:lstStyle/>
          <a:p>
            <a:fld id="{7B8D3F34-0F2A-4DBF-8EDF-BDC6498C96CB}" type="datetime1">
              <a:rPr lang="vi-VN" smtClean="0"/>
              <a:t>25/10/2024</a:t>
            </a:fld>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215875225"/>
              </p:ext>
            </p:extLst>
          </p:nvPr>
        </p:nvGraphicFramePr>
        <p:xfrm>
          <a:off x="1977552" y="1275251"/>
          <a:ext cx="8682732" cy="2966720"/>
        </p:xfrm>
        <a:graphic>
          <a:graphicData uri="http://schemas.openxmlformats.org/drawingml/2006/table">
            <a:tbl>
              <a:tblPr firstRow="1" bandRow="1">
                <a:tableStyleId>{5C22544A-7EE6-4342-B048-85BDC9FD1C3A}</a:tableStyleId>
              </a:tblPr>
              <a:tblGrid>
                <a:gridCol w="3043540">
                  <a:extLst>
                    <a:ext uri="{9D8B030D-6E8A-4147-A177-3AD203B41FA5}">
                      <a16:colId xmlns:a16="http://schemas.microsoft.com/office/drawing/2014/main" val="3238729748"/>
                    </a:ext>
                  </a:extLst>
                </a:gridCol>
                <a:gridCol w="5639192">
                  <a:extLst>
                    <a:ext uri="{9D8B030D-6E8A-4147-A177-3AD203B41FA5}">
                      <a16:colId xmlns:a16="http://schemas.microsoft.com/office/drawing/2014/main" val="2903229781"/>
                    </a:ext>
                  </a:extLst>
                </a:gridCol>
              </a:tblGrid>
              <a:tr h="370840">
                <a:tc>
                  <a:txBody>
                    <a:bodyPr/>
                    <a:lstStyle/>
                    <a:p>
                      <a:r>
                        <a:rPr lang="en-US" dirty="0" err="1" smtClean="0">
                          <a:latin typeface="Calibri" panose="020F0502020204030204" pitchFamily="34" charset="0"/>
                          <a:cs typeface="Calibri" panose="020F0502020204030204" pitchFamily="34" charset="0"/>
                        </a:rPr>
                        <a:t>Tiếng</a:t>
                      </a:r>
                      <a:r>
                        <a:rPr lang="en-US" baseline="0" dirty="0" smtClean="0">
                          <a:latin typeface="Calibri" panose="020F0502020204030204" pitchFamily="34" charset="0"/>
                          <a:cs typeface="Calibri" panose="020F0502020204030204" pitchFamily="34" charset="0"/>
                        </a:rPr>
                        <a:t> </a:t>
                      </a:r>
                      <a:r>
                        <a:rPr lang="en-US" baseline="0" dirty="0" err="1" smtClean="0">
                          <a:latin typeface="Calibri" panose="020F0502020204030204" pitchFamily="34" charset="0"/>
                          <a:cs typeface="Calibri" panose="020F0502020204030204" pitchFamily="34" charset="0"/>
                        </a:rPr>
                        <a:t>anh</a:t>
                      </a:r>
                      <a:endParaRPr lang="en-US" dirty="0">
                        <a:latin typeface="Calibri" panose="020F0502020204030204" pitchFamily="34" charset="0"/>
                        <a:cs typeface="Calibri" panose="020F0502020204030204" pitchFamily="34" charset="0"/>
                      </a:endParaRPr>
                    </a:p>
                  </a:txBody>
                  <a:tcPr/>
                </a:tc>
                <a:tc>
                  <a:txBody>
                    <a:bodyPr/>
                    <a:lstStyle/>
                    <a:p>
                      <a:r>
                        <a:rPr lang="en-US" dirty="0" err="1" smtClean="0">
                          <a:latin typeface="Calibri" panose="020F0502020204030204" pitchFamily="34" charset="0"/>
                          <a:cs typeface="Calibri" panose="020F0502020204030204" pitchFamily="34" charset="0"/>
                        </a:rPr>
                        <a:t>Tiếng</a:t>
                      </a:r>
                      <a:r>
                        <a:rPr lang="en-US" baseline="0" dirty="0" smtClean="0">
                          <a:latin typeface="Calibri" panose="020F0502020204030204" pitchFamily="34" charset="0"/>
                          <a:cs typeface="Calibri" panose="020F0502020204030204" pitchFamily="34" charset="0"/>
                        </a:rPr>
                        <a:t> </a:t>
                      </a:r>
                      <a:r>
                        <a:rPr lang="en-US" baseline="0" dirty="0" err="1" smtClean="0">
                          <a:latin typeface="Calibri" panose="020F0502020204030204" pitchFamily="34" charset="0"/>
                          <a:cs typeface="Calibri" panose="020F0502020204030204" pitchFamily="34" charset="0"/>
                        </a:rPr>
                        <a:t>việt</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387075950"/>
                  </a:ext>
                </a:extLst>
              </a:tr>
              <a:tr h="370840">
                <a:tc>
                  <a:txBody>
                    <a:bodyPr/>
                    <a:lstStyle/>
                    <a:p>
                      <a:r>
                        <a:rPr lang="en-US" dirty="0" smtClean="0">
                          <a:latin typeface="Calibri" panose="020F0502020204030204" pitchFamily="34" charset="0"/>
                          <a:cs typeface="Calibri" panose="020F0502020204030204" pitchFamily="34" charset="0"/>
                        </a:rPr>
                        <a:t>Test</a:t>
                      </a:r>
                      <a:endParaRPr lang="en-US" dirty="0">
                        <a:latin typeface="Calibri" panose="020F0502020204030204" pitchFamily="34" charset="0"/>
                        <a:cs typeface="Calibri" panose="020F0502020204030204" pitchFamily="34" charset="0"/>
                      </a:endParaRPr>
                    </a:p>
                  </a:txBody>
                  <a:tcPr/>
                </a:tc>
                <a:tc>
                  <a:txBody>
                    <a:bodyPr/>
                    <a:lstStyle/>
                    <a:p>
                      <a:r>
                        <a:rPr lang="en-US" dirty="0" err="1" smtClean="0">
                          <a:latin typeface="Calibri" panose="020F0502020204030204" pitchFamily="34" charset="0"/>
                          <a:cs typeface="Calibri" panose="020F0502020204030204" pitchFamily="34" charset="0"/>
                        </a:rPr>
                        <a:t>Kiểm</a:t>
                      </a:r>
                      <a:r>
                        <a:rPr lang="en-US" baseline="0" dirty="0" smtClean="0">
                          <a:latin typeface="Calibri" panose="020F0502020204030204" pitchFamily="34" charset="0"/>
                          <a:cs typeface="Calibri" panose="020F0502020204030204" pitchFamily="34" charset="0"/>
                        </a:rPr>
                        <a:t> </a:t>
                      </a:r>
                      <a:r>
                        <a:rPr lang="en-US" baseline="0" dirty="0" err="1" smtClean="0">
                          <a:latin typeface="Calibri" panose="020F0502020204030204" pitchFamily="34" charset="0"/>
                          <a:cs typeface="Calibri" panose="020F0502020204030204" pitchFamily="34" charset="0"/>
                        </a:rPr>
                        <a:t>tra</a:t>
                      </a:r>
                      <a:r>
                        <a:rPr lang="en-US" baseline="0" dirty="0" smtClean="0">
                          <a:latin typeface="Calibri" panose="020F0502020204030204" pitchFamily="34" charset="0"/>
                          <a:cs typeface="Calibri" panose="020F0502020204030204" pitchFamily="34" charset="0"/>
                        </a:rPr>
                        <a:t>, </a:t>
                      </a:r>
                      <a:r>
                        <a:rPr lang="en-US" baseline="0" dirty="0" err="1" smtClean="0">
                          <a:latin typeface="Calibri" panose="020F0502020204030204" pitchFamily="34" charset="0"/>
                          <a:cs typeface="Calibri" panose="020F0502020204030204" pitchFamily="34" charset="0"/>
                        </a:rPr>
                        <a:t>thử</a:t>
                      </a:r>
                      <a:r>
                        <a:rPr lang="en-US" baseline="0" dirty="0" smtClean="0">
                          <a:latin typeface="Calibri" panose="020F0502020204030204" pitchFamily="34" charset="0"/>
                          <a:cs typeface="Calibri" panose="020F0502020204030204" pitchFamily="34" charset="0"/>
                        </a:rPr>
                        <a:t> </a:t>
                      </a:r>
                      <a:r>
                        <a:rPr lang="en-US" baseline="0" dirty="0" err="1" smtClean="0">
                          <a:latin typeface="Calibri" panose="020F0502020204030204" pitchFamily="34" charset="0"/>
                          <a:cs typeface="Calibri" panose="020F0502020204030204" pitchFamily="34" charset="0"/>
                        </a:rPr>
                        <a:t>nghiệm</a:t>
                      </a:r>
                      <a:r>
                        <a:rPr lang="en-US" baseline="0" dirty="0" smtClean="0">
                          <a:latin typeface="Calibri" panose="020F0502020204030204" pitchFamily="34" charset="0"/>
                          <a:cs typeface="Calibri" panose="020F0502020204030204" pitchFamily="34" charset="0"/>
                        </a:rPr>
                        <a:t>, </a:t>
                      </a:r>
                      <a:r>
                        <a:rPr lang="en-US" baseline="0" dirty="0" err="1" smtClean="0">
                          <a:latin typeface="Calibri" panose="020F0502020204030204" pitchFamily="34" charset="0"/>
                          <a:cs typeface="Calibri" panose="020F0502020204030204" pitchFamily="34" charset="0"/>
                        </a:rPr>
                        <a:t>kiểm</a:t>
                      </a:r>
                      <a:r>
                        <a:rPr lang="en-US" baseline="0" dirty="0" smtClean="0">
                          <a:latin typeface="Calibri" panose="020F0502020204030204" pitchFamily="34" charset="0"/>
                          <a:cs typeface="Calibri" panose="020F0502020204030204" pitchFamily="34" charset="0"/>
                        </a:rPr>
                        <a:t> </a:t>
                      </a:r>
                      <a:r>
                        <a:rPr lang="en-US" baseline="0" dirty="0" err="1" smtClean="0">
                          <a:latin typeface="Calibri" panose="020F0502020204030204" pitchFamily="34" charset="0"/>
                          <a:cs typeface="Calibri" panose="020F0502020204030204" pitchFamily="34" charset="0"/>
                        </a:rPr>
                        <a:t>thử</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125091720"/>
                  </a:ext>
                </a:extLst>
              </a:tr>
              <a:tr h="370840">
                <a:tc>
                  <a:txBody>
                    <a:bodyPr/>
                    <a:lstStyle/>
                    <a:p>
                      <a:r>
                        <a:rPr lang="en-US" dirty="0" smtClean="0">
                          <a:latin typeface="Calibri" panose="020F0502020204030204" pitchFamily="34" charset="0"/>
                          <a:cs typeface="Calibri" panose="020F0502020204030204" pitchFamily="34" charset="0"/>
                        </a:rPr>
                        <a:t>Failures</a:t>
                      </a:r>
                      <a:endParaRPr lang="en-US" dirty="0">
                        <a:latin typeface="Calibri" panose="020F0502020204030204" pitchFamily="34" charset="0"/>
                        <a:cs typeface="Calibri" panose="020F0502020204030204" pitchFamily="34" charset="0"/>
                      </a:endParaRPr>
                    </a:p>
                  </a:txBody>
                  <a:tcPr/>
                </a:tc>
                <a:tc>
                  <a:txBody>
                    <a:bodyPr/>
                    <a:lstStyle/>
                    <a:p>
                      <a:r>
                        <a:rPr lang="en-US" dirty="0" err="1" smtClean="0">
                          <a:latin typeface="Calibri" panose="020F0502020204030204" pitchFamily="34" charset="0"/>
                          <a:cs typeface="Calibri" panose="020F0502020204030204" pitchFamily="34" charset="0"/>
                        </a:rPr>
                        <a:t>Khiếm</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khuyết</a:t>
                      </a:r>
                      <a:r>
                        <a:rPr lang="en-US" dirty="0" smtClean="0">
                          <a:latin typeface="Calibri" panose="020F0502020204030204" pitchFamily="34" charset="0"/>
                          <a:cs typeface="Calibri" panose="020F0502020204030204" pitchFamily="34" charset="0"/>
                        </a:rPr>
                        <a:t>,</a:t>
                      </a:r>
                      <a:r>
                        <a:rPr lang="en-US" baseline="0" dirty="0" smtClean="0">
                          <a:latin typeface="Calibri" panose="020F0502020204030204" pitchFamily="34" charset="0"/>
                          <a:cs typeface="Calibri" panose="020F0502020204030204" pitchFamily="34" charset="0"/>
                        </a:rPr>
                        <a:t> </a:t>
                      </a:r>
                      <a:r>
                        <a:rPr lang="en-US" baseline="0" dirty="0" err="1" smtClean="0">
                          <a:latin typeface="Calibri" panose="020F0502020204030204" pitchFamily="34" charset="0"/>
                          <a:cs typeface="Calibri" panose="020F0502020204030204" pitchFamily="34" charset="0"/>
                        </a:rPr>
                        <a:t>lỗi</a:t>
                      </a:r>
                      <a:endParaRPr lang="en-US" baseline="0" dirty="0" smtClean="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1298502"/>
                  </a:ext>
                </a:extLst>
              </a:tr>
              <a:tr h="370840">
                <a:tc>
                  <a:txBody>
                    <a:bodyPr/>
                    <a:lstStyle/>
                    <a:p>
                      <a:r>
                        <a:rPr lang="en-US" dirty="0" smtClean="0">
                          <a:latin typeface="Calibri" panose="020F0502020204030204" pitchFamily="34" charset="0"/>
                          <a:cs typeface="Calibri" panose="020F0502020204030204" pitchFamily="34" charset="0"/>
                        </a:rPr>
                        <a:t>Defects</a:t>
                      </a:r>
                      <a:endParaRPr lang="en-US" dirty="0">
                        <a:latin typeface="Calibri" panose="020F0502020204030204" pitchFamily="34" charset="0"/>
                        <a:cs typeface="Calibri" panose="020F0502020204030204" pitchFamily="34" charset="0"/>
                      </a:endParaRPr>
                    </a:p>
                  </a:txBody>
                  <a:tcPr/>
                </a:tc>
                <a:tc>
                  <a:txBody>
                    <a:bodyPr/>
                    <a:lstStyle/>
                    <a:p>
                      <a:r>
                        <a:rPr lang="en-US" dirty="0" smtClean="0">
                          <a:latin typeface="Calibri" panose="020F0502020204030204" pitchFamily="34" charset="0"/>
                          <a:cs typeface="Calibri" panose="020F0502020204030204" pitchFamily="34" charset="0"/>
                        </a:rPr>
                        <a:t>Sai </a:t>
                      </a:r>
                      <a:r>
                        <a:rPr lang="en-US" dirty="0" err="1" smtClean="0">
                          <a:latin typeface="Calibri" panose="020F0502020204030204" pitchFamily="34" charset="0"/>
                          <a:cs typeface="Calibri" panose="020F0502020204030204" pitchFamily="34" charset="0"/>
                        </a:rPr>
                        <a:t>sót</a:t>
                      </a:r>
                      <a:r>
                        <a:rPr lang="en-US" dirty="0" smtClean="0">
                          <a:latin typeface="Calibri" panose="020F0502020204030204" pitchFamily="34" charset="0"/>
                          <a:cs typeface="Calibri" panose="020F0502020204030204" pitchFamily="34" charset="0"/>
                        </a:rPr>
                        <a:t>,</a:t>
                      </a:r>
                      <a:r>
                        <a:rPr lang="en-US" baseline="0" dirty="0" smtClean="0">
                          <a:latin typeface="Calibri" panose="020F0502020204030204" pitchFamily="34" charset="0"/>
                          <a:cs typeface="Calibri" panose="020F0502020204030204" pitchFamily="34" charset="0"/>
                        </a:rPr>
                        <a:t> </a:t>
                      </a:r>
                      <a:r>
                        <a:rPr lang="en-US" baseline="0" dirty="0" err="1" smtClean="0">
                          <a:latin typeface="Calibri" panose="020F0502020204030204" pitchFamily="34" charset="0"/>
                          <a:cs typeface="Calibri" panose="020F0502020204030204" pitchFamily="34" charset="0"/>
                        </a:rPr>
                        <a:t>lỗi</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936834547"/>
                  </a:ext>
                </a:extLst>
              </a:tr>
              <a:tr h="370840">
                <a:tc>
                  <a:txBody>
                    <a:bodyPr/>
                    <a:lstStyle/>
                    <a:p>
                      <a:r>
                        <a:rPr lang="en-US" dirty="0" smtClean="0">
                          <a:latin typeface="Calibri" panose="020F0502020204030204" pitchFamily="34" charset="0"/>
                          <a:cs typeface="Calibri" panose="020F0502020204030204" pitchFamily="34" charset="0"/>
                        </a:rPr>
                        <a:t>Verify</a:t>
                      </a:r>
                      <a:endParaRPr lang="en-US" dirty="0">
                        <a:latin typeface="Calibri" panose="020F0502020204030204" pitchFamily="34" charset="0"/>
                        <a:cs typeface="Calibri" panose="020F0502020204030204" pitchFamily="34" charset="0"/>
                      </a:endParaRPr>
                    </a:p>
                  </a:txBody>
                  <a:tcPr/>
                </a:tc>
                <a:tc>
                  <a:txBody>
                    <a:bodyPr/>
                    <a:lstStyle/>
                    <a:p>
                      <a:r>
                        <a:rPr lang="en-US" dirty="0" err="1" smtClean="0">
                          <a:latin typeface="Calibri" panose="020F0502020204030204" pitchFamily="34" charset="0"/>
                          <a:cs typeface="Calibri" panose="020F0502020204030204" pitchFamily="34" charset="0"/>
                        </a:rPr>
                        <a:t>Xác</a:t>
                      </a:r>
                      <a:r>
                        <a:rPr lang="en-US" baseline="0" dirty="0" smtClean="0">
                          <a:latin typeface="Calibri" panose="020F0502020204030204" pitchFamily="34" charset="0"/>
                          <a:cs typeface="Calibri" panose="020F0502020204030204" pitchFamily="34" charset="0"/>
                        </a:rPr>
                        <a:t> minh (</a:t>
                      </a:r>
                      <a:r>
                        <a:rPr lang="en-US" baseline="0" dirty="0" err="1" smtClean="0">
                          <a:latin typeface="Calibri" panose="020F0502020204030204" pitchFamily="34" charset="0"/>
                          <a:cs typeface="Calibri" panose="020F0502020204030204" pitchFamily="34" charset="0"/>
                        </a:rPr>
                        <a:t>Đáp</a:t>
                      </a:r>
                      <a:r>
                        <a:rPr lang="en-US" baseline="0" dirty="0" smtClean="0">
                          <a:latin typeface="Calibri" panose="020F0502020204030204" pitchFamily="34" charset="0"/>
                          <a:cs typeface="Calibri" panose="020F0502020204030204" pitchFamily="34" charset="0"/>
                        </a:rPr>
                        <a:t> </a:t>
                      </a:r>
                      <a:r>
                        <a:rPr lang="en-US" baseline="0" dirty="0" err="1" smtClean="0">
                          <a:latin typeface="Calibri" panose="020F0502020204030204" pitchFamily="34" charset="0"/>
                          <a:cs typeface="Calibri" panose="020F0502020204030204" pitchFamily="34" charset="0"/>
                        </a:rPr>
                        <a:t>ứng</a:t>
                      </a:r>
                      <a:r>
                        <a:rPr lang="en-US" baseline="0" dirty="0" smtClean="0">
                          <a:latin typeface="Calibri" panose="020F0502020204030204" pitchFamily="34" charset="0"/>
                          <a:cs typeface="Calibri" panose="020F0502020204030204" pitchFamily="34" charset="0"/>
                        </a:rPr>
                        <a:t> </a:t>
                      </a:r>
                      <a:r>
                        <a:rPr lang="en-US" baseline="0" dirty="0" err="1" smtClean="0">
                          <a:latin typeface="Calibri" panose="020F0502020204030204" pitchFamily="34" charset="0"/>
                          <a:cs typeface="Calibri" panose="020F0502020204030204" pitchFamily="34" charset="0"/>
                        </a:rPr>
                        <a:t>tài</a:t>
                      </a:r>
                      <a:r>
                        <a:rPr lang="en-US" baseline="0" dirty="0" smtClean="0">
                          <a:latin typeface="Calibri" panose="020F0502020204030204" pitchFamily="34" charset="0"/>
                          <a:cs typeface="Calibri" panose="020F0502020204030204" pitchFamily="34" charset="0"/>
                        </a:rPr>
                        <a:t> </a:t>
                      </a:r>
                      <a:r>
                        <a:rPr lang="en-US" baseline="0" dirty="0" err="1" smtClean="0">
                          <a:latin typeface="Calibri" panose="020F0502020204030204" pitchFamily="34" charset="0"/>
                          <a:cs typeface="Calibri" panose="020F0502020204030204" pitchFamily="34" charset="0"/>
                        </a:rPr>
                        <a:t>liệu</a:t>
                      </a:r>
                      <a:r>
                        <a:rPr lang="en-US" baseline="0" dirty="0" smtClean="0">
                          <a:latin typeface="Calibri" panose="020F0502020204030204" pitchFamily="34" charset="0"/>
                          <a:cs typeface="Calibri" panose="020F0502020204030204" pitchFamily="34" charset="0"/>
                        </a:rPr>
                        <a:t>, </a:t>
                      </a:r>
                      <a:r>
                        <a:rPr lang="en-US" baseline="0" dirty="0" err="1" smtClean="0">
                          <a:latin typeface="Calibri" panose="020F0502020204030204" pitchFamily="34" charset="0"/>
                          <a:cs typeface="Calibri" panose="020F0502020204030204" pitchFamily="34" charset="0"/>
                        </a:rPr>
                        <a:t>hệ</a:t>
                      </a:r>
                      <a:r>
                        <a:rPr lang="en-US" baseline="0" dirty="0" smtClean="0">
                          <a:latin typeface="Calibri" panose="020F0502020204030204" pitchFamily="34" charset="0"/>
                          <a:cs typeface="Calibri" panose="020F0502020204030204" pitchFamily="34" charset="0"/>
                        </a:rPr>
                        <a:t> </a:t>
                      </a:r>
                      <a:r>
                        <a:rPr lang="en-US" baseline="0" dirty="0" err="1" smtClean="0">
                          <a:latin typeface="Calibri" panose="020F0502020204030204" pitchFamily="34" charset="0"/>
                          <a:cs typeface="Calibri" panose="020F0502020204030204" pitchFamily="34" charset="0"/>
                        </a:rPr>
                        <a:t>thống</a:t>
                      </a:r>
                      <a:r>
                        <a:rPr lang="en-US" baseline="0" dirty="0" smtClean="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013944834"/>
                  </a:ext>
                </a:extLst>
              </a:tr>
              <a:tr h="370840">
                <a:tc>
                  <a:txBody>
                    <a:bodyPr/>
                    <a:lstStyle/>
                    <a:p>
                      <a:r>
                        <a:rPr lang="en-US" dirty="0" smtClean="0">
                          <a:latin typeface="Calibri" panose="020F0502020204030204" pitchFamily="34" charset="0"/>
                          <a:cs typeface="Calibri" panose="020F0502020204030204" pitchFamily="34" charset="0"/>
                        </a:rPr>
                        <a:t>Validate</a:t>
                      </a:r>
                      <a:endParaRPr lang="en-US" dirty="0">
                        <a:latin typeface="Calibri" panose="020F0502020204030204" pitchFamily="34" charset="0"/>
                        <a:cs typeface="Calibri" panose="020F0502020204030204" pitchFamily="34" charset="0"/>
                      </a:endParaRPr>
                    </a:p>
                  </a:txBody>
                  <a:tcPr/>
                </a:tc>
                <a:tc>
                  <a:txBody>
                    <a:bodyPr/>
                    <a:lstStyle/>
                    <a:p>
                      <a:r>
                        <a:rPr lang="en-US" dirty="0" err="1" smtClean="0">
                          <a:latin typeface="Calibri" panose="020F0502020204030204" pitchFamily="34" charset="0"/>
                          <a:cs typeface="Calibri" panose="020F0502020204030204" pitchFamily="34" charset="0"/>
                        </a:rPr>
                        <a:t>Xác</a:t>
                      </a:r>
                      <a:r>
                        <a:rPr lang="en-US" baseline="0" dirty="0" smtClean="0">
                          <a:latin typeface="Calibri" panose="020F0502020204030204" pitchFamily="34" charset="0"/>
                          <a:cs typeface="Calibri" panose="020F0502020204030204" pitchFamily="34" charset="0"/>
                        </a:rPr>
                        <a:t> </a:t>
                      </a:r>
                      <a:r>
                        <a:rPr lang="en-US" baseline="0" dirty="0" err="1" smtClean="0">
                          <a:latin typeface="Calibri" panose="020F0502020204030204" pitchFamily="34" charset="0"/>
                          <a:cs typeface="Calibri" panose="020F0502020204030204" pitchFamily="34" charset="0"/>
                        </a:rPr>
                        <a:t>nhận</a:t>
                      </a:r>
                      <a:r>
                        <a:rPr lang="en-US" baseline="0" dirty="0" smtClean="0">
                          <a:latin typeface="Calibri" panose="020F0502020204030204" pitchFamily="34" charset="0"/>
                          <a:cs typeface="Calibri" panose="020F0502020204030204" pitchFamily="34" charset="0"/>
                        </a:rPr>
                        <a:t>, </a:t>
                      </a:r>
                      <a:r>
                        <a:rPr lang="en-US" baseline="0" dirty="0" err="1" smtClean="0">
                          <a:latin typeface="Calibri" panose="020F0502020204030204" pitchFamily="34" charset="0"/>
                          <a:cs typeface="Calibri" panose="020F0502020204030204" pitchFamily="34" charset="0"/>
                        </a:rPr>
                        <a:t>xác</a:t>
                      </a:r>
                      <a:r>
                        <a:rPr lang="en-US" baseline="0" dirty="0" smtClean="0">
                          <a:latin typeface="Calibri" panose="020F0502020204030204" pitchFamily="34" charset="0"/>
                          <a:cs typeface="Calibri" panose="020F0502020204030204" pitchFamily="34" charset="0"/>
                        </a:rPr>
                        <a:t> </a:t>
                      </a:r>
                      <a:r>
                        <a:rPr lang="en-US" baseline="0" dirty="0" err="1" smtClean="0">
                          <a:latin typeface="Calibri" panose="020F0502020204030204" pitchFamily="34" charset="0"/>
                          <a:cs typeface="Calibri" panose="020F0502020204030204" pitchFamily="34" charset="0"/>
                        </a:rPr>
                        <a:t>thực</a:t>
                      </a:r>
                      <a:r>
                        <a:rPr lang="en-US" baseline="0" dirty="0" smtClean="0">
                          <a:latin typeface="Calibri" panose="020F0502020204030204" pitchFamily="34" charset="0"/>
                          <a:cs typeface="Calibri" panose="020F0502020204030204" pitchFamily="34" charset="0"/>
                        </a:rPr>
                        <a:t> (</a:t>
                      </a:r>
                      <a:r>
                        <a:rPr lang="en-US" baseline="0" dirty="0" err="1" smtClean="0">
                          <a:latin typeface="Calibri" panose="020F0502020204030204" pitchFamily="34" charset="0"/>
                          <a:cs typeface="Calibri" panose="020F0502020204030204" pitchFamily="34" charset="0"/>
                        </a:rPr>
                        <a:t>Đáp</a:t>
                      </a:r>
                      <a:r>
                        <a:rPr lang="en-US" baseline="0" dirty="0" smtClean="0">
                          <a:latin typeface="Calibri" panose="020F0502020204030204" pitchFamily="34" charset="0"/>
                          <a:cs typeface="Calibri" panose="020F0502020204030204" pitchFamily="34" charset="0"/>
                        </a:rPr>
                        <a:t> </a:t>
                      </a:r>
                      <a:r>
                        <a:rPr lang="en-US" baseline="0" dirty="0" err="1" smtClean="0">
                          <a:latin typeface="Calibri" panose="020F0502020204030204" pitchFamily="34" charset="0"/>
                          <a:cs typeface="Calibri" panose="020F0502020204030204" pitchFamily="34" charset="0"/>
                        </a:rPr>
                        <a:t>ứng</a:t>
                      </a:r>
                      <a:r>
                        <a:rPr lang="en-US" baseline="0" dirty="0" smtClean="0">
                          <a:latin typeface="Calibri" panose="020F0502020204030204" pitchFamily="34" charset="0"/>
                          <a:cs typeface="Calibri" panose="020F0502020204030204" pitchFamily="34" charset="0"/>
                        </a:rPr>
                        <a:t> </a:t>
                      </a:r>
                      <a:r>
                        <a:rPr lang="en-US" baseline="0" dirty="0" err="1" smtClean="0">
                          <a:latin typeface="Calibri" panose="020F0502020204030204" pitchFamily="34" charset="0"/>
                          <a:cs typeface="Calibri" panose="020F0502020204030204" pitchFamily="34" charset="0"/>
                        </a:rPr>
                        <a:t>khách</a:t>
                      </a:r>
                      <a:r>
                        <a:rPr lang="en-US" baseline="0" dirty="0" smtClean="0">
                          <a:latin typeface="Calibri" panose="020F0502020204030204" pitchFamily="34" charset="0"/>
                          <a:cs typeface="Calibri" panose="020F0502020204030204" pitchFamily="34" charset="0"/>
                        </a:rPr>
                        <a:t> </a:t>
                      </a:r>
                      <a:r>
                        <a:rPr lang="en-US" baseline="0" dirty="0" err="1" smtClean="0">
                          <a:latin typeface="Calibri" panose="020F0502020204030204" pitchFamily="34" charset="0"/>
                          <a:cs typeface="Calibri" panose="020F0502020204030204" pitchFamily="34" charset="0"/>
                        </a:rPr>
                        <a:t>hàng</a:t>
                      </a:r>
                      <a:r>
                        <a:rPr lang="en-US" baseline="0" dirty="0" smtClean="0">
                          <a:latin typeface="Calibri" panose="020F0502020204030204" pitchFamily="34" charset="0"/>
                          <a:cs typeface="Calibri" panose="020F0502020204030204" pitchFamily="34" charset="0"/>
                        </a:rPr>
                        <a:t>, </a:t>
                      </a:r>
                      <a:r>
                        <a:rPr lang="en-US" baseline="0" dirty="0" err="1" smtClean="0">
                          <a:latin typeface="Calibri" panose="020F0502020204030204" pitchFamily="34" charset="0"/>
                          <a:cs typeface="Calibri" panose="020F0502020204030204" pitchFamily="34" charset="0"/>
                        </a:rPr>
                        <a:t>sản</a:t>
                      </a:r>
                      <a:r>
                        <a:rPr lang="en-US" baseline="0" dirty="0" smtClean="0">
                          <a:latin typeface="Calibri" panose="020F0502020204030204" pitchFamily="34" charset="0"/>
                          <a:cs typeface="Calibri" panose="020F0502020204030204" pitchFamily="34" charset="0"/>
                        </a:rPr>
                        <a:t> </a:t>
                      </a:r>
                      <a:r>
                        <a:rPr lang="en-US" baseline="0" dirty="0" err="1" smtClean="0">
                          <a:latin typeface="Calibri" panose="020F0502020204030204" pitchFamily="34" charset="0"/>
                          <a:cs typeface="Calibri" panose="020F0502020204030204" pitchFamily="34" charset="0"/>
                        </a:rPr>
                        <a:t>phẩm</a:t>
                      </a:r>
                      <a:r>
                        <a:rPr lang="en-US" baseline="0" dirty="0" smtClean="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846501980"/>
                  </a:ext>
                </a:extLst>
              </a:tr>
              <a:tr h="370840">
                <a:tc>
                  <a:txBody>
                    <a:bodyPr/>
                    <a:lstStyle/>
                    <a:p>
                      <a:r>
                        <a:rPr lang="en-US" dirty="0" smtClean="0">
                          <a:latin typeface="Calibri" panose="020F0502020204030204" pitchFamily="34" charset="0"/>
                          <a:cs typeface="Calibri" panose="020F0502020204030204" pitchFamily="34" charset="0"/>
                        </a:rPr>
                        <a:t>Product Owner</a:t>
                      </a:r>
                      <a:endParaRPr lang="en-US" dirty="0">
                        <a:latin typeface="Calibri" panose="020F0502020204030204" pitchFamily="34" charset="0"/>
                        <a:cs typeface="Calibri" panose="020F0502020204030204" pitchFamily="34" charset="0"/>
                      </a:endParaRPr>
                    </a:p>
                  </a:txBody>
                  <a:tcPr/>
                </a:tc>
                <a:tc>
                  <a:txBody>
                    <a:bodyPr/>
                    <a:lstStyle/>
                    <a:p>
                      <a:r>
                        <a:rPr lang="en-US" dirty="0" err="1" smtClean="0">
                          <a:latin typeface="Calibri" panose="020F0502020204030204" pitchFamily="34" charset="0"/>
                          <a:cs typeface="Calibri" panose="020F0502020204030204" pitchFamily="34" charset="0"/>
                        </a:rPr>
                        <a:t>Chủ</a:t>
                      </a:r>
                      <a:r>
                        <a:rPr lang="en-US" baseline="0" dirty="0" smtClean="0">
                          <a:latin typeface="Calibri" panose="020F0502020204030204" pitchFamily="34" charset="0"/>
                          <a:cs typeface="Calibri" panose="020F0502020204030204" pitchFamily="34" charset="0"/>
                        </a:rPr>
                        <a:t> </a:t>
                      </a:r>
                      <a:r>
                        <a:rPr lang="en-US" baseline="0" dirty="0" err="1" smtClean="0">
                          <a:latin typeface="Calibri" panose="020F0502020204030204" pitchFamily="34" charset="0"/>
                          <a:cs typeface="Calibri" panose="020F0502020204030204" pitchFamily="34" charset="0"/>
                        </a:rPr>
                        <a:t>sở</a:t>
                      </a:r>
                      <a:r>
                        <a:rPr lang="en-US" baseline="0" dirty="0" smtClean="0">
                          <a:latin typeface="Calibri" panose="020F0502020204030204" pitchFamily="34" charset="0"/>
                          <a:cs typeface="Calibri" panose="020F0502020204030204" pitchFamily="34" charset="0"/>
                        </a:rPr>
                        <a:t> </a:t>
                      </a:r>
                      <a:r>
                        <a:rPr lang="en-US" baseline="0" dirty="0" err="1" smtClean="0">
                          <a:latin typeface="Calibri" panose="020F0502020204030204" pitchFamily="34" charset="0"/>
                          <a:cs typeface="Calibri" panose="020F0502020204030204" pitchFamily="34" charset="0"/>
                        </a:rPr>
                        <a:t>hữu</a:t>
                      </a:r>
                      <a:r>
                        <a:rPr lang="en-US" baseline="0" dirty="0" smtClean="0">
                          <a:latin typeface="Calibri" panose="020F0502020204030204" pitchFamily="34" charset="0"/>
                          <a:cs typeface="Calibri" panose="020F0502020204030204" pitchFamily="34" charset="0"/>
                        </a:rPr>
                        <a:t> </a:t>
                      </a:r>
                      <a:r>
                        <a:rPr lang="en-US" baseline="0" dirty="0" err="1" smtClean="0">
                          <a:latin typeface="Calibri" panose="020F0502020204030204" pitchFamily="34" charset="0"/>
                          <a:cs typeface="Calibri" panose="020F0502020204030204" pitchFamily="34" charset="0"/>
                        </a:rPr>
                        <a:t>sản</a:t>
                      </a:r>
                      <a:r>
                        <a:rPr lang="en-US" baseline="0" dirty="0" smtClean="0">
                          <a:latin typeface="Calibri" panose="020F0502020204030204" pitchFamily="34" charset="0"/>
                          <a:cs typeface="Calibri" panose="020F0502020204030204" pitchFamily="34" charset="0"/>
                        </a:rPr>
                        <a:t> </a:t>
                      </a:r>
                      <a:r>
                        <a:rPr lang="en-US" baseline="0" dirty="0" err="1" smtClean="0">
                          <a:latin typeface="Calibri" panose="020F0502020204030204" pitchFamily="34" charset="0"/>
                          <a:cs typeface="Calibri" panose="020F0502020204030204" pitchFamily="34" charset="0"/>
                        </a:rPr>
                        <a:t>phẩm</a:t>
                      </a:r>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94550738"/>
                  </a:ext>
                </a:extLst>
              </a:tr>
              <a:tr h="370840">
                <a:tc>
                  <a:txBody>
                    <a:bodyPr/>
                    <a:lstStyle/>
                    <a:p>
                      <a:endParaRPr lang="en-US" dirty="0">
                        <a:latin typeface="Calibri" panose="020F0502020204030204" pitchFamily="34" charset="0"/>
                        <a:cs typeface="Calibri" panose="020F0502020204030204" pitchFamily="34" charset="0"/>
                      </a:endParaRPr>
                    </a:p>
                  </a:txBody>
                  <a:tcPr/>
                </a:tc>
                <a:tc>
                  <a:txBody>
                    <a:bodyPr/>
                    <a:lstStyle/>
                    <a:p>
                      <a:endParaRPr lang="en-US"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137863656"/>
                  </a:ext>
                </a:extLst>
              </a:tr>
            </a:tbl>
          </a:graphicData>
        </a:graphic>
      </p:graphicFrame>
    </p:spTree>
    <p:extLst>
      <p:ext uri="{BB962C8B-B14F-4D97-AF65-F5344CB8AC3E}">
        <p14:creationId xmlns:p14="http://schemas.microsoft.com/office/powerpoint/2010/main" val="1803511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8D3F34-0F2A-4DBF-8EDF-BDC6498C96CB}" type="datetime1">
              <a:rPr lang="vi-VN" smtClean="0"/>
              <a:t>25/10/2024</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1782" y="1549487"/>
            <a:ext cx="7871038" cy="3734167"/>
          </a:xfrm>
          <a:prstGeom prst="rect">
            <a:avLst/>
          </a:prstGeom>
        </p:spPr>
      </p:pic>
      <p:sp>
        <p:nvSpPr>
          <p:cNvPr id="9" name="Rectangle 8"/>
          <p:cNvSpPr/>
          <p:nvPr/>
        </p:nvSpPr>
        <p:spPr>
          <a:xfrm>
            <a:off x="4725737" y="5761105"/>
            <a:ext cx="3679597" cy="369332"/>
          </a:xfrm>
          <a:prstGeom prst="rect">
            <a:avLst/>
          </a:prstGeom>
        </p:spPr>
        <p:txBody>
          <a:bodyPr wrap="none">
            <a:spAutoFit/>
          </a:bodyPr>
          <a:lstStyle/>
          <a:p>
            <a:r>
              <a:rPr lang="vi" dirty="0">
                <a:latin typeface="Calibri" panose="020F0502020204030204" pitchFamily="34" charset="0"/>
                <a:cs typeface="Calibri" panose="020F0502020204030204" pitchFamily="34" charset="0"/>
              </a:rPr>
              <a:t>Kiểm tra sơ đồ quy trình cơ bản</a:t>
            </a:r>
            <a:endParaRPr lang="en-US" dirty="0" smtClean="0">
              <a:solidFill>
                <a:srgbClr val="00B0F0"/>
              </a:solidFill>
              <a:latin typeface="Calibri" panose="020F0502020204030204" pitchFamily="34" charset="0"/>
              <a:cs typeface="Calibri" panose="020F0502020204030204" pitchFamily="34" charset="0"/>
            </a:endParaRPr>
          </a:p>
        </p:txBody>
      </p:sp>
      <p:sp>
        <p:nvSpPr>
          <p:cNvPr id="8" name="Title 1"/>
          <p:cNvSpPr>
            <a:spLocks noGrp="1"/>
          </p:cNvSpPr>
          <p:nvPr>
            <p:ph type="title"/>
          </p:nvPr>
        </p:nvSpPr>
        <p:spPr>
          <a:xfrm>
            <a:off x="2023066" y="529931"/>
            <a:ext cx="8911687" cy="826921"/>
          </a:xfrm>
        </p:spPr>
        <p:txBody>
          <a:bodyPr/>
          <a:lstStyle/>
          <a:p>
            <a:r>
              <a:rPr lang="en-US" b="1" dirty="0">
                <a:solidFill>
                  <a:srgbClr val="00B050"/>
                </a:solidFill>
              </a:rPr>
              <a:t>Q</a:t>
            </a:r>
            <a:r>
              <a:rPr lang="vi" b="1" dirty="0" smtClean="0">
                <a:solidFill>
                  <a:srgbClr val="00B050"/>
                </a:solidFill>
              </a:rPr>
              <a:t>uá trình thử nghiệm</a:t>
            </a:r>
            <a:endParaRPr lang="en-US" dirty="0"/>
          </a:p>
        </p:txBody>
      </p:sp>
    </p:spTree>
    <p:extLst>
      <p:ext uri="{BB962C8B-B14F-4D97-AF65-F5344CB8AC3E}">
        <p14:creationId xmlns:p14="http://schemas.microsoft.com/office/powerpoint/2010/main" val="13090688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32040" y="1409333"/>
            <a:ext cx="9002713" cy="504825"/>
          </a:xfrm>
        </p:spPr>
        <p:txBody>
          <a:bodyPr>
            <a:normAutofit/>
          </a:bodyPr>
          <a:lstStyle/>
          <a:p>
            <a:r>
              <a:rPr lang="vi" b="1" dirty="0" smtClean="0">
                <a:solidFill>
                  <a:srgbClr val="00B0F0"/>
                </a:solidFill>
              </a:rPr>
              <a:t>Lập kế hoạch kiểm tra</a:t>
            </a:r>
            <a:endParaRPr lang="en-US" b="1" dirty="0">
              <a:solidFill>
                <a:srgbClr val="00B0F0"/>
              </a:solidFill>
            </a:endParaRPr>
          </a:p>
        </p:txBody>
      </p:sp>
      <p:sp>
        <p:nvSpPr>
          <p:cNvPr id="4" name="Date Placeholder 3"/>
          <p:cNvSpPr>
            <a:spLocks noGrp="1"/>
          </p:cNvSpPr>
          <p:nvPr>
            <p:ph type="dt" sz="half" idx="10"/>
          </p:nvPr>
        </p:nvSpPr>
        <p:spPr/>
        <p:txBody>
          <a:bodyPr/>
          <a:lstStyle/>
          <a:p>
            <a:fld id="{7B8D3F34-0F2A-4DBF-8EDF-BDC6498C96CB}" type="datetime1">
              <a:rPr lang="vi-VN" smtClean="0"/>
              <a:t>25/10/2024</a:t>
            </a:fld>
            <a:endParaRPr lang="en-US" dirty="0"/>
          </a:p>
        </p:txBody>
      </p:sp>
      <p:sp>
        <p:nvSpPr>
          <p:cNvPr id="8" name="Title 1"/>
          <p:cNvSpPr>
            <a:spLocks noGrp="1"/>
          </p:cNvSpPr>
          <p:nvPr>
            <p:ph type="title"/>
          </p:nvPr>
        </p:nvSpPr>
        <p:spPr>
          <a:xfrm>
            <a:off x="2023066" y="529931"/>
            <a:ext cx="8911687" cy="826921"/>
          </a:xfrm>
        </p:spPr>
        <p:txBody>
          <a:bodyPr/>
          <a:lstStyle/>
          <a:p>
            <a:r>
              <a:rPr lang="en-US" b="1" dirty="0">
                <a:solidFill>
                  <a:srgbClr val="00B050"/>
                </a:solidFill>
              </a:rPr>
              <a:t>Q</a:t>
            </a:r>
            <a:r>
              <a:rPr lang="vi" b="1" dirty="0" smtClean="0">
                <a:solidFill>
                  <a:srgbClr val="00B050"/>
                </a:solidFill>
              </a:rPr>
              <a:t>uá trình thử nghiệm</a:t>
            </a:r>
            <a:endParaRPr lang="en-US"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0527" y="2177823"/>
            <a:ext cx="5114245" cy="2890660"/>
          </a:xfrm>
          <a:prstGeom prst="rect">
            <a:avLst/>
          </a:prstGeom>
        </p:spPr>
      </p:pic>
      <p:sp>
        <p:nvSpPr>
          <p:cNvPr id="11" name="Rectangle 10"/>
          <p:cNvSpPr/>
          <p:nvPr/>
        </p:nvSpPr>
        <p:spPr>
          <a:xfrm>
            <a:off x="3058886" y="5545275"/>
            <a:ext cx="6096000" cy="646331"/>
          </a:xfrm>
          <a:prstGeom prst="rect">
            <a:avLst/>
          </a:prstGeom>
        </p:spPr>
        <p:txBody>
          <a:bodyPr>
            <a:spAutoFit/>
          </a:bodyPr>
          <a:lstStyle/>
          <a:p>
            <a:pPr algn="ctr"/>
            <a:r>
              <a:rPr lang="vi" dirty="0">
                <a:latin typeface="Calibri" panose="020F0502020204030204" pitchFamily="34" charset="0"/>
                <a:cs typeface="Calibri" panose="020F0502020204030204" pitchFamily="34" charset="0"/>
              </a:rPr>
              <a:t>Xác định mục tiêu kiểm thử và các phương pháp để đáp ứng các mục tiêu này</a:t>
            </a:r>
          </a:p>
        </p:txBody>
      </p:sp>
    </p:spTree>
    <p:extLst>
      <p:ext uri="{BB962C8B-B14F-4D97-AF65-F5344CB8AC3E}">
        <p14:creationId xmlns:p14="http://schemas.microsoft.com/office/powerpoint/2010/main" val="12539432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32040" y="1409333"/>
            <a:ext cx="9002713" cy="504825"/>
          </a:xfrm>
        </p:spPr>
        <p:txBody>
          <a:bodyPr>
            <a:normAutofit/>
          </a:bodyPr>
          <a:lstStyle/>
          <a:p>
            <a:r>
              <a:rPr lang="vi" b="1" dirty="0">
                <a:solidFill>
                  <a:srgbClr val="00B0F0"/>
                </a:solidFill>
              </a:rPr>
              <a:t>Giám sát &amp; Kiểm soát Kiểm tra</a:t>
            </a:r>
          </a:p>
        </p:txBody>
      </p:sp>
      <p:sp>
        <p:nvSpPr>
          <p:cNvPr id="4" name="Date Placeholder 3"/>
          <p:cNvSpPr>
            <a:spLocks noGrp="1"/>
          </p:cNvSpPr>
          <p:nvPr>
            <p:ph type="dt" sz="half" idx="10"/>
          </p:nvPr>
        </p:nvSpPr>
        <p:spPr/>
        <p:txBody>
          <a:bodyPr/>
          <a:lstStyle/>
          <a:p>
            <a:fld id="{7B8D3F34-0F2A-4DBF-8EDF-BDC6498C96CB}" type="datetime1">
              <a:rPr lang="vi-VN" smtClean="0"/>
              <a:t>25/10/2024</a:t>
            </a:fld>
            <a:endParaRPr lang="en-US" dirty="0"/>
          </a:p>
        </p:txBody>
      </p:sp>
      <p:sp>
        <p:nvSpPr>
          <p:cNvPr id="8" name="Title 1"/>
          <p:cNvSpPr>
            <a:spLocks noGrp="1"/>
          </p:cNvSpPr>
          <p:nvPr>
            <p:ph type="title"/>
          </p:nvPr>
        </p:nvSpPr>
        <p:spPr>
          <a:xfrm>
            <a:off x="2023066" y="529931"/>
            <a:ext cx="8911687" cy="826921"/>
          </a:xfrm>
        </p:spPr>
        <p:txBody>
          <a:bodyPr/>
          <a:lstStyle/>
          <a:p>
            <a:r>
              <a:rPr lang="en-US" b="1" dirty="0">
                <a:solidFill>
                  <a:srgbClr val="00B050"/>
                </a:solidFill>
              </a:rPr>
              <a:t>Q</a:t>
            </a:r>
            <a:r>
              <a:rPr lang="vi" b="1" dirty="0" smtClean="0">
                <a:solidFill>
                  <a:srgbClr val="00B050"/>
                </a:solidFill>
              </a:rPr>
              <a:t>uá trình thử nghiệm</a:t>
            </a:r>
            <a:endParaRPr lang="en-US" dirty="0"/>
          </a:p>
        </p:txBody>
      </p:sp>
      <p:sp>
        <p:nvSpPr>
          <p:cNvPr id="11" name="Rectangle 10"/>
          <p:cNvSpPr/>
          <p:nvPr/>
        </p:nvSpPr>
        <p:spPr>
          <a:xfrm>
            <a:off x="2286000" y="2375560"/>
            <a:ext cx="5921829" cy="3373359"/>
          </a:xfrm>
          <a:prstGeom prst="rect">
            <a:avLst/>
          </a:prstGeom>
        </p:spPr>
        <p:txBody>
          <a:bodyPr wrap="square">
            <a:spAutoFit/>
          </a:bodyPr>
          <a:lstStyle/>
          <a:p>
            <a:pPr marL="285750" indent="-285750">
              <a:lnSpc>
                <a:spcPct val="150000"/>
              </a:lnSpc>
              <a:buFont typeface="Wingdings" panose="05000000000000000000" pitchFamily="2" charset="2"/>
              <a:buChar char="Ø"/>
            </a:pPr>
            <a:r>
              <a:rPr lang="vi" dirty="0" smtClean="0">
                <a:latin typeface="Calibri" panose="020F0502020204030204" pitchFamily="34" charset="0"/>
                <a:cs typeface="Calibri" panose="020F0502020204030204" pitchFamily="34" charset="0"/>
              </a:rPr>
              <a:t>Liên tục </a:t>
            </a:r>
            <a:r>
              <a:rPr lang="vi" dirty="0">
                <a:latin typeface="Calibri" panose="020F0502020204030204" pitchFamily="34" charset="0"/>
                <a:cs typeface="Calibri" panose="020F0502020204030204" pitchFamily="34" charset="0"/>
              </a:rPr>
              <a:t>so sánh tiến độ thực tế với kế hoạch kiểm tra bằng cách sử dụng bất kỳ số liệu giám sát kiểm tra nào được xác định trong kế hoạch kiểm tra</a:t>
            </a:r>
          </a:p>
          <a:p>
            <a:pPr marL="285750" indent="-285750">
              <a:lnSpc>
                <a:spcPct val="150000"/>
              </a:lnSpc>
              <a:buFont typeface="Wingdings" panose="05000000000000000000" pitchFamily="2" charset="2"/>
              <a:buChar char="Ø"/>
            </a:pPr>
            <a:r>
              <a:rPr lang="vi" dirty="0" smtClean="0">
                <a:latin typeface="Calibri" panose="020F0502020204030204" pitchFamily="34" charset="0"/>
                <a:cs typeface="Calibri" panose="020F0502020204030204" pitchFamily="34" charset="0"/>
              </a:rPr>
              <a:t>Thực hiện </a:t>
            </a:r>
            <a:r>
              <a:rPr lang="vi" dirty="0">
                <a:latin typeface="Calibri" panose="020F0502020204030204" pitchFamily="34" charset="0"/>
                <a:cs typeface="Calibri" panose="020F0502020204030204" pitchFamily="34" charset="0"/>
              </a:rPr>
              <a:t>các hành động cần thiết để đáp ứng các mục tiêu của </a:t>
            </a:r>
            <a:r>
              <a:rPr lang="vi" dirty="0" smtClean="0">
                <a:latin typeface="Calibri" panose="020F0502020204030204" pitchFamily="34" charset="0"/>
                <a:cs typeface="Calibri" panose="020F0502020204030204" pitchFamily="34" charset="0"/>
              </a:rPr>
              <a:t>kế hoạch kiểm tra</a:t>
            </a:r>
          </a:p>
          <a:p>
            <a:pPr marL="285750" indent="-285750">
              <a:lnSpc>
                <a:spcPct val="150000"/>
              </a:lnSpc>
              <a:buFont typeface="Wingdings" panose="05000000000000000000" pitchFamily="2" charset="2"/>
              <a:buChar char="Ø"/>
            </a:pPr>
            <a:r>
              <a:rPr lang="vi" dirty="0" smtClean="0">
                <a:latin typeface="Calibri" panose="020F0502020204030204" pitchFamily="34" charset="0"/>
                <a:cs typeface="Calibri" panose="020F0502020204030204" pitchFamily="34" charset="0"/>
              </a:rPr>
              <a:t>Được hỗ trợ </a:t>
            </a:r>
            <a:r>
              <a:rPr lang="vi" dirty="0">
                <a:latin typeface="Calibri" panose="020F0502020204030204" pitchFamily="34" charset="0"/>
                <a:cs typeface="Calibri" panose="020F0502020204030204" pitchFamily="34" charset="0"/>
              </a:rPr>
              <a:t>bởi Tiêu chí thoát hoặc DOD (Định nghĩa hoàn thành)</a:t>
            </a:r>
            <a:endParaRPr lang="en-US" dirty="0" smtClean="0">
              <a:latin typeface="Calibri" panose="020F0502020204030204" pitchFamily="34" charset="0"/>
              <a:cs typeface="Calibri" panose="020F0502020204030204" pitchFamily="34" charset="0"/>
            </a:endParaRPr>
          </a:p>
          <a:p>
            <a:pPr marL="285750" indent="-285750">
              <a:lnSpc>
                <a:spcPct val="150000"/>
              </a:lnSpc>
              <a:buFont typeface="Wingdings" panose="05000000000000000000" pitchFamily="2" charset="2"/>
              <a:buChar char="Ø"/>
            </a:pPr>
            <a:r>
              <a:rPr lang="vi" dirty="0" smtClean="0">
                <a:latin typeface="Calibri" panose="020F0502020204030204" pitchFamily="34" charset="0"/>
                <a:cs typeface="Calibri" panose="020F0502020204030204" pitchFamily="34" charset="0"/>
              </a:rPr>
              <a:t>kiểm tra </a:t>
            </a:r>
            <a:r>
              <a:rPr lang="vi" dirty="0">
                <a:latin typeface="Calibri" panose="020F0502020204030204" pitchFamily="34" charset="0"/>
                <a:cs typeface="Calibri" panose="020F0502020204030204" pitchFamily="34" charset="0"/>
              </a:rPr>
              <a:t>so với kế hoạch được thông báo cho các bên liên quan trong báo cáo tiến độ kiểm tra</a:t>
            </a:r>
          </a:p>
        </p:txBody>
      </p:sp>
      <p:pic>
        <p:nvPicPr>
          <p:cNvPr id="2" name="Picture 1"/>
          <p:cNvPicPr>
            <a:picLocks noChangeAspect="1"/>
          </p:cNvPicPr>
          <p:nvPr/>
        </p:nvPicPr>
        <p:blipFill>
          <a:blip r:embed="rId3"/>
          <a:stretch>
            <a:fillRect/>
          </a:stretch>
        </p:blipFill>
        <p:spPr>
          <a:xfrm>
            <a:off x="8207829" y="2551349"/>
            <a:ext cx="3503341" cy="3021782"/>
          </a:xfrm>
          <a:prstGeom prst="rect">
            <a:avLst/>
          </a:prstGeom>
        </p:spPr>
      </p:pic>
    </p:spTree>
    <p:extLst>
      <p:ext uri="{BB962C8B-B14F-4D97-AF65-F5344CB8AC3E}">
        <p14:creationId xmlns:p14="http://schemas.microsoft.com/office/powerpoint/2010/main" val="38551453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32040" y="1409333"/>
            <a:ext cx="9002713" cy="504825"/>
          </a:xfrm>
        </p:spPr>
        <p:txBody>
          <a:bodyPr>
            <a:normAutofit/>
          </a:bodyPr>
          <a:lstStyle/>
          <a:p>
            <a:r>
              <a:rPr lang="vi" b="1" dirty="0">
                <a:solidFill>
                  <a:srgbClr val="00B0F0"/>
                </a:solidFill>
              </a:rPr>
              <a:t>Giám sát &amp; Kiểm soát Kiểm tra</a:t>
            </a:r>
          </a:p>
        </p:txBody>
      </p:sp>
      <p:sp>
        <p:nvSpPr>
          <p:cNvPr id="4" name="Date Placeholder 3"/>
          <p:cNvSpPr>
            <a:spLocks noGrp="1"/>
          </p:cNvSpPr>
          <p:nvPr>
            <p:ph type="dt" sz="half" idx="10"/>
          </p:nvPr>
        </p:nvSpPr>
        <p:spPr/>
        <p:txBody>
          <a:bodyPr/>
          <a:lstStyle/>
          <a:p>
            <a:fld id="{7B8D3F34-0F2A-4DBF-8EDF-BDC6498C96CB}" type="datetime1">
              <a:rPr lang="vi-VN" smtClean="0"/>
              <a:t>25/10/2024</a:t>
            </a:fld>
            <a:endParaRPr lang="en-US" dirty="0"/>
          </a:p>
        </p:txBody>
      </p:sp>
      <p:sp>
        <p:nvSpPr>
          <p:cNvPr id="8" name="Title 1"/>
          <p:cNvSpPr>
            <a:spLocks noGrp="1"/>
          </p:cNvSpPr>
          <p:nvPr>
            <p:ph type="title"/>
          </p:nvPr>
        </p:nvSpPr>
        <p:spPr>
          <a:xfrm>
            <a:off x="2023066" y="529931"/>
            <a:ext cx="8911687" cy="826921"/>
          </a:xfrm>
        </p:spPr>
        <p:txBody>
          <a:bodyPr/>
          <a:lstStyle/>
          <a:p>
            <a:r>
              <a:rPr lang="en-US" b="1" dirty="0">
                <a:solidFill>
                  <a:srgbClr val="00B050"/>
                </a:solidFill>
              </a:rPr>
              <a:t>Q</a:t>
            </a:r>
            <a:r>
              <a:rPr lang="vi" b="1" dirty="0" smtClean="0">
                <a:solidFill>
                  <a:srgbClr val="00B050"/>
                </a:solidFill>
              </a:rPr>
              <a:t>uá trình thử nghiệm</a:t>
            </a:r>
            <a:endParaRPr lang="en-US" dirty="0"/>
          </a:p>
        </p:txBody>
      </p:sp>
      <p:pic>
        <p:nvPicPr>
          <p:cNvPr id="5" name="Picture 4"/>
          <p:cNvPicPr>
            <a:picLocks noChangeAspect="1"/>
          </p:cNvPicPr>
          <p:nvPr/>
        </p:nvPicPr>
        <p:blipFill>
          <a:blip r:embed="rId3"/>
          <a:stretch>
            <a:fillRect/>
          </a:stretch>
        </p:blipFill>
        <p:spPr>
          <a:xfrm>
            <a:off x="2326822" y="1862106"/>
            <a:ext cx="8034790" cy="4320383"/>
          </a:xfrm>
          <a:prstGeom prst="rect">
            <a:avLst/>
          </a:prstGeom>
        </p:spPr>
      </p:pic>
    </p:spTree>
    <p:extLst>
      <p:ext uri="{BB962C8B-B14F-4D97-AF65-F5344CB8AC3E}">
        <p14:creationId xmlns:p14="http://schemas.microsoft.com/office/powerpoint/2010/main" val="38499558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32040" y="1409333"/>
            <a:ext cx="9002713" cy="504825"/>
          </a:xfrm>
        </p:spPr>
        <p:txBody>
          <a:bodyPr>
            <a:normAutofit/>
          </a:bodyPr>
          <a:lstStyle/>
          <a:p>
            <a:r>
              <a:rPr lang="vi" b="1" dirty="0" smtClean="0">
                <a:solidFill>
                  <a:srgbClr val="00B0F0"/>
                </a:solidFill>
              </a:rPr>
              <a:t>Nhà phân tích </a:t>
            </a:r>
            <a:endParaRPr lang="en-US" b="1" dirty="0">
              <a:solidFill>
                <a:srgbClr val="00B0F0"/>
              </a:solidFill>
            </a:endParaRPr>
          </a:p>
        </p:txBody>
      </p:sp>
      <p:sp>
        <p:nvSpPr>
          <p:cNvPr id="4" name="Date Placeholder 3"/>
          <p:cNvSpPr>
            <a:spLocks noGrp="1"/>
          </p:cNvSpPr>
          <p:nvPr>
            <p:ph type="dt" sz="half" idx="10"/>
          </p:nvPr>
        </p:nvSpPr>
        <p:spPr/>
        <p:txBody>
          <a:bodyPr/>
          <a:lstStyle/>
          <a:p>
            <a:fld id="{7B8D3F34-0F2A-4DBF-8EDF-BDC6498C96CB}" type="datetime1">
              <a:rPr lang="vi-VN" smtClean="0"/>
              <a:t>25/10/2024</a:t>
            </a:fld>
            <a:endParaRPr lang="en-US" dirty="0"/>
          </a:p>
        </p:txBody>
      </p:sp>
      <p:sp>
        <p:nvSpPr>
          <p:cNvPr id="8" name="Title 1"/>
          <p:cNvSpPr>
            <a:spLocks noGrp="1"/>
          </p:cNvSpPr>
          <p:nvPr>
            <p:ph type="title"/>
          </p:nvPr>
        </p:nvSpPr>
        <p:spPr>
          <a:xfrm>
            <a:off x="2023066" y="529931"/>
            <a:ext cx="8911687" cy="826921"/>
          </a:xfrm>
        </p:spPr>
        <p:txBody>
          <a:bodyPr/>
          <a:lstStyle/>
          <a:p>
            <a:r>
              <a:rPr lang="vi" b="1" dirty="0" smtClean="0">
                <a:solidFill>
                  <a:srgbClr val="00B050"/>
                </a:solidFill>
              </a:rPr>
              <a:t>quá trình thử nghiệm</a:t>
            </a:r>
            <a:endParaRPr lang="en-US" dirty="0"/>
          </a:p>
        </p:txBody>
      </p:sp>
      <p:sp>
        <p:nvSpPr>
          <p:cNvPr id="11" name="Rectangle 10"/>
          <p:cNvSpPr/>
          <p:nvPr/>
        </p:nvSpPr>
        <p:spPr>
          <a:xfrm>
            <a:off x="2286000" y="2072732"/>
            <a:ext cx="5921829" cy="3788858"/>
          </a:xfrm>
          <a:prstGeom prst="rect">
            <a:avLst/>
          </a:prstGeom>
        </p:spPr>
        <p:txBody>
          <a:bodyPr wrap="square">
            <a:spAutoFit/>
          </a:bodyPr>
          <a:lstStyle/>
          <a:p>
            <a:pPr marL="285750" indent="-285750">
              <a:lnSpc>
                <a:spcPct val="150000"/>
              </a:lnSpc>
              <a:buFont typeface="Wingdings" panose="05000000000000000000" pitchFamily="2" charset="2"/>
              <a:buChar char="Ø"/>
            </a:pPr>
            <a:r>
              <a:rPr lang="vi" dirty="0">
                <a:latin typeface="Calibri" panose="020F0502020204030204" pitchFamily="34" charset="0"/>
                <a:cs typeface="Calibri" panose="020F0502020204030204" pitchFamily="34" charset="0"/>
              </a:rPr>
              <a:t>Trả lời câu hỏi “ </a:t>
            </a:r>
            <a:r>
              <a:rPr lang="vi" dirty="0" smtClean="0">
                <a:latin typeface="Calibri" panose="020F0502020204030204" pitchFamily="34" charset="0"/>
                <a:cs typeface="Calibri" panose="020F0502020204030204" pitchFamily="34" charset="0"/>
              </a:rPr>
              <a:t>Kiểm tra cái gì”</a:t>
            </a:r>
          </a:p>
          <a:p>
            <a:pPr marL="285750" indent="-285750">
              <a:lnSpc>
                <a:spcPct val="150000"/>
              </a:lnSpc>
              <a:buFont typeface="Wingdings" panose="05000000000000000000" pitchFamily="2" charset="2"/>
              <a:buChar char="Ø"/>
            </a:pPr>
            <a:r>
              <a:rPr lang="vi" dirty="0" smtClean="0">
                <a:latin typeface="Calibri" panose="020F0502020204030204" pitchFamily="34" charset="0"/>
                <a:cs typeface="Calibri" panose="020F0502020204030204" pitchFamily="34" charset="0"/>
              </a:rPr>
              <a:t>Phân tích </a:t>
            </a:r>
            <a:r>
              <a:rPr lang="vi" dirty="0">
                <a:latin typeface="Calibri" panose="020F0502020204030204" pitchFamily="34" charset="0"/>
                <a:cs typeface="Calibri" panose="020F0502020204030204" pitchFamily="34" charset="0"/>
              </a:rPr>
              <a:t>cơ sở kiểm thử</a:t>
            </a:r>
            <a:endParaRPr lang="en-US" dirty="0" smtClean="0">
              <a:latin typeface="Calibri" panose="020F0502020204030204" pitchFamily="34" charset="0"/>
              <a:cs typeface="Calibri" panose="020F0502020204030204" pitchFamily="34" charset="0"/>
            </a:endParaRPr>
          </a:p>
          <a:p>
            <a:pPr>
              <a:lnSpc>
                <a:spcPct val="150000"/>
              </a:lnSpc>
            </a:pPr>
            <a:r>
              <a:rPr lang="vi" dirty="0">
                <a:latin typeface="Calibri" panose="020F0502020204030204" pitchFamily="34" charset="0"/>
                <a:cs typeface="Calibri" panose="020F0502020204030204" pitchFamily="34" charset="0"/>
              </a:rPr>
              <a:t> </a:t>
            </a:r>
            <a:r>
              <a:rPr lang="vi" dirty="0" smtClean="0">
                <a:latin typeface="Calibri" panose="020F0502020204030204" pitchFamily="34" charset="0"/>
                <a:cs typeface="Calibri" panose="020F0502020204030204" pitchFamily="34" charset="0"/>
              </a:rPr>
              <a:t>✓ </a:t>
            </a:r>
            <a:r>
              <a:rPr lang="vi" dirty="0">
                <a:latin typeface="Calibri" panose="020F0502020204030204" pitchFamily="34" charset="0"/>
                <a:cs typeface="Calibri" panose="020F0502020204030204" pitchFamily="34" charset="0"/>
              </a:rPr>
              <a:t>Thông số kỹ thuật yêu cầu</a:t>
            </a:r>
            <a:endParaRPr lang="en-US" dirty="0" smtClean="0">
              <a:latin typeface="Calibri" panose="020F0502020204030204" pitchFamily="34" charset="0"/>
              <a:cs typeface="Calibri" panose="020F0502020204030204" pitchFamily="34" charset="0"/>
            </a:endParaRPr>
          </a:p>
          <a:p>
            <a:pPr>
              <a:lnSpc>
                <a:spcPct val="150000"/>
              </a:lnSpc>
            </a:pPr>
            <a:r>
              <a:rPr lang="vi" dirty="0">
                <a:latin typeface="Calibri" panose="020F0502020204030204" pitchFamily="34" charset="0"/>
                <a:cs typeface="Calibri" panose="020F0502020204030204" pitchFamily="34" charset="0"/>
              </a:rPr>
              <a:t> </a:t>
            </a:r>
            <a:r>
              <a:rPr lang="vi" dirty="0" smtClean="0">
                <a:latin typeface="Calibri" panose="020F0502020204030204" pitchFamily="34" charset="0"/>
                <a:cs typeface="Calibri" panose="020F0502020204030204" pitchFamily="34" charset="0"/>
              </a:rPr>
              <a:t>✓ </a:t>
            </a:r>
            <a:r>
              <a:rPr lang="vi" dirty="0">
                <a:latin typeface="Calibri" panose="020F0502020204030204" pitchFamily="34" charset="0"/>
                <a:cs typeface="Calibri" panose="020F0502020204030204" pitchFamily="34" charset="0"/>
              </a:rPr>
              <a:t>Thiết kế</a:t>
            </a:r>
            <a:endParaRPr lang="en-US" dirty="0" smtClean="0">
              <a:latin typeface="Calibri" panose="020F0502020204030204" pitchFamily="34" charset="0"/>
              <a:cs typeface="Calibri" panose="020F0502020204030204" pitchFamily="34" charset="0"/>
            </a:endParaRPr>
          </a:p>
          <a:p>
            <a:pPr>
              <a:lnSpc>
                <a:spcPct val="150000"/>
              </a:lnSpc>
            </a:pPr>
            <a:r>
              <a:rPr lang="vi" dirty="0">
                <a:latin typeface="Calibri" panose="020F0502020204030204" pitchFamily="34" charset="0"/>
                <a:cs typeface="Calibri" panose="020F0502020204030204" pitchFamily="34" charset="0"/>
              </a:rPr>
              <a:t> </a:t>
            </a:r>
            <a:r>
              <a:rPr lang="vi" dirty="0" smtClean="0">
                <a:latin typeface="Calibri" panose="020F0502020204030204" pitchFamily="34" charset="0"/>
                <a:cs typeface="Calibri" panose="020F0502020204030204" pitchFamily="34" charset="0"/>
              </a:rPr>
              <a:t>✓ </a:t>
            </a:r>
            <a:r>
              <a:rPr lang="vi" dirty="0">
                <a:latin typeface="Calibri" panose="020F0502020204030204" pitchFamily="34" charset="0"/>
                <a:cs typeface="Calibri" panose="020F0502020204030204" pitchFamily="34" charset="0"/>
              </a:rPr>
              <a:t>Mã</a:t>
            </a:r>
            <a:endParaRPr lang="en-US" dirty="0" smtClean="0">
              <a:latin typeface="Calibri" panose="020F0502020204030204" pitchFamily="34" charset="0"/>
              <a:cs typeface="Calibri" panose="020F0502020204030204" pitchFamily="34" charset="0"/>
            </a:endParaRPr>
          </a:p>
          <a:p>
            <a:pPr>
              <a:lnSpc>
                <a:spcPct val="150000"/>
              </a:lnSpc>
            </a:pPr>
            <a:r>
              <a:rPr lang="vi" dirty="0">
                <a:latin typeface="Calibri" panose="020F0502020204030204" pitchFamily="34" charset="0"/>
                <a:cs typeface="Calibri" panose="020F0502020204030204" pitchFamily="34" charset="0"/>
              </a:rPr>
              <a:t> </a:t>
            </a:r>
            <a:r>
              <a:rPr lang="vi" dirty="0" smtClean="0">
                <a:latin typeface="Calibri" panose="020F0502020204030204" pitchFamily="34" charset="0"/>
                <a:cs typeface="Calibri" panose="020F0502020204030204" pitchFamily="34" charset="0"/>
              </a:rPr>
              <a:t>✓ Báo cáo </a:t>
            </a:r>
            <a:r>
              <a:rPr lang="vi" dirty="0">
                <a:latin typeface="Calibri" panose="020F0502020204030204" pitchFamily="34" charset="0"/>
                <a:cs typeface="Calibri" panose="020F0502020204030204" pitchFamily="34" charset="0"/>
              </a:rPr>
              <a:t>phân tích rủi ro</a:t>
            </a:r>
          </a:p>
          <a:p>
            <a:pPr marL="285750" indent="-285750">
              <a:lnSpc>
                <a:spcPct val="150000"/>
              </a:lnSpc>
              <a:buFont typeface="Wingdings" panose="05000000000000000000" pitchFamily="2" charset="2"/>
              <a:buChar char="Ø"/>
            </a:pPr>
            <a:r>
              <a:rPr lang="vi" dirty="0" smtClean="0">
                <a:latin typeface="Calibri" panose="020F0502020204030204" pitchFamily="34" charset="0"/>
                <a:cs typeface="Calibri" panose="020F0502020204030204" pitchFamily="34" charset="0"/>
              </a:rPr>
              <a:t>Xác định </a:t>
            </a:r>
            <a:r>
              <a:rPr lang="vi" dirty="0">
                <a:latin typeface="Calibri" panose="020F0502020204030204" pitchFamily="34" charset="0"/>
                <a:cs typeface="Calibri" panose="020F0502020204030204" pitchFamily="34" charset="0"/>
              </a:rPr>
              <a:t>và ưu tiên </a:t>
            </a:r>
            <a:r>
              <a:rPr lang="vi" dirty="0" smtClean="0">
                <a:latin typeface="Calibri" panose="020F0502020204030204" pitchFamily="34" charset="0"/>
                <a:cs typeface="Calibri" panose="020F0502020204030204" pitchFamily="34" charset="0"/>
              </a:rPr>
              <a:t>các điều kiện kiểm tra</a:t>
            </a:r>
          </a:p>
          <a:p>
            <a:pPr marL="285750" indent="-285750">
              <a:lnSpc>
                <a:spcPct val="150000"/>
              </a:lnSpc>
              <a:buFont typeface="Wingdings" panose="05000000000000000000" pitchFamily="2" charset="2"/>
              <a:buChar char="Ø"/>
            </a:pPr>
            <a:r>
              <a:rPr lang="vi" dirty="0" smtClean="0">
                <a:latin typeface="Calibri" panose="020F0502020204030204" pitchFamily="34" charset="0"/>
                <a:cs typeface="Calibri" panose="020F0502020204030204" pitchFamily="34" charset="0"/>
              </a:rPr>
              <a:t>Ghi lại khả năng truy xuất </a:t>
            </a:r>
            <a:r>
              <a:rPr lang="vi" dirty="0">
                <a:latin typeface="Calibri" panose="020F0502020204030204" pitchFamily="34" charset="0"/>
                <a:cs typeface="Calibri" panose="020F0502020204030204" pitchFamily="34" charset="0"/>
              </a:rPr>
              <a:t>nguồn gốc hai chiều</a:t>
            </a:r>
          </a:p>
          <a:p>
            <a:pPr marL="285750" indent="-285750">
              <a:lnSpc>
                <a:spcPct val="150000"/>
              </a:lnSpc>
              <a:buFont typeface="Wingdings" panose="05000000000000000000" pitchFamily="2" charset="2"/>
              <a:buChar char="Ø"/>
            </a:pPr>
            <a:r>
              <a:rPr lang="vi" dirty="0" smtClean="0">
                <a:latin typeface="Calibri" panose="020F0502020204030204" pitchFamily="34" charset="0"/>
                <a:cs typeface="Calibri" panose="020F0502020204030204" pitchFamily="34" charset="0"/>
              </a:rPr>
              <a:t>thử nghiệm </a:t>
            </a:r>
            <a:r>
              <a:rPr lang="vi" dirty="0">
                <a:latin typeface="Calibri" panose="020F0502020204030204" pitchFamily="34" charset="0"/>
                <a:cs typeface="Calibri" panose="020F0502020204030204" pitchFamily="34" charset="0"/>
              </a:rPr>
              <a:t>có thể được sử dụng làm mục tiêu trong Điều lệ thử nghiệm</a:t>
            </a:r>
          </a:p>
        </p:txBody>
      </p:sp>
      <p:pic>
        <p:nvPicPr>
          <p:cNvPr id="5" name="Picture 4"/>
          <p:cNvPicPr>
            <a:picLocks noChangeAspect="1"/>
          </p:cNvPicPr>
          <p:nvPr/>
        </p:nvPicPr>
        <p:blipFill>
          <a:blip r:embed="rId3"/>
          <a:stretch>
            <a:fillRect/>
          </a:stretch>
        </p:blipFill>
        <p:spPr>
          <a:xfrm>
            <a:off x="7519306" y="2370389"/>
            <a:ext cx="4136051" cy="2941839"/>
          </a:xfrm>
          <a:prstGeom prst="rect">
            <a:avLst/>
          </a:prstGeom>
        </p:spPr>
      </p:pic>
    </p:spTree>
    <p:extLst>
      <p:ext uri="{BB962C8B-B14F-4D97-AF65-F5344CB8AC3E}">
        <p14:creationId xmlns:p14="http://schemas.microsoft.com/office/powerpoint/2010/main" val="32293078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32040" y="1409333"/>
            <a:ext cx="9002713" cy="504825"/>
          </a:xfrm>
        </p:spPr>
        <p:txBody>
          <a:bodyPr>
            <a:normAutofit/>
          </a:bodyPr>
          <a:lstStyle/>
          <a:p>
            <a:r>
              <a:rPr lang="vi" b="1" dirty="0">
                <a:solidFill>
                  <a:srgbClr val="00B0F0"/>
                </a:solidFill>
              </a:rPr>
              <a:t>Nhà phân tích thử nghiệm</a:t>
            </a:r>
          </a:p>
        </p:txBody>
      </p:sp>
      <p:sp>
        <p:nvSpPr>
          <p:cNvPr id="4" name="Date Placeholder 3"/>
          <p:cNvSpPr>
            <a:spLocks noGrp="1"/>
          </p:cNvSpPr>
          <p:nvPr>
            <p:ph type="dt" sz="half" idx="10"/>
          </p:nvPr>
        </p:nvSpPr>
        <p:spPr/>
        <p:txBody>
          <a:bodyPr/>
          <a:lstStyle/>
          <a:p>
            <a:fld id="{7B8D3F34-0F2A-4DBF-8EDF-BDC6498C96CB}" type="datetime1">
              <a:rPr lang="vi-VN" smtClean="0"/>
              <a:t>25/10/2024</a:t>
            </a:fld>
            <a:endParaRPr lang="en-US" dirty="0"/>
          </a:p>
        </p:txBody>
      </p:sp>
      <p:sp>
        <p:nvSpPr>
          <p:cNvPr id="8" name="Title 1"/>
          <p:cNvSpPr>
            <a:spLocks noGrp="1"/>
          </p:cNvSpPr>
          <p:nvPr>
            <p:ph type="title"/>
          </p:nvPr>
        </p:nvSpPr>
        <p:spPr>
          <a:xfrm>
            <a:off x="2023066" y="529931"/>
            <a:ext cx="8911687" cy="826921"/>
          </a:xfrm>
        </p:spPr>
        <p:txBody>
          <a:bodyPr/>
          <a:lstStyle/>
          <a:p>
            <a:r>
              <a:rPr lang="en-US" b="1" dirty="0">
                <a:solidFill>
                  <a:srgbClr val="00B050"/>
                </a:solidFill>
              </a:rPr>
              <a:t>Q</a:t>
            </a:r>
            <a:r>
              <a:rPr lang="vi" b="1" dirty="0" smtClean="0">
                <a:solidFill>
                  <a:srgbClr val="00B050"/>
                </a:solidFill>
              </a:rPr>
              <a:t>uá trình thử nghiệm</a:t>
            </a:r>
            <a:endParaRPr lang="en-US" dirty="0"/>
          </a:p>
        </p:txBody>
      </p:sp>
      <p:pic>
        <p:nvPicPr>
          <p:cNvPr id="2" name="Picture 1"/>
          <p:cNvPicPr>
            <a:picLocks noChangeAspect="1"/>
          </p:cNvPicPr>
          <p:nvPr/>
        </p:nvPicPr>
        <p:blipFill>
          <a:blip r:embed="rId3"/>
          <a:stretch>
            <a:fillRect/>
          </a:stretch>
        </p:blipFill>
        <p:spPr>
          <a:xfrm>
            <a:off x="2327501" y="2108153"/>
            <a:ext cx="7884273" cy="3878990"/>
          </a:xfrm>
          <a:prstGeom prst="rect">
            <a:avLst/>
          </a:prstGeom>
        </p:spPr>
      </p:pic>
    </p:spTree>
    <p:extLst>
      <p:ext uri="{BB962C8B-B14F-4D97-AF65-F5344CB8AC3E}">
        <p14:creationId xmlns:p14="http://schemas.microsoft.com/office/powerpoint/2010/main" val="31502992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32040" y="1409333"/>
            <a:ext cx="9002713" cy="504825"/>
          </a:xfrm>
        </p:spPr>
        <p:txBody>
          <a:bodyPr>
            <a:normAutofit/>
          </a:bodyPr>
          <a:lstStyle/>
          <a:p>
            <a:r>
              <a:rPr lang="vi" b="1" dirty="0" smtClean="0">
                <a:solidFill>
                  <a:srgbClr val="00B0F0"/>
                </a:solidFill>
              </a:rPr>
              <a:t>Thiết kế </a:t>
            </a:r>
            <a:endParaRPr lang="en-US" b="1" dirty="0">
              <a:solidFill>
                <a:srgbClr val="00B0F0"/>
              </a:solidFill>
            </a:endParaRPr>
          </a:p>
        </p:txBody>
      </p:sp>
      <p:sp>
        <p:nvSpPr>
          <p:cNvPr id="4" name="Date Placeholder 3"/>
          <p:cNvSpPr>
            <a:spLocks noGrp="1"/>
          </p:cNvSpPr>
          <p:nvPr>
            <p:ph type="dt" sz="half" idx="10"/>
          </p:nvPr>
        </p:nvSpPr>
        <p:spPr/>
        <p:txBody>
          <a:bodyPr/>
          <a:lstStyle/>
          <a:p>
            <a:fld id="{7B8D3F34-0F2A-4DBF-8EDF-BDC6498C96CB}" type="datetime1">
              <a:rPr lang="vi-VN" smtClean="0"/>
              <a:t>25/10/2024</a:t>
            </a:fld>
            <a:endParaRPr lang="en-US" dirty="0"/>
          </a:p>
        </p:txBody>
      </p:sp>
      <p:sp>
        <p:nvSpPr>
          <p:cNvPr id="8" name="Title 1"/>
          <p:cNvSpPr>
            <a:spLocks noGrp="1"/>
          </p:cNvSpPr>
          <p:nvPr>
            <p:ph type="title"/>
          </p:nvPr>
        </p:nvSpPr>
        <p:spPr>
          <a:xfrm>
            <a:off x="2023066" y="529931"/>
            <a:ext cx="8911687" cy="826921"/>
          </a:xfrm>
        </p:spPr>
        <p:txBody>
          <a:bodyPr/>
          <a:lstStyle/>
          <a:p>
            <a:r>
              <a:rPr lang="en-US" b="1" dirty="0">
                <a:solidFill>
                  <a:srgbClr val="00B050"/>
                </a:solidFill>
              </a:rPr>
              <a:t>Q</a:t>
            </a:r>
            <a:r>
              <a:rPr lang="vi" b="1" dirty="0" smtClean="0">
                <a:solidFill>
                  <a:srgbClr val="00B050"/>
                </a:solidFill>
              </a:rPr>
              <a:t>uá trình thử nghiệm</a:t>
            </a:r>
            <a:endParaRPr lang="en-US" dirty="0"/>
          </a:p>
        </p:txBody>
      </p:sp>
      <p:sp>
        <p:nvSpPr>
          <p:cNvPr id="11" name="Rectangle 10"/>
          <p:cNvSpPr/>
          <p:nvPr/>
        </p:nvSpPr>
        <p:spPr>
          <a:xfrm>
            <a:off x="2286000" y="2072732"/>
            <a:ext cx="4855029" cy="1754326"/>
          </a:xfrm>
          <a:prstGeom prst="rect">
            <a:avLst/>
          </a:prstGeom>
        </p:spPr>
        <p:txBody>
          <a:bodyPr wrap="square">
            <a:spAutoFit/>
          </a:bodyPr>
          <a:lstStyle/>
          <a:p>
            <a:pPr marL="285750" indent="-285750">
              <a:lnSpc>
                <a:spcPct val="150000"/>
              </a:lnSpc>
              <a:buFont typeface="Wingdings" panose="05000000000000000000" pitchFamily="2" charset="2"/>
              <a:buChar char="Ø"/>
            </a:pPr>
            <a:r>
              <a:rPr lang="vi" dirty="0">
                <a:latin typeface="Calibri" panose="020F0502020204030204" pitchFamily="34" charset="0"/>
                <a:cs typeface="Calibri" panose="020F0502020204030204" pitchFamily="34" charset="0"/>
              </a:rPr>
              <a:t>Trả lời câu hỏi “Cách </a:t>
            </a:r>
            <a:r>
              <a:rPr lang="vi" dirty="0" smtClean="0">
                <a:latin typeface="Calibri" panose="020F0502020204030204" pitchFamily="34" charset="0"/>
                <a:cs typeface="Calibri" panose="020F0502020204030204" pitchFamily="34" charset="0"/>
              </a:rPr>
              <a:t>kiểm tra”</a:t>
            </a:r>
          </a:p>
          <a:p>
            <a:pPr marL="285750" indent="-285750">
              <a:lnSpc>
                <a:spcPct val="150000"/>
              </a:lnSpc>
              <a:buFont typeface="Wingdings" panose="05000000000000000000" pitchFamily="2" charset="2"/>
              <a:buChar char="Ø"/>
            </a:pPr>
            <a:r>
              <a:rPr lang="vi" dirty="0" smtClean="0">
                <a:latin typeface="Calibri" panose="020F0502020204030204" pitchFamily="34" charset="0"/>
                <a:cs typeface="Calibri" panose="020F0502020204030204" pitchFamily="34" charset="0"/>
              </a:rPr>
              <a:t>Thiết kế </a:t>
            </a:r>
            <a:r>
              <a:rPr lang="vi" dirty="0">
                <a:latin typeface="Calibri" panose="020F0502020204030204" pitchFamily="34" charset="0"/>
                <a:cs typeface="Calibri" panose="020F0502020204030204" pitchFamily="34" charset="0"/>
              </a:rPr>
              <a:t>và ưu tiên </a:t>
            </a:r>
            <a:r>
              <a:rPr lang="vi" dirty="0" smtClean="0">
                <a:latin typeface="Calibri" panose="020F0502020204030204" pitchFamily="34" charset="0"/>
                <a:cs typeface="Calibri" panose="020F0502020204030204" pitchFamily="34" charset="0"/>
              </a:rPr>
              <a:t>các trường hợp thử nghiệm</a:t>
            </a:r>
          </a:p>
          <a:p>
            <a:pPr marL="285750" indent="-285750">
              <a:lnSpc>
                <a:spcPct val="150000"/>
              </a:lnSpc>
              <a:buFont typeface="Wingdings" panose="05000000000000000000" pitchFamily="2" charset="2"/>
              <a:buChar char="Ø"/>
            </a:pPr>
            <a:r>
              <a:rPr lang="vi" dirty="0" smtClean="0">
                <a:latin typeface="Calibri" panose="020F0502020204030204" pitchFamily="34" charset="0"/>
                <a:cs typeface="Calibri" panose="020F0502020204030204" pitchFamily="34" charset="0"/>
              </a:rPr>
              <a:t>Xác định dữ liệu </a:t>
            </a:r>
            <a:r>
              <a:rPr lang="vi" dirty="0">
                <a:latin typeface="Calibri" panose="020F0502020204030204" pitchFamily="34" charset="0"/>
                <a:cs typeface="Calibri" panose="020F0502020204030204" pitchFamily="34" charset="0"/>
              </a:rPr>
              <a:t>thử nghiệm</a:t>
            </a:r>
          </a:p>
          <a:p>
            <a:pPr marL="285750" indent="-285750">
              <a:lnSpc>
                <a:spcPct val="150000"/>
              </a:lnSpc>
              <a:buFont typeface="Wingdings" panose="05000000000000000000" pitchFamily="2" charset="2"/>
              <a:buChar char="Ø"/>
            </a:pPr>
            <a:r>
              <a:rPr lang="vi" dirty="0" smtClean="0">
                <a:latin typeface="Calibri" panose="020F0502020204030204" pitchFamily="34" charset="0"/>
                <a:cs typeface="Calibri" panose="020F0502020204030204" pitchFamily="34" charset="0"/>
              </a:rPr>
              <a:t>Thiết kế </a:t>
            </a:r>
            <a:r>
              <a:rPr lang="vi" dirty="0">
                <a:latin typeface="Calibri" panose="020F0502020204030204" pitchFamily="34" charset="0"/>
                <a:cs typeface="Calibri" panose="020F0502020204030204" pitchFamily="34" charset="0"/>
              </a:rPr>
              <a:t>môi trường thử nghiệm</a:t>
            </a:r>
          </a:p>
        </p:txBody>
      </p:sp>
      <p:pic>
        <p:nvPicPr>
          <p:cNvPr id="2" name="Picture 1"/>
          <p:cNvPicPr>
            <a:picLocks noChangeAspect="1"/>
          </p:cNvPicPr>
          <p:nvPr/>
        </p:nvPicPr>
        <p:blipFill>
          <a:blip r:embed="rId3"/>
          <a:stretch>
            <a:fillRect/>
          </a:stretch>
        </p:blipFill>
        <p:spPr>
          <a:xfrm>
            <a:off x="7014481" y="1810479"/>
            <a:ext cx="3590339" cy="2478492"/>
          </a:xfrm>
          <a:prstGeom prst="rect">
            <a:avLst/>
          </a:prstGeom>
        </p:spPr>
      </p:pic>
    </p:spTree>
    <p:extLst>
      <p:ext uri="{BB962C8B-B14F-4D97-AF65-F5344CB8AC3E}">
        <p14:creationId xmlns:p14="http://schemas.microsoft.com/office/powerpoint/2010/main" val="36065853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32040" y="1409333"/>
            <a:ext cx="9002713" cy="504825"/>
          </a:xfrm>
        </p:spPr>
        <p:txBody>
          <a:bodyPr>
            <a:normAutofit/>
          </a:bodyPr>
          <a:lstStyle/>
          <a:p>
            <a:r>
              <a:rPr lang="vi" b="1" dirty="0" smtClean="0">
                <a:solidFill>
                  <a:srgbClr val="00B0F0"/>
                </a:solidFill>
              </a:rPr>
              <a:t>Thiết kế </a:t>
            </a:r>
            <a:endParaRPr lang="en-US" b="1" dirty="0">
              <a:solidFill>
                <a:srgbClr val="00B0F0"/>
              </a:solidFill>
            </a:endParaRPr>
          </a:p>
        </p:txBody>
      </p:sp>
      <p:sp>
        <p:nvSpPr>
          <p:cNvPr id="4" name="Date Placeholder 3"/>
          <p:cNvSpPr>
            <a:spLocks noGrp="1"/>
          </p:cNvSpPr>
          <p:nvPr>
            <p:ph type="dt" sz="half" idx="10"/>
          </p:nvPr>
        </p:nvSpPr>
        <p:spPr/>
        <p:txBody>
          <a:bodyPr/>
          <a:lstStyle/>
          <a:p>
            <a:fld id="{7B8D3F34-0F2A-4DBF-8EDF-BDC6498C96CB}" type="datetime1">
              <a:rPr lang="vi-VN" smtClean="0"/>
              <a:t>25/10/2024</a:t>
            </a:fld>
            <a:endParaRPr lang="en-US" dirty="0"/>
          </a:p>
        </p:txBody>
      </p:sp>
      <p:sp>
        <p:nvSpPr>
          <p:cNvPr id="8" name="Title 1"/>
          <p:cNvSpPr>
            <a:spLocks noGrp="1"/>
          </p:cNvSpPr>
          <p:nvPr>
            <p:ph type="title"/>
          </p:nvPr>
        </p:nvSpPr>
        <p:spPr>
          <a:xfrm>
            <a:off x="2023066" y="529931"/>
            <a:ext cx="8911687" cy="826921"/>
          </a:xfrm>
        </p:spPr>
        <p:txBody>
          <a:bodyPr/>
          <a:lstStyle/>
          <a:p>
            <a:r>
              <a:rPr lang="en-US" b="1" dirty="0">
                <a:solidFill>
                  <a:srgbClr val="00B050"/>
                </a:solidFill>
              </a:rPr>
              <a:t>Q</a:t>
            </a:r>
            <a:r>
              <a:rPr lang="vi" b="1" dirty="0" smtClean="0">
                <a:solidFill>
                  <a:srgbClr val="00B050"/>
                </a:solidFill>
              </a:rPr>
              <a:t>uá trình thử nghiệm</a:t>
            </a:r>
            <a:endParaRPr lang="en-US" dirty="0"/>
          </a:p>
        </p:txBody>
      </p:sp>
      <p:pic>
        <p:nvPicPr>
          <p:cNvPr id="5" name="Picture 4"/>
          <p:cNvPicPr>
            <a:picLocks noChangeAspect="1"/>
          </p:cNvPicPr>
          <p:nvPr/>
        </p:nvPicPr>
        <p:blipFill>
          <a:blip r:embed="rId3"/>
          <a:stretch>
            <a:fillRect/>
          </a:stretch>
        </p:blipFill>
        <p:spPr>
          <a:xfrm>
            <a:off x="1780148" y="2172801"/>
            <a:ext cx="9727747" cy="3400330"/>
          </a:xfrm>
          <a:prstGeom prst="rect">
            <a:avLst/>
          </a:prstGeom>
        </p:spPr>
      </p:pic>
    </p:spTree>
    <p:extLst>
      <p:ext uri="{BB962C8B-B14F-4D97-AF65-F5344CB8AC3E}">
        <p14:creationId xmlns:p14="http://schemas.microsoft.com/office/powerpoint/2010/main" val="8477369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32040" y="1409333"/>
            <a:ext cx="9002713" cy="504825"/>
          </a:xfrm>
        </p:spPr>
        <p:txBody>
          <a:bodyPr>
            <a:normAutofit/>
          </a:bodyPr>
          <a:lstStyle/>
          <a:p>
            <a:r>
              <a:rPr lang="vi" b="1" dirty="0">
                <a:solidFill>
                  <a:srgbClr val="00B0F0"/>
                </a:solidFill>
              </a:rPr>
              <a:t>Thực hiện </a:t>
            </a:r>
            <a:r>
              <a:rPr lang="vi" b="1" dirty="0" smtClean="0">
                <a:solidFill>
                  <a:srgbClr val="00B0F0"/>
                </a:solidFill>
              </a:rPr>
              <a:t>thử nghiệm</a:t>
            </a:r>
          </a:p>
        </p:txBody>
      </p:sp>
      <p:sp>
        <p:nvSpPr>
          <p:cNvPr id="4" name="Date Placeholder 3"/>
          <p:cNvSpPr>
            <a:spLocks noGrp="1"/>
          </p:cNvSpPr>
          <p:nvPr>
            <p:ph type="dt" sz="half" idx="10"/>
          </p:nvPr>
        </p:nvSpPr>
        <p:spPr/>
        <p:txBody>
          <a:bodyPr/>
          <a:lstStyle/>
          <a:p>
            <a:fld id="{7B8D3F34-0F2A-4DBF-8EDF-BDC6498C96CB}" type="datetime1">
              <a:rPr lang="vi-VN" smtClean="0"/>
              <a:t>25/10/2024</a:t>
            </a:fld>
            <a:endParaRPr lang="en-US" dirty="0"/>
          </a:p>
        </p:txBody>
      </p:sp>
      <p:sp>
        <p:nvSpPr>
          <p:cNvPr id="8" name="Title 1"/>
          <p:cNvSpPr>
            <a:spLocks noGrp="1"/>
          </p:cNvSpPr>
          <p:nvPr>
            <p:ph type="title"/>
          </p:nvPr>
        </p:nvSpPr>
        <p:spPr>
          <a:xfrm>
            <a:off x="2023066" y="529931"/>
            <a:ext cx="8911687" cy="826921"/>
          </a:xfrm>
        </p:spPr>
        <p:txBody>
          <a:bodyPr/>
          <a:lstStyle/>
          <a:p>
            <a:r>
              <a:rPr lang="en-US" b="1" dirty="0">
                <a:solidFill>
                  <a:srgbClr val="00B050"/>
                </a:solidFill>
              </a:rPr>
              <a:t>Q</a:t>
            </a:r>
            <a:r>
              <a:rPr lang="vi" b="1" dirty="0" smtClean="0">
                <a:solidFill>
                  <a:srgbClr val="00B050"/>
                </a:solidFill>
              </a:rPr>
              <a:t>uá trình thử nghiệm</a:t>
            </a:r>
            <a:endParaRPr lang="en-US" dirty="0"/>
          </a:p>
        </p:txBody>
      </p:sp>
      <p:sp>
        <p:nvSpPr>
          <p:cNvPr id="11" name="Rectangle 10"/>
          <p:cNvSpPr/>
          <p:nvPr/>
        </p:nvSpPr>
        <p:spPr>
          <a:xfrm>
            <a:off x="2286000" y="2072732"/>
            <a:ext cx="4855029" cy="2532681"/>
          </a:xfrm>
          <a:prstGeom prst="rect">
            <a:avLst/>
          </a:prstGeom>
        </p:spPr>
        <p:txBody>
          <a:bodyPr wrap="square">
            <a:spAutoFit/>
          </a:bodyPr>
          <a:lstStyle/>
          <a:p>
            <a:pPr marL="285750" indent="-285750">
              <a:lnSpc>
                <a:spcPct val="150000"/>
              </a:lnSpc>
              <a:buFont typeface="Wingdings" panose="05000000000000000000" pitchFamily="2" charset="2"/>
              <a:buChar char="Ø"/>
            </a:pPr>
            <a:r>
              <a:rPr lang="vi" dirty="0">
                <a:latin typeface="Calibri" panose="020F0502020204030204" pitchFamily="34" charset="0"/>
                <a:cs typeface="Calibri" panose="020F0502020204030204" pitchFamily="34" charset="0"/>
              </a:rPr>
              <a:t>Trả lời câu hỏi “hiện tại chúng ta đã có sẵn mọi thứ để chạy thử nghiệm chưa”</a:t>
            </a:r>
            <a:endParaRPr lang="en-US" dirty="0" smtClean="0">
              <a:latin typeface="Calibri" panose="020F0502020204030204" pitchFamily="34" charset="0"/>
              <a:cs typeface="Calibri" panose="020F0502020204030204" pitchFamily="34" charset="0"/>
            </a:endParaRPr>
          </a:p>
          <a:p>
            <a:pPr marL="285750" indent="-285750">
              <a:lnSpc>
                <a:spcPct val="150000"/>
              </a:lnSpc>
              <a:buFont typeface="Wingdings" panose="05000000000000000000" pitchFamily="2" charset="2"/>
              <a:buChar char="Ø"/>
            </a:pPr>
            <a:r>
              <a:rPr lang="vi" dirty="0" smtClean="0">
                <a:latin typeface="Calibri" panose="020F0502020204030204" pitchFamily="34" charset="0"/>
                <a:cs typeface="Calibri" panose="020F0502020204030204" pitchFamily="34" charset="0"/>
              </a:rPr>
              <a:t>Phát triển </a:t>
            </a:r>
            <a:r>
              <a:rPr lang="vi" dirty="0">
                <a:latin typeface="Calibri" panose="020F0502020204030204" pitchFamily="34" charset="0"/>
                <a:cs typeface="Calibri" panose="020F0502020204030204" pitchFamily="34" charset="0"/>
              </a:rPr>
              <a:t>và ưu tiên </a:t>
            </a:r>
            <a:r>
              <a:rPr lang="vi" dirty="0" smtClean="0">
                <a:latin typeface="Calibri" panose="020F0502020204030204" pitchFamily="34" charset="0"/>
                <a:cs typeface="Calibri" panose="020F0502020204030204" pitchFamily="34" charset="0"/>
              </a:rPr>
              <a:t>các thủ tục kiểm tra</a:t>
            </a:r>
          </a:p>
          <a:p>
            <a:pPr marL="285750" indent="-285750">
              <a:lnSpc>
                <a:spcPct val="150000"/>
              </a:lnSpc>
              <a:buFont typeface="Wingdings" panose="05000000000000000000" pitchFamily="2" charset="2"/>
              <a:buChar char="Ø"/>
            </a:pPr>
            <a:r>
              <a:rPr lang="vi" dirty="0" smtClean="0">
                <a:latin typeface="Calibri" panose="020F0502020204030204" pitchFamily="34" charset="0"/>
                <a:cs typeface="Calibri" panose="020F0502020204030204" pitchFamily="34" charset="0"/>
              </a:rPr>
              <a:t>Tạo </a:t>
            </a:r>
            <a:r>
              <a:rPr lang="vi" dirty="0">
                <a:latin typeface="Calibri" panose="020F0502020204030204" pitchFamily="34" charset="0"/>
                <a:cs typeface="Calibri" panose="020F0502020204030204" pitchFamily="34" charset="0"/>
              </a:rPr>
              <a:t>các bộ test, sắp xếp chúng theo </a:t>
            </a:r>
            <a:r>
              <a:rPr lang="vi" dirty="0" smtClean="0">
                <a:latin typeface="Calibri" panose="020F0502020204030204" pitchFamily="34" charset="0"/>
                <a:cs typeface="Calibri" panose="020F0502020204030204" pitchFamily="34" charset="0"/>
              </a:rPr>
              <a:t>lịch thực hiện test</a:t>
            </a:r>
          </a:p>
          <a:p>
            <a:pPr marL="285750" indent="-285750">
              <a:lnSpc>
                <a:spcPct val="150000"/>
              </a:lnSpc>
              <a:buFont typeface="Wingdings" panose="05000000000000000000" pitchFamily="2" charset="2"/>
              <a:buChar char="Ø"/>
            </a:pPr>
            <a:r>
              <a:rPr lang="vi" dirty="0" smtClean="0">
                <a:latin typeface="Calibri" panose="020F0502020204030204" pitchFamily="34" charset="0"/>
                <a:cs typeface="Calibri" panose="020F0502020204030204" pitchFamily="34" charset="0"/>
              </a:rPr>
              <a:t>Xây dựng </a:t>
            </a:r>
            <a:r>
              <a:rPr lang="vi" dirty="0">
                <a:latin typeface="Calibri" panose="020F0502020204030204" pitchFamily="34" charset="0"/>
                <a:cs typeface="Calibri" panose="020F0502020204030204" pitchFamily="34" charset="0"/>
              </a:rPr>
              <a:t>môi trường thử nghiệm</a:t>
            </a:r>
          </a:p>
        </p:txBody>
      </p:sp>
      <p:pic>
        <p:nvPicPr>
          <p:cNvPr id="5" name="Picture 4"/>
          <p:cNvPicPr>
            <a:picLocks noChangeAspect="1"/>
          </p:cNvPicPr>
          <p:nvPr/>
        </p:nvPicPr>
        <p:blipFill>
          <a:blip r:embed="rId3"/>
          <a:stretch>
            <a:fillRect/>
          </a:stretch>
        </p:blipFill>
        <p:spPr>
          <a:xfrm>
            <a:off x="7621361" y="2233688"/>
            <a:ext cx="3524250" cy="2371725"/>
          </a:xfrm>
          <a:prstGeom prst="rect">
            <a:avLst/>
          </a:prstGeom>
        </p:spPr>
      </p:pic>
    </p:spTree>
    <p:extLst>
      <p:ext uri="{BB962C8B-B14F-4D97-AF65-F5344CB8AC3E}">
        <p14:creationId xmlns:p14="http://schemas.microsoft.com/office/powerpoint/2010/main" val="21920855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32040" y="1409333"/>
            <a:ext cx="9002713" cy="504825"/>
          </a:xfrm>
        </p:spPr>
        <p:txBody>
          <a:bodyPr>
            <a:normAutofit/>
          </a:bodyPr>
          <a:lstStyle/>
          <a:p>
            <a:r>
              <a:rPr lang="vi" b="1" dirty="0">
                <a:solidFill>
                  <a:srgbClr val="00B0F0"/>
                </a:solidFill>
              </a:rPr>
              <a:t>Thực hiện kiểm tra</a:t>
            </a:r>
          </a:p>
        </p:txBody>
      </p:sp>
      <p:sp>
        <p:nvSpPr>
          <p:cNvPr id="4" name="Date Placeholder 3"/>
          <p:cNvSpPr>
            <a:spLocks noGrp="1"/>
          </p:cNvSpPr>
          <p:nvPr>
            <p:ph type="dt" sz="half" idx="10"/>
          </p:nvPr>
        </p:nvSpPr>
        <p:spPr/>
        <p:txBody>
          <a:bodyPr/>
          <a:lstStyle/>
          <a:p>
            <a:fld id="{7B8D3F34-0F2A-4DBF-8EDF-BDC6498C96CB}" type="datetime1">
              <a:rPr lang="vi-VN" smtClean="0"/>
              <a:t>25/10/2024</a:t>
            </a:fld>
            <a:endParaRPr lang="en-US" dirty="0"/>
          </a:p>
        </p:txBody>
      </p:sp>
      <p:sp>
        <p:nvSpPr>
          <p:cNvPr id="8" name="Title 1"/>
          <p:cNvSpPr>
            <a:spLocks noGrp="1"/>
          </p:cNvSpPr>
          <p:nvPr>
            <p:ph type="title"/>
          </p:nvPr>
        </p:nvSpPr>
        <p:spPr>
          <a:xfrm>
            <a:off x="2023066" y="529931"/>
            <a:ext cx="8911687" cy="826921"/>
          </a:xfrm>
        </p:spPr>
        <p:txBody>
          <a:bodyPr/>
          <a:lstStyle/>
          <a:p>
            <a:r>
              <a:rPr lang="en-US" b="1" dirty="0">
                <a:solidFill>
                  <a:srgbClr val="00B050"/>
                </a:solidFill>
              </a:rPr>
              <a:t>Q</a:t>
            </a:r>
            <a:r>
              <a:rPr lang="vi" b="1" dirty="0" smtClean="0">
                <a:solidFill>
                  <a:srgbClr val="00B050"/>
                </a:solidFill>
              </a:rPr>
              <a:t>uá trình thử nghiệm</a:t>
            </a:r>
            <a:endParaRPr lang="en-US" dirty="0"/>
          </a:p>
        </p:txBody>
      </p:sp>
      <p:sp>
        <p:nvSpPr>
          <p:cNvPr id="11" name="Rectangle 10"/>
          <p:cNvSpPr/>
          <p:nvPr/>
        </p:nvSpPr>
        <p:spPr>
          <a:xfrm>
            <a:off x="2286000" y="2442555"/>
            <a:ext cx="4855029" cy="1711366"/>
          </a:xfrm>
          <a:prstGeom prst="rect">
            <a:avLst/>
          </a:prstGeom>
        </p:spPr>
        <p:txBody>
          <a:bodyPr wrap="square">
            <a:spAutoFit/>
          </a:bodyPr>
          <a:lstStyle/>
          <a:p>
            <a:pPr marL="285750" indent="-285750">
              <a:lnSpc>
                <a:spcPct val="150000"/>
              </a:lnSpc>
              <a:buFont typeface="Wingdings" panose="05000000000000000000" pitchFamily="2" charset="2"/>
              <a:buChar char="Ø"/>
            </a:pPr>
            <a:r>
              <a:rPr lang="vi" dirty="0">
                <a:latin typeface="Calibri" panose="020F0502020204030204" pitchFamily="34" charset="0"/>
                <a:cs typeface="Calibri" panose="020F0502020204030204" pitchFamily="34" charset="0"/>
              </a:rPr>
              <a:t>Chạy </a:t>
            </a:r>
            <a:r>
              <a:rPr lang="vi" dirty="0" smtClean="0">
                <a:latin typeface="Calibri" panose="020F0502020204030204" pitchFamily="34" charset="0"/>
                <a:cs typeface="Calibri" panose="020F0502020204030204" pitchFamily="34" charset="0"/>
              </a:rPr>
              <a:t>bộ thử nghiệm</a:t>
            </a:r>
          </a:p>
          <a:p>
            <a:pPr marL="285750" indent="-285750">
              <a:lnSpc>
                <a:spcPct val="150000"/>
              </a:lnSpc>
              <a:buFont typeface="Wingdings" panose="05000000000000000000" pitchFamily="2" charset="2"/>
              <a:buChar char="Ø"/>
            </a:pPr>
            <a:r>
              <a:rPr lang="vi" dirty="0" smtClean="0">
                <a:latin typeface="Calibri" panose="020F0502020204030204" pitchFamily="34" charset="0"/>
                <a:cs typeface="Calibri" panose="020F0502020204030204" pitchFamily="34" charset="0"/>
              </a:rPr>
              <a:t>So sánh </a:t>
            </a:r>
            <a:r>
              <a:rPr lang="vi" dirty="0">
                <a:latin typeface="Calibri" panose="020F0502020204030204" pitchFamily="34" charset="0"/>
                <a:cs typeface="Calibri" panose="020F0502020204030204" pitchFamily="34" charset="0"/>
              </a:rPr>
              <a:t>kết quả thực tế với </a:t>
            </a:r>
            <a:r>
              <a:rPr lang="vi" dirty="0" smtClean="0">
                <a:latin typeface="Calibri" panose="020F0502020204030204" pitchFamily="34" charset="0"/>
                <a:cs typeface="Calibri" panose="020F0502020204030204" pitchFamily="34" charset="0"/>
              </a:rPr>
              <a:t>kết quả mong đợi</a:t>
            </a:r>
          </a:p>
          <a:p>
            <a:pPr marL="285750" indent="-285750">
              <a:lnSpc>
                <a:spcPct val="150000"/>
              </a:lnSpc>
              <a:buFont typeface="Wingdings" panose="05000000000000000000" pitchFamily="2" charset="2"/>
              <a:buChar char="Ø"/>
            </a:pPr>
            <a:r>
              <a:rPr lang="vi" dirty="0" smtClean="0">
                <a:latin typeface="Calibri" panose="020F0502020204030204" pitchFamily="34" charset="0"/>
                <a:cs typeface="Calibri" panose="020F0502020204030204" pitchFamily="34" charset="0"/>
              </a:rPr>
              <a:t>Báo cáo lỗi</a:t>
            </a:r>
          </a:p>
          <a:p>
            <a:pPr marL="285750" indent="-285750">
              <a:lnSpc>
                <a:spcPct val="150000"/>
              </a:lnSpc>
              <a:buFont typeface="Wingdings" panose="05000000000000000000" pitchFamily="2" charset="2"/>
              <a:buChar char="Ø"/>
            </a:pPr>
            <a:r>
              <a:rPr lang="vi" dirty="0" smtClean="0">
                <a:latin typeface="Calibri" panose="020F0502020204030204" pitchFamily="34" charset="0"/>
                <a:cs typeface="Calibri" panose="020F0502020204030204" pitchFamily="34" charset="0"/>
              </a:rPr>
              <a:t>xác nhận </a:t>
            </a:r>
            <a:r>
              <a:rPr lang="vi" dirty="0">
                <a:latin typeface="Calibri" panose="020F0502020204030204" pitchFamily="34" charset="0"/>
                <a:cs typeface="Calibri" panose="020F0502020204030204" pitchFamily="34" charset="0"/>
              </a:rPr>
              <a:t>và hồi quy</a:t>
            </a:r>
          </a:p>
        </p:txBody>
      </p:sp>
      <p:pic>
        <p:nvPicPr>
          <p:cNvPr id="2" name="Picture 1"/>
          <p:cNvPicPr>
            <a:picLocks noChangeAspect="1"/>
          </p:cNvPicPr>
          <p:nvPr/>
        </p:nvPicPr>
        <p:blipFill>
          <a:blip r:embed="rId3"/>
          <a:stretch>
            <a:fillRect/>
          </a:stretch>
        </p:blipFill>
        <p:spPr>
          <a:xfrm>
            <a:off x="7141029" y="2210384"/>
            <a:ext cx="3629981" cy="2081189"/>
          </a:xfrm>
          <a:prstGeom prst="rect">
            <a:avLst/>
          </a:prstGeom>
        </p:spPr>
      </p:pic>
    </p:spTree>
    <p:extLst>
      <p:ext uri="{BB962C8B-B14F-4D97-AF65-F5344CB8AC3E}">
        <p14:creationId xmlns:p14="http://schemas.microsoft.com/office/powerpoint/2010/main" val="38218486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185945"/>
            <a:ext cx="8911687" cy="728440"/>
          </a:xfrm>
        </p:spPr>
        <p:txBody>
          <a:bodyPr/>
          <a:lstStyle/>
          <a:p>
            <a:r>
              <a:rPr lang="vi" dirty="0" smtClean="0">
                <a:latin typeface="Calibri" panose="020F0502020204030204" pitchFamily="34" charset="0"/>
                <a:cs typeface="Calibri" panose="020F0502020204030204" pitchFamily="34" charset="0"/>
              </a:rPr>
              <a:t>Nội dung</a:t>
            </a:r>
            <a:endParaRPr lang="en-US" dirty="0">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p:txBody>
          <a:bodyPr/>
          <a:lstStyle/>
          <a:p>
            <a:r>
              <a:rPr lang="en-US" dirty="0" err="1" smtClean="0">
                <a:latin typeface="Calibri" panose="020F0502020204030204" pitchFamily="34" charset="0"/>
                <a:cs typeface="Calibri" panose="020F0502020204030204" pitchFamily="34" charset="0"/>
              </a:rPr>
              <a:t>Kiểm</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thử</a:t>
            </a:r>
            <a:r>
              <a:rPr lang="vi" dirty="0" smtClean="0">
                <a:latin typeface="Calibri" panose="020F0502020204030204" pitchFamily="34" charset="0"/>
                <a:cs typeface="Calibri" panose="020F0502020204030204" pitchFamily="34" charset="0"/>
              </a:rPr>
              <a:t> là gì?</a:t>
            </a:r>
          </a:p>
          <a:p>
            <a:r>
              <a:rPr lang="vi" dirty="0" smtClean="0">
                <a:latin typeface="Calibri" panose="020F0502020204030204" pitchFamily="34" charset="0"/>
                <a:cs typeface="Calibri" panose="020F0502020204030204" pitchFamily="34" charset="0"/>
              </a:rPr>
              <a:t>Tại sao </a:t>
            </a:r>
            <a:r>
              <a:rPr lang="en-US" dirty="0" err="1" smtClean="0">
                <a:latin typeface="Calibri" panose="020F0502020204030204" pitchFamily="34" charset="0"/>
                <a:cs typeface="Calibri" panose="020F0502020204030204" pitchFamily="34" charset="0"/>
              </a:rPr>
              <a:t>kiểm</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thử</a:t>
            </a:r>
            <a:r>
              <a:rPr lang="vi" dirty="0" smtClean="0">
                <a:latin typeface="Calibri" panose="020F0502020204030204" pitchFamily="34" charset="0"/>
                <a:cs typeface="Calibri" panose="020F0502020204030204" pitchFamily="34" charset="0"/>
              </a:rPr>
              <a:t> lại quan trọng?</a:t>
            </a:r>
          </a:p>
          <a:p>
            <a:r>
              <a:rPr lang="vi" dirty="0" smtClean="0">
                <a:latin typeface="Calibri" panose="020F0502020204030204" pitchFamily="34" charset="0"/>
                <a:cs typeface="Calibri" panose="020F0502020204030204" pitchFamily="34" charset="0"/>
              </a:rPr>
              <a:t>Bảy nguyên tắc </a:t>
            </a:r>
            <a:r>
              <a:rPr lang="en-US" dirty="0" err="1" smtClean="0">
                <a:latin typeface="Calibri" panose="020F0502020204030204" pitchFamily="34" charset="0"/>
                <a:cs typeface="Calibri" panose="020F0502020204030204" pitchFamily="34" charset="0"/>
              </a:rPr>
              <a:t>kiểm</a:t>
            </a:r>
            <a:r>
              <a:rPr lang="en-US" dirty="0" smtClean="0">
                <a:latin typeface="Calibri" panose="020F0502020204030204" pitchFamily="34" charset="0"/>
                <a:cs typeface="Calibri" panose="020F0502020204030204" pitchFamily="34" charset="0"/>
              </a:rPr>
              <a:t> </a:t>
            </a:r>
            <a:r>
              <a:rPr lang="vi" dirty="0" smtClean="0">
                <a:latin typeface="Calibri" panose="020F0502020204030204" pitchFamily="34" charset="0"/>
                <a:cs typeface="Calibri" panose="020F0502020204030204" pitchFamily="34" charset="0"/>
              </a:rPr>
              <a:t>thử</a:t>
            </a:r>
          </a:p>
          <a:p>
            <a:r>
              <a:rPr lang="en-US" dirty="0" err="1" smtClean="0">
                <a:latin typeface="Calibri" panose="020F0502020204030204" pitchFamily="34" charset="0"/>
                <a:cs typeface="Calibri" panose="020F0502020204030204" pitchFamily="34" charset="0"/>
              </a:rPr>
              <a:t>Quy</a:t>
            </a:r>
            <a:r>
              <a:rPr lang="vi" dirty="0" smtClean="0">
                <a:latin typeface="Calibri" panose="020F0502020204030204" pitchFamily="34" charset="0"/>
                <a:cs typeface="Calibri" panose="020F0502020204030204" pitchFamily="34" charset="0"/>
              </a:rPr>
              <a:t> trình </a:t>
            </a:r>
            <a:r>
              <a:rPr lang="en-US" dirty="0" err="1" smtClean="0">
                <a:latin typeface="Calibri" panose="020F0502020204030204" pitchFamily="34" charset="0"/>
                <a:cs typeface="Calibri" panose="020F0502020204030204" pitchFamily="34" charset="0"/>
              </a:rPr>
              <a:t>kiểm</a:t>
            </a:r>
            <a:r>
              <a:rPr lang="en-US" dirty="0" smtClean="0">
                <a:latin typeface="Calibri" panose="020F0502020204030204" pitchFamily="34" charset="0"/>
                <a:cs typeface="Calibri" panose="020F0502020204030204" pitchFamily="34" charset="0"/>
              </a:rPr>
              <a:t> </a:t>
            </a:r>
            <a:r>
              <a:rPr lang="vi" dirty="0" smtClean="0">
                <a:latin typeface="Calibri" panose="020F0502020204030204" pitchFamily="34" charset="0"/>
                <a:cs typeface="Calibri" panose="020F0502020204030204" pitchFamily="34" charset="0"/>
              </a:rPr>
              <a:t>thử</a:t>
            </a:r>
          </a:p>
          <a:p>
            <a:r>
              <a:rPr lang="vi" dirty="0" smtClean="0">
                <a:latin typeface="Calibri" panose="020F0502020204030204" pitchFamily="34" charset="0"/>
                <a:cs typeface="Calibri" panose="020F0502020204030204" pitchFamily="34" charset="0"/>
              </a:rPr>
              <a:t>Tâm lý </a:t>
            </a:r>
            <a:r>
              <a:rPr lang="en-US" dirty="0" err="1" smtClean="0">
                <a:latin typeface="Calibri" panose="020F0502020204030204" pitchFamily="34" charset="0"/>
                <a:cs typeface="Calibri" panose="020F0502020204030204" pitchFamily="34" charset="0"/>
              </a:rPr>
              <a:t>của</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kiểm</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thử</a:t>
            </a:r>
            <a:endParaRPr lang="en-US" dirty="0" smtClean="0">
              <a:latin typeface="Calibri" panose="020F0502020204030204" pitchFamily="34" charset="0"/>
              <a:cs typeface="Calibri" panose="020F0502020204030204" pitchFamily="34" charset="0"/>
            </a:endParaRPr>
          </a:p>
          <a:p>
            <a:r>
              <a:rPr lang="vi" dirty="0">
                <a:latin typeface="Calibri" panose="020F0502020204030204" pitchFamily="34" charset="0"/>
                <a:cs typeface="Calibri" panose="020F0502020204030204" pitchFamily="34" charset="0"/>
              </a:rPr>
              <a:t>Bài tập</a:t>
            </a:r>
          </a:p>
        </p:txBody>
      </p:sp>
      <p:sp>
        <p:nvSpPr>
          <p:cNvPr id="4" name="Date Placeholder 3"/>
          <p:cNvSpPr>
            <a:spLocks noGrp="1"/>
          </p:cNvSpPr>
          <p:nvPr>
            <p:ph type="dt" sz="half" idx="10"/>
          </p:nvPr>
        </p:nvSpPr>
        <p:spPr/>
        <p:txBody>
          <a:bodyPr/>
          <a:lstStyle/>
          <a:p>
            <a:fld id="{7B8D3F34-0F2A-4DBF-8EDF-BDC6498C96CB}" type="datetime1">
              <a:rPr lang="vi-VN" smtClean="0"/>
              <a:t>25/10/2024</a:t>
            </a:fld>
            <a:endParaRPr lang="en-US" dirty="0"/>
          </a:p>
        </p:txBody>
      </p:sp>
    </p:spTree>
    <p:extLst>
      <p:ext uri="{BB962C8B-B14F-4D97-AF65-F5344CB8AC3E}">
        <p14:creationId xmlns:p14="http://schemas.microsoft.com/office/powerpoint/2010/main" val="129059748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32040" y="1409333"/>
            <a:ext cx="9002713" cy="504825"/>
          </a:xfrm>
        </p:spPr>
        <p:txBody>
          <a:bodyPr>
            <a:normAutofit/>
          </a:bodyPr>
          <a:lstStyle/>
          <a:p>
            <a:r>
              <a:rPr lang="vi" b="1" dirty="0">
                <a:solidFill>
                  <a:srgbClr val="00B0F0"/>
                </a:solidFill>
              </a:rPr>
              <a:t>Thực hiện kiểm tra</a:t>
            </a:r>
          </a:p>
        </p:txBody>
      </p:sp>
      <p:sp>
        <p:nvSpPr>
          <p:cNvPr id="4" name="Date Placeholder 3"/>
          <p:cNvSpPr>
            <a:spLocks noGrp="1"/>
          </p:cNvSpPr>
          <p:nvPr>
            <p:ph type="dt" sz="half" idx="10"/>
          </p:nvPr>
        </p:nvSpPr>
        <p:spPr/>
        <p:txBody>
          <a:bodyPr/>
          <a:lstStyle/>
          <a:p>
            <a:fld id="{7B8D3F34-0F2A-4DBF-8EDF-BDC6498C96CB}" type="datetime1">
              <a:rPr lang="vi-VN" smtClean="0"/>
              <a:t>25/10/2024</a:t>
            </a:fld>
            <a:endParaRPr lang="en-US" dirty="0"/>
          </a:p>
        </p:txBody>
      </p:sp>
      <p:sp>
        <p:nvSpPr>
          <p:cNvPr id="8" name="Title 1"/>
          <p:cNvSpPr>
            <a:spLocks noGrp="1"/>
          </p:cNvSpPr>
          <p:nvPr>
            <p:ph type="title"/>
          </p:nvPr>
        </p:nvSpPr>
        <p:spPr>
          <a:xfrm>
            <a:off x="2023066" y="529931"/>
            <a:ext cx="8911687" cy="826921"/>
          </a:xfrm>
        </p:spPr>
        <p:txBody>
          <a:bodyPr/>
          <a:lstStyle/>
          <a:p>
            <a:r>
              <a:rPr lang="en-US" b="1" dirty="0">
                <a:solidFill>
                  <a:srgbClr val="00B050"/>
                </a:solidFill>
              </a:rPr>
              <a:t>Q</a:t>
            </a:r>
            <a:r>
              <a:rPr lang="vi" b="1" dirty="0" smtClean="0">
                <a:solidFill>
                  <a:srgbClr val="00B050"/>
                </a:solidFill>
              </a:rPr>
              <a:t>uá trình thử nghiệm</a:t>
            </a:r>
            <a:endParaRPr lang="en-US" dirty="0"/>
          </a:p>
        </p:txBody>
      </p:sp>
      <p:pic>
        <p:nvPicPr>
          <p:cNvPr id="5" name="Picture 4"/>
          <p:cNvPicPr>
            <a:picLocks noChangeAspect="1"/>
          </p:cNvPicPr>
          <p:nvPr/>
        </p:nvPicPr>
        <p:blipFill>
          <a:blip r:embed="rId3"/>
          <a:stretch>
            <a:fillRect/>
          </a:stretch>
        </p:blipFill>
        <p:spPr>
          <a:xfrm>
            <a:off x="3392941" y="1905008"/>
            <a:ext cx="5337402" cy="4595825"/>
          </a:xfrm>
          <a:prstGeom prst="rect">
            <a:avLst/>
          </a:prstGeom>
        </p:spPr>
      </p:pic>
    </p:spTree>
    <p:extLst>
      <p:ext uri="{BB962C8B-B14F-4D97-AF65-F5344CB8AC3E}">
        <p14:creationId xmlns:p14="http://schemas.microsoft.com/office/powerpoint/2010/main" val="27956490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32040" y="1409333"/>
            <a:ext cx="9002713" cy="504825"/>
          </a:xfrm>
        </p:spPr>
        <p:txBody>
          <a:bodyPr>
            <a:normAutofit/>
          </a:bodyPr>
          <a:lstStyle/>
          <a:p>
            <a:r>
              <a:rPr lang="vi" b="1" dirty="0">
                <a:solidFill>
                  <a:srgbClr val="00B0F0"/>
                </a:solidFill>
              </a:rPr>
              <a:t>Hoàn thành bài kiểm tra</a:t>
            </a:r>
          </a:p>
        </p:txBody>
      </p:sp>
      <p:sp>
        <p:nvSpPr>
          <p:cNvPr id="4" name="Date Placeholder 3"/>
          <p:cNvSpPr>
            <a:spLocks noGrp="1"/>
          </p:cNvSpPr>
          <p:nvPr>
            <p:ph type="dt" sz="half" idx="10"/>
          </p:nvPr>
        </p:nvSpPr>
        <p:spPr/>
        <p:txBody>
          <a:bodyPr/>
          <a:lstStyle/>
          <a:p>
            <a:fld id="{7B8D3F34-0F2A-4DBF-8EDF-BDC6498C96CB}" type="datetime1">
              <a:rPr lang="vi-VN" smtClean="0"/>
              <a:t>25/10/2024</a:t>
            </a:fld>
            <a:endParaRPr lang="en-US" dirty="0"/>
          </a:p>
        </p:txBody>
      </p:sp>
      <p:sp>
        <p:nvSpPr>
          <p:cNvPr id="8" name="Title 1"/>
          <p:cNvSpPr>
            <a:spLocks noGrp="1"/>
          </p:cNvSpPr>
          <p:nvPr>
            <p:ph type="title"/>
          </p:nvPr>
        </p:nvSpPr>
        <p:spPr>
          <a:xfrm>
            <a:off x="2023066" y="529931"/>
            <a:ext cx="8911687" cy="826921"/>
          </a:xfrm>
        </p:spPr>
        <p:txBody>
          <a:bodyPr/>
          <a:lstStyle/>
          <a:p>
            <a:r>
              <a:rPr lang="en-US" b="1" dirty="0">
                <a:solidFill>
                  <a:srgbClr val="00B050"/>
                </a:solidFill>
              </a:rPr>
              <a:t>Q</a:t>
            </a:r>
            <a:r>
              <a:rPr lang="vi" b="1" dirty="0" smtClean="0">
                <a:solidFill>
                  <a:srgbClr val="00B050"/>
                </a:solidFill>
              </a:rPr>
              <a:t>uá trình thử nghiệm</a:t>
            </a:r>
            <a:endParaRPr lang="en-US" dirty="0"/>
          </a:p>
        </p:txBody>
      </p:sp>
      <p:sp>
        <p:nvSpPr>
          <p:cNvPr id="11" name="Rectangle 10"/>
          <p:cNvSpPr/>
          <p:nvPr/>
        </p:nvSpPr>
        <p:spPr>
          <a:xfrm>
            <a:off x="2286000" y="2072732"/>
            <a:ext cx="4855029" cy="2126864"/>
          </a:xfrm>
          <a:prstGeom prst="rect">
            <a:avLst/>
          </a:prstGeom>
        </p:spPr>
        <p:txBody>
          <a:bodyPr wrap="square">
            <a:spAutoFit/>
          </a:bodyPr>
          <a:lstStyle/>
          <a:p>
            <a:pPr marL="285750" indent="-285750">
              <a:lnSpc>
                <a:spcPct val="150000"/>
              </a:lnSpc>
              <a:buFont typeface="Wingdings" panose="05000000000000000000" pitchFamily="2" charset="2"/>
              <a:buChar char="Ø"/>
            </a:pPr>
            <a:r>
              <a:rPr lang="vi" dirty="0">
                <a:latin typeface="Calibri" panose="020F0502020204030204" pitchFamily="34" charset="0"/>
                <a:cs typeface="Calibri" panose="020F0502020204030204" pitchFamily="34" charset="0"/>
              </a:rPr>
              <a:t>Thu thập dữ liệu từ </a:t>
            </a:r>
            <a:r>
              <a:rPr lang="vi" dirty="0" smtClean="0">
                <a:latin typeface="Calibri" panose="020F0502020204030204" pitchFamily="34" charset="0"/>
                <a:cs typeface="Calibri" panose="020F0502020204030204" pitchFamily="34" charset="0"/>
              </a:rPr>
              <a:t>các hoạt động thử nghiệm đã hoàn thành</a:t>
            </a:r>
          </a:p>
          <a:p>
            <a:pPr marL="285750" indent="-285750">
              <a:lnSpc>
                <a:spcPct val="150000"/>
              </a:lnSpc>
              <a:buFont typeface="Wingdings" panose="05000000000000000000" pitchFamily="2" charset="2"/>
              <a:buChar char="Ø"/>
            </a:pPr>
            <a:r>
              <a:rPr lang="vi" dirty="0" smtClean="0">
                <a:latin typeface="Calibri" panose="020F0502020204030204" pitchFamily="34" charset="0"/>
                <a:cs typeface="Calibri" panose="020F0502020204030204" pitchFamily="34" charset="0"/>
              </a:rPr>
              <a:t>Xảy ra </a:t>
            </a:r>
            <a:r>
              <a:rPr lang="vi" dirty="0">
                <a:latin typeface="Calibri" panose="020F0502020204030204" pitchFamily="34" charset="0"/>
                <a:cs typeface="Calibri" panose="020F0502020204030204" pitchFamily="34" charset="0"/>
              </a:rPr>
              <a:t>ở </a:t>
            </a:r>
            <a:r>
              <a:rPr lang="vi" dirty="0" smtClean="0">
                <a:latin typeface="Calibri" panose="020F0502020204030204" pitchFamily="34" charset="0"/>
                <a:cs typeface="Calibri" panose="020F0502020204030204" pitchFamily="34" charset="0"/>
              </a:rPr>
              <a:t>các mốc quan trọng của dự án</a:t>
            </a:r>
          </a:p>
          <a:p>
            <a:pPr marL="285750" indent="-285750">
              <a:lnSpc>
                <a:spcPct val="150000"/>
              </a:lnSpc>
              <a:buFont typeface="Wingdings" panose="05000000000000000000" pitchFamily="2" charset="2"/>
              <a:buChar char="Ø"/>
            </a:pPr>
            <a:r>
              <a:rPr lang="vi" dirty="0" smtClean="0">
                <a:latin typeface="Calibri" panose="020F0502020204030204" pitchFamily="34" charset="0"/>
                <a:cs typeface="Calibri" panose="020F0502020204030204" pitchFamily="34" charset="0"/>
              </a:rPr>
              <a:t>Kiểm tra báo cáo </a:t>
            </a:r>
            <a:r>
              <a:rPr lang="vi" dirty="0">
                <a:latin typeface="Calibri" panose="020F0502020204030204" pitchFamily="34" charset="0"/>
                <a:cs typeface="Calibri" panose="020F0502020204030204" pitchFamily="34" charset="0"/>
              </a:rPr>
              <a:t>lỗi</a:t>
            </a:r>
          </a:p>
          <a:p>
            <a:pPr marL="285750" indent="-285750">
              <a:lnSpc>
                <a:spcPct val="150000"/>
              </a:lnSpc>
              <a:buFont typeface="Wingdings" panose="05000000000000000000" pitchFamily="2" charset="2"/>
              <a:buChar char="Ø"/>
            </a:pPr>
            <a:r>
              <a:rPr lang="vi" dirty="0" smtClean="0">
                <a:latin typeface="Calibri" panose="020F0502020204030204" pitchFamily="34" charset="0"/>
                <a:cs typeface="Calibri" panose="020F0502020204030204" pitchFamily="34" charset="0"/>
              </a:rPr>
              <a:t>Tạo báo cáo </a:t>
            </a:r>
            <a:r>
              <a:rPr lang="vi" dirty="0">
                <a:latin typeface="Calibri" panose="020F0502020204030204" pitchFamily="34" charset="0"/>
                <a:cs typeface="Calibri" panose="020F0502020204030204" pitchFamily="34" charset="0"/>
              </a:rPr>
              <a:t>tóm tắt thử nghiệm</a:t>
            </a:r>
          </a:p>
          <a:p>
            <a:pPr marL="285750" indent="-285750">
              <a:lnSpc>
                <a:spcPct val="150000"/>
              </a:lnSpc>
              <a:buFont typeface="Wingdings" panose="05000000000000000000" pitchFamily="2" charset="2"/>
              <a:buChar char="Ø"/>
            </a:pPr>
            <a:r>
              <a:rPr lang="vi" dirty="0" smtClean="0">
                <a:latin typeface="Calibri" panose="020F0502020204030204" pitchFamily="34" charset="0"/>
                <a:cs typeface="Calibri" panose="020F0502020204030204" pitchFamily="34" charset="0"/>
              </a:rPr>
              <a:t>Bàn </a:t>
            </a:r>
            <a:r>
              <a:rPr lang="vi" dirty="0">
                <a:latin typeface="Calibri" panose="020F0502020204030204" pitchFamily="34" charset="0"/>
                <a:cs typeface="Calibri" panose="020F0502020204030204" pitchFamily="34" charset="0"/>
              </a:rPr>
              <a:t>giao </a:t>
            </a:r>
            <a:r>
              <a:rPr lang="vi" dirty="0" err="1">
                <a:latin typeface="Calibri" panose="020F0502020204030204" pitchFamily="34" charset="0"/>
                <a:cs typeface="Calibri" panose="020F0502020204030204" pitchFamily="34" charset="0"/>
              </a:rPr>
              <a:t>phần mềm kiểm tra</a:t>
            </a:r>
            <a:endParaRPr lang="en-US" dirty="0">
              <a:latin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3"/>
          <a:stretch>
            <a:fillRect/>
          </a:stretch>
        </p:blipFill>
        <p:spPr>
          <a:xfrm>
            <a:off x="6801530" y="1724355"/>
            <a:ext cx="3560082" cy="3215558"/>
          </a:xfrm>
          <a:prstGeom prst="rect">
            <a:avLst/>
          </a:prstGeom>
          <a:ln>
            <a:solidFill>
              <a:schemeClr val="accent5"/>
            </a:solidFill>
          </a:ln>
        </p:spPr>
      </p:pic>
    </p:spTree>
    <p:extLst>
      <p:ext uri="{BB962C8B-B14F-4D97-AF65-F5344CB8AC3E}">
        <p14:creationId xmlns:p14="http://schemas.microsoft.com/office/powerpoint/2010/main" val="244644378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32040" y="1409333"/>
            <a:ext cx="9002713" cy="504825"/>
          </a:xfrm>
        </p:spPr>
        <p:txBody>
          <a:bodyPr>
            <a:normAutofit/>
          </a:bodyPr>
          <a:lstStyle/>
          <a:p>
            <a:r>
              <a:rPr lang="vi" b="1" dirty="0">
                <a:solidFill>
                  <a:srgbClr val="00B0F0"/>
                </a:solidFill>
              </a:rPr>
              <a:t>Hoàn thành bài kiểm tra</a:t>
            </a:r>
          </a:p>
        </p:txBody>
      </p:sp>
      <p:sp>
        <p:nvSpPr>
          <p:cNvPr id="4" name="Date Placeholder 3"/>
          <p:cNvSpPr>
            <a:spLocks noGrp="1"/>
          </p:cNvSpPr>
          <p:nvPr>
            <p:ph type="dt" sz="half" idx="10"/>
          </p:nvPr>
        </p:nvSpPr>
        <p:spPr/>
        <p:txBody>
          <a:bodyPr/>
          <a:lstStyle/>
          <a:p>
            <a:fld id="{7B8D3F34-0F2A-4DBF-8EDF-BDC6498C96CB}" type="datetime1">
              <a:rPr lang="vi-VN" smtClean="0"/>
              <a:t>25/10/2024</a:t>
            </a:fld>
            <a:endParaRPr lang="en-US" dirty="0"/>
          </a:p>
        </p:txBody>
      </p:sp>
      <p:sp>
        <p:nvSpPr>
          <p:cNvPr id="8" name="Title 1"/>
          <p:cNvSpPr>
            <a:spLocks noGrp="1"/>
          </p:cNvSpPr>
          <p:nvPr>
            <p:ph type="title"/>
          </p:nvPr>
        </p:nvSpPr>
        <p:spPr>
          <a:xfrm>
            <a:off x="2023066" y="529931"/>
            <a:ext cx="8911687" cy="826921"/>
          </a:xfrm>
        </p:spPr>
        <p:txBody>
          <a:bodyPr/>
          <a:lstStyle/>
          <a:p>
            <a:r>
              <a:rPr lang="en-US" b="1" dirty="0">
                <a:solidFill>
                  <a:srgbClr val="00B050"/>
                </a:solidFill>
              </a:rPr>
              <a:t>Q</a:t>
            </a:r>
            <a:r>
              <a:rPr lang="vi" b="1" dirty="0" smtClean="0">
                <a:solidFill>
                  <a:srgbClr val="00B050"/>
                </a:solidFill>
              </a:rPr>
              <a:t>uá trình thử nghiệm</a:t>
            </a:r>
            <a:endParaRPr lang="en-US" dirty="0"/>
          </a:p>
        </p:txBody>
      </p:sp>
      <p:pic>
        <p:nvPicPr>
          <p:cNvPr id="2" name="Picture 1"/>
          <p:cNvPicPr>
            <a:picLocks noChangeAspect="1"/>
          </p:cNvPicPr>
          <p:nvPr/>
        </p:nvPicPr>
        <p:blipFill>
          <a:blip r:embed="rId3"/>
          <a:stretch>
            <a:fillRect/>
          </a:stretch>
        </p:blipFill>
        <p:spPr>
          <a:xfrm>
            <a:off x="3473904" y="1966639"/>
            <a:ext cx="5353050" cy="4400550"/>
          </a:xfrm>
          <a:prstGeom prst="rect">
            <a:avLst/>
          </a:prstGeom>
        </p:spPr>
      </p:pic>
    </p:spTree>
    <p:extLst>
      <p:ext uri="{BB962C8B-B14F-4D97-AF65-F5344CB8AC3E}">
        <p14:creationId xmlns:p14="http://schemas.microsoft.com/office/powerpoint/2010/main" val="12247451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32040" y="1409333"/>
            <a:ext cx="9002713" cy="504825"/>
          </a:xfrm>
        </p:spPr>
        <p:txBody>
          <a:bodyPr>
            <a:normAutofit/>
          </a:bodyPr>
          <a:lstStyle/>
          <a:p>
            <a:r>
              <a:rPr lang="vi" b="1" dirty="0">
                <a:solidFill>
                  <a:srgbClr val="00B0F0"/>
                </a:solidFill>
              </a:rPr>
              <a:t>Sản phẩm công việc thử nghiệm</a:t>
            </a:r>
          </a:p>
        </p:txBody>
      </p:sp>
      <p:sp>
        <p:nvSpPr>
          <p:cNvPr id="4" name="Date Placeholder 3"/>
          <p:cNvSpPr>
            <a:spLocks noGrp="1"/>
          </p:cNvSpPr>
          <p:nvPr>
            <p:ph type="dt" sz="half" idx="10"/>
          </p:nvPr>
        </p:nvSpPr>
        <p:spPr/>
        <p:txBody>
          <a:bodyPr/>
          <a:lstStyle/>
          <a:p>
            <a:fld id="{7B8D3F34-0F2A-4DBF-8EDF-BDC6498C96CB}" type="datetime1">
              <a:rPr lang="vi-VN" smtClean="0"/>
              <a:t>25/10/2024</a:t>
            </a:fld>
            <a:endParaRPr lang="en-US" dirty="0"/>
          </a:p>
        </p:txBody>
      </p:sp>
      <p:sp>
        <p:nvSpPr>
          <p:cNvPr id="8" name="Title 1"/>
          <p:cNvSpPr>
            <a:spLocks noGrp="1"/>
          </p:cNvSpPr>
          <p:nvPr>
            <p:ph type="title"/>
          </p:nvPr>
        </p:nvSpPr>
        <p:spPr>
          <a:xfrm>
            <a:off x="2023066" y="529931"/>
            <a:ext cx="8911687" cy="826921"/>
          </a:xfrm>
        </p:spPr>
        <p:txBody>
          <a:bodyPr/>
          <a:lstStyle/>
          <a:p>
            <a:r>
              <a:rPr lang="en-US" b="1" dirty="0">
                <a:solidFill>
                  <a:srgbClr val="00B050"/>
                </a:solidFill>
              </a:rPr>
              <a:t>Q</a:t>
            </a:r>
            <a:r>
              <a:rPr lang="vi" b="1" dirty="0" smtClean="0">
                <a:solidFill>
                  <a:srgbClr val="00B050"/>
                </a:solidFill>
              </a:rPr>
              <a:t>uá trình thử nghiệm</a:t>
            </a:r>
            <a:endParaRPr lang="en-US" dirty="0"/>
          </a:p>
        </p:txBody>
      </p:sp>
      <p:pic>
        <p:nvPicPr>
          <p:cNvPr id="5" name="Picture 4"/>
          <p:cNvPicPr>
            <a:picLocks noChangeAspect="1"/>
          </p:cNvPicPr>
          <p:nvPr/>
        </p:nvPicPr>
        <p:blipFill>
          <a:blip r:embed="rId3"/>
          <a:stretch>
            <a:fillRect/>
          </a:stretch>
        </p:blipFill>
        <p:spPr>
          <a:xfrm>
            <a:off x="2305050" y="2158773"/>
            <a:ext cx="8763368" cy="3741284"/>
          </a:xfrm>
          <a:prstGeom prst="rect">
            <a:avLst/>
          </a:prstGeom>
        </p:spPr>
      </p:pic>
    </p:spTree>
    <p:extLst>
      <p:ext uri="{BB962C8B-B14F-4D97-AF65-F5344CB8AC3E}">
        <p14:creationId xmlns:p14="http://schemas.microsoft.com/office/powerpoint/2010/main" val="19143031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8D3F34-0F2A-4DBF-8EDF-BDC6498C96CB}" type="datetime1">
              <a:rPr lang="vi-VN" smtClean="0"/>
              <a:t>25/10/2024</a:t>
            </a:fld>
            <a:endParaRPr lang="en-US" dirty="0"/>
          </a:p>
        </p:txBody>
      </p:sp>
      <p:sp>
        <p:nvSpPr>
          <p:cNvPr id="8" name="Title 1"/>
          <p:cNvSpPr>
            <a:spLocks noGrp="1"/>
          </p:cNvSpPr>
          <p:nvPr>
            <p:ph type="title"/>
          </p:nvPr>
        </p:nvSpPr>
        <p:spPr>
          <a:xfrm>
            <a:off x="2023066" y="529931"/>
            <a:ext cx="8911687" cy="826921"/>
          </a:xfrm>
        </p:spPr>
        <p:txBody>
          <a:bodyPr/>
          <a:lstStyle/>
          <a:p>
            <a:r>
              <a:rPr lang="vi" b="1" dirty="0">
                <a:solidFill>
                  <a:srgbClr val="00B050"/>
                </a:solidFill>
              </a:rPr>
              <a:t>Tâm lý kiểm tra</a:t>
            </a:r>
            <a:endParaRPr lang="en-US" dirty="0"/>
          </a:p>
        </p:txBody>
      </p:sp>
      <p:pic>
        <p:nvPicPr>
          <p:cNvPr id="2" name="Picture 1"/>
          <p:cNvPicPr>
            <a:picLocks noChangeAspect="1"/>
          </p:cNvPicPr>
          <p:nvPr/>
        </p:nvPicPr>
        <p:blipFill>
          <a:blip r:embed="rId3"/>
          <a:stretch>
            <a:fillRect/>
          </a:stretch>
        </p:blipFill>
        <p:spPr>
          <a:xfrm>
            <a:off x="3178869" y="1705535"/>
            <a:ext cx="4848225" cy="4610100"/>
          </a:xfrm>
          <a:prstGeom prst="rect">
            <a:avLst/>
          </a:prstGeom>
        </p:spPr>
      </p:pic>
    </p:spTree>
    <p:extLst>
      <p:ext uri="{BB962C8B-B14F-4D97-AF65-F5344CB8AC3E}">
        <p14:creationId xmlns:p14="http://schemas.microsoft.com/office/powerpoint/2010/main" val="22572739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32040" y="1409333"/>
            <a:ext cx="9002713" cy="504825"/>
          </a:xfrm>
        </p:spPr>
        <p:txBody>
          <a:bodyPr>
            <a:normAutofit/>
          </a:bodyPr>
          <a:lstStyle/>
          <a:p>
            <a:r>
              <a:rPr lang="vi" b="1" dirty="0">
                <a:solidFill>
                  <a:srgbClr val="00B0F0"/>
                </a:solidFill>
              </a:rPr>
              <a:t>Tâm lý con người &amp; Kiểm tra</a:t>
            </a:r>
          </a:p>
        </p:txBody>
      </p:sp>
      <p:sp>
        <p:nvSpPr>
          <p:cNvPr id="4" name="Date Placeholder 3"/>
          <p:cNvSpPr>
            <a:spLocks noGrp="1"/>
          </p:cNvSpPr>
          <p:nvPr>
            <p:ph type="dt" sz="half" idx="10"/>
          </p:nvPr>
        </p:nvSpPr>
        <p:spPr/>
        <p:txBody>
          <a:bodyPr/>
          <a:lstStyle/>
          <a:p>
            <a:fld id="{7B8D3F34-0F2A-4DBF-8EDF-BDC6498C96CB}" type="datetime1">
              <a:rPr lang="vi-VN" smtClean="0"/>
              <a:t>25/10/2024</a:t>
            </a:fld>
            <a:endParaRPr lang="en-US" dirty="0"/>
          </a:p>
        </p:txBody>
      </p:sp>
      <p:sp>
        <p:nvSpPr>
          <p:cNvPr id="8" name="Title 1"/>
          <p:cNvSpPr>
            <a:spLocks noGrp="1"/>
          </p:cNvSpPr>
          <p:nvPr>
            <p:ph type="title"/>
          </p:nvPr>
        </p:nvSpPr>
        <p:spPr>
          <a:xfrm>
            <a:off x="2023066" y="529931"/>
            <a:ext cx="8911687" cy="826921"/>
          </a:xfrm>
        </p:spPr>
        <p:txBody>
          <a:bodyPr/>
          <a:lstStyle/>
          <a:p>
            <a:r>
              <a:rPr lang="vi" b="1" dirty="0">
                <a:solidFill>
                  <a:srgbClr val="00B050"/>
                </a:solidFill>
              </a:rPr>
              <a:t>Tâm lý kiểm tra</a:t>
            </a:r>
            <a:endParaRPr lang="en-US" dirty="0"/>
          </a:p>
        </p:txBody>
      </p:sp>
      <p:sp>
        <p:nvSpPr>
          <p:cNvPr id="5" name="Rectangle 4"/>
          <p:cNvSpPr/>
          <p:nvPr/>
        </p:nvSpPr>
        <p:spPr>
          <a:xfrm>
            <a:off x="1987703" y="1966639"/>
            <a:ext cx="8982411" cy="2126864"/>
          </a:xfrm>
          <a:prstGeom prst="rect">
            <a:avLst/>
          </a:prstGeom>
        </p:spPr>
        <p:txBody>
          <a:bodyPr wrap="square">
            <a:spAutoFit/>
          </a:bodyPr>
          <a:lstStyle/>
          <a:p>
            <a:pPr marL="285750" indent="-285750">
              <a:lnSpc>
                <a:spcPct val="150000"/>
              </a:lnSpc>
              <a:buFont typeface="Wingdings" panose="05000000000000000000" pitchFamily="2" charset="2"/>
              <a:buChar char="Ø"/>
            </a:pPr>
            <a:r>
              <a:rPr lang="vi" dirty="0">
                <a:latin typeface="Calibri" panose="020F0502020204030204" pitchFamily="34" charset="0"/>
                <a:cs typeface="Calibri" panose="020F0502020204030204" pitchFamily="34" charset="0"/>
              </a:rPr>
              <a:t>Việc xác định các khiếm khuyết có thể được coi là sự chỉ trích đối với sản phẩm và </a:t>
            </a:r>
            <a:r>
              <a:rPr lang="vi" dirty="0" smtClean="0">
                <a:latin typeface="Calibri" panose="020F0502020204030204" pitchFamily="34" charset="0"/>
                <a:cs typeface="Calibri" panose="020F0502020204030204" pitchFamily="34" charset="0"/>
              </a:rPr>
              <a:t>tác giả của nó.</a:t>
            </a:r>
          </a:p>
          <a:p>
            <a:pPr marL="285750" indent="-285750">
              <a:lnSpc>
                <a:spcPct val="150000"/>
              </a:lnSpc>
              <a:buFont typeface="Wingdings" panose="05000000000000000000" pitchFamily="2" charset="2"/>
              <a:buChar char="Ø"/>
            </a:pPr>
            <a:r>
              <a:rPr lang="vi" dirty="0" smtClean="0">
                <a:latin typeface="Calibri" panose="020F0502020204030204" pitchFamily="34" charset="0"/>
                <a:cs typeface="Calibri" panose="020F0502020204030204" pitchFamily="34" charset="0"/>
              </a:rPr>
              <a:t>xác nhận </a:t>
            </a:r>
            <a:r>
              <a:rPr lang="vi" dirty="0">
                <a:latin typeface="Calibri" panose="020F0502020204030204" pitchFamily="34" charset="0"/>
                <a:cs typeface="Calibri" panose="020F0502020204030204" pitchFamily="34" charset="0"/>
              </a:rPr>
              <a:t>có thể gây khó khăn cho việc chấp nhận thông tin không đồng tình với </a:t>
            </a:r>
            <a:r>
              <a:rPr lang="vi" dirty="0" smtClean="0">
                <a:latin typeface="Calibri" panose="020F0502020204030204" pitchFamily="34" charset="0"/>
                <a:cs typeface="Calibri" panose="020F0502020204030204" pitchFamily="34" charset="0"/>
              </a:rPr>
              <a:t>niềm tin hiện tại.</a:t>
            </a:r>
          </a:p>
          <a:p>
            <a:pPr marL="285750" indent="-285750">
              <a:lnSpc>
                <a:spcPct val="150000"/>
              </a:lnSpc>
              <a:buFont typeface="Wingdings" panose="05000000000000000000" pitchFamily="2" charset="2"/>
              <a:buChar char="Ø"/>
            </a:pPr>
            <a:r>
              <a:rPr lang="vi" dirty="0" smtClean="0">
                <a:latin typeface="Calibri" panose="020F0502020204030204" pitchFamily="34" charset="0"/>
                <a:cs typeface="Calibri" panose="020F0502020204030204" pitchFamily="34" charset="0"/>
              </a:rPr>
              <a:t>về nhận thức </a:t>
            </a:r>
            <a:r>
              <a:rPr lang="vi" dirty="0">
                <a:latin typeface="Calibri" panose="020F0502020204030204" pitchFamily="34" charset="0"/>
                <a:cs typeface="Calibri" panose="020F0502020204030204" pitchFamily="34" charset="0"/>
              </a:rPr>
              <a:t>có thể khiến mọi người khó hiểu hoặc khó chấp nhận thông tin do </a:t>
            </a:r>
            <a:r>
              <a:rPr lang="vi" dirty="0" smtClean="0">
                <a:latin typeface="Calibri" panose="020F0502020204030204" pitchFamily="34" charset="0"/>
                <a:cs typeface="Calibri" panose="020F0502020204030204" pitchFamily="34" charset="0"/>
              </a:rPr>
              <a:t>thử nghiệm đưa ra.</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179462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32040" y="1409333"/>
            <a:ext cx="9002713" cy="504825"/>
          </a:xfrm>
        </p:spPr>
        <p:txBody>
          <a:bodyPr>
            <a:normAutofit/>
          </a:bodyPr>
          <a:lstStyle/>
          <a:p>
            <a:r>
              <a:rPr lang="vi" b="1" dirty="0">
                <a:solidFill>
                  <a:srgbClr val="00B0F0"/>
                </a:solidFill>
              </a:rPr>
              <a:t>Những cách giao tiếp tốt</a:t>
            </a:r>
          </a:p>
        </p:txBody>
      </p:sp>
      <p:sp>
        <p:nvSpPr>
          <p:cNvPr id="4" name="Date Placeholder 3"/>
          <p:cNvSpPr>
            <a:spLocks noGrp="1"/>
          </p:cNvSpPr>
          <p:nvPr>
            <p:ph type="dt" sz="half" idx="10"/>
          </p:nvPr>
        </p:nvSpPr>
        <p:spPr/>
        <p:txBody>
          <a:bodyPr/>
          <a:lstStyle/>
          <a:p>
            <a:fld id="{7B8D3F34-0F2A-4DBF-8EDF-BDC6498C96CB}" type="datetime1">
              <a:rPr lang="vi-VN" smtClean="0"/>
              <a:t>25/10/2024</a:t>
            </a:fld>
            <a:endParaRPr lang="en-US" dirty="0"/>
          </a:p>
        </p:txBody>
      </p:sp>
      <p:sp>
        <p:nvSpPr>
          <p:cNvPr id="8" name="Title 1"/>
          <p:cNvSpPr>
            <a:spLocks noGrp="1"/>
          </p:cNvSpPr>
          <p:nvPr>
            <p:ph type="title"/>
          </p:nvPr>
        </p:nvSpPr>
        <p:spPr>
          <a:xfrm>
            <a:off x="2023066" y="529931"/>
            <a:ext cx="8911687" cy="826921"/>
          </a:xfrm>
        </p:spPr>
        <p:txBody>
          <a:bodyPr/>
          <a:lstStyle/>
          <a:p>
            <a:r>
              <a:rPr lang="vi" b="1" dirty="0">
                <a:solidFill>
                  <a:srgbClr val="00B050"/>
                </a:solidFill>
              </a:rPr>
              <a:t>Tâm lý kiểm tra</a:t>
            </a:r>
            <a:endParaRPr lang="en-US" dirty="0"/>
          </a:p>
        </p:txBody>
      </p:sp>
      <p:sp>
        <p:nvSpPr>
          <p:cNvPr id="5" name="Rectangle 4"/>
          <p:cNvSpPr/>
          <p:nvPr/>
        </p:nvSpPr>
        <p:spPr>
          <a:xfrm>
            <a:off x="1987704" y="1966639"/>
            <a:ext cx="5947982" cy="3373359"/>
          </a:xfrm>
          <a:prstGeom prst="rect">
            <a:avLst/>
          </a:prstGeom>
        </p:spPr>
        <p:txBody>
          <a:bodyPr wrap="square">
            <a:spAutoFit/>
          </a:bodyPr>
          <a:lstStyle/>
          <a:p>
            <a:pPr marL="285750" indent="-285750">
              <a:lnSpc>
                <a:spcPct val="150000"/>
              </a:lnSpc>
              <a:buFont typeface="Wingdings" panose="05000000000000000000" pitchFamily="2" charset="2"/>
              <a:buChar char="Ø"/>
            </a:pPr>
            <a:r>
              <a:rPr lang="vi" dirty="0" smtClean="0">
                <a:latin typeface="Calibri" panose="020F0502020204030204" pitchFamily="34" charset="0"/>
                <a:cs typeface="Calibri" panose="020F0502020204030204" pitchFamily="34" charset="0"/>
              </a:rPr>
              <a:t>Bắt đầu </a:t>
            </a:r>
            <a:r>
              <a:rPr lang="vi" dirty="0">
                <a:latin typeface="Calibri" panose="020F0502020204030204" pitchFamily="34" charset="0"/>
                <a:cs typeface="Calibri" panose="020F0502020204030204" pitchFamily="34" charset="0"/>
              </a:rPr>
              <a:t>bằng sự hợp tác thay vì chiến đấu. Nhắc nhở mọi người về mục tiêu chung là </a:t>
            </a:r>
            <a:r>
              <a:rPr lang="vi" dirty="0" smtClean="0">
                <a:latin typeface="Calibri" panose="020F0502020204030204" pitchFamily="34" charset="0"/>
                <a:cs typeface="Calibri" panose="020F0502020204030204" pitchFamily="34" charset="0"/>
              </a:rPr>
              <a:t>hệ thống chất lượng tốt hơn.</a:t>
            </a:r>
          </a:p>
          <a:p>
            <a:pPr marL="285750" indent="-285750">
              <a:lnSpc>
                <a:spcPct val="150000"/>
              </a:lnSpc>
              <a:buFont typeface="Wingdings" panose="05000000000000000000" pitchFamily="2" charset="2"/>
              <a:buChar char="Ø"/>
            </a:pPr>
            <a:r>
              <a:rPr lang="vi" dirty="0" smtClean="0">
                <a:latin typeface="Calibri" panose="020F0502020204030204" pitchFamily="34" charset="0"/>
                <a:cs typeface="Calibri" panose="020F0502020204030204" pitchFamily="34" charset="0"/>
              </a:rPr>
              <a:t>Nhấn mạnh </a:t>
            </a:r>
            <a:r>
              <a:rPr lang="vi" dirty="0">
                <a:latin typeface="Calibri" panose="020F0502020204030204" pitchFamily="34" charset="0"/>
                <a:cs typeface="Calibri" panose="020F0502020204030204" pitchFamily="34" charset="0"/>
              </a:rPr>
              <a:t>lợi ích của </a:t>
            </a:r>
            <a:r>
              <a:rPr lang="vi" dirty="0" smtClean="0">
                <a:latin typeface="Calibri" panose="020F0502020204030204" pitchFamily="34" charset="0"/>
                <a:cs typeface="Calibri" panose="020F0502020204030204" pitchFamily="34" charset="0"/>
              </a:rPr>
              <a:t>việc thử nghiệm.</a:t>
            </a:r>
          </a:p>
          <a:p>
            <a:pPr marL="285750" indent="-285750">
              <a:lnSpc>
                <a:spcPct val="150000"/>
              </a:lnSpc>
              <a:buFont typeface="Wingdings" panose="05000000000000000000" pitchFamily="2" charset="2"/>
              <a:buChar char="Ø"/>
            </a:pPr>
            <a:r>
              <a:rPr lang="vi" dirty="0" smtClean="0">
                <a:latin typeface="Calibri" panose="020F0502020204030204" pitchFamily="34" charset="0"/>
                <a:cs typeface="Calibri" panose="020F0502020204030204" pitchFamily="34" charset="0"/>
              </a:rPr>
              <a:t>Ví </a:t>
            </a:r>
            <a:r>
              <a:rPr lang="vi" dirty="0">
                <a:latin typeface="Calibri" panose="020F0502020204030204" pitchFamily="34" charset="0"/>
                <a:cs typeface="Calibri" panose="020F0502020204030204" pitchFamily="34" charset="0"/>
              </a:rPr>
              <a:t>dụ, đối với các tác giả, thông tin về khiếm khuyết có thể giúp họ cải thiện sản phẩm công việc và </a:t>
            </a:r>
            <a:r>
              <a:rPr lang="vi" dirty="0" smtClean="0">
                <a:latin typeface="Calibri" panose="020F0502020204030204" pitchFamily="34" charset="0"/>
                <a:cs typeface="Calibri" panose="020F0502020204030204" pitchFamily="34" charset="0"/>
              </a:rPr>
              <a:t>kỹ năng của mình.</a:t>
            </a:r>
          </a:p>
          <a:p>
            <a:pPr marL="285750" indent="-285750">
              <a:lnSpc>
                <a:spcPct val="150000"/>
              </a:lnSpc>
              <a:buFont typeface="Wingdings" panose="05000000000000000000" pitchFamily="2" charset="2"/>
              <a:buChar char="Ø"/>
            </a:pPr>
            <a:r>
              <a:rPr lang="vi" dirty="0" smtClean="0">
                <a:latin typeface="Calibri" panose="020F0502020204030204" pitchFamily="34" charset="0"/>
                <a:cs typeface="Calibri" panose="020F0502020204030204" pitchFamily="34" charset="0"/>
              </a:rPr>
              <a:t>Đối với </a:t>
            </a:r>
            <a:r>
              <a:rPr lang="vi" dirty="0">
                <a:latin typeface="Calibri" panose="020F0502020204030204" pitchFamily="34" charset="0"/>
                <a:cs typeface="Calibri" panose="020F0502020204030204" pitchFamily="34" charset="0"/>
              </a:rPr>
              <a:t>tổ chức, các lỗi được tìm thấy và khắc phục trong quá trình thử nghiệm sẽ tiết kiệm thời gian, tiền bạc và giảm rủi ro chung đối với chất lượng sản phẩm.</a:t>
            </a:r>
          </a:p>
        </p:txBody>
      </p:sp>
      <p:pic>
        <p:nvPicPr>
          <p:cNvPr id="2" name="Picture 1"/>
          <p:cNvPicPr>
            <a:picLocks noChangeAspect="1"/>
          </p:cNvPicPr>
          <p:nvPr/>
        </p:nvPicPr>
        <p:blipFill>
          <a:blip r:embed="rId3"/>
          <a:stretch>
            <a:fillRect/>
          </a:stretch>
        </p:blipFill>
        <p:spPr>
          <a:xfrm>
            <a:off x="8109857" y="2542084"/>
            <a:ext cx="3572209" cy="2403122"/>
          </a:xfrm>
          <a:prstGeom prst="rect">
            <a:avLst/>
          </a:prstGeom>
        </p:spPr>
      </p:pic>
    </p:spTree>
    <p:extLst>
      <p:ext uri="{BB962C8B-B14F-4D97-AF65-F5344CB8AC3E}">
        <p14:creationId xmlns:p14="http://schemas.microsoft.com/office/powerpoint/2010/main" val="148817970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32040" y="1409333"/>
            <a:ext cx="9002713" cy="504825"/>
          </a:xfrm>
        </p:spPr>
        <p:txBody>
          <a:bodyPr>
            <a:normAutofit/>
          </a:bodyPr>
          <a:lstStyle/>
          <a:p>
            <a:r>
              <a:rPr lang="vi" b="1" dirty="0">
                <a:solidFill>
                  <a:srgbClr val="00B0F0"/>
                </a:solidFill>
              </a:rPr>
              <a:t>Nhà phát triển Vs. </a:t>
            </a:r>
            <a:r>
              <a:rPr lang="vi" b="1" dirty="0" smtClean="0">
                <a:solidFill>
                  <a:srgbClr val="00B0F0"/>
                </a:solidFill>
              </a:rPr>
              <a:t>Tư duy </a:t>
            </a:r>
            <a:endParaRPr lang="en-US" b="1" dirty="0">
              <a:solidFill>
                <a:srgbClr val="00B0F0"/>
              </a:solidFill>
            </a:endParaRPr>
          </a:p>
        </p:txBody>
      </p:sp>
      <p:sp>
        <p:nvSpPr>
          <p:cNvPr id="4" name="Date Placeholder 3"/>
          <p:cNvSpPr>
            <a:spLocks noGrp="1"/>
          </p:cNvSpPr>
          <p:nvPr>
            <p:ph type="dt" sz="half" idx="10"/>
          </p:nvPr>
        </p:nvSpPr>
        <p:spPr/>
        <p:txBody>
          <a:bodyPr/>
          <a:lstStyle/>
          <a:p>
            <a:fld id="{7B8D3F34-0F2A-4DBF-8EDF-BDC6498C96CB}" type="datetime1">
              <a:rPr lang="vi-VN" smtClean="0"/>
              <a:t>25/10/2024</a:t>
            </a:fld>
            <a:endParaRPr lang="en-US" dirty="0"/>
          </a:p>
        </p:txBody>
      </p:sp>
      <p:sp>
        <p:nvSpPr>
          <p:cNvPr id="8" name="Title 1"/>
          <p:cNvSpPr>
            <a:spLocks noGrp="1"/>
          </p:cNvSpPr>
          <p:nvPr>
            <p:ph type="title"/>
          </p:nvPr>
        </p:nvSpPr>
        <p:spPr>
          <a:xfrm>
            <a:off x="2023066" y="529931"/>
            <a:ext cx="8911687" cy="826921"/>
          </a:xfrm>
        </p:spPr>
        <p:txBody>
          <a:bodyPr/>
          <a:lstStyle/>
          <a:p>
            <a:r>
              <a:rPr lang="vi" b="1" dirty="0">
                <a:solidFill>
                  <a:srgbClr val="00B050"/>
                </a:solidFill>
              </a:rPr>
              <a:t>Tâm lý kiểm tra</a:t>
            </a:r>
            <a:endParaRPr lang="en-US" dirty="0"/>
          </a:p>
        </p:txBody>
      </p:sp>
      <p:pic>
        <p:nvPicPr>
          <p:cNvPr id="6" name="Picture 5"/>
          <p:cNvPicPr>
            <a:picLocks noChangeAspect="1"/>
          </p:cNvPicPr>
          <p:nvPr/>
        </p:nvPicPr>
        <p:blipFill>
          <a:blip r:embed="rId3"/>
          <a:stretch>
            <a:fillRect/>
          </a:stretch>
        </p:blipFill>
        <p:spPr>
          <a:xfrm>
            <a:off x="2241096" y="2264935"/>
            <a:ext cx="8527151" cy="3865502"/>
          </a:xfrm>
          <a:prstGeom prst="rect">
            <a:avLst/>
          </a:prstGeom>
        </p:spPr>
      </p:pic>
    </p:spTree>
    <p:extLst>
      <p:ext uri="{BB962C8B-B14F-4D97-AF65-F5344CB8AC3E}">
        <p14:creationId xmlns:p14="http://schemas.microsoft.com/office/powerpoint/2010/main" val="161772012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32040" y="1409333"/>
            <a:ext cx="9002713" cy="504825"/>
          </a:xfrm>
        </p:spPr>
        <p:txBody>
          <a:bodyPr>
            <a:normAutofit/>
          </a:bodyPr>
          <a:lstStyle/>
          <a:p>
            <a:r>
              <a:rPr lang="vi" b="1" dirty="0" smtClean="0">
                <a:solidFill>
                  <a:srgbClr val="00B0F0"/>
                </a:solidFill>
              </a:rPr>
              <a:t>Tư duy của người thử nghiệm</a:t>
            </a:r>
            <a:endParaRPr lang="en-US" b="1" dirty="0">
              <a:solidFill>
                <a:srgbClr val="00B0F0"/>
              </a:solidFill>
            </a:endParaRPr>
          </a:p>
        </p:txBody>
      </p:sp>
      <p:sp>
        <p:nvSpPr>
          <p:cNvPr id="4" name="Date Placeholder 3"/>
          <p:cNvSpPr>
            <a:spLocks noGrp="1"/>
          </p:cNvSpPr>
          <p:nvPr>
            <p:ph type="dt" sz="half" idx="10"/>
          </p:nvPr>
        </p:nvSpPr>
        <p:spPr/>
        <p:txBody>
          <a:bodyPr/>
          <a:lstStyle/>
          <a:p>
            <a:fld id="{7B8D3F34-0F2A-4DBF-8EDF-BDC6498C96CB}" type="datetime1">
              <a:rPr lang="vi-VN" smtClean="0"/>
              <a:t>25/10/2024</a:t>
            </a:fld>
            <a:endParaRPr lang="en-US" dirty="0"/>
          </a:p>
        </p:txBody>
      </p:sp>
      <p:sp>
        <p:nvSpPr>
          <p:cNvPr id="8" name="Title 1"/>
          <p:cNvSpPr>
            <a:spLocks noGrp="1"/>
          </p:cNvSpPr>
          <p:nvPr>
            <p:ph type="title"/>
          </p:nvPr>
        </p:nvSpPr>
        <p:spPr>
          <a:xfrm>
            <a:off x="2023066" y="529931"/>
            <a:ext cx="8911687" cy="826921"/>
          </a:xfrm>
        </p:spPr>
        <p:txBody>
          <a:bodyPr/>
          <a:lstStyle/>
          <a:p>
            <a:r>
              <a:rPr lang="vi" b="1" dirty="0">
                <a:solidFill>
                  <a:srgbClr val="00B050"/>
                </a:solidFill>
              </a:rPr>
              <a:t>Tâm lý kiểm tra</a:t>
            </a:r>
            <a:endParaRPr lang="en-US" dirty="0"/>
          </a:p>
        </p:txBody>
      </p:sp>
      <p:pic>
        <p:nvPicPr>
          <p:cNvPr id="2" name="Picture 1"/>
          <p:cNvPicPr>
            <a:picLocks noChangeAspect="1"/>
          </p:cNvPicPr>
          <p:nvPr/>
        </p:nvPicPr>
        <p:blipFill>
          <a:blip r:embed="rId3"/>
          <a:stretch>
            <a:fillRect/>
          </a:stretch>
        </p:blipFill>
        <p:spPr>
          <a:xfrm>
            <a:off x="1931987" y="2063522"/>
            <a:ext cx="8899299" cy="3871446"/>
          </a:xfrm>
          <a:prstGeom prst="rect">
            <a:avLst/>
          </a:prstGeom>
        </p:spPr>
      </p:pic>
    </p:spTree>
    <p:extLst>
      <p:ext uri="{BB962C8B-B14F-4D97-AF65-F5344CB8AC3E}">
        <p14:creationId xmlns:p14="http://schemas.microsoft.com/office/powerpoint/2010/main" val="14866571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32040" y="1409333"/>
            <a:ext cx="9002713" cy="504825"/>
          </a:xfrm>
        </p:spPr>
        <p:txBody>
          <a:bodyPr>
            <a:normAutofit/>
          </a:bodyPr>
          <a:lstStyle/>
          <a:p>
            <a:r>
              <a:rPr lang="vi" b="1" dirty="0" smtClean="0">
                <a:solidFill>
                  <a:srgbClr val="00B0F0"/>
                </a:solidFill>
              </a:rPr>
              <a:t>Tư duy của người thử nghiệm</a:t>
            </a:r>
            <a:endParaRPr lang="en-US" b="1" dirty="0">
              <a:solidFill>
                <a:srgbClr val="00B0F0"/>
              </a:solidFill>
            </a:endParaRPr>
          </a:p>
        </p:txBody>
      </p:sp>
      <p:sp>
        <p:nvSpPr>
          <p:cNvPr id="4" name="Date Placeholder 3"/>
          <p:cNvSpPr>
            <a:spLocks noGrp="1"/>
          </p:cNvSpPr>
          <p:nvPr>
            <p:ph type="dt" sz="half" idx="10"/>
          </p:nvPr>
        </p:nvSpPr>
        <p:spPr/>
        <p:txBody>
          <a:bodyPr/>
          <a:lstStyle/>
          <a:p>
            <a:fld id="{7B8D3F34-0F2A-4DBF-8EDF-BDC6498C96CB}" type="datetime1">
              <a:rPr lang="vi-VN" smtClean="0"/>
              <a:t>25/10/2024</a:t>
            </a:fld>
            <a:endParaRPr lang="en-US" dirty="0"/>
          </a:p>
        </p:txBody>
      </p:sp>
      <p:sp>
        <p:nvSpPr>
          <p:cNvPr id="8" name="Title 1"/>
          <p:cNvSpPr>
            <a:spLocks noGrp="1"/>
          </p:cNvSpPr>
          <p:nvPr>
            <p:ph type="title"/>
          </p:nvPr>
        </p:nvSpPr>
        <p:spPr>
          <a:xfrm>
            <a:off x="2023066" y="529931"/>
            <a:ext cx="8911687" cy="826921"/>
          </a:xfrm>
        </p:spPr>
        <p:txBody>
          <a:bodyPr/>
          <a:lstStyle/>
          <a:p>
            <a:r>
              <a:rPr lang="vi" b="1" dirty="0">
                <a:solidFill>
                  <a:srgbClr val="00B050"/>
                </a:solidFill>
              </a:rPr>
              <a:t>Tâm lý kiểm tra</a:t>
            </a:r>
            <a:endParaRPr lang="en-US" dirty="0"/>
          </a:p>
        </p:txBody>
      </p:sp>
      <p:sp>
        <p:nvSpPr>
          <p:cNvPr id="5" name="Rectangle 4"/>
          <p:cNvSpPr/>
          <p:nvPr/>
        </p:nvSpPr>
        <p:spPr>
          <a:xfrm>
            <a:off x="2023066" y="1914158"/>
            <a:ext cx="6096000" cy="1711366"/>
          </a:xfrm>
          <a:prstGeom prst="rect">
            <a:avLst/>
          </a:prstGeom>
        </p:spPr>
        <p:txBody>
          <a:bodyPr>
            <a:spAutoFit/>
          </a:bodyPr>
          <a:lstStyle/>
          <a:p>
            <a:pPr marL="285750" indent="-285750">
              <a:lnSpc>
                <a:spcPct val="150000"/>
              </a:lnSpc>
              <a:buFont typeface="Wingdings" panose="05000000000000000000" pitchFamily="2" charset="2"/>
              <a:buChar char="Ø"/>
            </a:pPr>
            <a:r>
              <a:rPr lang="vi" dirty="0">
                <a:latin typeface="Calibri" panose="020F0502020204030204" pitchFamily="34" charset="0"/>
                <a:cs typeface="Calibri" panose="020F0502020204030204" pitchFamily="34" charset="0"/>
              </a:rPr>
              <a:t>Có một số hoạt động kiểm thử được thực hiện bởi những người kiểm thử độc lập sẽ làm tăng </a:t>
            </a:r>
            <a:r>
              <a:rPr lang="vi" dirty="0" smtClean="0">
                <a:latin typeface="Calibri" panose="020F0502020204030204" pitchFamily="34" charset="0"/>
                <a:cs typeface="Calibri" panose="020F0502020204030204" pitchFamily="34" charset="0"/>
              </a:rPr>
              <a:t>hiệu quả phát hiện lỗi</a:t>
            </a:r>
          </a:p>
          <a:p>
            <a:pPr marL="285750" indent="-285750">
              <a:lnSpc>
                <a:spcPct val="150000"/>
              </a:lnSpc>
              <a:buFont typeface="Wingdings" panose="05000000000000000000" pitchFamily="2" charset="2"/>
              <a:buChar char="Ø"/>
            </a:pPr>
            <a:r>
              <a:rPr lang="vi" dirty="0" smtClean="0">
                <a:latin typeface="Calibri" panose="020F0502020204030204" pitchFamily="34" charset="0"/>
                <a:cs typeface="Calibri" panose="020F0502020204030204" pitchFamily="34" charset="0"/>
              </a:rPr>
              <a:t>độc lập </a:t>
            </a:r>
            <a:r>
              <a:rPr lang="vi" dirty="0">
                <a:latin typeface="Calibri" panose="020F0502020204030204" pitchFamily="34" charset="0"/>
                <a:cs typeface="Calibri" panose="020F0502020204030204" pitchFamily="34" charset="0"/>
              </a:rPr>
              <a:t>mang đến một góc nhìn khác với quan điểm của các tác giả sản phẩm</a:t>
            </a:r>
          </a:p>
        </p:txBody>
      </p:sp>
      <p:pic>
        <p:nvPicPr>
          <p:cNvPr id="6" name="Picture 5"/>
          <p:cNvPicPr>
            <a:picLocks noChangeAspect="1"/>
          </p:cNvPicPr>
          <p:nvPr/>
        </p:nvPicPr>
        <p:blipFill>
          <a:blip r:embed="rId3"/>
          <a:stretch>
            <a:fillRect/>
          </a:stretch>
        </p:blipFill>
        <p:spPr>
          <a:xfrm>
            <a:off x="8315712" y="1618986"/>
            <a:ext cx="3001218" cy="3041666"/>
          </a:xfrm>
          <a:prstGeom prst="rect">
            <a:avLst/>
          </a:prstGeom>
        </p:spPr>
      </p:pic>
    </p:spTree>
    <p:extLst>
      <p:ext uri="{BB962C8B-B14F-4D97-AF65-F5344CB8AC3E}">
        <p14:creationId xmlns:p14="http://schemas.microsoft.com/office/powerpoint/2010/main" val="25244288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7552" y="510573"/>
            <a:ext cx="8911687" cy="847483"/>
          </a:xfrm>
        </p:spPr>
        <p:txBody>
          <a:bodyPr>
            <a:normAutofit/>
          </a:bodyPr>
          <a:lstStyle/>
          <a:p>
            <a:r>
              <a:rPr lang="en-US" b="1" dirty="0" err="1" smtClean="0">
                <a:solidFill>
                  <a:srgbClr val="00B050"/>
                </a:solidFill>
              </a:rPr>
              <a:t>Kiểm</a:t>
            </a:r>
            <a:r>
              <a:rPr lang="en-US" b="1" dirty="0" smtClean="0">
                <a:solidFill>
                  <a:srgbClr val="00B050"/>
                </a:solidFill>
              </a:rPr>
              <a:t> </a:t>
            </a:r>
            <a:r>
              <a:rPr lang="en-US" b="1" dirty="0" err="1" smtClean="0">
                <a:solidFill>
                  <a:srgbClr val="00B050"/>
                </a:solidFill>
              </a:rPr>
              <a:t>thử</a:t>
            </a:r>
            <a:r>
              <a:rPr lang="vi" b="1" dirty="0" smtClean="0">
                <a:solidFill>
                  <a:srgbClr val="00B050"/>
                </a:solidFill>
              </a:rPr>
              <a:t> </a:t>
            </a:r>
            <a:r>
              <a:rPr lang="vi" b="1" dirty="0">
                <a:solidFill>
                  <a:srgbClr val="00B050"/>
                </a:solidFill>
              </a:rPr>
              <a:t>là gì </a:t>
            </a:r>
            <a:r>
              <a:rPr lang="vi" b="1" dirty="0" smtClean="0">
                <a:solidFill>
                  <a:srgbClr val="00B050"/>
                </a:solidFill>
              </a:rPr>
              <a:t>?</a:t>
            </a:r>
            <a:endParaRPr lang="en-US" dirty="0"/>
          </a:p>
        </p:txBody>
      </p:sp>
      <p:sp>
        <p:nvSpPr>
          <p:cNvPr id="3" name="Content Placeholder 2"/>
          <p:cNvSpPr>
            <a:spLocks noGrp="1"/>
          </p:cNvSpPr>
          <p:nvPr>
            <p:ph idx="1"/>
          </p:nvPr>
        </p:nvSpPr>
        <p:spPr>
          <a:xfrm>
            <a:off x="1932040" y="2416629"/>
            <a:ext cx="9002713" cy="4441372"/>
          </a:xfrm>
        </p:spPr>
        <p:txBody>
          <a:bodyPr>
            <a:normAutofit/>
          </a:bodyPr>
          <a:lstStyle/>
          <a:p>
            <a:pPr>
              <a:buFontTx/>
              <a:buChar char="-"/>
            </a:pPr>
            <a:endParaRPr lang="en-US" dirty="0" smtClean="0">
              <a:latin typeface="Calibri" panose="020F0502020204030204" pitchFamily="34" charset="0"/>
              <a:cs typeface="Calibri" panose="020F0502020204030204" pitchFamily="34" charset="0"/>
            </a:endParaRPr>
          </a:p>
          <a:p>
            <a:pPr>
              <a:buFontTx/>
              <a:buChar char="-"/>
            </a:pPr>
            <a:endParaRPr lang="en-US" dirty="0">
              <a:latin typeface="Calibri" panose="020F0502020204030204" pitchFamily="34" charset="0"/>
              <a:cs typeface="Calibri" panose="020F0502020204030204" pitchFamily="34" charset="0"/>
            </a:endParaRPr>
          </a:p>
          <a:p>
            <a:pPr>
              <a:buFontTx/>
              <a:buChar char="-"/>
            </a:pPr>
            <a:endParaRPr lang="en-US" dirty="0" smtClean="0">
              <a:latin typeface="Calibri" panose="020F0502020204030204" pitchFamily="34" charset="0"/>
              <a:cs typeface="Calibri" panose="020F0502020204030204" pitchFamily="34" charset="0"/>
            </a:endParaRPr>
          </a:p>
          <a:p>
            <a:pPr>
              <a:buFontTx/>
              <a:buChar char="-"/>
            </a:pPr>
            <a:endParaRPr lang="en-US" dirty="0" smtClean="0">
              <a:latin typeface="Calibri" panose="020F0502020204030204" pitchFamily="34" charset="0"/>
              <a:cs typeface="Calibri" panose="020F0502020204030204" pitchFamily="34" charset="0"/>
            </a:endParaRPr>
          </a:p>
          <a:p>
            <a:pPr>
              <a:buFontTx/>
              <a:buChar char="-"/>
            </a:pPr>
            <a:endParaRPr lang="en-US" dirty="0">
              <a:latin typeface="Calibri" panose="020F0502020204030204" pitchFamily="34" charset="0"/>
              <a:cs typeface="Calibri" panose="020F0502020204030204" pitchFamily="34" charset="0"/>
            </a:endParaRPr>
          </a:p>
          <a:p>
            <a:pPr>
              <a:buFontTx/>
              <a:buChar char="-"/>
            </a:pPr>
            <a:r>
              <a:rPr lang="en-US" dirty="0" err="1" smtClean="0">
                <a:latin typeface="Calibri" panose="020F0502020204030204" pitchFamily="34" charset="0"/>
                <a:cs typeface="Calibri" panose="020F0502020204030204" pitchFamily="34" charset="0"/>
              </a:rPr>
              <a:t>Kiểm</a:t>
            </a:r>
            <a:r>
              <a:rPr lang="en-US" dirty="0" smtClean="0">
                <a:latin typeface="Calibri" panose="020F0502020204030204" pitchFamily="34" charset="0"/>
                <a:cs typeface="Calibri" panose="020F0502020204030204" pitchFamily="34" charset="0"/>
              </a:rPr>
              <a:t> t</a:t>
            </a:r>
            <a:r>
              <a:rPr lang="vi" dirty="0" smtClean="0">
                <a:latin typeface="Calibri" panose="020F0502020204030204" pitchFamily="34" charset="0"/>
                <a:cs typeface="Calibri" panose="020F0502020204030204" pitchFamily="34" charset="0"/>
              </a:rPr>
              <a:t>hử </a:t>
            </a:r>
            <a:r>
              <a:rPr lang="en-US" dirty="0" err="1" smtClean="0">
                <a:latin typeface="Calibri" panose="020F0502020204030204" pitchFamily="34" charset="0"/>
                <a:cs typeface="Calibri" panose="020F0502020204030204" pitchFamily="34" charset="0"/>
              </a:rPr>
              <a:t>là</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chạy</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kiểm</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tra</a:t>
            </a:r>
            <a:endParaRPr lang="vi" dirty="0" smtClean="0">
              <a:latin typeface="Calibri" panose="020F0502020204030204" pitchFamily="34" charset="0"/>
              <a:cs typeface="Calibri" panose="020F0502020204030204" pitchFamily="34" charset="0"/>
            </a:endParaRPr>
          </a:p>
          <a:p>
            <a:pPr>
              <a:buFontTx/>
              <a:buChar char="-"/>
            </a:pPr>
            <a:r>
              <a:rPr lang="vi" dirty="0" smtClean="0">
                <a:latin typeface="Calibri" panose="020F0502020204030204" pitchFamily="34" charset="0"/>
                <a:cs typeface="Calibri" panose="020F0502020204030204" pitchFamily="34" charset="0"/>
              </a:rPr>
              <a:t>Hoạt động</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kiểm</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thử</a:t>
            </a:r>
            <a:r>
              <a:rPr lang="vi" dirty="0" smtClean="0">
                <a:latin typeface="Calibri" panose="020F0502020204030204" pitchFamily="34" charset="0"/>
                <a:cs typeface="Calibri" panose="020F0502020204030204" pitchFamily="34" charset="0"/>
              </a:rPr>
              <a:t> tồn tại trước và sau khi thực hiện: lập kế hoạch &amp; kiểm soát, điều kiện kiểm thử, thiết kế và thực hiện các trường hợp kiểm thử, kiểm tra kết quả, đánh giá tiêu chí </a:t>
            </a:r>
            <a:r>
              <a:rPr lang="en-US" dirty="0" err="1" smtClean="0">
                <a:latin typeface="Calibri" panose="020F0502020204030204" pitchFamily="34" charset="0"/>
                <a:cs typeface="Calibri" panose="020F0502020204030204" pitchFamily="34" charset="0"/>
              </a:rPr>
              <a:t>đầu</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ra</a:t>
            </a:r>
            <a:r>
              <a:rPr lang="vi" dirty="0" smtClean="0">
                <a:latin typeface="Calibri" panose="020F0502020204030204" pitchFamily="34" charset="0"/>
                <a:cs typeface="Calibri" panose="020F0502020204030204" pitchFamily="34" charset="0"/>
              </a:rPr>
              <a:t>, hoạt động báo cáo và kết thúc</a:t>
            </a:r>
          </a:p>
          <a:p>
            <a:pPr>
              <a:buFontTx/>
              <a:buChar char="-"/>
            </a:pPr>
            <a:r>
              <a:rPr lang="vi" dirty="0" smtClean="0">
                <a:latin typeface="Calibri" panose="020F0502020204030204" pitchFamily="34" charset="0"/>
                <a:cs typeface="Calibri" panose="020F0502020204030204" pitchFamily="34" charset="0"/>
              </a:rPr>
              <a:t>Kiểm </a:t>
            </a:r>
            <a:r>
              <a:rPr lang="en-US" dirty="0" err="1" smtClean="0">
                <a:latin typeface="Calibri" panose="020F0502020204030204" pitchFamily="34" charset="0"/>
                <a:cs typeface="Calibri" panose="020F0502020204030204" pitchFamily="34" charset="0"/>
              </a:rPr>
              <a:t>thử</a:t>
            </a:r>
            <a:r>
              <a:rPr lang="vi" dirty="0" smtClean="0">
                <a:latin typeface="Calibri" panose="020F0502020204030204" pitchFamily="34" charset="0"/>
                <a:cs typeface="Calibri" panose="020F0502020204030204" pitchFamily="34" charset="0"/>
              </a:rPr>
              <a:t> cũng bao gồm việc </a:t>
            </a:r>
            <a:r>
              <a:rPr lang="en-US" dirty="0" err="1" smtClean="0">
                <a:latin typeface="Calibri" panose="020F0502020204030204" pitchFamily="34" charset="0"/>
                <a:cs typeface="Calibri" panose="020F0502020204030204" pitchFamily="34" charset="0"/>
              </a:rPr>
              <a:t>đánh</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giá</a:t>
            </a:r>
            <a:r>
              <a:rPr lang="vi" dirty="0" smtClean="0">
                <a:latin typeface="Calibri" panose="020F0502020204030204" pitchFamily="34" charset="0"/>
                <a:cs typeface="Calibri" panose="020F0502020204030204" pitchFamily="34" charset="0"/>
              </a:rPr>
              <a:t> các tài liệu và mã nguồn, phân tích tĩnh</a:t>
            </a:r>
          </a:p>
          <a:p>
            <a:pPr>
              <a:buFontTx/>
              <a:buChar char="-"/>
            </a:pPr>
            <a:r>
              <a:rPr lang="en-US" dirty="0" err="1" smtClean="0">
                <a:latin typeface="Calibri" panose="020F0502020204030204" pitchFamily="34" charset="0"/>
                <a:cs typeface="Calibri" panose="020F0502020204030204" pitchFamily="34" charset="0"/>
              </a:rPr>
              <a:t>Kiểm</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thử</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cả</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th</a:t>
            </a:r>
            <a:r>
              <a:rPr lang="vi" dirty="0" smtClean="0">
                <a:latin typeface="Calibri" panose="020F0502020204030204" pitchFamily="34" charset="0"/>
                <a:cs typeface="Calibri" panose="020F0502020204030204" pitchFamily="34" charset="0"/>
              </a:rPr>
              <a:t>ử nghiệm động và thử nghiệm tĩnh</a:t>
            </a:r>
          </a:p>
        </p:txBody>
      </p:sp>
      <p:sp>
        <p:nvSpPr>
          <p:cNvPr id="4" name="Date Placeholder 3"/>
          <p:cNvSpPr>
            <a:spLocks noGrp="1"/>
          </p:cNvSpPr>
          <p:nvPr>
            <p:ph type="dt" sz="half" idx="10"/>
          </p:nvPr>
        </p:nvSpPr>
        <p:spPr/>
        <p:txBody>
          <a:bodyPr/>
          <a:lstStyle/>
          <a:p>
            <a:fld id="{7B8D3F34-0F2A-4DBF-8EDF-BDC6498C96CB}" type="datetime1">
              <a:rPr lang="vi-VN" smtClean="0"/>
              <a:t>25/10/2024</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0761" y="1940964"/>
            <a:ext cx="5187042" cy="2088649"/>
          </a:xfrm>
          <a:prstGeom prst="rect">
            <a:avLst/>
          </a:prstGeom>
        </p:spPr>
      </p:pic>
      <p:sp>
        <p:nvSpPr>
          <p:cNvPr id="7" name="Content Placeholder 2"/>
          <p:cNvSpPr txBox="1">
            <a:spLocks/>
          </p:cNvSpPr>
          <p:nvPr/>
        </p:nvSpPr>
        <p:spPr>
          <a:xfrm>
            <a:off x="1932040" y="1382196"/>
            <a:ext cx="9002713" cy="4286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000" b="1" dirty="0" err="1" smtClean="0">
                <a:solidFill>
                  <a:srgbClr val="00B0F0"/>
                </a:solidFill>
              </a:rPr>
              <a:t>Kiểm</a:t>
            </a:r>
            <a:r>
              <a:rPr lang="en-US" sz="2000" b="1" dirty="0" smtClean="0">
                <a:solidFill>
                  <a:srgbClr val="00B0F0"/>
                </a:solidFill>
              </a:rPr>
              <a:t> t</a:t>
            </a:r>
            <a:r>
              <a:rPr lang="vi" sz="2000" b="1" dirty="0" smtClean="0">
                <a:solidFill>
                  <a:srgbClr val="00B0F0"/>
                </a:solidFill>
              </a:rPr>
              <a:t>hử là gì?</a:t>
            </a:r>
            <a:endParaRPr lang="en-US" sz="2000" b="1" dirty="0" smtClean="0">
              <a:solidFill>
                <a:srgbClr val="00B050"/>
              </a:solidFill>
            </a:endParaRPr>
          </a:p>
        </p:txBody>
      </p:sp>
    </p:spTree>
    <p:extLst>
      <p:ext uri="{BB962C8B-B14F-4D97-AF65-F5344CB8AC3E}">
        <p14:creationId xmlns:p14="http://schemas.microsoft.com/office/powerpoint/2010/main" val="23882129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32040" y="1409333"/>
            <a:ext cx="9002713" cy="504825"/>
          </a:xfrm>
        </p:spPr>
        <p:txBody>
          <a:bodyPr>
            <a:normAutofit/>
          </a:bodyPr>
          <a:lstStyle/>
          <a:p>
            <a:r>
              <a:rPr lang="vi" b="1" dirty="0" smtClean="0">
                <a:solidFill>
                  <a:srgbClr val="00B0F0"/>
                </a:solidFill>
              </a:rPr>
              <a:t>Câu hỏi trắc nghiệm:</a:t>
            </a:r>
            <a:endParaRPr lang="en-US" b="1" dirty="0">
              <a:solidFill>
                <a:srgbClr val="00B0F0"/>
              </a:solidFill>
            </a:endParaRPr>
          </a:p>
        </p:txBody>
      </p:sp>
      <p:sp>
        <p:nvSpPr>
          <p:cNvPr id="4" name="Date Placeholder 3"/>
          <p:cNvSpPr>
            <a:spLocks noGrp="1"/>
          </p:cNvSpPr>
          <p:nvPr>
            <p:ph type="dt" sz="half" idx="10"/>
          </p:nvPr>
        </p:nvSpPr>
        <p:spPr/>
        <p:txBody>
          <a:bodyPr/>
          <a:lstStyle/>
          <a:p>
            <a:fld id="{7B8D3F34-0F2A-4DBF-8EDF-BDC6498C96CB}" type="datetime1">
              <a:rPr lang="vi-VN" smtClean="0"/>
              <a:t>25/10/2024</a:t>
            </a:fld>
            <a:endParaRPr lang="en-US" dirty="0"/>
          </a:p>
        </p:txBody>
      </p:sp>
      <p:sp>
        <p:nvSpPr>
          <p:cNvPr id="8" name="Title 1"/>
          <p:cNvSpPr>
            <a:spLocks noGrp="1"/>
          </p:cNvSpPr>
          <p:nvPr>
            <p:ph type="title"/>
          </p:nvPr>
        </p:nvSpPr>
        <p:spPr>
          <a:xfrm>
            <a:off x="2023066" y="529931"/>
            <a:ext cx="8911687" cy="826921"/>
          </a:xfrm>
        </p:spPr>
        <p:txBody>
          <a:bodyPr/>
          <a:lstStyle/>
          <a:p>
            <a:r>
              <a:rPr lang="vi" b="1" dirty="0" smtClean="0">
                <a:solidFill>
                  <a:srgbClr val="00B050"/>
                </a:solidFill>
              </a:rPr>
              <a:t>Bài tập</a:t>
            </a:r>
            <a:endParaRPr lang="en-US" dirty="0"/>
          </a:p>
        </p:txBody>
      </p:sp>
      <p:sp>
        <p:nvSpPr>
          <p:cNvPr id="5" name="Rectangle 4"/>
          <p:cNvSpPr/>
          <p:nvPr/>
        </p:nvSpPr>
        <p:spPr>
          <a:xfrm>
            <a:off x="1612490" y="1914158"/>
            <a:ext cx="10579510" cy="4855432"/>
          </a:xfrm>
          <a:prstGeom prst="rect">
            <a:avLst/>
          </a:prstGeom>
        </p:spPr>
        <p:txBody>
          <a:bodyPr wrap="square">
            <a:spAutoFit/>
          </a:bodyPr>
          <a:lstStyle/>
          <a:p>
            <a:pPr>
              <a:lnSpc>
                <a:spcPct val="150000"/>
              </a:lnSpc>
            </a:pPr>
            <a:r>
              <a:rPr lang="vi" sz="1600" b="1" dirty="0" smtClean="0">
                <a:latin typeface="Calibri" panose="020F0502020204030204" pitchFamily="34" charset="0"/>
                <a:cs typeface="Calibri" panose="020F0502020204030204" pitchFamily="34" charset="0"/>
              </a:rPr>
              <a:t>G-1: </a:t>
            </a:r>
            <a:r>
              <a:rPr lang="vi" sz="1600" b="1" dirty="0">
                <a:latin typeface="Calibri" panose="020F0502020204030204" pitchFamily="34" charset="0"/>
                <a:cs typeface="Calibri" panose="020F0502020204030204" pitchFamily="34" charset="0"/>
              </a:rPr>
              <a:t>Câu nào sau đây là mục tiêu hợp lệ để thử nghiệm?</a:t>
            </a:r>
            <a:endParaRPr lang="en-US" sz="1600" b="1" dirty="0" smtClean="0">
              <a:latin typeface="Calibri" panose="020F0502020204030204" pitchFamily="34" charset="0"/>
              <a:cs typeface="Calibri" panose="020F0502020204030204" pitchFamily="34" charset="0"/>
            </a:endParaRPr>
          </a:p>
          <a:p>
            <a:pPr marL="342900" indent="-342900">
              <a:lnSpc>
                <a:spcPct val="150000"/>
              </a:lnSpc>
              <a:buAutoNum type="alphaUcPeriod"/>
            </a:pPr>
            <a:r>
              <a:rPr lang="vi" sz="1600" dirty="0" smtClean="0">
                <a:latin typeface="Calibri" panose="020F0502020204030204" pitchFamily="34" charset="0"/>
                <a:cs typeface="Calibri" panose="020F0502020204030204" pitchFamily="34" charset="0"/>
              </a:rPr>
              <a:t>Để </a:t>
            </a:r>
            <a:r>
              <a:rPr lang="vi" sz="1600" dirty="0">
                <a:latin typeface="Calibri" panose="020F0502020204030204" pitchFamily="34" charset="0"/>
                <a:cs typeface="Calibri" panose="020F0502020204030204" pitchFamily="34" charset="0"/>
              </a:rPr>
              <a:t>xác định xem đã thực hiện đủ các thử nghiệm thành phần trong quá trình thử nghiệm hệ thống hay chưa</a:t>
            </a:r>
            <a:endParaRPr lang="en-US" sz="1600" dirty="0" smtClean="0">
              <a:latin typeface="Calibri" panose="020F0502020204030204" pitchFamily="34" charset="0"/>
              <a:cs typeface="Calibri" panose="020F0502020204030204" pitchFamily="34" charset="0"/>
            </a:endParaRPr>
          </a:p>
          <a:p>
            <a:pPr marL="342900" indent="-342900">
              <a:lnSpc>
                <a:spcPct val="150000"/>
              </a:lnSpc>
              <a:buAutoNum type="alphaUcPeriod"/>
            </a:pPr>
            <a:r>
              <a:rPr lang="vi" sz="1600" dirty="0" smtClean="0">
                <a:latin typeface="Calibri" panose="020F0502020204030204" pitchFamily="34" charset="0"/>
                <a:cs typeface="Calibri" panose="020F0502020204030204" pitchFamily="34" charset="0"/>
              </a:rPr>
              <a:t>Để </a:t>
            </a:r>
            <a:r>
              <a:rPr lang="vi" sz="1600" dirty="0">
                <a:latin typeface="Calibri" panose="020F0502020204030204" pitchFamily="34" charset="0"/>
                <a:cs typeface="Calibri" panose="020F0502020204030204" pitchFamily="34" charset="0"/>
              </a:rPr>
              <a:t>tìm ra càng nhiều lỗi càng tốt để có thể xác định và sửa chữa các lỗi</a:t>
            </a:r>
            <a:endParaRPr lang="en-US" sz="1600" dirty="0" smtClean="0">
              <a:latin typeface="Calibri" panose="020F0502020204030204" pitchFamily="34" charset="0"/>
              <a:cs typeface="Calibri" panose="020F0502020204030204" pitchFamily="34" charset="0"/>
            </a:endParaRPr>
          </a:p>
          <a:p>
            <a:pPr marL="342900" indent="-342900">
              <a:lnSpc>
                <a:spcPct val="150000"/>
              </a:lnSpc>
              <a:buAutoNum type="alphaUcPeriod"/>
            </a:pPr>
            <a:r>
              <a:rPr lang="vi" sz="1600" dirty="0" smtClean="0">
                <a:latin typeface="Calibri" panose="020F0502020204030204" pitchFamily="34" charset="0"/>
                <a:cs typeface="Calibri" panose="020F0502020204030204" pitchFamily="34" charset="0"/>
              </a:rPr>
              <a:t>Để </a:t>
            </a:r>
            <a:r>
              <a:rPr lang="vi" sz="1600" dirty="0">
                <a:latin typeface="Calibri" panose="020F0502020204030204" pitchFamily="34" charset="0"/>
                <a:cs typeface="Calibri" panose="020F0502020204030204" pitchFamily="34" charset="0"/>
              </a:rPr>
              <a:t>chứng minh rằng tất cả các khiếm khuyết có thể được xác định</a:t>
            </a:r>
            <a:endParaRPr lang="en-US" sz="1600" dirty="0" smtClean="0">
              <a:latin typeface="Calibri" panose="020F0502020204030204" pitchFamily="34" charset="0"/>
              <a:cs typeface="Calibri" panose="020F0502020204030204" pitchFamily="34" charset="0"/>
            </a:endParaRPr>
          </a:p>
          <a:p>
            <a:pPr marL="342900" indent="-342900">
              <a:lnSpc>
                <a:spcPct val="150000"/>
              </a:lnSpc>
              <a:buAutoNum type="alphaUcPeriod"/>
            </a:pPr>
            <a:r>
              <a:rPr lang="vi" sz="1600" dirty="0" smtClean="0">
                <a:latin typeface="Calibri" panose="020F0502020204030204" pitchFamily="34" charset="0"/>
                <a:cs typeface="Calibri" panose="020F0502020204030204" pitchFamily="34" charset="0"/>
              </a:rPr>
              <a:t>Để </a:t>
            </a:r>
            <a:r>
              <a:rPr lang="vi" sz="1600" dirty="0">
                <a:latin typeface="Calibri" panose="020F0502020204030204" pitchFamily="34" charset="0"/>
                <a:cs typeface="Calibri" panose="020F0502020204030204" pitchFamily="34" charset="0"/>
              </a:rPr>
              <a:t>chứng minh rằng những khiếm khuyết còn sót lại sẽ không gây ra hư hỏng nào</a:t>
            </a:r>
          </a:p>
          <a:p>
            <a:pPr>
              <a:lnSpc>
                <a:spcPct val="150000"/>
              </a:lnSpc>
            </a:pPr>
            <a:r>
              <a:rPr lang="vi" sz="1600" b="1" dirty="0" smtClean="0">
                <a:latin typeface="Calibri" panose="020F0502020204030204" pitchFamily="34" charset="0"/>
                <a:cs typeface="Calibri" panose="020F0502020204030204" pitchFamily="34" charset="0"/>
              </a:rPr>
              <a:t>G-2: Câu nào </a:t>
            </a:r>
            <a:r>
              <a:rPr lang="vi" sz="1600" b="1" dirty="0">
                <a:latin typeface="Calibri" panose="020F0502020204030204" pitchFamily="34" charset="0"/>
                <a:cs typeface="Calibri" panose="020F0502020204030204" pitchFamily="34" charset="0"/>
              </a:rPr>
              <a:t>sau đây mô tả đúng sự khác biệt giữa</a:t>
            </a:r>
          </a:p>
          <a:p>
            <a:pPr>
              <a:lnSpc>
                <a:spcPct val="150000"/>
              </a:lnSpc>
            </a:pPr>
            <a:r>
              <a:rPr lang="vi" sz="1600" b="1" dirty="0">
                <a:latin typeface="Calibri" panose="020F0502020204030204" pitchFamily="34" charset="0"/>
                <a:cs typeface="Calibri" panose="020F0502020204030204" pitchFamily="34" charset="0"/>
              </a:rPr>
              <a:t>kiểm tra và gỡ lỗi?</a:t>
            </a:r>
          </a:p>
          <a:p>
            <a:pPr>
              <a:lnSpc>
                <a:spcPct val="150000"/>
              </a:lnSpc>
            </a:pPr>
            <a:r>
              <a:rPr lang="vi" sz="1600" dirty="0">
                <a:latin typeface="Calibri" panose="020F0502020204030204" pitchFamily="34" charset="0"/>
                <a:cs typeface="Calibri" panose="020F0502020204030204" pitchFamily="34" charset="0"/>
              </a:rPr>
              <a:t>A. Kiểm tra xác định nguồn gốc của lỗi; gỡ lỗi phân tích các khiếm khuyết và đề xuất</a:t>
            </a:r>
          </a:p>
          <a:p>
            <a:pPr>
              <a:lnSpc>
                <a:spcPct val="150000"/>
              </a:lnSpc>
            </a:pPr>
            <a:r>
              <a:rPr lang="vi" sz="1600" dirty="0">
                <a:latin typeface="Calibri" panose="020F0502020204030204" pitchFamily="34" charset="0"/>
                <a:cs typeface="Calibri" panose="020F0502020204030204" pitchFamily="34" charset="0"/>
              </a:rPr>
              <a:t>hoạt động phòng ngừa</a:t>
            </a:r>
          </a:p>
          <a:p>
            <a:pPr>
              <a:lnSpc>
                <a:spcPct val="150000"/>
              </a:lnSpc>
            </a:pPr>
            <a:r>
              <a:rPr lang="vi" sz="1600" dirty="0">
                <a:latin typeface="Calibri" panose="020F0502020204030204" pitchFamily="34" charset="0"/>
                <a:cs typeface="Calibri" panose="020F0502020204030204" pitchFamily="34" charset="0"/>
              </a:rPr>
              <a:t>B. Kiểm tra cho thấy các lỗi do lỗi gây ra; gỡ lỗi tìm, phân tích và loại bỏ</a:t>
            </a:r>
          </a:p>
          <a:p>
            <a:pPr>
              <a:lnSpc>
                <a:spcPct val="150000"/>
              </a:lnSpc>
            </a:pPr>
            <a:r>
              <a:rPr lang="vi" sz="1600" dirty="0">
                <a:latin typeface="Calibri" panose="020F0502020204030204" pitchFamily="34" charset="0"/>
                <a:cs typeface="Calibri" panose="020F0502020204030204" pitchFamily="34" charset="0"/>
              </a:rPr>
              <a:t>nguyên nhân gây lỗi phần mềm</a:t>
            </a:r>
          </a:p>
          <a:p>
            <a:pPr>
              <a:lnSpc>
                <a:spcPct val="150000"/>
              </a:lnSpc>
            </a:pPr>
            <a:r>
              <a:rPr lang="vi" sz="1600" dirty="0">
                <a:latin typeface="Calibri" panose="020F0502020204030204" pitchFamily="34" charset="0"/>
                <a:cs typeface="Calibri" panose="020F0502020204030204" pitchFamily="34" charset="0"/>
              </a:rPr>
              <a:t>C. Kiểm tra loại bỏ lỗi; gỡ lỗi xác định nguyên nhân thất bại</a:t>
            </a:r>
          </a:p>
          <a:p>
            <a:pPr>
              <a:lnSpc>
                <a:spcPct val="150000"/>
              </a:lnSpc>
            </a:pPr>
            <a:r>
              <a:rPr lang="vi" sz="1600" dirty="0">
                <a:latin typeface="Calibri" panose="020F0502020204030204" pitchFamily="34" charset="0"/>
                <a:cs typeface="Calibri" panose="020F0502020204030204" pitchFamily="34" charset="0"/>
              </a:rPr>
              <a:t>D. Kiểm tra ngăn ngừa nguyên nhân gây ra lỗi; gỡ lỗi loại bỏ các lỗi</a:t>
            </a:r>
            <a:endParaRPr lang="en-US" sz="16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056828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32040" y="1409333"/>
            <a:ext cx="9002713" cy="504825"/>
          </a:xfrm>
        </p:spPr>
        <p:txBody>
          <a:bodyPr>
            <a:normAutofit/>
          </a:bodyPr>
          <a:lstStyle/>
          <a:p>
            <a:r>
              <a:rPr lang="vi" b="1" dirty="0" smtClean="0">
                <a:solidFill>
                  <a:srgbClr val="00B0F0"/>
                </a:solidFill>
              </a:rPr>
              <a:t>Câu hỏi trắc nghiệm:</a:t>
            </a:r>
            <a:endParaRPr lang="en-US" b="1" dirty="0">
              <a:solidFill>
                <a:srgbClr val="00B0F0"/>
              </a:solidFill>
            </a:endParaRPr>
          </a:p>
        </p:txBody>
      </p:sp>
      <p:sp>
        <p:nvSpPr>
          <p:cNvPr id="4" name="Date Placeholder 3"/>
          <p:cNvSpPr>
            <a:spLocks noGrp="1"/>
          </p:cNvSpPr>
          <p:nvPr>
            <p:ph type="dt" sz="half" idx="10"/>
          </p:nvPr>
        </p:nvSpPr>
        <p:spPr/>
        <p:txBody>
          <a:bodyPr/>
          <a:lstStyle/>
          <a:p>
            <a:fld id="{7B8D3F34-0F2A-4DBF-8EDF-BDC6498C96CB}" type="datetime1">
              <a:rPr lang="vi-VN" smtClean="0"/>
              <a:t>25/10/2024</a:t>
            </a:fld>
            <a:endParaRPr lang="en-US" dirty="0"/>
          </a:p>
        </p:txBody>
      </p:sp>
      <p:sp>
        <p:nvSpPr>
          <p:cNvPr id="8" name="Title 1"/>
          <p:cNvSpPr>
            <a:spLocks noGrp="1"/>
          </p:cNvSpPr>
          <p:nvPr>
            <p:ph type="title"/>
          </p:nvPr>
        </p:nvSpPr>
        <p:spPr>
          <a:xfrm>
            <a:off x="2023066" y="529931"/>
            <a:ext cx="8911687" cy="826921"/>
          </a:xfrm>
        </p:spPr>
        <p:txBody>
          <a:bodyPr/>
          <a:lstStyle/>
          <a:p>
            <a:r>
              <a:rPr lang="vi" b="1" dirty="0" smtClean="0">
                <a:solidFill>
                  <a:srgbClr val="00B050"/>
                </a:solidFill>
              </a:rPr>
              <a:t>Bài tập</a:t>
            </a:r>
            <a:endParaRPr lang="en-US" dirty="0"/>
          </a:p>
        </p:txBody>
      </p:sp>
      <p:sp>
        <p:nvSpPr>
          <p:cNvPr id="5" name="Rectangle 4"/>
          <p:cNvSpPr/>
          <p:nvPr/>
        </p:nvSpPr>
        <p:spPr>
          <a:xfrm>
            <a:off x="1612490" y="1914158"/>
            <a:ext cx="10579510" cy="4524315"/>
          </a:xfrm>
          <a:prstGeom prst="rect">
            <a:avLst/>
          </a:prstGeom>
        </p:spPr>
        <p:txBody>
          <a:bodyPr wrap="square">
            <a:spAutoFit/>
          </a:bodyPr>
          <a:lstStyle/>
          <a:p>
            <a:pPr>
              <a:lnSpc>
                <a:spcPct val="150000"/>
              </a:lnSpc>
            </a:pPr>
            <a:r>
              <a:rPr lang="vi" sz="1600" b="1" dirty="0" smtClean="0">
                <a:latin typeface="Calibri" panose="020F0502020204030204" pitchFamily="34" charset="0"/>
                <a:cs typeface="Calibri" panose="020F0502020204030204" pitchFamily="34" charset="0"/>
              </a:rPr>
              <a:t>G-1 </a:t>
            </a:r>
            <a:r>
              <a:rPr lang="vi" sz="1600" b="1" dirty="0">
                <a:latin typeface="Calibri" panose="020F0502020204030204" pitchFamily="34" charset="0"/>
                <a:cs typeface="Calibri" panose="020F0502020204030204" pitchFamily="34" charset="0"/>
              </a:rPr>
              <a:t>: Câu nào dưới đây mô tả một lỗi được phát hiện trong quá trình</a:t>
            </a:r>
          </a:p>
          <a:p>
            <a:pPr>
              <a:lnSpc>
                <a:spcPct val="150000"/>
              </a:lnSpc>
            </a:pPr>
            <a:r>
              <a:rPr lang="vi" sz="1600" b="1" dirty="0">
                <a:latin typeface="Calibri" panose="020F0502020204030204" pitchFamily="34" charset="0"/>
                <a:cs typeface="Calibri" panose="020F0502020204030204" pitchFamily="34" charset="0"/>
              </a:rPr>
              <a:t>thử nghiệm hoặc trong sản xuất?</a:t>
            </a:r>
          </a:p>
          <a:p>
            <a:pPr>
              <a:lnSpc>
                <a:spcPct val="150000"/>
              </a:lnSpc>
            </a:pPr>
            <a:r>
              <a:rPr lang="vi" sz="1600" dirty="0">
                <a:latin typeface="Calibri" panose="020F0502020204030204" pitchFamily="34" charset="0"/>
                <a:cs typeface="Calibri" panose="020F0502020204030204" pitchFamily="34" charset="0"/>
              </a:rPr>
              <a:t>A. Sản phẩm bị lỗi khi người dùng chọn một tùy chọn trong hộp thoại</a:t>
            </a:r>
          </a:p>
          <a:p>
            <a:pPr>
              <a:lnSpc>
                <a:spcPct val="150000"/>
              </a:lnSpc>
            </a:pPr>
            <a:r>
              <a:rPr lang="vi" sz="1600" dirty="0">
                <a:latin typeface="Calibri" panose="020F0502020204030204" pitchFamily="34" charset="0"/>
                <a:cs typeface="Calibri" panose="020F0502020204030204" pitchFamily="34" charset="0"/>
              </a:rPr>
              <a:t>B. Phiên bản sai của một tệp mã nguồn đã được đưa vào bản dựng</a:t>
            </a:r>
          </a:p>
          <a:p>
            <a:pPr>
              <a:lnSpc>
                <a:spcPct val="150000"/>
              </a:lnSpc>
            </a:pPr>
            <a:r>
              <a:rPr lang="vi" sz="1600" dirty="0">
                <a:latin typeface="Calibri" panose="020F0502020204030204" pitchFamily="34" charset="0"/>
                <a:cs typeface="Calibri" panose="020F0502020204030204" pitchFamily="34" charset="0"/>
              </a:rPr>
              <a:t>C. Thuật toán tính toán sử dụng sai biến đầu vào</a:t>
            </a:r>
          </a:p>
          <a:p>
            <a:pPr>
              <a:lnSpc>
                <a:spcPct val="150000"/>
              </a:lnSpc>
            </a:pPr>
            <a:r>
              <a:rPr lang="vi" sz="1600" dirty="0">
                <a:latin typeface="Calibri" panose="020F0502020204030204" pitchFamily="34" charset="0"/>
                <a:cs typeface="Calibri" panose="020F0502020204030204" pitchFamily="34" charset="0"/>
              </a:rPr>
              <a:t>D. Nhà phát triển đã hiểu sai yêu cầu của </a:t>
            </a:r>
            <a:r>
              <a:rPr lang="vi" sz="1600" dirty="0" smtClean="0">
                <a:latin typeface="Calibri" panose="020F0502020204030204" pitchFamily="34" charset="0"/>
                <a:cs typeface="Calibri" panose="020F0502020204030204" pitchFamily="34" charset="0"/>
              </a:rPr>
              <a:t>thuật toán</a:t>
            </a:r>
          </a:p>
          <a:p>
            <a:pPr>
              <a:lnSpc>
                <a:spcPct val="150000"/>
              </a:lnSpc>
            </a:pPr>
            <a:r>
              <a:rPr lang="vi" sz="1600" b="1" dirty="0" smtClean="0">
                <a:latin typeface="Calibri" panose="020F0502020204030204" pitchFamily="34" charset="0"/>
                <a:cs typeface="Calibri" panose="020F0502020204030204" pitchFamily="34" charset="0"/>
              </a:rPr>
              <a:t>G-2: Một </a:t>
            </a:r>
            <a:r>
              <a:rPr lang="vi" sz="1600" b="1" dirty="0">
                <a:latin typeface="Calibri" panose="020F0502020204030204" pitchFamily="34" charset="0"/>
                <a:cs typeface="Calibri" panose="020F0502020204030204" pitchFamily="34" charset="0"/>
              </a:rPr>
              <a:t>sản phẩm bán lẻ mới được công ty bạn đưa vào sản xuất. Ngay sau khi phát hành, điều đó đã rõ ràng</a:t>
            </a:r>
          </a:p>
          <a:p>
            <a:pPr>
              <a:lnSpc>
                <a:spcPct val="150000"/>
              </a:lnSpc>
            </a:pPr>
            <a:r>
              <a:rPr lang="vi" sz="1600" b="1" dirty="0">
                <a:latin typeface="Calibri" panose="020F0502020204030204" pitchFamily="34" charset="0"/>
                <a:cs typeface="Calibri" panose="020F0502020204030204" pitchFamily="34" charset="0"/>
              </a:rPr>
              <a:t>rằng có rất nhiều vấn đề với ứng dụng điểm bán hàng. Điều này dẫn đến một số khách hàng</a:t>
            </a:r>
          </a:p>
          <a:p>
            <a:pPr>
              <a:lnSpc>
                <a:spcPct val="150000"/>
              </a:lnSpc>
            </a:pPr>
            <a:r>
              <a:rPr lang="vi" sz="1600" b="1" dirty="0">
                <a:latin typeface="Calibri" panose="020F0502020204030204" pitchFamily="34" charset="0"/>
                <a:cs typeface="Calibri" panose="020F0502020204030204" pitchFamily="34" charset="0"/>
              </a:rPr>
              <a:t>những lời phàn nàn và bài đăng tiêu cực trên mạng xã hội khuyến khích mọi người chuyển hoạt động kinh doanh của họ sang đối thủ cạnh tranh của bạn.</a:t>
            </a:r>
          </a:p>
          <a:p>
            <a:pPr>
              <a:lnSpc>
                <a:spcPct val="150000"/>
              </a:lnSpc>
            </a:pPr>
            <a:r>
              <a:rPr lang="vi" sz="1600" b="1" dirty="0">
                <a:latin typeface="Calibri" panose="020F0502020204030204" pitchFamily="34" charset="0"/>
                <a:cs typeface="Calibri" panose="020F0502020204030204" pitchFamily="34" charset="0"/>
              </a:rPr>
              <a:t>Bạn đã điều tra các vấn đề và phát hiện ra rằng thiết bị sản xuất tại điểm bán hàng là muộn hơn</a:t>
            </a:r>
          </a:p>
          <a:p>
            <a:pPr>
              <a:lnSpc>
                <a:spcPct val="150000"/>
              </a:lnSpc>
            </a:pPr>
            <a:r>
              <a:rPr lang="vi" sz="1600" b="1" dirty="0">
                <a:latin typeface="Calibri" panose="020F0502020204030204" pitchFamily="34" charset="0"/>
                <a:cs typeface="Calibri" panose="020F0502020204030204" pitchFamily="34" charset="0"/>
              </a:rPr>
              <a:t>so với mô hình được sử dụng trong thử nghiệm. Phần mềm hoạt động chính xác ở phiên bản cũ nhưng bị lỗi ở phiên bản sau</a:t>
            </a:r>
          </a:p>
          <a:p>
            <a:pPr>
              <a:lnSpc>
                <a:spcPct val="150000"/>
              </a:lnSpc>
            </a:pPr>
            <a:r>
              <a:rPr lang="vi" sz="1600" b="1" dirty="0">
                <a:latin typeface="Calibri" panose="020F0502020204030204" pitchFamily="34" charset="0"/>
                <a:cs typeface="Calibri" panose="020F0502020204030204" pitchFamily="34" charset="0"/>
              </a:rPr>
              <a:t>người mẫu.</a:t>
            </a:r>
          </a:p>
        </p:txBody>
      </p:sp>
    </p:spTree>
    <p:extLst>
      <p:ext uri="{BB962C8B-B14F-4D97-AF65-F5344CB8AC3E}">
        <p14:creationId xmlns:p14="http://schemas.microsoft.com/office/powerpoint/2010/main" val="294061624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32040" y="1409333"/>
            <a:ext cx="9002713" cy="504825"/>
          </a:xfrm>
        </p:spPr>
        <p:txBody>
          <a:bodyPr>
            <a:normAutofit/>
          </a:bodyPr>
          <a:lstStyle/>
          <a:p>
            <a:r>
              <a:rPr lang="vi" b="1" dirty="0" smtClean="0">
                <a:solidFill>
                  <a:srgbClr val="00B0F0"/>
                </a:solidFill>
              </a:rPr>
              <a:t>Câu hỏi trắc nghiệm:</a:t>
            </a:r>
            <a:endParaRPr lang="en-US" b="1" dirty="0">
              <a:solidFill>
                <a:srgbClr val="00B0F0"/>
              </a:solidFill>
            </a:endParaRPr>
          </a:p>
        </p:txBody>
      </p:sp>
      <p:sp>
        <p:nvSpPr>
          <p:cNvPr id="4" name="Date Placeholder 3"/>
          <p:cNvSpPr>
            <a:spLocks noGrp="1"/>
          </p:cNvSpPr>
          <p:nvPr>
            <p:ph type="dt" sz="half" idx="10"/>
          </p:nvPr>
        </p:nvSpPr>
        <p:spPr/>
        <p:txBody>
          <a:bodyPr/>
          <a:lstStyle/>
          <a:p>
            <a:fld id="{7B8D3F34-0F2A-4DBF-8EDF-BDC6498C96CB}" type="datetime1">
              <a:rPr lang="vi-VN" smtClean="0"/>
              <a:t>25/10/2024</a:t>
            </a:fld>
            <a:endParaRPr lang="en-US" dirty="0"/>
          </a:p>
        </p:txBody>
      </p:sp>
      <p:sp>
        <p:nvSpPr>
          <p:cNvPr id="8" name="Title 1"/>
          <p:cNvSpPr>
            <a:spLocks noGrp="1"/>
          </p:cNvSpPr>
          <p:nvPr>
            <p:ph type="title"/>
          </p:nvPr>
        </p:nvSpPr>
        <p:spPr>
          <a:xfrm>
            <a:off x="2023066" y="529931"/>
            <a:ext cx="8911687" cy="826921"/>
          </a:xfrm>
        </p:spPr>
        <p:txBody>
          <a:bodyPr/>
          <a:lstStyle/>
          <a:p>
            <a:r>
              <a:rPr lang="vi" b="1" dirty="0" smtClean="0">
                <a:solidFill>
                  <a:srgbClr val="00B050"/>
                </a:solidFill>
              </a:rPr>
              <a:t>Bài tập</a:t>
            </a:r>
            <a:endParaRPr lang="en-US" dirty="0"/>
          </a:p>
        </p:txBody>
      </p:sp>
      <p:sp>
        <p:nvSpPr>
          <p:cNvPr id="5" name="Rectangle 4"/>
          <p:cNvSpPr/>
          <p:nvPr/>
        </p:nvSpPr>
        <p:spPr>
          <a:xfrm>
            <a:off x="1612490" y="1914158"/>
            <a:ext cx="10579510" cy="2677656"/>
          </a:xfrm>
          <a:prstGeom prst="rect">
            <a:avLst/>
          </a:prstGeom>
        </p:spPr>
        <p:txBody>
          <a:bodyPr wrap="square">
            <a:spAutoFit/>
          </a:bodyPr>
          <a:lstStyle/>
          <a:p>
            <a:pPr>
              <a:lnSpc>
                <a:spcPct val="150000"/>
              </a:lnSpc>
            </a:pPr>
            <a:r>
              <a:rPr lang="vi" sz="1600" dirty="0">
                <a:latin typeface="Calibri" panose="020F0502020204030204" pitchFamily="34" charset="0"/>
                <a:cs typeface="Calibri" panose="020F0502020204030204" pitchFamily="34" charset="0"/>
              </a:rPr>
              <a:t>Với kịch bản này, nguyên nhân gốc rễ và hậu quả là gì?</a:t>
            </a:r>
          </a:p>
          <a:p>
            <a:pPr>
              <a:lnSpc>
                <a:spcPct val="150000"/>
              </a:lnSpc>
            </a:pPr>
            <a:r>
              <a:rPr lang="vi" sz="1600" dirty="0" smtClean="0">
                <a:latin typeface="Calibri" panose="020F0502020204030204" pitchFamily="34" charset="0"/>
                <a:cs typeface="Calibri" panose="020F0502020204030204" pitchFamily="34" charset="0"/>
              </a:rPr>
              <a:t>A. </a:t>
            </a:r>
            <a:r>
              <a:rPr lang="vi" sz="1600" dirty="0">
                <a:latin typeface="Calibri" panose="020F0502020204030204" pitchFamily="34" charset="0"/>
                <a:cs typeface="Calibri" panose="020F0502020204030204" pitchFamily="34" charset="0"/>
              </a:rPr>
              <a:t>Nguyên nhân sâu xa là thiết bị cũ và hậu quả là thiết bị mới</a:t>
            </a:r>
          </a:p>
          <a:p>
            <a:pPr>
              <a:lnSpc>
                <a:spcPct val="150000"/>
              </a:lnSpc>
            </a:pPr>
            <a:r>
              <a:rPr lang="vi" sz="1600" dirty="0" smtClean="0">
                <a:latin typeface="Calibri" panose="020F0502020204030204" pitchFamily="34" charset="0"/>
                <a:cs typeface="Calibri" panose="020F0502020204030204" pitchFamily="34" charset="0"/>
              </a:rPr>
              <a:t>B. </a:t>
            </a:r>
            <a:r>
              <a:rPr lang="vi" sz="1600" dirty="0">
                <a:latin typeface="Calibri" panose="020F0502020204030204" pitchFamily="34" charset="0"/>
                <a:cs typeface="Calibri" panose="020F0502020204030204" pitchFamily="34" charset="0"/>
              </a:rPr>
              <a:t>Nguyên nhân sâu xa là những lời phàn nàn của khách hàng và hậu quả là các bài đăng trên mạng xã hội</a:t>
            </a:r>
          </a:p>
          <a:p>
            <a:pPr>
              <a:lnSpc>
                <a:spcPct val="150000"/>
              </a:lnSpc>
            </a:pPr>
            <a:r>
              <a:rPr lang="vi" sz="1600" dirty="0" smtClean="0">
                <a:latin typeface="Calibri" panose="020F0502020204030204" pitchFamily="34" charset="0"/>
                <a:cs typeface="Calibri" panose="020F0502020204030204" pitchFamily="34" charset="0"/>
              </a:rPr>
              <a:t>C. </a:t>
            </a:r>
            <a:r>
              <a:rPr lang="vi" sz="1600" dirty="0">
                <a:latin typeface="Calibri" panose="020F0502020204030204" pitchFamily="34" charset="0"/>
                <a:cs typeface="Calibri" panose="020F0502020204030204" pitchFamily="34" charset="0"/>
              </a:rPr>
              <a:t>Nguyên nhân cốt lõi là việc tiến hành thử nghiệm trên phiên bản sai của thiết bị và hậu quả là</a:t>
            </a:r>
          </a:p>
          <a:p>
            <a:pPr>
              <a:lnSpc>
                <a:spcPct val="150000"/>
              </a:lnSpc>
            </a:pPr>
            <a:r>
              <a:rPr lang="vi" sz="1600" dirty="0">
                <a:latin typeface="Calibri" panose="020F0502020204030204" pitchFamily="34" charset="0"/>
                <a:cs typeface="Calibri" panose="020F0502020204030204" pitchFamily="34" charset="0"/>
              </a:rPr>
              <a:t>khiếu nại và bài đăng của khách hàng</a:t>
            </a:r>
          </a:p>
          <a:p>
            <a:pPr>
              <a:lnSpc>
                <a:spcPct val="150000"/>
              </a:lnSpc>
            </a:pPr>
            <a:r>
              <a:rPr lang="vi" sz="1600" dirty="0" smtClean="0">
                <a:latin typeface="Calibri" panose="020F0502020204030204" pitchFamily="34" charset="0"/>
                <a:cs typeface="Calibri" panose="020F0502020204030204" pitchFamily="34" charset="0"/>
              </a:rPr>
              <a:t>D. </a:t>
            </a:r>
            <a:r>
              <a:rPr lang="vi" sz="1600" dirty="0">
                <a:latin typeface="Calibri" panose="020F0502020204030204" pitchFamily="34" charset="0"/>
                <a:cs typeface="Calibri" panose="020F0502020204030204" pitchFamily="34" charset="0"/>
              </a:rPr>
              <a:t>Nguyên nhân cốt lõi là do phần mềm ở model sau bị lỗi và hậu quả là do khách hàng phàn nàn</a:t>
            </a:r>
          </a:p>
          <a:p>
            <a:pPr>
              <a:lnSpc>
                <a:spcPct val="150000"/>
              </a:lnSpc>
            </a:pPr>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4975384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32040" y="1409333"/>
            <a:ext cx="9002713" cy="504825"/>
          </a:xfrm>
        </p:spPr>
        <p:txBody>
          <a:bodyPr>
            <a:normAutofit/>
          </a:bodyPr>
          <a:lstStyle/>
          <a:p>
            <a:r>
              <a:rPr lang="vi" b="1" dirty="0" smtClean="0">
                <a:solidFill>
                  <a:srgbClr val="00B0F0"/>
                </a:solidFill>
              </a:rPr>
              <a:t>Câu hỏi trắc nghiệm:</a:t>
            </a:r>
            <a:endParaRPr lang="en-US" b="1" dirty="0">
              <a:solidFill>
                <a:srgbClr val="00B0F0"/>
              </a:solidFill>
            </a:endParaRPr>
          </a:p>
        </p:txBody>
      </p:sp>
      <p:sp>
        <p:nvSpPr>
          <p:cNvPr id="4" name="Date Placeholder 3"/>
          <p:cNvSpPr>
            <a:spLocks noGrp="1"/>
          </p:cNvSpPr>
          <p:nvPr>
            <p:ph type="dt" sz="half" idx="10"/>
          </p:nvPr>
        </p:nvSpPr>
        <p:spPr/>
        <p:txBody>
          <a:bodyPr/>
          <a:lstStyle/>
          <a:p>
            <a:fld id="{7B8D3F34-0F2A-4DBF-8EDF-BDC6498C96CB}" type="datetime1">
              <a:rPr lang="vi-VN" smtClean="0"/>
              <a:t>25/10/2024</a:t>
            </a:fld>
            <a:endParaRPr lang="en-US" dirty="0"/>
          </a:p>
        </p:txBody>
      </p:sp>
      <p:sp>
        <p:nvSpPr>
          <p:cNvPr id="8" name="Title 1"/>
          <p:cNvSpPr>
            <a:spLocks noGrp="1"/>
          </p:cNvSpPr>
          <p:nvPr>
            <p:ph type="title"/>
          </p:nvPr>
        </p:nvSpPr>
        <p:spPr>
          <a:xfrm>
            <a:off x="2023066" y="529931"/>
            <a:ext cx="8911687" cy="826921"/>
          </a:xfrm>
        </p:spPr>
        <p:txBody>
          <a:bodyPr/>
          <a:lstStyle/>
          <a:p>
            <a:r>
              <a:rPr lang="vi" b="1" dirty="0" smtClean="0">
                <a:solidFill>
                  <a:srgbClr val="00B050"/>
                </a:solidFill>
              </a:rPr>
              <a:t>Bài tập</a:t>
            </a:r>
            <a:endParaRPr lang="en-US" dirty="0"/>
          </a:p>
        </p:txBody>
      </p:sp>
      <p:sp>
        <p:nvSpPr>
          <p:cNvPr id="5" name="Rectangle 4"/>
          <p:cNvSpPr/>
          <p:nvPr/>
        </p:nvSpPr>
        <p:spPr>
          <a:xfrm>
            <a:off x="1612490" y="1914158"/>
            <a:ext cx="10579510" cy="4154984"/>
          </a:xfrm>
          <a:prstGeom prst="rect">
            <a:avLst/>
          </a:prstGeom>
        </p:spPr>
        <p:txBody>
          <a:bodyPr wrap="square">
            <a:spAutoFit/>
          </a:bodyPr>
          <a:lstStyle/>
          <a:p>
            <a:pPr>
              <a:lnSpc>
                <a:spcPct val="150000"/>
              </a:lnSpc>
            </a:pPr>
            <a:r>
              <a:rPr lang="vi" sz="1600" b="1" dirty="0" smtClean="0">
                <a:latin typeface="Calibri" panose="020F0502020204030204" pitchFamily="34" charset="0"/>
                <a:cs typeface="Calibri" panose="020F0502020204030204" pitchFamily="34" charset="0"/>
              </a:rPr>
              <a:t>G-1 </a:t>
            </a:r>
            <a:r>
              <a:rPr lang="vi" sz="1600" b="1" dirty="0">
                <a:latin typeface="Calibri" panose="020F0502020204030204" pitchFamily="34" charset="0"/>
                <a:cs typeface="Calibri" panose="020F0502020204030204" pitchFamily="34" charset="0"/>
              </a:rPr>
              <a:t>: Câu nào sau đây mô tả ĐÚNG một trong </a:t>
            </a:r>
            <a:r>
              <a:rPr lang="vi" sz="1600" b="1" dirty="0" smtClean="0">
                <a:latin typeface="Calibri" panose="020F0502020204030204" pitchFamily="34" charset="0"/>
                <a:cs typeface="Calibri" panose="020F0502020204030204" pitchFamily="34" charset="0"/>
              </a:rPr>
              <a:t>bảy</a:t>
            </a:r>
            <a:r>
              <a:rPr lang="en-US" sz="1600" b="1" dirty="0" smtClean="0">
                <a:latin typeface="Calibri" panose="020F0502020204030204" pitchFamily="34" charset="0"/>
                <a:cs typeface="Calibri" panose="020F0502020204030204" pitchFamily="34" charset="0"/>
              </a:rPr>
              <a:t> n</a:t>
            </a:r>
            <a:r>
              <a:rPr lang="vi" sz="1600" b="1" dirty="0" smtClean="0">
                <a:latin typeface="Calibri" panose="020F0502020204030204" pitchFamily="34" charset="0"/>
                <a:cs typeface="Calibri" panose="020F0502020204030204" pitchFamily="34" charset="0"/>
              </a:rPr>
              <a:t>guyên </a:t>
            </a:r>
            <a:r>
              <a:rPr lang="vi" sz="1600" b="1" dirty="0">
                <a:latin typeface="Calibri" panose="020F0502020204030204" pitchFamily="34" charset="0"/>
                <a:cs typeface="Calibri" panose="020F0502020204030204" pitchFamily="34" charset="0"/>
              </a:rPr>
              <a:t>tắc kiểm thử phần mềm?</a:t>
            </a:r>
          </a:p>
          <a:p>
            <a:pPr>
              <a:lnSpc>
                <a:spcPct val="150000"/>
              </a:lnSpc>
            </a:pPr>
            <a:r>
              <a:rPr lang="vi" sz="1600" dirty="0">
                <a:latin typeface="Calibri" panose="020F0502020204030204" pitchFamily="34" charset="0"/>
                <a:cs typeface="Calibri" panose="020F0502020204030204" pitchFamily="34" charset="0"/>
              </a:rPr>
              <a:t>A. Bằng cách sử dụng thử nghiệm tự động, có thể kiểm tra mọi thứ</a:t>
            </a:r>
          </a:p>
          <a:p>
            <a:pPr>
              <a:lnSpc>
                <a:spcPct val="150000"/>
              </a:lnSpc>
            </a:pPr>
            <a:r>
              <a:rPr lang="vi" sz="1600" dirty="0">
                <a:latin typeface="Calibri" panose="020F0502020204030204" pitchFamily="34" charset="0"/>
                <a:cs typeface="Calibri" panose="020F0502020204030204" pitchFamily="34" charset="0"/>
              </a:rPr>
              <a:t>B. Với đủ nỗ lực và sự hỗ trợ của công cụ, việc kiểm tra toàn diện là khả thi đối với tất cả mọi người</a:t>
            </a:r>
          </a:p>
          <a:p>
            <a:pPr>
              <a:lnSpc>
                <a:spcPct val="150000"/>
              </a:lnSpc>
            </a:pPr>
            <a:r>
              <a:rPr lang="vi" sz="1600" dirty="0">
                <a:latin typeface="Calibri" panose="020F0502020204030204" pitchFamily="34" charset="0"/>
                <a:cs typeface="Calibri" panose="020F0502020204030204" pitchFamily="34" charset="0"/>
              </a:rPr>
              <a:t>phần mềm</a:t>
            </a:r>
          </a:p>
          <a:p>
            <a:pPr>
              <a:lnSpc>
                <a:spcPct val="150000"/>
              </a:lnSpc>
            </a:pPr>
            <a:r>
              <a:rPr lang="vi" sz="1600" dirty="0">
                <a:latin typeface="Calibri" panose="020F0502020204030204" pitchFamily="34" charset="0"/>
                <a:cs typeface="Calibri" panose="020F0502020204030204" pitchFamily="34" charset="0"/>
              </a:rPr>
              <a:t>C. Không thể kiểm tra tất cả các kết hợp đầu vào và điều kiện tiên quyết trong một hệ thống</a:t>
            </a:r>
          </a:p>
          <a:p>
            <a:pPr>
              <a:lnSpc>
                <a:spcPct val="150000"/>
              </a:lnSpc>
            </a:pPr>
            <a:r>
              <a:rPr lang="vi" sz="1600" dirty="0">
                <a:latin typeface="Calibri" panose="020F0502020204030204" pitchFamily="34" charset="0"/>
                <a:cs typeface="Calibri" panose="020F0502020204030204" pitchFamily="34" charset="0"/>
              </a:rPr>
              <a:t>D. Mục đích của việc kiểm tra là chứng minh không có </a:t>
            </a:r>
            <a:r>
              <a:rPr lang="vi" sz="1600" dirty="0" smtClean="0">
                <a:latin typeface="Calibri" panose="020F0502020204030204" pitchFamily="34" charset="0"/>
                <a:cs typeface="Calibri" panose="020F0502020204030204" pitchFamily="34" charset="0"/>
              </a:rPr>
              <a:t>khuyết tật</a:t>
            </a:r>
          </a:p>
          <a:p>
            <a:pPr>
              <a:lnSpc>
                <a:spcPct val="150000"/>
              </a:lnSpc>
            </a:pPr>
            <a:r>
              <a:rPr lang="vi" sz="1600" b="1" dirty="0" smtClean="0">
                <a:latin typeface="Calibri" panose="020F0502020204030204" pitchFamily="34" charset="0"/>
                <a:cs typeface="Calibri" panose="020F0502020204030204" pitchFamily="34" charset="0"/>
              </a:rPr>
              <a:t>G-2 </a:t>
            </a:r>
            <a:r>
              <a:rPr lang="vi" sz="1600" b="1" dirty="0">
                <a:latin typeface="Calibri" panose="020F0502020204030204" pitchFamily="34" charset="0"/>
                <a:cs typeface="Calibri" panose="020F0502020204030204" pitchFamily="34" charset="0"/>
              </a:rPr>
              <a:t>: Phát biểu nào sau đây là đúng về thử nghiệm toàn diện?</a:t>
            </a:r>
          </a:p>
          <a:p>
            <a:pPr>
              <a:lnSpc>
                <a:spcPct val="150000"/>
              </a:lnSpc>
            </a:pPr>
            <a:r>
              <a:rPr lang="vi" sz="1600" dirty="0">
                <a:latin typeface="Calibri" panose="020F0502020204030204" pitchFamily="34" charset="0"/>
                <a:cs typeface="Calibri" panose="020F0502020204030204" pitchFamily="34" charset="0"/>
              </a:rPr>
              <a:t>A. Đây là một hình thức kiểm tra sức chịu đựng</a:t>
            </a:r>
          </a:p>
          <a:p>
            <a:pPr>
              <a:lnSpc>
                <a:spcPct val="150000"/>
              </a:lnSpc>
            </a:pPr>
            <a:r>
              <a:rPr lang="vi" sz="1600" dirty="0">
                <a:latin typeface="Calibri" panose="020F0502020204030204" pitchFamily="34" charset="0"/>
                <a:cs typeface="Calibri" panose="020F0502020204030204" pitchFamily="34" charset="0"/>
              </a:rPr>
              <a:t>B. Không khả thi ngoại trừ trường hợp phần mềm tầm thường</a:t>
            </a:r>
          </a:p>
          <a:p>
            <a:pPr>
              <a:lnSpc>
                <a:spcPct val="150000"/>
              </a:lnSpc>
            </a:pPr>
            <a:r>
              <a:rPr lang="vi" sz="1600" dirty="0">
                <a:latin typeface="Calibri" panose="020F0502020204030204" pitchFamily="34" charset="0"/>
                <a:cs typeface="Calibri" panose="020F0502020204030204" pitchFamily="34" charset="0"/>
              </a:rPr>
              <a:t>C. Nó thường được thực hiện với tự động hóa thử nghiệm</a:t>
            </a:r>
          </a:p>
          <a:p>
            <a:pPr>
              <a:lnSpc>
                <a:spcPct val="150000"/>
              </a:lnSpc>
            </a:pPr>
            <a:r>
              <a:rPr lang="vi" sz="1600" dirty="0">
                <a:latin typeface="Calibri" panose="020F0502020204030204" pitchFamily="34" charset="0"/>
                <a:cs typeface="Calibri" panose="020F0502020204030204" pitchFamily="34" charset="0"/>
              </a:rPr>
              <a:t>D. Thông thường, trách nhiệm của nhà phát triển trong quá trình </a:t>
            </a:r>
            <a:r>
              <a:rPr lang="vi" sz="1600" dirty="0" smtClean="0">
                <a:latin typeface="Calibri" panose="020F0502020204030204" pitchFamily="34" charset="0"/>
                <a:cs typeface="Calibri" panose="020F0502020204030204" pitchFamily="34" charset="0"/>
              </a:rPr>
              <a:t>kiểm thử đơn vị</a:t>
            </a:r>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5705965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32040" y="1409333"/>
            <a:ext cx="9002713" cy="504825"/>
          </a:xfrm>
        </p:spPr>
        <p:txBody>
          <a:bodyPr>
            <a:normAutofit/>
          </a:bodyPr>
          <a:lstStyle/>
          <a:p>
            <a:r>
              <a:rPr lang="vi" b="1" dirty="0" smtClean="0">
                <a:solidFill>
                  <a:srgbClr val="00B0F0"/>
                </a:solidFill>
              </a:rPr>
              <a:t>Câu hỏi trắc nghiệm:</a:t>
            </a:r>
            <a:endParaRPr lang="en-US" b="1" dirty="0">
              <a:solidFill>
                <a:srgbClr val="00B0F0"/>
              </a:solidFill>
            </a:endParaRPr>
          </a:p>
        </p:txBody>
      </p:sp>
      <p:sp>
        <p:nvSpPr>
          <p:cNvPr id="4" name="Date Placeholder 3"/>
          <p:cNvSpPr>
            <a:spLocks noGrp="1"/>
          </p:cNvSpPr>
          <p:nvPr>
            <p:ph type="dt" sz="half" idx="10"/>
          </p:nvPr>
        </p:nvSpPr>
        <p:spPr/>
        <p:txBody>
          <a:bodyPr/>
          <a:lstStyle/>
          <a:p>
            <a:fld id="{7B8D3F34-0F2A-4DBF-8EDF-BDC6498C96CB}" type="datetime1">
              <a:rPr lang="vi-VN" smtClean="0"/>
              <a:t>25/10/2024</a:t>
            </a:fld>
            <a:endParaRPr lang="en-US" dirty="0"/>
          </a:p>
        </p:txBody>
      </p:sp>
      <p:sp>
        <p:nvSpPr>
          <p:cNvPr id="8" name="Title 1"/>
          <p:cNvSpPr>
            <a:spLocks noGrp="1"/>
          </p:cNvSpPr>
          <p:nvPr>
            <p:ph type="title"/>
          </p:nvPr>
        </p:nvSpPr>
        <p:spPr>
          <a:xfrm>
            <a:off x="2023066" y="529931"/>
            <a:ext cx="8911687" cy="826921"/>
          </a:xfrm>
        </p:spPr>
        <p:txBody>
          <a:bodyPr/>
          <a:lstStyle/>
          <a:p>
            <a:r>
              <a:rPr lang="vi" b="1" dirty="0" smtClean="0">
                <a:solidFill>
                  <a:srgbClr val="00B050"/>
                </a:solidFill>
              </a:rPr>
              <a:t>Bài tập</a:t>
            </a:r>
            <a:endParaRPr lang="en-US" dirty="0"/>
          </a:p>
        </p:txBody>
      </p:sp>
      <p:sp>
        <p:nvSpPr>
          <p:cNvPr id="5" name="Rectangle 4"/>
          <p:cNvSpPr/>
          <p:nvPr/>
        </p:nvSpPr>
        <p:spPr>
          <a:xfrm>
            <a:off x="1612490" y="1914158"/>
            <a:ext cx="10579510" cy="4524315"/>
          </a:xfrm>
          <a:prstGeom prst="rect">
            <a:avLst/>
          </a:prstGeom>
        </p:spPr>
        <p:txBody>
          <a:bodyPr wrap="square">
            <a:spAutoFit/>
          </a:bodyPr>
          <a:lstStyle/>
          <a:p>
            <a:pPr>
              <a:lnSpc>
                <a:spcPct val="150000"/>
              </a:lnSpc>
            </a:pPr>
            <a:r>
              <a:rPr lang="vi" sz="1600" b="1" dirty="0" smtClean="0">
                <a:latin typeface="Calibri" panose="020F0502020204030204" pitchFamily="34" charset="0"/>
                <a:cs typeface="Calibri" panose="020F0502020204030204" pitchFamily="34" charset="0"/>
              </a:rPr>
              <a:t>G-1 </a:t>
            </a:r>
            <a:r>
              <a:rPr lang="vi" sz="1600" b="1" dirty="0">
                <a:latin typeface="Calibri" panose="020F0502020204030204" pitchFamily="34" charset="0"/>
                <a:cs typeface="Calibri" panose="020F0502020204030204" pitchFamily="34" charset="0"/>
              </a:rPr>
              <a:t>: Khi thực hiện theo quy trình kiểm tra cơ bản, khi nào nên thực hiện hoạt động kiểm soát kiểm tra</a:t>
            </a:r>
          </a:p>
          <a:p>
            <a:pPr>
              <a:lnSpc>
                <a:spcPct val="150000"/>
              </a:lnSpc>
            </a:pPr>
            <a:r>
              <a:rPr lang="vi" sz="1600" b="1" dirty="0">
                <a:latin typeface="Calibri" panose="020F0502020204030204" pitchFamily="34" charset="0"/>
                <a:cs typeface="Calibri" panose="020F0502020204030204" pitchFamily="34" charset="0"/>
              </a:rPr>
              <a:t>địa điểm?</a:t>
            </a:r>
          </a:p>
          <a:p>
            <a:pPr>
              <a:lnSpc>
                <a:spcPct val="150000"/>
              </a:lnSpc>
            </a:pPr>
            <a:r>
              <a:rPr lang="vi" sz="1600" dirty="0">
                <a:latin typeface="Calibri" panose="020F0502020204030204" pitchFamily="34" charset="0"/>
                <a:cs typeface="Calibri" panose="020F0502020204030204" pitchFamily="34" charset="0"/>
              </a:rPr>
              <a:t>A. Trong quá trình hoạt động quy hoạch</a:t>
            </a:r>
          </a:p>
          <a:p>
            <a:pPr>
              <a:lnSpc>
                <a:spcPct val="150000"/>
              </a:lnSpc>
            </a:pPr>
            <a:r>
              <a:rPr lang="vi" sz="1600" dirty="0">
                <a:latin typeface="Calibri" panose="020F0502020204030204" pitchFamily="34" charset="0"/>
                <a:cs typeface="Calibri" panose="020F0502020204030204" pitchFamily="34" charset="0"/>
              </a:rPr>
              <a:t>B. Trong quá trình triển khai, thực hiện</a:t>
            </a:r>
          </a:p>
          <a:p>
            <a:pPr>
              <a:lnSpc>
                <a:spcPct val="150000"/>
              </a:lnSpc>
            </a:pPr>
            <a:r>
              <a:rPr lang="vi" sz="1600" dirty="0">
                <a:latin typeface="Calibri" panose="020F0502020204030204" pitchFamily="34" charset="0"/>
                <a:cs typeface="Calibri" panose="020F0502020204030204" pitchFamily="34" charset="0"/>
              </a:rPr>
              <a:t>C. Trong quá trình thực hiện hoạt động giám sát</a:t>
            </a:r>
          </a:p>
          <a:p>
            <a:pPr>
              <a:lnSpc>
                <a:spcPct val="150000"/>
              </a:lnSpc>
            </a:pPr>
            <a:r>
              <a:rPr lang="vi" sz="1600" dirty="0">
                <a:latin typeface="Calibri" panose="020F0502020204030204" pitchFamily="34" charset="0"/>
                <a:cs typeface="Calibri" panose="020F0502020204030204" pitchFamily="34" charset="0"/>
              </a:rPr>
              <a:t>D. Trong mọi </a:t>
            </a:r>
            <a:r>
              <a:rPr lang="vi" sz="1600" dirty="0" smtClean="0">
                <a:latin typeface="Calibri" panose="020F0502020204030204" pitchFamily="34" charset="0"/>
                <a:cs typeface="Calibri" panose="020F0502020204030204" pitchFamily="34" charset="0"/>
              </a:rPr>
              <a:t>hoạt động</a:t>
            </a:r>
          </a:p>
          <a:p>
            <a:pPr>
              <a:lnSpc>
                <a:spcPct val="150000"/>
              </a:lnSpc>
            </a:pPr>
            <a:r>
              <a:rPr lang="vi" sz="1600" b="1" dirty="0" smtClean="0">
                <a:latin typeface="Calibri" panose="020F0502020204030204" pitchFamily="34" charset="0"/>
                <a:cs typeface="Calibri" panose="020F0502020204030204" pitchFamily="34" charset="0"/>
              </a:rPr>
              <a:t>G-2 </a:t>
            </a:r>
            <a:r>
              <a:rPr lang="vi" sz="1600" b="1" dirty="0">
                <a:latin typeface="Calibri" panose="020F0502020204030204" pitchFamily="34" charset="0"/>
                <a:cs typeface="Calibri" panose="020F0502020204030204" pitchFamily="34" charset="0"/>
              </a:rPr>
              <a:t>: Hoạt động nào sau đây là hoạt động so sánh tiến độ kiểm thử theo kế hoạch với thực tế</a:t>
            </a:r>
          </a:p>
          <a:p>
            <a:pPr>
              <a:lnSpc>
                <a:spcPct val="150000"/>
              </a:lnSpc>
            </a:pPr>
            <a:r>
              <a:rPr lang="vi" sz="1600" b="1" dirty="0">
                <a:latin typeface="Calibri" panose="020F0502020204030204" pitchFamily="34" charset="0"/>
                <a:cs typeface="Calibri" panose="020F0502020204030204" pitchFamily="34" charset="0"/>
              </a:rPr>
              <a:t>tiến độ kiểm tra?</a:t>
            </a:r>
          </a:p>
          <a:p>
            <a:pPr>
              <a:lnSpc>
                <a:spcPct val="150000"/>
              </a:lnSpc>
            </a:pPr>
            <a:r>
              <a:rPr lang="vi" sz="1600" dirty="0">
                <a:latin typeface="Calibri" panose="020F0502020204030204" pitchFamily="34" charset="0"/>
                <a:cs typeface="Calibri" panose="020F0502020204030204" pitchFamily="34" charset="0"/>
              </a:rPr>
              <a:t>A. Giám sát kiểm tra</a:t>
            </a:r>
          </a:p>
          <a:p>
            <a:pPr>
              <a:lnSpc>
                <a:spcPct val="150000"/>
              </a:lnSpc>
            </a:pPr>
            <a:r>
              <a:rPr lang="vi" sz="1600" dirty="0">
                <a:latin typeface="Calibri" panose="020F0502020204030204" pitchFamily="34" charset="0"/>
                <a:cs typeface="Calibri" panose="020F0502020204030204" pitchFamily="34" charset="0"/>
              </a:rPr>
              <a:t>B. Lập kế hoạch kiểm tra</a:t>
            </a:r>
          </a:p>
          <a:p>
            <a:pPr>
              <a:lnSpc>
                <a:spcPct val="150000"/>
              </a:lnSpc>
            </a:pPr>
            <a:r>
              <a:rPr lang="vi" sz="1600" dirty="0">
                <a:latin typeface="Calibri" panose="020F0502020204030204" pitchFamily="34" charset="0"/>
                <a:cs typeface="Calibri" panose="020F0502020204030204" pitchFamily="34" charset="0"/>
              </a:rPr>
              <a:t>C. Kết thúc thử nghiệm</a:t>
            </a:r>
          </a:p>
          <a:p>
            <a:pPr>
              <a:lnSpc>
                <a:spcPct val="150000"/>
              </a:lnSpc>
            </a:pPr>
            <a:r>
              <a:rPr lang="vi" sz="1600" dirty="0">
                <a:latin typeface="Calibri" panose="020F0502020204030204" pitchFamily="34" charset="0"/>
                <a:cs typeface="Calibri" panose="020F0502020204030204" pitchFamily="34" charset="0"/>
              </a:rPr>
              <a:t>D. </a:t>
            </a:r>
            <a:r>
              <a:rPr lang="vi" sz="1600" dirty="0" smtClean="0">
                <a:latin typeface="Calibri" panose="020F0502020204030204" pitchFamily="34" charset="0"/>
                <a:cs typeface="Calibri" panose="020F0502020204030204" pitchFamily="34" charset="0"/>
              </a:rPr>
              <a:t>Kiểm soát thử nghiệm</a:t>
            </a:r>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750609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32040" y="1409333"/>
            <a:ext cx="9002713" cy="504825"/>
          </a:xfrm>
        </p:spPr>
        <p:txBody>
          <a:bodyPr>
            <a:normAutofit/>
          </a:bodyPr>
          <a:lstStyle/>
          <a:p>
            <a:r>
              <a:rPr lang="vi" b="1" dirty="0" smtClean="0">
                <a:solidFill>
                  <a:srgbClr val="00B0F0"/>
                </a:solidFill>
              </a:rPr>
              <a:t>Câu hỏi trắc nghiệm:</a:t>
            </a:r>
            <a:endParaRPr lang="en-US" b="1" dirty="0">
              <a:solidFill>
                <a:srgbClr val="00B0F0"/>
              </a:solidFill>
            </a:endParaRPr>
          </a:p>
        </p:txBody>
      </p:sp>
      <p:sp>
        <p:nvSpPr>
          <p:cNvPr id="4" name="Date Placeholder 3"/>
          <p:cNvSpPr>
            <a:spLocks noGrp="1"/>
          </p:cNvSpPr>
          <p:nvPr>
            <p:ph type="dt" sz="half" idx="10"/>
          </p:nvPr>
        </p:nvSpPr>
        <p:spPr/>
        <p:txBody>
          <a:bodyPr/>
          <a:lstStyle/>
          <a:p>
            <a:fld id="{7B8D3F34-0F2A-4DBF-8EDF-BDC6498C96CB}" type="datetime1">
              <a:rPr lang="vi-VN" smtClean="0"/>
              <a:t>25/10/2024</a:t>
            </a:fld>
            <a:endParaRPr lang="en-US" dirty="0"/>
          </a:p>
        </p:txBody>
      </p:sp>
      <p:sp>
        <p:nvSpPr>
          <p:cNvPr id="8" name="Title 1"/>
          <p:cNvSpPr>
            <a:spLocks noGrp="1"/>
          </p:cNvSpPr>
          <p:nvPr>
            <p:ph type="title"/>
          </p:nvPr>
        </p:nvSpPr>
        <p:spPr>
          <a:xfrm>
            <a:off x="2023066" y="529931"/>
            <a:ext cx="8911687" cy="826921"/>
          </a:xfrm>
        </p:spPr>
        <p:txBody>
          <a:bodyPr/>
          <a:lstStyle/>
          <a:p>
            <a:r>
              <a:rPr lang="vi" b="1" dirty="0" smtClean="0">
                <a:solidFill>
                  <a:srgbClr val="00B050"/>
                </a:solidFill>
              </a:rPr>
              <a:t>Bài tập</a:t>
            </a:r>
            <a:endParaRPr lang="en-US" dirty="0"/>
          </a:p>
        </p:txBody>
      </p:sp>
      <p:sp>
        <p:nvSpPr>
          <p:cNvPr id="5" name="Rectangle 4"/>
          <p:cNvSpPr/>
          <p:nvPr/>
        </p:nvSpPr>
        <p:spPr>
          <a:xfrm>
            <a:off x="1612490" y="1914158"/>
            <a:ext cx="10579510" cy="4154984"/>
          </a:xfrm>
          <a:prstGeom prst="rect">
            <a:avLst/>
          </a:prstGeom>
        </p:spPr>
        <p:txBody>
          <a:bodyPr wrap="square">
            <a:spAutoFit/>
          </a:bodyPr>
          <a:lstStyle/>
          <a:p>
            <a:pPr>
              <a:lnSpc>
                <a:spcPct val="150000"/>
              </a:lnSpc>
            </a:pPr>
            <a:r>
              <a:rPr lang="vi" sz="1600" b="1" dirty="0" smtClean="0">
                <a:latin typeface="Calibri" panose="020F0502020204030204" pitchFamily="34" charset="0"/>
                <a:cs typeface="Calibri" panose="020F0502020204030204" pitchFamily="34" charset="0"/>
              </a:rPr>
              <a:t>G-1: </a:t>
            </a:r>
            <a:r>
              <a:rPr lang="vi" sz="1600" b="1" dirty="0">
                <a:latin typeface="Calibri" panose="020F0502020204030204" pitchFamily="34" charset="0"/>
                <a:cs typeface="Calibri" panose="020F0502020204030204" pitchFamily="34" charset="0"/>
              </a:rPr>
              <a:t>Với tư cách là người thử nghiệm, điều nào sau đây là chìa khóa để giao tiếp hiệu quả và duy trì sự tích cực</a:t>
            </a:r>
          </a:p>
          <a:p>
            <a:pPr>
              <a:lnSpc>
                <a:spcPct val="150000"/>
              </a:lnSpc>
            </a:pPr>
            <a:r>
              <a:rPr lang="vi" sz="1600" b="1" dirty="0">
                <a:latin typeface="Calibri" panose="020F0502020204030204" pitchFamily="34" charset="0"/>
                <a:cs typeface="Calibri" panose="020F0502020204030204" pitchFamily="34" charset="0"/>
              </a:rPr>
              <a:t>mối quan hệ với các nhà phát triển khi có sự bất đồng về mức độ ưu tiên của lỗi?</a:t>
            </a:r>
          </a:p>
          <a:p>
            <a:pPr>
              <a:lnSpc>
                <a:spcPct val="150000"/>
              </a:lnSpc>
            </a:pPr>
            <a:r>
              <a:rPr lang="vi" sz="1600" dirty="0">
                <a:latin typeface="Calibri" panose="020F0502020204030204" pitchFamily="34" charset="0"/>
                <a:cs typeface="Calibri" panose="020F0502020204030204" pitchFamily="34" charset="0"/>
              </a:rPr>
              <a:t>A. Nâng cao vấn đề về nguồn nhân lực và nhấn mạnh tầm quan trọng của sự tôn trọng lẫn nhau</a:t>
            </a:r>
          </a:p>
          <a:p>
            <a:pPr>
              <a:lnSpc>
                <a:spcPct val="150000"/>
              </a:lnSpc>
            </a:pPr>
            <a:r>
              <a:rPr lang="vi" sz="1600" dirty="0">
                <a:latin typeface="Calibri" panose="020F0502020204030204" pitchFamily="34" charset="0"/>
                <a:cs typeface="Calibri" panose="020F0502020204030204" pitchFamily="34" charset="0"/>
              </a:rPr>
              <a:t>B. Trao đổi trong môi trường với quản lý cấp cao để đảm bảo mọi người đều hiểu</a:t>
            </a:r>
          </a:p>
          <a:p>
            <a:pPr>
              <a:lnSpc>
                <a:spcPct val="150000"/>
              </a:lnSpc>
            </a:pPr>
            <a:r>
              <a:rPr lang="vi" sz="1600" dirty="0">
                <a:latin typeface="Calibri" panose="020F0502020204030204" pitchFamily="34" charset="0"/>
                <a:cs typeface="Calibri" panose="020F0502020204030204" pitchFamily="34" charset="0"/>
              </a:rPr>
              <a:t>C. Thuyết phục nhà phát triển nhận lỗi về sai sót</a:t>
            </a:r>
          </a:p>
          <a:p>
            <a:pPr>
              <a:lnSpc>
                <a:spcPct val="150000"/>
              </a:lnSpc>
            </a:pPr>
            <a:r>
              <a:rPr lang="vi" sz="1600" dirty="0">
                <a:latin typeface="Calibri" panose="020F0502020204030204" pitchFamily="34" charset="0"/>
                <a:cs typeface="Calibri" panose="020F0502020204030204" pitchFamily="34" charset="0"/>
              </a:rPr>
              <a:t>D. Nhắc nhở họ về mục tiêu chung là tạo ra </a:t>
            </a:r>
            <a:r>
              <a:rPr lang="vi" sz="1600" dirty="0" smtClean="0">
                <a:latin typeface="Calibri" panose="020F0502020204030204" pitchFamily="34" charset="0"/>
                <a:cs typeface="Calibri" panose="020F0502020204030204" pitchFamily="34" charset="0"/>
              </a:rPr>
              <a:t>hệ thống chất lượng</a:t>
            </a:r>
          </a:p>
          <a:p>
            <a:pPr>
              <a:lnSpc>
                <a:spcPct val="150000"/>
              </a:lnSpc>
            </a:pPr>
            <a:r>
              <a:rPr lang="vi" sz="1600" b="1" dirty="0">
                <a:latin typeface="Calibri" panose="020F0502020204030204" pitchFamily="34" charset="0"/>
                <a:cs typeface="Calibri" panose="020F0502020204030204" pitchFamily="34" charset="0"/>
              </a:rPr>
              <a:t>G-2: Nguyên tắc </a:t>
            </a:r>
            <a:r>
              <a:rPr lang="vi" sz="1600" b="1" dirty="0" smtClean="0">
                <a:latin typeface="Calibri" panose="020F0502020204030204" pitchFamily="34" charset="0"/>
                <a:cs typeface="Calibri" panose="020F0502020204030204" pitchFamily="34" charset="0"/>
              </a:rPr>
              <a:t>nào </a:t>
            </a:r>
            <a:r>
              <a:rPr lang="vi" sz="1600" b="1" dirty="0">
                <a:latin typeface="Calibri" panose="020F0502020204030204" pitchFamily="34" charset="0"/>
                <a:cs typeface="Calibri" panose="020F0502020204030204" pitchFamily="34" charset="0"/>
              </a:rPr>
              <a:t>không phải là nguyên tắc thử nghiệm?</a:t>
            </a:r>
          </a:p>
          <a:p>
            <a:pPr>
              <a:lnSpc>
                <a:spcPct val="150000"/>
              </a:lnSpc>
            </a:pPr>
            <a:r>
              <a:rPr lang="vi" sz="1600" dirty="0">
                <a:latin typeface="Calibri" panose="020F0502020204030204" pitchFamily="34" charset="0"/>
                <a:cs typeface="Calibri" panose="020F0502020204030204" pitchFamily="34" charset="0"/>
              </a:rPr>
              <a:t>A. Thử nghiệm sớm</a:t>
            </a:r>
          </a:p>
          <a:p>
            <a:pPr>
              <a:lnSpc>
                <a:spcPct val="150000"/>
              </a:lnSpc>
            </a:pPr>
            <a:r>
              <a:rPr lang="vi" sz="1600" dirty="0">
                <a:latin typeface="Calibri" panose="020F0502020204030204" pitchFamily="34" charset="0"/>
                <a:cs typeface="Calibri" panose="020F0502020204030204" pitchFamily="34" charset="0"/>
              </a:rPr>
              <a:t>B. Phân cụm lỗi</a:t>
            </a:r>
          </a:p>
          <a:p>
            <a:pPr>
              <a:lnSpc>
                <a:spcPct val="150000"/>
              </a:lnSpc>
            </a:pPr>
            <a:r>
              <a:rPr lang="vi" sz="1600" dirty="0">
                <a:latin typeface="Calibri" panose="020F0502020204030204" pitchFamily="34" charset="0"/>
                <a:cs typeface="Calibri" panose="020F0502020204030204" pitchFamily="34" charset="0"/>
              </a:rPr>
              <a:t>C. Nghịch lý thuốc trừ sâu</a:t>
            </a:r>
          </a:p>
          <a:p>
            <a:pPr>
              <a:lnSpc>
                <a:spcPct val="150000"/>
              </a:lnSpc>
            </a:pPr>
            <a:r>
              <a:rPr lang="vi" sz="1600" dirty="0">
                <a:latin typeface="Calibri" panose="020F0502020204030204" pitchFamily="34" charset="0"/>
                <a:cs typeface="Calibri" panose="020F0502020204030204" pitchFamily="34" charset="0"/>
              </a:rPr>
              <a:t>D. </a:t>
            </a:r>
            <a:r>
              <a:rPr lang="vi" sz="1600" dirty="0" smtClean="0">
                <a:latin typeface="Calibri" panose="020F0502020204030204" pitchFamily="34" charset="0"/>
                <a:cs typeface="Calibri" panose="020F0502020204030204" pitchFamily="34" charset="0"/>
              </a:rPr>
              <a:t>Kiểm tra toàn diện</a:t>
            </a:r>
            <a:endParaRPr lang="en-US"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1848211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32040" y="1409333"/>
            <a:ext cx="9002713" cy="504825"/>
          </a:xfrm>
        </p:spPr>
        <p:txBody>
          <a:bodyPr>
            <a:normAutofit/>
          </a:bodyPr>
          <a:lstStyle/>
          <a:p>
            <a:r>
              <a:rPr lang="vi" b="1" dirty="0" smtClean="0">
                <a:solidFill>
                  <a:srgbClr val="00B0F0"/>
                </a:solidFill>
              </a:rPr>
              <a:t>Tạo trường hợp thử nghiệm (G-1)</a:t>
            </a:r>
            <a:endParaRPr lang="en-US" b="1" dirty="0">
              <a:solidFill>
                <a:srgbClr val="00B0F0"/>
              </a:solidFill>
            </a:endParaRPr>
          </a:p>
        </p:txBody>
      </p:sp>
      <p:sp>
        <p:nvSpPr>
          <p:cNvPr id="4" name="Date Placeholder 3"/>
          <p:cNvSpPr>
            <a:spLocks noGrp="1"/>
          </p:cNvSpPr>
          <p:nvPr>
            <p:ph type="dt" sz="half" idx="10"/>
          </p:nvPr>
        </p:nvSpPr>
        <p:spPr/>
        <p:txBody>
          <a:bodyPr/>
          <a:lstStyle/>
          <a:p>
            <a:fld id="{7B8D3F34-0F2A-4DBF-8EDF-BDC6498C96CB}" type="datetime1">
              <a:rPr lang="vi-VN" smtClean="0"/>
              <a:t>25/10/2024</a:t>
            </a:fld>
            <a:endParaRPr lang="en-US" dirty="0"/>
          </a:p>
        </p:txBody>
      </p:sp>
      <p:sp>
        <p:nvSpPr>
          <p:cNvPr id="8" name="Title 1"/>
          <p:cNvSpPr>
            <a:spLocks noGrp="1"/>
          </p:cNvSpPr>
          <p:nvPr>
            <p:ph type="title"/>
          </p:nvPr>
        </p:nvSpPr>
        <p:spPr>
          <a:xfrm>
            <a:off x="2023066" y="529931"/>
            <a:ext cx="8911687" cy="826921"/>
          </a:xfrm>
        </p:spPr>
        <p:txBody>
          <a:bodyPr/>
          <a:lstStyle/>
          <a:p>
            <a:r>
              <a:rPr lang="vi" b="1" dirty="0" smtClean="0">
                <a:solidFill>
                  <a:srgbClr val="00B050"/>
                </a:solidFill>
              </a:rPr>
              <a:t>Bài tập</a:t>
            </a:r>
            <a:endParaRPr lang="en-US" dirty="0"/>
          </a:p>
        </p:txBody>
      </p:sp>
      <p:sp>
        <p:nvSpPr>
          <p:cNvPr id="5" name="Rectangle 4"/>
          <p:cNvSpPr/>
          <p:nvPr/>
        </p:nvSpPr>
        <p:spPr>
          <a:xfrm>
            <a:off x="2023066" y="1914158"/>
            <a:ext cx="6096000" cy="464871"/>
          </a:xfrm>
          <a:prstGeom prst="rect">
            <a:avLst/>
          </a:prstGeom>
        </p:spPr>
        <p:txBody>
          <a:bodyPr>
            <a:spAutoFit/>
          </a:bodyPr>
          <a:lstStyle/>
          <a:p>
            <a:pPr marL="285750" indent="-285750">
              <a:lnSpc>
                <a:spcPct val="150000"/>
              </a:lnSpc>
              <a:buFont typeface="Wingdings" panose="05000000000000000000" pitchFamily="2" charset="2"/>
              <a:buChar char="Ø"/>
            </a:pPr>
            <a:r>
              <a:rPr lang="vi" dirty="0" smtClean="0">
                <a:latin typeface="Calibri" panose="020F0502020204030204" pitchFamily="34" charset="0"/>
                <a:cs typeface="Calibri" panose="020F0502020204030204" pitchFamily="34" charset="0"/>
              </a:rPr>
              <a:t>Tạo trường hợp thử nghiệm để đăng nhập Facebook</a:t>
            </a:r>
            <a:endParaRPr lang="en-US" dirty="0" smtClean="0">
              <a:latin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3"/>
          <a:stretch>
            <a:fillRect/>
          </a:stretch>
        </p:blipFill>
        <p:spPr>
          <a:xfrm>
            <a:off x="3162453" y="2615712"/>
            <a:ext cx="5572125" cy="3514725"/>
          </a:xfrm>
          <a:prstGeom prst="rect">
            <a:avLst/>
          </a:prstGeom>
          <a:ln>
            <a:solidFill>
              <a:schemeClr val="bg1"/>
            </a:solidFill>
          </a:ln>
        </p:spPr>
      </p:pic>
    </p:spTree>
    <p:extLst>
      <p:ext uri="{BB962C8B-B14F-4D97-AF65-F5344CB8AC3E}">
        <p14:creationId xmlns:p14="http://schemas.microsoft.com/office/powerpoint/2010/main" val="221154996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32040" y="1409333"/>
            <a:ext cx="9002713" cy="504825"/>
          </a:xfrm>
        </p:spPr>
        <p:txBody>
          <a:bodyPr>
            <a:normAutofit/>
          </a:bodyPr>
          <a:lstStyle/>
          <a:p>
            <a:r>
              <a:rPr lang="vi" b="1" dirty="0" smtClean="0">
                <a:solidFill>
                  <a:srgbClr val="00B0F0"/>
                </a:solidFill>
              </a:rPr>
              <a:t>Tạo trường hợp thử nghiệm (G-2)</a:t>
            </a:r>
            <a:endParaRPr lang="en-US" b="1" dirty="0">
              <a:solidFill>
                <a:srgbClr val="00B0F0"/>
              </a:solidFill>
            </a:endParaRPr>
          </a:p>
        </p:txBody>
      </p:sp>
      <p:sp>
        <p:nvSpPr>
          <p:cNvPr id="4" name="Date Placeholder 3"/>
          <p:cNvSpPr>
            <a:spLocks noGrp="1"/>
          </p:cNvSpPr>
          <p:nvPr>
            <p:ph type="dt" sz="half" idx="10"/>
          </p:nvPr>
        </p:nvSpPr>
        <p:spPr/>
        <p:txBody>
          <a:bodyPr/>
          <a:lstStyle/>
          <a:p>
            <a:fld id="{7B8D3F34-0F2A-4DBF-8EDF-BDC6498C96CB}" type="datetime1">
              <a:rPr lang="vi-VN" smtClean="0"/>
              <a:t>25/10/2024</a:t>
            </a:fld>
            <a:endParaRPr lang="en-US" dirty="0"/>
          </a:p>
        </p:txBody>
      </p:sp>
      <p:sp>
        <p:nvSpPr>
          <p:cNvPr id="8" name="Title 1"/>
          <p:cNvSpPr>
            <a:spLocks noGrp="1"/>
          </p:cNvSpPr>
          <p:nvPr>
            <p:ph type="title"/>
          </p:nvPr>
        </p:nvSpPr>
        <p:spPr>
          <a:xfrm>
            <a:off x="2023066" y="529931"/>
            <a:ext cx="8911687" cy="826921"/>
          </a:xfrm>
        </p:spPr>
        <p:txBody>
          <a:bodyPr/>
          <a:lstStyle/>
          <a:p>
            <a:r>
              <a:rPr lang="vi" b="1" dirty="0" smtClean="0">
                <a:solidFill>
                  <a:srgbClr val="00B050"/>
                </a:solidFill>
              </a:rPr>
              <a:t>Bài tập</a:t>
            </a:r>
            <a:endParaRPr lang="en-US" dirty="0"/>
          </a:p>
        </p:txBody>
      </p:sp>
      <p:sp>
        <p:nvSpPr>
          <p:cNvPr id="5" name="Rectangle 4"/>
          <p:cNvSpPr/>
          <p:nvPr/>
        </p:nvSpPr>
        <p:spPr>
          <a:xfrm>
            <a:off x="2023066" y="1914158"/>
            <a:ext cx="6096000" cy="507831"/>
          </a:xfrm>
          <a:prstGeom prst="rect">
            <a:avLst/>
          </a:prstGeom>
        </p:spPr>
        <p:txBody>
          <a:bodyPr>
            <a:spAutoFit/>
          </a:bodyPr>
          <a:lstStyle/>
          <a:p>
            <a:pPr marL="285750" indent="-285750">
              <a:lnSpc>
                <a:spcPct val="150000"/>
              </a:lnSpc>
              <a:buFont typeface="Wingdings" panose="05000000000000000000" pitchFamily="2" charset="2"/>
              <a:buChar char="Ø"/>
            </a:pPr>
            <a:r>
              <a:rPr lang="vi" dirty="0" smtClean="0">
                <a:latin typeface="Calibri" panose="020F0502020204030204" pitchFamily="34" charset="0"/>
                <a:cs typeface="Calibri" panose="020F0502020204030204" pitchFamily="34" charset="0"/>
              </a:rPr>
              <a:t>Tạo test case đăng nhập </a:t>
            </a:r>
            <a:endParaRPr lang="en-US" dirty="0" smtClean="0">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a:blip r:embed="rId3"/>
          <a:stretch>
            <a:fillRect/>
          </a:stretch>
        </p:blipFill>
        <p:spPr>
          <a:xfrm>
            <a:off x="5690879" y="2158922"/>
            <a:ext cx="3993895" cy="4341911"/>
          </a:xfrm>
          <a:prstGeom prst="rect">
            <a:avLst/>
          </a:prstGeom>
        </p:spPr>
      </p:pic>
    </p:spTree>
    <p:extLst>
      <p:ext uri="{BB962C8B-B14F-4D97-AF65-F5344CB8AC3E}">
        <p14:creationId xmlns:p14="http://schemas.microsoft.com/office/powerpoint/2010/main" val="140995289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9535" y="5401997"/>
            <a:ext cx="3059108" cy="728440"/>
          </a:xfrm>
        </p:spPr>
        <p:txBody>
          <a:bodyPr>
            <a:normAutofit/>
          </a:bodyPr>
          <a:lstStyle/>
          <a:p>
            <a:r>
              <a:rPr lang="vi" dirty="0" smtClean="0">
                <a:solidFill>
                  <a:srgbClr val="00B0F0"/>
                </a:solidFill>
              </a:rPr>
              <a:t>Hẹn gặp lại</a:t>
            </a:r>
            <a:endParaRPr lang="en-US" dirty="0">
              <a:solidFill>
                <a:srgbClr val="00B0F0"/>
              </a:solidFill>
            </a:endParaRPr>
          </a:p>
        </p:txBody>
      </p:sp>
      <p:sp>
        <p:nvSpPr>
          <p:cNvPr id="4" name="Date Placeholder 3"/>
          <p:cNvSpPr>
            <a:spLocks noGrp="1"/>
          </p:cNvSpPr>
          <p:nvPr>
            <p:ph type="dt" sz="half" idx="10"/>
          </p:nvPr>
        </p:nvSpPr>
        <p:spPr/>
        <p:txBody>
          <a:bodyPr/>
          <a:lstStyle/>
          <a:p>
            <a:fld id="{7B8D3F34-0F2A-4DBF-8EDF-BDC6498C96CB}" type="datetime1">
              <a:rPr lang="vi-VN" smtClean="0"/>
              <a:t>25/10/2024</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9981" y="2315236"/>
            <a:ext cx="3059108" cy="2914650"/>
          </a:xfrm>
          <a:prstGeom prst="rect">
            <a:avLst/>
          </a:prstGeom>
        </p:spPr>
      </p:pic>
      <p:sp>
        <p:nvSpPr>
          <p:cNvPr id="7" name="Title 1"/>
          <p:cNvSpPr txBox="1">
            <a:spLocks/>
          </p:cNvSpPr>
          <p:nvPr/>
        </p:nvSpPr>
        <p:spPr>
          <a:xfrm>
            <a:off x="2819139" y="1300385"/>
            <a:ext cx="5169950" cy="728440"/>
          </a:xfrm>
          <a:prstGeom prst="rect">
            <a:avLst/>
          </a:prstGeom>
        </p:spPr>
        <p:txBody>
          <a:bodyPr vert="horz" lIns="91440" tIns="45720" rIns="91440" bIns="45720" rtlCol="0" anchor="t">
            <a:normAutofit fontScale="92500"/>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vi" dirty="0" smtClean="0">
                <a:solidFill>
                  <a:srgbClr val="00B050"/>
                </a:solidFill>
              </a:rPr>
              <a:t>Cám ơn vì đã lắng nghe</a:t>
            </a:r>
            <a:endParaRPr lang="en-US" dirty="0">
              <a:solidFill>
                <a:srgbClr val="00B050"/>
              </a:solidFill>
            </a:endParaRPr>
          </a:p>
        </p:txBody>
      </p:sp>
    </p:spTree>
    <p:extLst>
      <p:ext uri="{BB962C8B-B14F-4D97-AF65-F5344CB8AC3E}">
        <p14:creationId xmlns:p14="http://schemas.microsoft.com/office/powerpoint/2010/main" val="32250384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3066" y="529931"/>
            <a:ext cx="8911687" cy="1280890"/>
          </a:xfrm>
        </p:spPr>
        <p:txBody>
          <a:bodyPr/>
          <a:lstStyle/>
          <a:p>
            <a:r>
              <a:rPr lang="en-US" b="1" dirty="0" err="1" smtClean="0">
                <a:solidFill>
                  <a:srgbClr val="00B050"/>
                </a:solidFill>
              </a:rPr>
              <a:t>Kiểm</a:t>
            </a:r>
            <a:r>
              <a:rPr lang="en-US" b="1" dirty="0" smtClean="0">
                <a:solidFill>
                  <a:srgbClr val="00B050"/>
                </a:solidFill>
              </a:rPr>
              <a:t> t</a:t>
            </a:r>
            <a:r>
              <a:rPr lang="vi" b="1" dirty="0" smtClean="0">
                <a:solidFill>
                  <a:srgbClr val="00B050"/>
                </a:solidFill>
              </a:rPr>
              <a:t>hử</a:t>
            </a:r>
            <a:r>
              <a:rPr lang="en-US" b="1" dirty="0" smtClean="0">
                <a:solidFill>
                  <a:srgbClr val="00B050"/>
                </a:solidFill>
              </a:rPr>
              <a:t> </a:t>
            </a:r>
            <a:r>
              <a:rPr lang="vi" b="1" dirty="0" smtClean="0">
                <a:solidFill>
                  <a:srgbClr val="00B050"/>
                </a:solidFill>
              </a:rPr>
              <a:t>là </a:t>
            </a:r>
            <a:r>
              <a:rPr lang="vi" b="1" dirty="0">
                <a:solidFill>
                  <a:srgbClr val="00B050"/>
                </a:solidFill>
              </a:rPr>
              <a:t>gì ?</a:t>
            </a:r>
            <a:endParaRPr lang="en-US" dirty="0"/>
          </a:p>
        </p:txBody>
      </p:sp>
      <p:sp>
        <p:nvSpPr>
          <p:cNvPr id="3" name="Content Placeholder 2"/>
          <p:cNvSpPr>
            <a:spLocks noGrp="1"/>
          </p:cNvSpPr>
          <p:nvPr>
            <p:ph idx="1"/>
          </p:nvPr>
        </p:nvSpPr>
        <p:spPr>
          <a:xfrm>
            <a:off x="1932040" y="1382196"/>
            <a:ext cx="9002713" cy="428625"/>
          </a:xfrm>
        </p:spPr>
        <p:txBody>
          <a:bodyPr>
            <a:normAutofit/>
          </a:bodyPr>
          <a:lstStyle/>
          <a:p>
            <a:r>
              <a:rPr lang="vi" sz="2000" b="1" dirty="0">
                <a:solidFill>
                  <a:srgbClr val="00B0F0"/>
                </a:solidFill>
              </a:rPr>
              <a:t>Mục tiêu </a:t>
            </a:r>
            <a:r>
              <a:rPr lang="en-US" sz="2000" b="1" dirty="0" err="1" smtClean="0">
                <a:solidFill>
                  <a:srgbClr val="00B0F0"/>
                </a:solidFill>
              </a:rPr>
              <a:t>của</a:t>
            </a:r>
            <a:r>
              <a:rPr lang="en-US" sz="2000" b="1" dirty="0" smtClean="0">
                <a:solidFill>
                  <a:srgbClr val="00B0F0"/>
                </a:solidFill>
              </a:rPr>
              <a:t> </a:t>
            </a:r>
            <a:r>
              <a:rPr lang="en-US" sz="2000" b="1" dirty="0" err="1" smtClean="0">
                <a:solidFill>
                  <a:srgbClr val="00B0F0"/>
                </a:solidFill>
              </a:rPr>
              <a:t>kiểm</a:t>
            </a:r>
            <a:r>
              <a:rPr lang="en-US" sz="2000" b="1" dirty="0" smtClean="0">
                <a:solidFill>
                  <a:srgbClr val="00B0F0"/>
                </a:solidFill>
              </a:rPr>
              <a:t> </a:t>
            </a:r>
            <a:r>
              <a:rPr lang="en-US" sz="2000" b="1" dirty="0" err="1" smtClean="0">
                <a:solidFill>
                  <a:srgbClr val="00B0F0"/>
                </a:solidFill>
              </a:rPr>
              <a:t>thử</a:t>
            </a:r>
            <a:endParaRPr lang="en-US" sz="2000" b="1" dirty="0" smtClean="0">
              <a:solidFill>
                <a:srgbClr val="00B050"/>
              </a:solidFill>
            </a:endParaRPr>
          </a:p>
        </p:txBody>
      </p:sp>
      <p:sp>
        <p:nvSpPr>
          <p:cNvPr id="4" name="Date Placeholder 3"/>
          <p:cNvSpPr>
            <a:spLocks noGrp="1"/>
          </p:cNvSpPr>
          <p:nvPr>
            <p:ph type="dt" sz="half" idx="10"/>
          </p:nvPr>
        </p:nvSpPr>
        <p:spPr/>
        <p:txBody>
          <a:bodyPr/>
          <a:lstStyle/>
          <a:p>
            <a:fld id="{7B8D3F34-0F2A-4DBF-8EDF-BDC6498C96CB}" type="datetime1">
              <a:rPr lang="vi-VN" smtClean="0"/>
              <a:t>25/10/2024</a:t>
            </a:fld>
            <a:endParaRPr lang="en-US" dirty="0"/>
          </a:p>
        </p:txBody>
      </p:sp>
      <p:graphicFrame>
        <p:nvGraphicFramePr>
          <p:cNvPr id="6" name="Diagram 5"/>
          <p:cNvGraphicFramePr/>
          <p:nvPr>
            <p:extLst>
              <p:ext uri="{D42A27DB-BD31-4B8C-83A1-F6EECF244321}">
                <p14:modId xmlns:p14="http://schemas.microsoft.com/office/powerpoint/2010/main" val="2422588359"/>
              </p:ext>
            </p:extLst>
          </p:nvPr>
        </p:nvGraphicFramePr>
        <p:xfrm>
          <a:off x="2394857" y="2111829"/>
          <a:ext cx="8120743" cy="43890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828681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3066" y="529931"/>
            <a:ext cx="8911687" cy="1280890"/>
          </a:xfrm>
        </p:spPr>
        <p:txBody>
          <a:bodyPr/>
          <a:lstStyle/>
          <a:p>
            <a:r>
              <a:rPr lang="en-US" b="1" dirty="0" err="1" smtClean="0">
                <a:solidFill>
                  <a:srgbClr val="00B050"/>
                </a:solidFill>
              </a:rPr>
              <a:t>Kiểm</a:t>
            </a:r>
            <a:r>
              <a:rPr lang="en-US" b="1" dirty="0" smtClean="0">
                <a:solidFill>
                  <a:srgbClr val="00B050"/>
                </a:solidFill>
              </a:rPr>
              <a:t> t</a:t>
            </a:r>
            <a:r>
              <a:rPr lang="vi" b="1" dirty="0" smtClean="0">
                <a:solidFill>
                  <a:srgbClr val="00B050"/>
                </a:solidFill>
              </a:rPr>
              <a:t>hử </a:t>
            </a:r>
            <a:r>
              <a:rPr lang="vi" b="1" dirty="0">
                <a:solidFill>
                  <a:srgbClr val="00B050"/>
                </a:solidFill>
              </a:rPr>
              <a:t>là gì ?</a:t>
            </a:r>
            <a:endParaRPr lang="en-US" dirty="0"/>
          </a:p>
        </p:txBody>
      </p:sp>
      <p:sp>
        <p:nvSpPr>
          <p:cNvPr id="3" name="Content Placeholder 2"/>
          <p:cNvSpPr>
            <a:spLocks noGrp="1"/>
          </p:cNvSpPr>
          <p:nvPr>
            <p:ph idx="1"/>
          </p:nvPr>
        </p:nvSpPr>
        <p:spPr>
          <a:xfrm>
            <a:off x="1932040" y="1382196"/>
            <a:ext cx="9002713" cy="428625"/>
          </a:xfrm>
        </p:spPr>
        <p:txBody>
          <a:bodyPr>
            <a:normAutofit/>
          </a:bodyPr>
          <a:lstStyle/>
          <a:p>
            <a:r>
              <a:rPr lang="vi" sz="2000" b="1" dirty="0" smtClean="0">
                <a:solidFill>
                  <a:srgbClr val="00B0F0"/>
                </a:solidFill>
              </a:rPr>
              <a:t>Kiểm t</a:t>
            </a:r>
            <a:r>
              <a:rPr lang="en-US" sz="2000" b="1" dirty="0" err="1" smtClean="0">
                <a:solidFill>
                  <a:srgbClr val="00B0F0"/>
                </a:solidFill>
              </a:rPr>
              <a:t>hử</a:t>
            </a:r>
            <a:r>
              <a:rPr lang="vi" sz="2000" b="1" dirty="0" smtClean="0">
                <a:solidFill>
                  <a:srgbClr val="00B0F0"/>
                </a:solidFill>
              </a:rPr>
              <a:t> và gỡ lỗi</a:t>
            </a:r>
            <a:endParaRPr lang="en-US" sz="2000" b="1" dirty="0" smtClean="0">
              <a:solidFill>
                <a:srgbClr val="00B050"/>
              </a:solidFill>
            </a:endParaRPr>
          </a:p>
        </p:txBody>
      </p:sp>
      <p:sp>
        <p:nvSpPr>
          <p:cNvPr id="4" name="Date Placeholder 3"/>
          <p:cNvSpPr>
            <a:spLocks noGrp="1"/>
          </p:cNvSpPr>
          <p:nvPr>
            <p:ph type="dt" sz="half" idx="10"/>
          </p:nvPr>
        </p:nvSpPr>
        <p:spPr/>
        <p:txBody>
          <a:bodyPr/>
          <a:lstStyle/>
          <a:p>
            <a:fld id="{7B8D3F34-0F2A-4DBF-8EDF-BDC6498C96CB}" type="datetime1">
              <a:rPr lang="vi-VN" smtClean="0"/>
              <a:t>25/10/2024</a:t>
            </a:fld>
            <a:endParaRPr lang="en-US" dirty="0"/>
          </a:p>
        </p:txBody>
      </p:sp>
      <p:sp>
        <p:nvSpPr>
          <p:cNvPr id="5" name="Rounded Rectangle 4"/>
          <p:cNvSpPr/>
          <p:nvPr/>
        </p:nvSpPr>
        <p:spPr>
          <a:xfrm>
            <a:off x="2748469" y="2841172"/>
            <a:ext cx="2063017" cy="979714"/>
          </a:xfrm>
          <a:prstGeom prst="roundRect">
            <a:avLst/>
          </a:prstGeom>
          <a:solidFill>
            <a:srgbClr val="FF0000"/>
          </a:solidFill>
          <a:ln>
            <a:solidFill>
              <a:srgbClr val="FF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vi" dirty="0" smtClean="0"/>
              <a:t>Kiểm </a:t>
            </a:r>
            <a:r>
              <a:rPr lang="en-US" dirty="0" err="1" smtClean="0"/>
              <a:t>thử</a:t>
            </a:r>
            <a:endParaRPr lang="en-US" dirty="0"/>
          </a:p>
        </p:txBody>
      </p:sp>
      <p:sp>
        <p:nvSpPr>
          <p:cNvPr id="7" name="Rounded Rectangle 6"/>
          <p:cNvSpPr/>
          <p:nvPr/>
        </p:nvSpPr>
        <p:spPr>
          <a:xfrm>
            <a:off x="5927098" y="2841172"/>
            <a:ext cx="2063017" cy="979714"/>
          </a:xfrm>
          <a:prstGeom prst="roundRect">
            <a:avLst/>
          </a:prstGeom>
          <a:solidFill>
            <a:srgbClr val="00B0F0"/>
          </a:solidFill>
          <a:ln>
            <a:solidFill>
              <a:srgbClr val="00B0F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vi" dirty="0" smtClean="0"/>
              <a:t>Gỡ lỗi</a:t>
            </a:r>
            <a:endParaRPr lang="en-US" dirty="0"/>
          </a:p>
        </p:txBody>
      </p:sp>
      <p:sp>
        <p:nvSpPr>
          <p:cNvPr id="8" name="Rounded Rectangle 7"/>
          <p:cNvSpPr/>
          <p:nvPr/>
        </p:nvSpPr>
        <p:spPr>
          <a:xfrm>
            <a:off x="9105727" y="2841172"/>
            <a:ext cx="2063017" cy="979714"/>
          </a:xfrm>
          <a:prstGeom prst="roundRect">
            <a:avLst/>
          </a:prstGeom>
          <a:solidFill>
            <a:srgbClr val="FFC000"/>
          </a:solidFill>
          <a:ln>
            <a:solidFill>
              <a:srgbClr val="FFC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vi" dirty="0" smtClean="0"/>
              <a:t>Kiểm </a:t>
            </a:r>
            <a:r>
              <a:rPr lang="en-US" dirty="0" err="1" smtClean="0"/>
              <a:t>thử</a:t>
            </a:r>
            <a:r>
              <a:rPr lang="vi" dirty="0" smtClean="0"/>
              <a:t> xác nhận</a:t>
            </a:r>
            <a:endParaRPr lang="en-US" dirty="0"/>
          </a:p>
        </p:txBody>
      </p:sp>
      <p:sp>
        <p:nvSpPr>
          <p:cNvPr id="9" name="Right Arrow 8"/>
          <p:cNvSpPr/>
          <p:nvPr/>
        </p:nvSpPr>
        <p:spPr>
          <a:xfrm>
            <a:off x="5061857" y="3145970"/>
            <a:ext cx="707572" cy="413657"/>
          </a:xfrm>
          <a:prstGeom prst="righ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8194135" y="3145970"/>
            <a:ext cx="707572" cy="413657"/>
          </a:xfrm>
          <a:prstGeom prst="rightArrow">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667000" y="5013849"/>
            <a:ext cx="9091265" cy="646331"/>
          </a:xfrm>
          <a:prstGeom prst="rect">
            <a:avLst/>
          </a:prstGeom>
        </p:spPr>
        <p:txBody>
          <a:bodyPr wrap="square">
            <a:spAutoFit/>
          </a:bodyPr>
          <a:lstStyle/>
          <a:p>
            <a:pPr algn="ctr"/>
            <a:r>
              <a:rPr lang="vi" dirty="0">
                <a:latin typeface="Calibri" panose="020F0502020204030204" pitchFamily="34" charset="0"/>
                <a:cs typeface="Calibri" panose="020F0502020204030204" pitchFamily="34" charset="0"/>
              </a:rPr>
              <a:t>Trong quá trình phát triển Agile và trong một số vòng đời khác, người kiểm thử có thể tham gia vào quá trình gỡ lỗi và kiểm thử thành phần.</a:t>
            </a:r>
          </a:p>
        </p:txBody>
      </p:sp>
    </p:spTree>
    <p:extLst>
      <p:ext uri="{BB962C8B-B14F-4D97-AF65-F5344CB8AC3E}">
        <p14:creationId xmlns:p14="http://schemas.microsoft.com/office/powerpoint/2010/main" val="35317608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32040" y="1951547"/>
            <a:ext cx="9002713" cy="4085460"/>
          </a:xfrm>
        </p:spPr>
        <p:txBody>
          <a:bodyPr>
            <a:normAutofit/>
          </a:bodyPr>
          <a:lstStyle/>
          <a:p>
            <a:pPr marL="0" indent="0">
              <a:buNone/>
            </a:pPr>
            <a:endParaRPr lang="en-US" dirty="0" smtClean="0">
              <a:latin typeface="Calibri" panose="020F0502020204030204" pitchFamily="34" charset="0"/>
              <a:cs typeface="Calibri" panose="020F0502020204030204" pitchFamily="34" charset="0"/>
            </a:endParaRPr>
          </a:p>
          <a:p>
            <a:pPr>
              <a:buFontTx/>
              <a:buChar char="-"/>
            </a:pPr>
            <a:endParaRPr lang="en-US" dirty="0">
              <a:latin typeface="Calibri" panose="020F0502020204030204" pitchFamily="34" charset="0"/>
              <a:cs typeface="Calibri" panose="020F0502020204030204" pitchFamily="34" charset="0"/>
            </a:endParaRPr>
          </a:p>
          <a:p>
            <a:pPr>
              <a:buFontTx/>
              <a:buChar char="-"/>
            </a:pPr>
            <a:endParaRPr lang="en-US" dirty="0" smtClean="0">
              <a:latin typeface="Calibri" panose="020F0502020204030204" pitchFamily="34" charset="0"/>
              <a:cs typeface="Calibri" panose="020F0502020204030204" pitchFamily="34" charset="0"/>
            </a:endParaRPr>
          </a:p>
          <a:p>
            <a:pPr>
              <a:buFontTx/>
              <a:buChar char="-"/>
            </a:pPr>
            <a:endParaRPr lang="en-US" dirty="0" smtClean="0">
              <a:latin typeface="Calibri" panose="020F0502020204030204" pitchFamily="34" charset="0"/>
              <a:cs typeface="Calibri" panose="020F0502020204030204" pitchFamily="34" charset="0"/>
            </a:endParaRPr>
          </a:p>
          <a:p>
            <a:pPr>
              <a:buFontTx/>
              <a:buChar char="-"/>
            </a:pPr>
            <a:endParaRPr lang="en-US" dirty="0">
              <a:latin typeface="Calibri" panose="020F0502020204030204" pitchFamily="34" charset="0"/>
              <a:cs typeface="Calibri" panose="020F0502020204030204" pitchFamily="34" charset="0"/>
            </a:endParaRPr>
          </a:p>
          <a:p>
            <a:pPr>
              <a:buFontTx/>
              <a:buChar char="-"/>
            </a:pPr>
            <a:r>
              <a:rPr lang="vi" dirty="0" smtClean="0">
                <a:latin typeface="Calibri" panose="020F0502020204030204" pitchFamily="34" charset="0"/>
                <a:cs typeface="Calibri" panose="020F0502020204030204" pitchFamily="34" charset="0"/>
              </a:rPr>
              <a:t>Việc kiểm </a:t>
            </a:r>
            <a:r>
              <a:rPr lang="en-US" dirty="0" err="1" smtClean="0">
                <a:latin typeface="Calibri" panose="020F0502020204030204" pitchFamily="34" charset="0"/>
                <a:cs typeface="Calibri" panose="020F0502020204030204" pitchFamily="34" charset="0"/>
              </a:rPr>
              <a:t>thử</a:t>
            </a:r>
            <a:r>
              <a:rPr lang="vi" dirty="0" smtClean="0">
                <a:latin typeface="Calibri" panose="020F0502020204030204" pitchFamily="34" charset="0"/>
                <a:cs typeface="Calibri" panose="020F0502020204030204" pitchFamily="34" charset="0"/>
              </a:rPr>
              <a:t> nghiêm ngặt hệ thống và tài liệu có thể giúp giảm nguy cơ xảy ra sự cố trong quá trình vận hành</a:t>
            </a:r>
          </a:p>
          <a:p>
            <a:pPr>
              <a:buFontTx/>
              <a:buChar char="-"/>
            </a:pPr>
            <a:r>
              <a:rPr lang="vi" dirty="0" smtClean="0">
                <a:latin typeface="Calibri" panose="020F0502020204030204" pitchFamily="34" charset="0"/>
                <a:cs typeface="Calibri" panose="020F0502020204030204" pitchFamily="34" charset="0"/>
              </a:rPr>
              <a:t>Khi lỗi được phát hiện và sửa chữa sau đó, điều này góp phần nâng cao chất lượng của các </a:t>
            </a:r>
            <a:r>
              <a:rPr lang="en-US" dirty="0" err="1" smtClean="0">
                <a:latin typeface="Calibri" panose="020F0502020204030204" pitchFamily="34" charset="0"/>
                <a:cs typeface="Calibri" panose="020F0502020204030204" pitchFamily="34" charset="0"/>
              </a:rPr>
              <a:t>thành</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phần</a:t>
            </a:r>
            <a:r>
              <a:rPr lang="vi" dirty="0" smtClean="0">
                <a:latin typeface="Calibri" panose="020F0502020204030204" pitchFamily="34" charset="0"/>
                <a:cs typeface="Calibri" panose="020F0502020204030204" pitchFamily="34" charset="0"/>
              </a:rPr>
              <a:t> hoặc hệ thống</a:t>
            </a:r>
          </a:p>
          <a:p>
            <a:pPr>
              <a:buFontTx/>
              <a:buChar char="-"/>
            </a:pPr>
            <a:r>
              <a:rPr lang="vi" dirty="0" smtClean="0">
                <a:latin typeface="Calibri" panose="020F0502020204030204" pitchFamily="34" charset="0"/>
                <a:cs typeface="Calibri" panose="020F0502020204030204" pitchFamily="34" charset="0"/>
              </a:rPr>
              <a:t>Kiểm thử phần mềm cũng có thể được yêu cầu để đáp ứng các yêu cầu hợp đồng hoặc pháp lý</a:t>
            </a:r>
          </a:p>
        </p:txBody>
      </p:sp>
      <p:sp>
        <p:nvSpPr>
          <p:cNvPr id="4" name="Date Placeholder 3"/>
          <p:cNvSpPr>
            <a:spLocks noGrp="1"/>
          </p:cNvSpPr>
          <p:nvPr>
            <p:ph type="dt" sz="half" idx="10"/>
          </p:nvPr>
        </p:nvSpPr>
        <p:spPr/>
        <p:txBody>
          <a:bodyPr/>
          <a:lstStyle/>
          <a:p>
            <a:fld id="{7B8D3F34-0F2A-4DBF-8EDF-BDC6498C96CB}" type="datetime1">
              <a:rPr lang="vi-VN" smtClean="0"/>
              <a:t>25/10/2024</a:t>
            </a:fld>
            <a:endParaRPr lang="en-US" dirty="0"/>
          </a:p>
        </p:txBody>
      </p:sp>
      <p:sp>
        <p:nvSpPr>
          <p:cNvPr id="5" name="8-Point Star 4"/>
          <p:cNvSpPr/>
          <p:nvPr/>
        </p:nvSpPr>
        <p:spPr>
          <a:xfrm>
            <a:off x="4870261" y="1810821"/>
            <a:ext cx="1905000" cy="1771650"/>
          </a:xfrm>
          <a:prstGeom prst="star8">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vi" dirty="0" smtClean="0"/>
              <a:t>Tại sao ???</a:t>
            </a:r>
            <a:endParaRPr lang="en-US" dirty="0"/>
          </a:p>
        </p:txBody>
      </p:sp>
      <p:sp>
        <p:nvSpPr>
          <p:cNvPr id="7" name="Title 1"/>
          <p:cNvSpPr>
            <a:spLocks noGrp="1"/>
          </p:cNvSpPr>
          <p:nvPr>
            <p:ph type="title"/>
          </p:nvPr>
        </p:nvSpPr>
        <p:spPr>
          <a:xfrm>
            <a:off x="2023066" y="529931"/>
            <a:ext cx="8911687" cy="826921"/>
          </a:xfrm>
        </p:spPr>
        <p:txBody>
          <a:bodyPr/>
          <a:lstStyle/>
          <a:p>
            <a:r>
              <a:rPr lang="vi" b="1" dirty="0" smtClean="0">
                <a:solidFill>
                  <a:srgbClr val="00B050"/>
                </a:solidFill>
              </a:rPr>
              <a:t>Tại sao </a:t>
            </a:r>
            <a:r>
              <a:rPr lang="en-US" b="1" dirty="0" err="1" smtClean="0">
                <a:solidFill>
                  <a:srgbClr val="00B050"/>
                </a:solidFill>
              </a:rPr>
              <a:t>kiểm</a:t>
            </a:r>
            <a:r>
              <a:rPr lang="en-US" b="1" dirty="0" smtClean="0">
                <a:solidFill>
                  <a:srgbClr val="00B050"/>
                </a:solidFill>
              </a:rPr>
              <a:t> </a:t>
            </a:r>
            <a:r>
              <a:rPr lang="en-US" b="1" dirty="0" err="1" smtClean="0">
                <a:solidFill>
                  <a:srgbClr val="00B050"/>
                </a:solidFill>
              </a:rPr>
              <a:t>thử</a:t>
            </a:r>
            <a:r>
              <a:rPr lang="vi" b="1" dirty="0" smtClean="0">
                <a:solidFill>
                  <a:srgbClr val="00B050"/>
                </a:solidFill>
              </a:rPr>
              <a:t> lại quan trọng </a:t>
            </a:r>
            <a:r>
              <a:rPr lang="vi" b="1" dirty="0">
                <a:solidFill>
                  <a:srgbClr val="00B050"/>
                </a:solidFill>
              </a:rPr>
              <a:t>?</a:t>
            </a:r>
            <a:endParaRPr lang="en-US" dirty="0"/>
          </a:p>
        </p:txBody>
      </p:sp>
      <p:sp>
        <p:nvSpPr>
          <p:cNvPr id="6" name="Content Placeholder 2"/>
          <p:cNvSpPr txBox="1">
            <a:spLocks/>
          </p:cNvSpPr>
          <p:nvPr/>
        </p:nvSpPr>
        <p:spPr>
          <a:xfrm>
            <a:off x="1932040" y="1409333"/>
            <a:ext cx="9002713" cy="5048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vi" b="1" dirty="0" smtClean="0">
                <a:solidFill>
                  <a:srgbClr val="00B0F0"/>
                </a:solidFill>
              </a:rPr>
              <a:t>Tại sao ?</a:t>
            </a:r>
            <a:endParaRPr lang="en-US" b="1" dirty="0" smtClean="0">
              <a:solidFill>
                <a:srgbClr val="00B050"/>
              </a:solidFill>
            </a:endParaRPr>
          </a:p>
        </p:txBody>
      </p:sp>
    </p:spTree>
    <p:extLst>
      <p:ext uri="{BB962C8B-B14F-4D97-AF65-F5344CB8AC3E}">
        <p14:creationId xmlns:p14="http://schemas.microsoft.com/office/powerpoint/2010/main" val="22417810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32040" y="1914158"/>
            <a:ext cx="9002713" cy="4769671"/>
          </a:xfrm>
        </p:spPr>
        <p:txBody>
          <a:bodyPr>
            <a:normAutofit/>
          </a:bodyPr>
          <a:lstStyle/>
          <a:p>
            <a:pPr marL="0" indent="0">
              <a:buNone/>
            </a:pPr>
            <a:endParaRPr lang="en-US" dirty="0" smtClean="0">
              <a:latin typeface="Calibri" panose="020F0502020204030204" pitchFamily="34" charset="0"/>
              <a:cs typeface="Calibri" panose="020F0502020204030204" pitchFamily="34" charset="0"/>
            </a:endParaRPr>
          </a:p>
          <a:p>
            <a:pPr>
              <a:buFontTx/>
              <a:buChar char="-"/>
            </a:pPr>
            <a:endParaRPr lang="en-US" dirty="0">
              <a:latin typeface="Calibri" panose="020F0502020204030204" pitchFamily="34" charset="0"/>
              <a:cs typeface="Calibri" panose="020F0502020204030204" pitchFamily="34" charset="0"/>
            </a:endParaRPr>
          </a:p>
          <a:p>
            <a:pPr>
              <a:buFontTx/>
              <a:buChar char="-"/>
            </a:pPr>
            <a:endParaRPr lang="en-US" dirty="0" smtClean="0">
              <a:latin typeface="Calibri" panose="020F0502020204030204" pitchFamily="34" charset="0"/>
              <a:cs typeface="Calibri" panose="020F0502020204030204" pitchFamily="34" charset="0"/>
            </a:endParaRPr>
          </a:p>
          <a:p>
            <a:pPr>
              <a:buFontTx/>
              <a:buChar char="-"/>
            </a:pPr>
            <a:endParaRPr lang="en-US" dirty="0" smtClean="0">
              <a:latin typeface="Calibri" panose="020F0502020204030204" pitchFamily="34" charset="0"/>
              <a:cs typeface="Calibri" panose="020F0502020204030204" pitchFamily="34" charset="0"/>
            </a:endParaRPr>
          </a:p>
          <a:p>
            <a:pPr>
              <a:buFontTx/>
              <a:buChar char="-"/>
            </a:pPr>
            <a:endParaRPr lang="en-US" dirty="0">
              <a:latin typeface="Calibri" panose="020F0502020204030204" pitchFamily="34" charset="0"/>
              <a:cs typeface="Calibri" panose="020F0502020204030204" pitchFamily="34" charset="0"/>
            </a:endParaRPr>
          </a:p>
          <a:p>
            <a:pPr>
              <a:buFontTx/>
              <a:buChar char="-"/>
            </a:pPr>
            <a:r>
              <a:rPr lang="vi" dirty="0">
                <a:latin typeface="Calibri" panose="020F0502020204030204" pitchFamily="34" charset="0"/>
                <a:cs typeface="Calibri" panose="020F0502020204030204" pitchFamily="34" charset="0"/>
              </a:rPr>
              <a:t>Việc có những người kiểm </a:t>
            </a:r>
            <a:r>
              <a:rPr lang="en-US" dirty="0" err="1" smtClean="0">
                <a:latin typeface="Calibri" panose="020F0502020204030204" pitchFamily="34" charset="0"/>
                <a:cs typeface="Calibri" panose="020F0502020204030204" pitchFamily="34" charset="0"/>
              </a:rPr>
              <a:t>thử</a:t>
            </a:r>
            <a:r>
              <a:rPr lang="vi" dirty="0" smtClean="0">
                <a:latin typeface="Calibri" panose="020F0502020204030204" pitchFamily="34" charset="0"/>
                <a:cs typeface="Calibri" panose="020F0502020204030204" pitchFamily="34" charset="0"/>
              </a:rPr>
              <a:t> </a:t>
            </a:r>
            <a:r>
              <a:rPr lang="vi" dirty="0">
                <a:latin typeface="Calibri" panose="020F0502020204030204" pitchFamily="34" charset="0"/>
                <a:cs typeface="Calibri" panose="020F0502020204030204" pitchFamily="34" charset="0"/>
              </a:rPr>
              <a:t>tham gia vào việc đánh giá yêu cầu hoặc sàng lọc câu chuyện của người dùng có thể phát hiện ra các khiếm khuyết trong các sản phẩm </a:t>
            </a:r>
            <a:r>
              <a:rPr lang="en-US" dirty="0" err="1" smtClean="0">
                <a:latin typeface="Calibri" panose="020F0502020204030204" pitchFamily="34" charset="0"/>
                <a:cs typeface="Calibri" panose="020F0502020204030204" pitchFamily="34" charset="0"/>
              </a:rPr>
              <a:t>của</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hoạt</a:t>
            </a:r>
            <a:r>
              <a:rPr lang="en-US" dirty="0" smtClean="0">
                <a:latin typeface="Calibri" panose="020F0502020204030204" pitchFamily="34" charset="0"/>
                <a:cs typeface="Calibri" panose="020F0502020204030204" pitchFamily="34" charset="0"/>
              </a:rPr>
              <a:t> </a:t>
            </a:r>
            <a:r>
              <a:rPr lang="en-US" dirty="0" err="1" smtClean="0">
                <a:latin typeface="Calibri" panose="020F0502020204030204" pitchFamily="34" charset="0"/>
                <a:cs typeface="Calibri" panose="020F0502020204030204" pitchFamily="34" charset="0"/>
              </a:rPr>
              <a:t>động</a:t>
            </a:r>
            <a:r>
              <a:rPr lang="en-US" dirty="0" smtClean="0">
                <a:latin typeface="Calibri" panose="020F0502020204030204" pitchFamily="34" charset="0"/>
                <a:cs typeface="Calibri" panose="020F0502020204030204" pitchFamily="34" charset="0"/>
              </a:rPr>
              <a:t> </a:t>
            </a:r>
            <a:r>
              <a:rPr lang="vi" dirty="0" smtClean="0">
                <a:latin typeface="Calibri" panose="020F0502020204030204" pitchFamily="34" charset="0"/>
                <a:cs typeface="Calibri" panose="020F0502020204030204" pitchFamily="34" charset="0"/>
              </a:rPr>
              <a:t>này</a:t>
            </a:r>
            <a:r>
              <a:rPr lang="vi" dirty="0">
                <a:latin typeface="Calibri" panose="020F0502020204030204" pitchFamily="34" charset="0"/>
                <a:cs typeface="Calibri" panose="020F0502020204030204" pitchFamily="34" charset="0"/>
              </a:rPr>
              <a:t>.</a:t>
            </a:r>
            <a:endParaRPr lang="en-US" dirty="0" smtClean="0">
              <a:latin typeface="Calibri" panose="020F0502020204030204" pitchFamily="34" charset="0"/>
              <a:cs typeface="Calibri" panose="020F0502020204030204" pitchFamily="34" charset="0"/>
            </a:endParaRPr>
          </a:p>
          <a:p>
            <a:pPr>
              <a:buFontTx/>
              <a:buChar char="-"/>
            </a:pPr>
            <a:r>
              <a:rPr lang="vi" dirty="0">
                <a:latin typeface="Calibri" panose="020F0502020204030204" pitchFamily="34" charset="0"/>
                <a:cs typeface="Calibri" panose="020F0502020204030204" pitchFamily="34" charset="0"/>
              </a:rPr>
              <a:t>Việc xác định và loại bỏ các lỗi yêu cầu làm giảm nguy cơ </a:t>
            </a:r>
            <a:r>
              <a:rPr lang="vi" dirty="0" smtClean="0">
                <a:latin typeface="Calibri" panose="020F0502020204030204" pitchFamily="34" charset="0"/>
                <a:cs typeface="Calibri" panose="020F0502020204030204" pitchFamily="34" charset="0"/>
              </a:rPr>
              <a:t>phát triển chức năng không chính xác hoặc không thể kiểm tra được.</a:t>
            </a:r>
          </a:p>
          <a:p>
            <a:pPr>
              <a:buFontTx/>
              <a:buChar char="-"/>
            </a:pPr>
            <a:r>
              <a:rPr lang="vi" dirty="0">
                <a:latin typeface="Calibri" panose="020F0502020204030204" pitchFamily="34" charset="0"/>
                <a:cs typeface="Calibri" panose="020F0502020204030204" pitchFamily="34" charset="0"/>
              </a:rPr>
              <a:t>Việc để người kiểm thử làm việc chặt chẽ với người thiết kế hệ thống trong khi hệ thống đang được thiết kế có thể nâng cao hiểu biết của mỗi bên về thiết kế và cách kiểm thử nó </a:t>
            </a:r>
            <a:r>
              <a:rPr lang="vi" dirty="0" smtClean="0">
                <a:latin typeface="Calibri" panose="020F0502020204030204" pitchFamily="34" charset="0"/>
                <a:cs typeface="Calibri" panose="020F0502020204030204" pitchFamily="34" charset="0"/>
              </a:rPr>
              <a:t>.</a:t>
            </a:r>
            <a:endParaRPr lang="en-US" dirty="0" smtClean="0">
              <a:latin typeface="Calibri" panose="020F0502020204030204" pitchFamily="34" charset="0"/>
              <a:cs typeface="Calibri" panose="020F0502020204030204" pitchFamily="34" charset="0"/>
            </a:endParaRPr>
          </a:p>
        </p:txBody>
      </p:sp>
      <p:sp>
        <p:nvSpPr>
          <p:cNvPr id="4" name="Date Placeholder 3"/>
          <p:cNvSpPr>
            <a:spLocks noGrp="1"/>
          </p:cNvSpPr>
          <p:nvPr>
            <p:ph type="dt" sz="half" idx="10"/>
          </p:nvPr>
        </p:nvSpPr>
        <p:spPr/>
        <p:txBody>
          <a:bodyPr/>
          <a:lstStyle/>
          <a:p>
            <a:fld id="{7B8D3F34-0F2A-4DBF-8EDF-BDC6498C96CB}" type="datetime1">
              <a:rPr lang="vi-VN" smtClean="0"/>
              <a:t>25/10/2024</a:t>
            </a:fld>
            <a:endParaRPr lang="en-US" dirty="0"/>
          </a:p>
        </p:txBody>
      </p:sp>
      <p:sp>
        <p:nvSpPr>
          <p:cNvPr id="5" name="8-Point Star 4"/>
          <p:cNvSpPr/>
          <p:nvPr/>
        </p:nvSpPr>
        <p:spPr>
          <a:xfrm>
            <a:off x="4870261" y="1810821"/>
            <a:ext cx="1905000" cy="1771650"/>
          </a:xfrm>
          <a:prstGeom prst="star8">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vi" dirty="0" smtClean="0"/>
              <a:t>Tại sao ???</a:t>
            </a:r>
            <a:endParaRPr lang="en-US" dirty="0"/>
          </a:p>
        </p:txBody>
      </p:sp>
      <p:sp>
        <p:nvSpPr>
          <p:cNvPr id="7" name="Title 1"/>
          <p:cNvSpPr>
            <a:spLocks noGrp="1"/>
          </p:cNvSpPr>
          <p:nvPr>
            <p:ph type="title"/>
          </p:nvPr>
        </p:nvSpPr>
        <p:spPr>
          <a:xfrm>
            <a:off x="2023066" y="529931"/>
            <a:ext cx="8911687" cy="826921"/>
          </a:xfrm>
        </p:spPr>
        <p:txBody>
          <a:bodyPr/>
          <a:lstStyle/>
          <a:p>
            <a:r>
              <a:rPr lang="vi" b="1" dirty="0" smtClean="0">
                <a:solidFill>
                  <a:srgbClr val="00B050"/>
                </a:solidFill>
              </a:rPr>
              <a:t>Tại sao Kiểm </a:t>
            </a:r>
            <a:r>
              <a:rPr lang="en-US" b="1" dirty="0" err="1" smtClean="0">
                <a:solidFill>
                  <a:srgbClr val="00B050"/>
                </a:solidFill>
              </a:rPr>
              <a:t>thử</a:t>
            </a:r>
            <a:r>
              <a:rPr lang="vi" b="1" dirty="0" smtClean="0">
                <a:solidFill>
                  <a:srgbClr val="00B050"/>
                </a:solidFill>
              </a:rPr>
              <a:t> lại quan trọng </a:t>
            </a:r>
            <a:r>
              <a:rPr lang="vi" b="1" dirty="0">
                <a:solidFill>
                  <a:srgbClr val="00B050"/>
                </a:solidFill>
              </a:rPr>
              <a:t>?</a:t>
            </a:r>
            <a:endParaRPr lang="en-US" dirty="0"/>
          </a:p>
        </p:txBody>
      </p:sp>
      <p:sp>
        <p:nvSpPr>
          <p:cNvPr id="6" name="Content Placeholder 2"/>
          <p:cNvSpPr txBox="1">
            <a:spLocks/>
          </p:cNvSpPr>
          <p:nvPr/>
        </p:nvSpPr>
        <p:spPr>
          <a:xfrm>
            <a:off x="1932040" y="1409333"/>
            <a:ext cx="9002713" cy="5048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vi" b="1" dirty="0">
                <a:solidFill>
                  <a:srgbClr val="00B0F0"/>
                </a:solidFill>
              </a:rPr>
              <a:t>Đóng góp của </a:t>
            </a:r>
            <a:r>
              <a:rPr lang="en-US" b="1" dirty="0" err="1" smtClean="0">
                <a:solidFill>
                  <a:srgbClr val="00B0F0"/>
                </a:solidFill>
              </a:rPr>
              <a:t>kiểm</a:t>
            </a:r>
            <a:r>
              <a:rPr lang="en-US" b="1" dirty="0" smtClean="0">
                <a:solidFill>
                  <a:srgbClr val="00B0F0"/>
                </a:solidFill>
              </a:rPr>
              <a:t> </a:t>
            </a:r>
            <a:r>
              <a:rPr lang="vi" b="1" dirty="0" smtClean="0">
                <a:solidFill>
                  <a:srgbClr val="00B0F0"/>
                </a:solidFill>
              </a:rPr>
              <a:t>thử</a:t>
            </a:r>
            <a:r>
              <a:rPr lang="en-US" b="1" dirty="0" smtClean="0">
                <a:solidFill>
                  <a:srgbClr val="00B0F0"/>
                </a:solidFill>
              </a:rPr>
              <a:t> </a:t>
            </a:r>
            <a:r>
              <a:rPr lang="vi" b="1" dirty="0" smtClean="0">
                <a:solidFill>
                  <a:srgbClr val="00B0F0"/>
                </a:solidFill>
              </a:rPr>
              <a:t>vào thành công?</a:t>
            </a:r>
            <a:endParaRPr lang="en-US" b="1" dirty="0" smtClean="0">
              <a:solidFill>
                <a:srgbClr val="00B050"/>
              </a:solidFill>
            </a:endParaRPr>
          </a:p>
        </p:txBody>
      </p:sp>
    </p:spTree>
    <p:extLst>
      <p:ext uri="{BB962C8B-B14F-4D97-AF65-F5344CB8AC3E}">
        <p14:creationId xmlns:p14="http://schemas.microsoft.com/office/powerpoint/2010/main" val="149361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32040" y="1409333"/>
            <a:ext cx="9002713" cy="504825"/>
          </a:xfrm>
        </p:spPr>
        <p:txBody>
          <a:bodyPr>
            <a:normAutofit/>
          </a:bodyPr>
          <a:lstStyle/>
          <a:p>
            <a:r>
              <a:rPr lang="en-US" b="1" dirty="0">
                <a:solidFill>
                  <a:srgbClr val="00B0F0"/>
                </a:solidFill>
              </a:rPr>
              <a:t>Errors, Defects </a:t>
            </a:r>
            <a:r>
              <a:rPr lang="en-US" b="1" dirty="0" err="1" smtClean="0">
                <a:solidFill>
                  <a:srgbClr val="00B0F0"/>
                </a:solidFill>
              </a:rPr>
              <a:t>và</a:t>
            </a:r>
            <a:r>
              <a:rPr lang="en-US" b="1" dirty="0" smtClean="0">
                <a:solidFill>
                  <a:srgbClr val="00B0F0"/>
                </a:solidFill>
              </a:rPr>
              <a:t> </a:t>
            </a:r>
            <a:r>
              <a:rPr lang="en-US" b="1" dirty="0">
                <a:solidFill>
                  <a:srgbClr val="00B0F0"/>
                </a:solidFill>
              </a:rPr>
              <a:t>Failures</a:t>
            </a:r>
            <a:endParaRPr lang="en-US" b="1" dirty="0" smtClean="0">
              <a:solidFill>
                <a:srgbClr val="00B050"/>
              </a:solidFill>
            </a:endParaRPr>
          </a:p>
        </p:txBody>
      </p:sp>
      <p:sp>
        <p:nvSpPr>
          <p:cNvPr id="4" name="Date Placeholder 3"/>
          <p:cNvSpPr>
            <a:spLocks noGrp="1"/>
          </p:cNvSpPr>
          <p:nvPr>
            <p:ph type="dt" sz="half" idx="10"/>
          </p:nvPr>
        </p:nvSpPr>
        <p:spPr/>
        <p:txBody>
          <a:bodyPr/>
          <a:lstStyle/>
          <a:p>
            <a:fld id="{7B8D3F34-0F2A-4DBF-8EDF-BDC6498C96CB}" type="datetime1">
              <a:rPr lang="vi-VN" smtClean="0"/>
              <a:t>25/10/2024</a:t>
            </a:fld>
            <a:endParaRPr lang="en-US" dirty="0"/>
          </a:p>
        </p:txBody>
      </p:sp>
      <p:graphicFrame>
        <p:nvGraphicFramePr>
          <p:cNvPr id="5" name="Diagram 4"/>
          <p:cNvGraphicFramePr/>
          <p:nvPr>
            <p:extLst>
              <p:ext uri="{D42A27DB-BD31-4B8C-83A1-F6EECF244321}">
                <p14:modId xmlns:p14="http://schemas.microsoft.com/office/powerpoint/2010/main" val="3723466633"/>
              </p:ext>
            </p:extLst>
          </p:nvPr>
        </p:nvGraphicFramePr>
        <p:xfrm>
          <a:off x="3076677" y="2307600"/>
          <a:ext cx="5835650" cy="36618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itle 1"/>
          <p:cNvSpPr>
            <a:spLocks noGrp="1"/>
          </p:cNvSpPr>
          <p:nvPr>
            <p:ph type="title"/>
          </p:nvPr>
        </p:nvSpPr>
        <p:spPr>
          <a:xfrm>
            <a:off x="2023066" y="529931"/>
            <a:ext cx="8911687" cy="826921"/>
          </a:xfrm>
        </p:spPr>
        <p:txBody>
          <a:bodyPr/>
          <a:lstStyle/>
          <a:p>
            <a:r>
              <a:rPr lang="vi" b="1" dirty="0" smtClean="0">
                <a:solidFill>
                  <a:srgbClr val="00B050"/>
                </a:solidFill>
              </a:rPr>
              <a:t>Tại sao Kiểm </a:t>
            </a:r>
            <a:r>
              <a:rPr lang="en-US" b="1" dirty="0" err="1" smtClean="0">
                <a:solidFill>
                  <a:srgbClr val="00B050"/>
                </a:solidFill>
              </a:rPr>
              <a:t>thử</a:t>
            </a:r>
            <a:r>
              <a:rPr lang="vi" b="1" dirty="0" smtClean="0">
                <a:solidFill>
                  <a:srgbClr val="00B050"/>
                </a:solidFill>
              </a:rPr>
              <a:t> lại quan trọng </a:t>
            </a:r>
            <a:r>
              <a:rPr lang="vi" b="1" dirty="0">
                <a:solidFill>
                  <a:srgbClr val="00B050"/>
                </a:solidFill>
              </a:rPr>
              <a:t>?</a:t>
            </a:r>
            <a:endParaRPr lang="en-US" dirty="0"/>
          </a:p>
        </p:txBody>
      </p:sp>
    </p:spTree>
    <p:extLst>
      <p:ext uri="{BB962C8B-B14F-4D97-AF65-F5344CB8AC3E}">
        <p14:creationId xmlns:p14="http://schemas.microsoft.com/office/powerpoint/2010/main" val="3215553408"/>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981</TotalTime>
  <Words>3055</Words>
  <Application>Microsoft Office PowerPoint</Application>
  <PresentationFormat>Widescreen</PresentationFormat>
  <Paragraphs>412</Paragraphs>
  <Slides>48</Slides>
  <Notes>44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Arial</vt:lpstr>
      <vt:lpstr>Calibri</vt:lpstr>
      <vt:lpstr>Century Gothic</vt:lpstr>
      <vt:lpstr>Tahoma</vt:lpstr>
      <vt:lpstr>Wingdings</vt:lpstr>
      <vt:lpstr>Wingdings 3</vt:lpstr>
      <vt:lpstr>Wisp</vt:lpstr>
      <vt:lpstr>Nguyên tắc cơ bản của thử nghiệm</vt:lpstr>
      <vt:lpstr>Tự điển</vt:lpstr>
      <vt:lpstr>Nội dung</vt:lpstr>
      <vt:lpstr>Kiểm thử là gì ?</vt:lpstr>
      <vt:lpstr>Kiểm thử là gì ?</vt:lpstr>
      <vt:lpstr>Kiểm thử là gì ?</vt:lpstr>
      <vt:lpstr>Tại sao kiểm thử lại quan trọng ?</vt:lpstr>
      <vt:lpstr>Tại sao Kiểm thử lại quan trọng ?</vt:lpstr>
      <vt:lpstr>Tại sao Kiểm thử lại quan trọng ?</vt:lpstr>
      <vt:lpstr>Tại sao Kiểm thử lại quan trọng ?</vt:lpstr>
      <vt:lpstr>Tại sao Kiểm tra lại quan trọng ?</vt:lpstr>
      <vt:lpstr>Bảy nguyên tắc kiểm thử</vt:lpstr>
      <vt:lpstr>Bảy nguyên tắc kiểm tra</vt:lpstr>
      <vt:lpstr>Bảy nguyên tắc kiểm tra</vt:lpstr>
      <vt:lpstr>Bảy nguyên tắc kiểm tra</vt:lpstr>
      <vt:lpstr>Bảy nguyên tắc kiểm tra</vt:lpstr>
      <vt:lpstr>Bảy nguyên tắc kiểm tra</vt:lpstr>
      <vt:lpstr>Bảy nguyên tắc kiểm tra</vt:lpstr>
      <vt:lpstr>Bảy nguyên tắc kiểm tra</vt:lpstr>
      <vt:lpstr>Quá trình thử nghiệm</vt:lpstr>
      <vt:lpstr>Quá trình thử nghiệm</vt:lpstr>
      <vt:lpstr>Quá trình thử nghiệm</vt:lpstr>
      <vt:lpstr>Quá trình thử nghiệm</vt:lpstr>
      <vt:lpstr>quá trình thử nghiệm</vt:lpstr>
      <vt:lpstr>Quá trình thử nghiệm</vt:lpstr>
      <vt:lpstr>Quá trình thử nghiệm</vt:lpstr>
      <vt:lpstr>Quá trình thử nghiệm</vt:lpstr>
      <vt:lpstr>Quá trình thử nghiệm</vt:lpstr>
      <vt:lpstr>Quá trình thử nghiệm</vt:lpstr>
      <vt:lpstr>Quá trình thử nghiệm</vt:lpstr>
      <vt:lpstr>Quá trình thử nghiệm</vt:lpstr>
      <vt:lpstr>Quá trình thử nghiệm</vt:lpstr>
      <vt:lpstr>Quá trình thử nghiệm</vt:lpstr>
      <vt:lpstr>Tâm lý kiểm tra</vt:lpstr>
      <vt:lpstr>Tâm lý kiểm tra</vt:lpstr>
      <vt:lpstr>Tâm lý kiểm tra</vt:lpstr>
      <vt:lpstr>Tâm lý kiểm tra</vt:lpstr>
      <vt:lpstr>Tâm lý kiểm tra</vt:lpstr>
      <vt:lpstr>Tâm lý kiểm tra</vt:lpstr>
      <vt:lpstr>Bài tập</vt:lpstr>
      <vt:lpstr>Bài tập</vt:lpstr>
      <vt:lpstr>Bài tập</vt:lpstr>
      <vt:lpstr>Bài tập</vt:lpstr>
      <vt:lpstr>Bài tập</vt:lpstr>
      <vt:lpstr>Bài tập</vt:lpstr>
      <vt:lpstr>Bài tập</vt:lpstr>
      <vt:lpstr>Bài tập</vt:lpstr>
      <vt:lpstr>Hẹn gặp lại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Foundation Testing</dc:title>
  <dc:creator>Lôi Thị Tú Trân</dc:creator>
  <cp:lastModifiedBy>pc</cp:lastModifiedBy>
  <cp:revision>178</cp:revision>
  <dcterms:created xsi:type="dcterms:W3CDTF">2021-10-17T05:37:58Z</dcterms:created>
  <dcterms:modified xsi:type="dcterms:W3CDTF">2024-10-25T12:47:36Z</dcterms:modified>
</cp:coreProperties>
</file>