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8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Bracket#Angle_brackets" TargetMode="External"/><Relationship Id="rId3" Type="http://schemas.openxmlformats.org/officeDocument/2006/relationships/hyperlink" Target="https://en.wikipedia.org/wiki/HTML_element#Images_and_objects" TargetMode="External"/><Relationship Id="rId7" Type="http://schemas.openxmlformats.org/officeDocument/2006/relationships/hyperlink" Target="https://en.wikipedia.org/wiki/Hyperlink" TargetMode="External"/><Relationship Id="rId2" Type="http://schemas.openxmlformats.org/officeDocument/2006/relationships/hyperlink" Target="https://en.wikipedia.org/wiki/HTML_element" TargetMode="External"/><Relationship Id="rId1" Type="http://schemas.openxmlformats.org/officeDocument/2006/relationships/slideLayout" Target="../slideLayouts/slideLayout2.xml"/><Relationship Id="rId6" Type="http://schemas.openxmlformats.org/officeDocument/2006/relationships/hyperlink" Target="https://en.wikipedia.org/wiki/Semantics" TargetMode="External"/><Relationship Id="rId5" Type="http://schemas.openxmlformats.org/officeDocument/2006/relationships/hyperlink" Target="https://en.wikipedia.org/wiki/Structured_document" TargetMode="External"/><Relationship Id="rId4" Type="http://schemas.openxmlformats.org/officeDocument/2006/relationships/hyperlink" Target="https://en.wikipedia.org/wiki/Fieldset" TargetMode="Externa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D43CC5-B6D6-490E-A918-C654D020CA69}"/>
              </a:ext>
            </a:extLst>
          </p:cNvPr>
          <p:cNvSpPr>
            <a:spLocks noGrp="1"/>
          </p:cNvSpPr>
          <p:nvPr>
            <p:ph type="ctrTitle"/>
          </p:nvPr>
        </p:nvSpPr>
        <p:spPr>
          <a:xfrm>
            <a:off x="2090057" y="326571"/>
            <a:ext cx="8791574" cy="1291917"/>
          </a:xfrm>
        </p:spPr>
        <p:txBody>
          <a:bodyPr>
            <a:normAutofit fontScale="90000"/>
          </a:bodyPr>
          <a:lstStyle/>
          <a:p>
            <a:r>
              <a:rPr lang="en-IN" dirty="0"/>
              <a:t> </a:t>
            </a:r>
            <a:r>
              <a:rPr lang="en-IN" dirty="0">
                <a:highlight>
                  <a:srgbClr val="0000FF"/>
                </a:highlight>
              </a:rPr>
              <a:t>Lovely Professional </a:t>
            </a:r>
            <a:r>
              <a:rPr lang="en-IN" dirty="0" smtClean="0">
                <a:highlight>
                  <a:srgbClr val="0000FF"/>
                </a:highlight>
              </a:rPr>
              <a:t>University</a:t>
            </a:r>
            <a:endParaRPr lang="en-US" dirty="0">
              <a:highlight>
                <a:srgbClr val="0000FF"/>
              </a:highlight>
            </a:endParaRPr>
          </a:p>
        </p:txBody>
      </p:sp>
      <p:sp>
        <p:nvSpPr>
          <p:cNvPr id="5" name="Subtitle 4">
            <a:extLst>
              <a:ext uri="{FF2B5EF4-FFF2-40B4-BE49-F238E27FC236}">
                <a16:creationId xmlns:a16="http://schemas.microsoft.com/office/drawing/2014/main" xmlns="" id="{20AB36A2-D272-4583-BCAD-260FEADCF4EA}"/>
              </a:ext>
            </a:extLst>
          </p:cNvPr>
          <p:cNvSpPr>
            <a:spLocks noGrp="1"/>
          </p:cNvSpPr>
          <p:nvPr>
            <p:ph type="subTitle" idx="1"/>
          </p:nvPr>
        </p:nvSpPr>
        <p:spPr>
          <a:xfrm>
            <a:off x="2272937" y="1763485"/>
            <a:ext cx="8895806" cy="4872446"/>
          </a:xfrm>
        </p:spPr>
        <p:txBody>
          <a:bodyPr>
            <a:normAutofit fontScale="92500" lnSpcReduction="20000"/>
          </a:bodyPr>
          <a:lstStyle/>
          <a:p>
            <a:r>
              <a:rPr lang="en-IN" dirty="0"/>
              <a:t>                                                       </a:t>
            </a:r>
            <a:r>
              <a:rPr lang="en-IN" sz="2400" dirty="0">
                <a:solidFill>
                  <a:schemeClr val="bg2">
                    <a:lumMod val="50000"/>
                  </a:schemeClr>
                </a:solidFill>
                <a:latin typeface="Algerian" panose="04020705040A02060702" pitchFamily="82" charset="0"/>
              </a:rPr>
              <a:t>CSE 326</a:t>
            </a:r>
            <a:endParaRPr lang="en-US"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PROJECT </a:t>
            </a:r>
            <a:r>
              <a:rPr lang="en-IN" sz="2400" dirty="0">
                <a:solidFill>
                  <a:schemeClr val="bg2">
                    <a:lumMod val="50000"/>
                  </a:schemeClr>
                </a:solidFill>
                <a:latin typeface="Algerian" panose="04020705040A02060702" pitchFamily="82" charset="0"/>
              </a:rPr>
              <a:t>REPORT</a:t>
            </a:r>
            <a:endParaRPr lang="en-US"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On</a:t>
            </a:r>
            <a:endParaRPr lang="en-US"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       CHILD CARE PRODUCTS</a:t>
            </a:r>
            <a:endParaRPr lang="en-US"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                                                             </a:t>
            </a:r>
            <a:endParaRPr lang="en-US"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SUBMITTED TO:                                   GROUP MEMBERS:  </a:t>
            </a:r>
            <a:endParaRPr lang="en-US"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MANU BALI (MAM)                           CH.JAGDISH(22)(K19HZ)</a:t>
            </a:r>
            <a:endParaRPr lang="en-IN" sz="2400" dirty="0">
              <a:solidFill>
                <a:schemeClr val="bg2">
                  <a:lumMod val="50000"/>
                </a:schemeClr>
              </a:solidFill>
              <a:latin typeface="Algerian" panose="04020705040A02060702" pitchFamily="82" charset="0"/>
            </a:endParaRP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CSE-326                                    JEEVAN KUMAR(23)(K19HZ)</a:t>
            </a: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            HTML                                       PIYUSH MISHRA(24)(K19HZ)</a:t>
            </a:r>
          </a:p>
          <a:p>
            <a:r>
              <a:rPr lang="en-IN" sz="2400" dirty="0">
                <a:solidFill>
                  <a:schemeClr val="bg2">
                    <a:lumMod val="50000"/>
                  </a:schemeClr>
                </a:solidFill>
                <a:latin typeface="Algerian" panose="04020705040A02060702" pitchFamily="82" charset="0"/>
              </a:rPr>
              <a:t> </a:t>
            </a:r>
            <a:r>
              <a:rPr lang="en-IN" sz="2400" dirty="0" smtClean="0">
                <a:solidFill>
                  <a:schemeClr val="bg2">
                    <a:lumMod val="50000"/>
                  </a:schemeClr>
                </a:solidFill>
                <a:latin typeface="Algerian" panose="04020705040A02060702" pitchFamily="82" charset="0"/>
              </a:rPr>
              <a:t>                                                                            GROUP-1</a:t>
            </a:r>
            <a:endParaRPr lang="en-US" sz="2400" dirty="0">
              <a:solidFill>
                <a:schemeClr val="bg2">
                  <a:lumMod val="50000"/>
                </a:schemeClr>
              </a:solidFill>
              <a:latin typeface="Algerian" panose="04020705040A02060702" pitchFamily="82" charset="0"/>
            </a:endParaRPr>
          </a:p>
        </p:txBody>
      </p:sp>
    </p:spTree>
    <p:extLst>
      <p:ext uri="{BB962C8B-B14F-4D97-AF65-F5344CB8AC3E}">
        <p14:creationId xmlns:p14="http://schemas.microsoft.com/office/powerpoint/2010/main" val="276387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62B42-A80F-43D2-B4EB-89D0D8CE650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xmlns="" id="{4D7CA740-9C71-4C84-B0CA-6D0CC57E21BC}"/>
              </a:ext>
            </a:extLst>
          </p:cNvPr>
          <p:cNvGraphicFramePr>
            <a:graphicFrameLocks noGrp="1"/>
          </p:cNvGraphicFramePr>
          <p:nvPr>
            <p:ph idx="1"/>
            <p:extLst>
              <p:ext uri="{D42A27DB-BD31-4B8C-83A1-F6EECF244321}">
                <p14:modId xmlns:p14="http://schemas.microsoft.com/office/powerpoint/2010/main" val="3114957420"/>
              </p:ext>
            </p:extLst>
          </p:nvPr>
        </p:nvGraphicFramePr>
        <p:xfrm>
          <a:off x="1141413" y="618518"/>
          <a:ext cx="9905998" cy="5620965"/>
        </p:xfrm>
        <a:graphic>
          <a:graphicData uri="http://schemas.openxmlformats.org/drawingml/2006/table">
            <a:tbl>
              <a:tblPr firstRow="1" firstCol="1" bandRow="1">
                <a:tableStyleId>{5C22544A-7EE6-4342-B048-85BDC9FD1C3A}</a:tableStyleId>
              </a:tblPr>
              <a:tblGrid>
                <a:gridCol w="4952999">
                  <a:extLst>
                    <a:ext uri="{9D8B030D-6E8A-4147-A177-3AD203B41FA5}">
                      <a16:colId xmlns:a16="http://schemas.microsoft.com/office/drawing/2014/main" xmlns="" val="4062043449"/>
                    </a:ext>
                  </a:extLst>
                </a:gridCol>
                <a:gridCol w="4952999">
                  <a:extLst>
                    <a:ext uri="{9D8B030D-6E8A-4147-A177-3AD203B41FA5}">
                      <a16:colId xmlns:a16="http://schemas.microsoft.com/office/drawing/2014/main" xmlns="" val="3085484079"/>
                    </a:ext>
                  </a:extLst>
                </a:gridCol>
              </a:tblGrid>
              <a:tr h="1130606">
                <a:tc>
                  <a:txBody>
                    <a:bodyPr/>
                    <a:lstStyle/>
                    <a:p>
                      <a:pPr marL="0" marR="0">
                        <a:lnSpc>
                          <a:spcPct val="115000"/>
                        </a:lnSpc>
                        <a:spcBef>
                          <a:spcPts val="0"/>
                        </a:spcBef>
                        <a:spcAft>
                          <a:spcPts val="2400"/>
                        </a:spcAft>
                      </a:pPr>
                      <a:r>
                        <a:rPr lang="en-US" sz="1200">
                          <a:effectLst/>
                        </a:rPr>
                        <a:t>&lt;input&gt;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tc>
                  <a:txBody>
                    <a:bodyPr/>
                    <a:lstStyle/>
                    <a:p>
                      <a:pPr marL="0" marR="0">
                        <a:lnSpc>
                          <a:spcPct val="115000"/>
                        </a:lnSpc>
                        <a:spcBef>
                          <a:spcPts val="0"/>
                        </a:spcBef>
                        <a:spcAft>
                          <a:spcPts val="2400"/>
                        </a:spcAft>
                      </a:pPr>
                      <a:r>
                        <a:rPr lang="en-US" sz="1200">
                          <a:effectLst/>
                        </a:rPr>
                        <a:t>As the name suggests, an author can accept inputs from users making a page interactive, using this tag. It is used within the form tag.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extLst>
                  <a:ext uri="{0D108BD9-81ED-4DB2-BD59-A6C34878D82A}">
                    <a16:rowId xmlns:a16="http://schemas.microsoft.com/office/drawing/2014/main" xmlns="" val="2477249133"/>
                  </a:ext>
                </a:extLst>
              </a:tr>
              <a:tr h="1098539">
                <a:tc>
                  <a:txBody>
                    <a:bodyPr/>
                    <a:lstStyle/>
                    <a:p>
                      <a:pPr marL="0" marR="0">
                        <a:lnSpc>
                          <a:spcPct val="115000"/>
                        </a:lnSpc>
                        <a:spcBef>
                          <a:spcPts val="0"/>
                        </a:spcBef>
                        <a:spcAft>
                          <a:spcPts val="2400"/>
                        </a:spcAft>
                      </a:pPr>
                      <a:r>
                        <a:rPr lang="en-US" sz="1200">
                          <a:effectLst/>
                        </a:rPr>
                        <a:t>&lt;option&gt;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tc>
                  <a:txBody>
                    <a:bodyPr/>
                    <a:lstStyle/>
                    <a:p>
                      <a:pPr marL="0" marR="0">
                        <a:lnSpc>
                          <a:spcPct val="115000"/>
                        </a:lnSpc>
                        <a:spcBef>
                          <a:spcPts val="0"/>
                        </a:spcBef>
                        <a:spcAft>
                          <a:spcPts val="2400"/>
                        </a:spcAft>
                      </a:pPr>
                      <a:r>
                        <a:rPr lang="en-US" sz="1200">
                          <a:effectLst/>
                        </a:rPr>
                        <a:t>This tag creates the items for selection in the drop down list, i.e., options to be selected from the select tag.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extLst>
                  <a:ext uri="{0D108BD9-81ED-4DB2-BD59-A6C34878D82A}">
                    <a16:rowId xmlns:a16="http://schemas.microsoft.com/office/drawing/2014/main" xmlns="" val="2431325334"/>
                  </a:ext>
                </a:extLst>
              </a:tr>
              <a:tr h="478278">
                <a:tc>
                  <a:txBody>
                    <a:bodyPr/>
                    <a:lstStyle/>
                    <a:p>
                      <a:pPr marL="0" marR="0">
                        <a:lnSpc>
                          <a:spcPct val="115000"/>
                        </a:lnSpc>
                        <a:spcBef>
                          <a:spcPts val="0"/>
                        </a:spcBef>
                        <a:spcAft>
                          <a:spcPts val="2400"/>
                        </a:spcAft>
                      </a:pPr>
                      <a:r>
                        <a:rPr lang="en-US" sz="1200">
                          <a:effectLst/>
                        </a:rPr>
                        <a:t>&lt;p&gt;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tc>
                  <a:txBody>
                    <a:bodyPr/>
                    <a:lstStyle/>
                    <a:p>
                      <a:pPr marL="0" marR="0">
                        <a:lnSpc>
                          <a:spcPct val="115000"/>
                        </a:lnSpc>
                        <a:spcBef>
                          <a:spcPts val="0"/>
                        </a:spcBef>
                        <a:spcAft>
                          <a:spcPts val="2400"/>
                        </a:spcAft>
                      </a:pPr>
                      <a:r>
                        <a:rPr lang="en-US" sz="1200">
                          <a:effectLst/>
                        </a:rPr>
                        <a:t>The p tag defines a paragraph on the page.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extLst>
                  <a:ext uri="{0D108BD9-81ED-4DB2-BD59-A6C34878D82A}">
                    <a16:rowId xmlns:a16="http://schemas.microsoft.com/office/drawing/2014/main" xmlns="" val="1630765672"/>
                  </a:ext>
                </a:extLst>
              </a:tr>
              <a:tr h="1456771">
                <a:tc>
                  <a:txBody>
                    <a:bodyPr/>
                    <a:lstStyle/>
                    <a:p>
                      <a:pPr marL="0" marR="0">
                        <a:lnSpc>
                          <a:spcPct val="115000"/>
                        </a:lnSpc>
                        <a:spcBef>
                          <a:spcPts val="0"/>
                        </a:spcBef>
                        <a:spcAft>
                          <a:spcPts val="2400"/>
                        </a:spcAft>
                      </a:pPr>
                      <a:r>
                        <a:rPr lang="en-US" sz="1200">
                          <a:effectLst/>
                        </a:rPr>
                        <a:t>&lt;pre&gt;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tc>
                  <a:txBody>
                    <a:bodyPr/>
                    <a:lstStyle/>
                    <a:p>
                      <a:pPr marL="0" marR="0">
                        <a:lnSpc>
                          <a:spcPct val="115000"/>
                        </a:lnSpc>
                        <a:spcBef>
                          <a:spcPts val="0"/>
                        </a:spcBef>
                        <a:spcAft>
                          <a:spcPts val="2400"/>
                        </a:spcAft>
                      </a:pPr>
                      <a:r>
                        <a:rPr lang="en-US" sz="1200">
                          <a:effectLst/>
                        </a:rPr>
                        <a:t>This tag lets you used preformatted text, where the user can define or print text on page ‘as is’ written inside the tag. It preserves line breaks and spaces, hence the br tag is not required.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extLst>
                  <a:ext uri="{0D108BD9-81ED-4DB2-BD59-A6C34878D82A}">
                    <a16:rowId xmlns:a16="http://schemas.microsoft.com/office/drawing/2014/main" xmlns="" val="472462016"/>
                  </a:ext>
                </a:extLst>
              </a:tr>
              <a:tr h="1456771">
                <a:tc>
                  <a:txBody>
                    <a:bodyPr/>
                    <a:lstStyle/>
                    <a:p>
                      <a:pPr marL="0" marR="0">
                        <a:lnSpc>
                          <a:spcPct val="115000"/>
                        </a:lnSpc>
                        <a:spcBef>
                          <a:spcPts val="0"/>
                        </a:spcBef>
                        <a:spcAft>
                          <a:spcPts val="2400"/>
                        </a:spcAft>
                      </a:pPr>
                      <a:r>
                        <a:rPr lang="en-US" sz="1200">
                          <a:effectLst/>
                        </a:rPr>
                        <a:t>&lt;script&gt;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tc>
                  <a:txBody>
                    <a:bodyPr/>
                    <a:lstStyle/>
                    <a:p>
                      <a:pPr marL="0" marR="0">
                        <a:lnSpc>
                          <a:spcPct val="115000"/>
                        </a:lnSpc>
                        <a:spcBef>
                          <a:spcPts val="0"/>
                        </a:spcBef>
                        <a:spcAft>
                          <a:spcPts val="2400"/>
                        </a:spcAft>
                      </a:pPr>
                      <a:r>
                        <a:rPr lang="en-US" sz="1200" dirty="0">
                          <a:effectLst/>
                        </a:rPr>
                        <a:t>The script tag enables the author to insert scripting language into document, such as JavaScript. This tag lets you validate, manipulate, and affect content dynamically.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0657" marR="110657" marT="55328" marB="55328" anchor="ctr"/>
                </a:tc>
                <a:extLst>
                  <a:ext uri="{0D108BD9-81ED-4DB2-BD59-A6C34878D82A}">
                    <a16:rowId xmlns:a16="http://schemas.microsoft.com/office/drawing/2014/main" xmlns="" val="3202620573"/>
                  </a:ext>
                </a:extLst>
              </a:tr>
            </a:tbl>
          </a:graphicData>
        </a:graphic>
      </p:graphicFrame>
    </p:spTree>
    <p:extLst>
      <p:ext uri="{BB962C8B-B14F-4D97-AF65-F5344CB8AC3E}">
        <p14:creationId xmlns:p14="http://schemas.microsoft.com/office/powerpoint/2010/main" val="246397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596DEA-1CA9-4CB7-BCDA-C214063F4974}"/>
              </a:ext>
            </a:extLst>
          </p:cNvPr>
          <p:cNvSpPr>
            <a:spLocks noGrp="1"/>
          </p:cNvSpPr>
          <p:nvPr>
            <p:ph type="title"/>
          </p:nvPr>
        </p:nvSpPr>
        <p:spPr>
          <a:xfrm>
            <a:off x="1141413" y="618518"/>
            <a:ext cx="9905998" cy="949025"/>
          </a:xfrm>
        </p:spPr>
        <p:txBody>
          <a:bodyPr/>
          <a:lstStyle/>
          <a:p>
            <a:r>
              <a:rPr lang="en-US" dirty="0" smtClean="0">
                <a:highlight>
                  <a:srgbClr val="000080"/>
                </a:highlight>
                <a:latin typeface="Algerian" panose="04020705040A02060702" pitchFamily="82" charset="0"/>
              </a:rPr>
              <a:t>Html:-      </a:t>
            </a:r>
            <a:endParaRPr lang="en-US" dirty="0">
              <a:highlight>
                <a:srgbClr val="000080"/>
              </a:highlight>
              <a:latin typeface="Algerian" panose="04020705040A02060702" pitchFamily="82" charset="0"/>
            </a:endParaRPr>
          </a:p>
        </p:txBody>
      </p:sp>
      <p:sp>
        <p:nvSpPr>
          <p:cNvPr id="4" name="Rectangle 1">
            <a:extLst>
              <a:ext uri="{FF2B5EF4-FFF2-40B4-BE49-F238E27FC236}">
                <a16:creationId xmlns:a16="http://schemas.microsoft.com/office/drawing/2014/main" xmlns="" id="{8D16F951-F829-4E53-BCE0-A8CFEA1BA555}"/>
              </a:ext>
            </a:extLst>
          </p:cNvPr>
          <p:cNvSpPr>
            <a:spLocks noGrp="1" noChangeArrowheads="1"/>
          </p:cNvSpPr>
          <p:nvPr>
            <p:ph idx="1"/>
          </p:nvPr>
        </p:nvSpPr>
        <p:spPr bwMode="auto">
          <a:xfrm>
            <a:off x="1141413" y="2994929"/>
            <a:ext cx="95167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2" tooltip="HTML element"/>
              </a:rPr>
              <a:t>HTML elements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are the building blocks of HTML pages. With HTML constructs, </a:t>
            </a: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3" tooltip="HTML element"/>
              </a:rPr>
              <a:t>images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other objects such as </a:t>
            </a: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4" tooltip="Fieldset"/>
              </a:rPr>
              <a:t>interactive forms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may be embedded into the rendered page. HTML provides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a means to create </a:t>
            </a: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5" tooltip="Structured document"/>
              </a:rPr>
              <a:t>structured documents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by denoting structural </a:t>
            </a: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6" tooltip="Semantics"/>
              </a:rPr>
              <a:t>semantics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for text such as headings,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paragraphs, lists, </a:t>
            </a: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7" tooltip="Hyperlink"/>
              </a:rPr>
              <a:t>links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quotes and other items. HTML elements are delineated by </a:t>
            </a:r>
            <a:r>
              <a:rPr kumimoji="0" lang="en-US" altLang="en-US" sz="1600" b="0" i="1"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tags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written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a:t>
            </a:r>
            <a:r>
              <a:rPr kumimoji="0" lang="en-US" altLang="en-US" sz="1600" b="0" i="0" u="none" strike="noStrike" cap="none" normalizeH="0" baseline="0" dirty="0">
                <a:ln>
                  <a:noFill/>
                </a:ln>
                <a:solidFill>
                  <a:srgbClr val="0645AD"/>
                </a:solidFill>
                <a:effectLst/>
                <a:latin typeface="Cambria" panose="02040503050406030204" pitchFamily="18" charset="0"/>
                <a:ea typeface="Times New Roman" panose="02020603050405020304" pitchFamily="18" charset="0"/>
                <a:cs typeface="Arial" panose="020B0604020202020204" pitchFamily="34" charset="0"/>
                <a:hlinkClick r:id="rId8" tooltip="Bracket"/>
              </a:rPr>
              <a:t>angle brackets</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Tags such as </a:t>
            </a:r>
            <a:r>
              <a:rPr kumimoji="0" lang="en-US" altLang="en-US" sz="16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Courier New" panose="02070309020205020404" pitchFamily="49" charset="0"/>
              </a:rPr>
              <a:t>&lt;</a:t>
            </a:r>
            <a:r>
              <a:rPr kumimoji="0" lang="en-US" altLang="en-US" sz="1600" b="1" i="0" u="none" strike="noStrike" cap="none" normalizeH="0" baseline="0" dirty="0" err="1">
                <a:ln>
                  <a:noFill/>
                </a:ln>
                <a:solidFill>
                  <a:srgbClr val="008000"/>
                </a:solidFill>
                <a:effectLst/>
                <a:latin typeface="Cambria" panose="02040503050406030204" pitchFamily="18" charset="0"/>
                <a:ea typeface="Times New Roman" panose="02020603050405020304" pitchFamily="18" charset="0"/>
              </a:rPr>
              <a:t>img</a:t>
            </a:r>
            <a:r>
              <a:rPr kumimoji="0" lang="en-US" altLang="en-US" sz="16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Courier New" panose="02070309020205020404" pitchFamily="49" charset="0"/>
              </a:rPr>
              <a:t> /&gt;</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and </a:t>
            </a:r>
            <a:r>
              <a:rPr kumimoji="0" lang="en-US" altLang="en-US" sz="16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8000"/>
                </a:solidFill>
                <a:effectLst/>
                <a:latin typeface="Cambria" panose="02040503050406030204" pitchFamily="18" charset="0"/>
                <a:ea typeface="Times New Roman" panose="02020603050405020304" pitchFamily="18" charset="0"/>
              </a:rPr>
              <a:t>input</a:t>
            </a:r>
            <a:r>
              <a:rPr kumimoji="0" lang="en-US" altLang="en-US" sz="16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Courier New" panose="02070309020205020404" pitchFamily="49" charset="0"/>
              </a:rPr>
              <a:t> /&gt;</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directly introduce content into the page.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tags such as </a:t>
            </a:r>
            <a:r>
              <a:rPr kumimoji="0" lang="en-US" altLang="en-US" sz="16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8000"/>
                </a:solidFill>
                <a:effectLst/>
                <a:latin typeface="Cambria" panose="02040503050406030204" pitchFamily="18" charset="0"/>
                <a:ea typeface="Times New Roman" panose="02020603050405020304" pitchFamily="18" charset="0"/>
              </a:rPr>
              <a:t>p</a:t>
            </a:r>
            <a:r>
              <a:rPr kumimoji="0" lang="en-US" altLang="en-US" sz="1600" b="0"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 surround and provide information about document text and may include other tags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mbria" panose="02040503050406030204" pitchFamily="18" charset="0"/>
                <a:ea typeface="Times New Roman" panose="02020603050405020304" pitchFamily="18" charset="0"/>
                <a:cs typeface="Arial" panose="020B0604020202020204" pitchFamily="34" charset="0"/>
              </a:rPr>
              <a:t>as sub-elements. Browsers do not display the HTML tags, but use them to interpret the content of the page.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04286" y="721142"/>
            <a:ext cx="2143125" cy="2143125"/>
          </a:xfrm>
          <a:prstGeom prst="rect">
            <a:avLst/>
          </a:prstGeom>
        </p:spPr>
      </p:pic>
    </p:spTree>
    <p:extLst>
      <p:ext uri="{BB962C8B-B14F-4D97-AF65-F5344CB8AC3E}">
        <p14:creationId xmlns:p14="http://schemas.microsoft.com/office/powerpoint/2010/main" val="417616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914" y="454889"/>
            <a:ext cx="1582537" cy="931149"/>
          </a:xfrm>
        </p:spPr>
        <p:style>
          <a:lnRef idx="0">
            <a:scrgbClr r="0" g="0" b="0"/>
          </a:lnRef>
          <a:fillRef idx="1001">
            <a:schemeClr val="dk2"/>
          </a:fillRef>
          <a:effectRef idx="0">
            <a:scrgbClr r="0" g="0" b="0"/>
          </a:effectRef>
          <a:fontRef idx="major"/>
        </p:style>
        <p:txBody>
          <a:bodyPr/>
          <a:lstStyle/>
          <a:p>
            <a:r>
              <a:rPr lang="en-US" dirty="0" smtClean="0">
                <a:latin typeface="Algerian" panose="04020705040A02060702" pitchFamily="82" charset="0"/>
              </a:rPr>
              <a:t>CSS:-</a:t>
            </a:r>
            <a:endParaRPr lang="en-US" dirty="0">
              <a:latin typeface="Algerian" panose="04020705040A02060702" pitchFamily="82" charset="0"/>
            </a:endParaRPr>
          </a:p>
        </p:txBody>
      </p:sp>
      <p:sp>
        <p:nvSpPr>
          <p:cNvPr id="3" name="Content Placeholder 2"/>
          <p:cNvSpPr>
            <a:spLocks noGrp="1"/>
          </p:cNvSpPr>
          <p:nvPr>
            <p:ph idx="1"/>
          </p:nvPr>
        </p:nvSpPr>
        <p:spPr>
          <a:xfrm>
            <a:off x="818147" y="1655544"/>
            <a:ext cx="10635915" cy="5053263"/>
          </a:xfrm>
        </p:spPr>
        <p:txBody>
          <a:bodyPr>
            <a:normAutofit fontScale="92500" lnSpcReduction="10000"/>
          </a:bodyPr>
          <a:lstStyle/>
          <a:p>
            <a:r>
              <a:rPr lang="en-US" dirty="0"/>
              <a:t>Cascading Style Sheets (CSS) is a style sheet language used for describing the presentation of a document written in a markup language like HTML</a:t>
            </a:r>
            <a:r>
              <a:rPr lang="en-US" dirty="0" smtClean="0"/>
              <a:t>. </a:t>
            </a:r>
            <a:r>
              <a:rPr lang="en-US" dirty="0"/>
              <a:t>CSS is a cornerstone technology of the World Wide Web, alongside HTML and JavaScript</a:t>
            </a:r>
            <a:r>
              <a:rPr lang="en-US" dirty="0" smtClean="0"/>
              <a:t>.</a:t>
            </a:r>
            <a:endParaRPr lang="en-US" dirty="0"/>
          </a:p>
          <a:p>
            <a:r>
              <a:rPr lang="en-US" dirty="0"/>
              <a:t>CSS is designed to enable the separation of presentation and content, including layout, colors, and fonts</a:t>
            </a:r>
            <a:r>
              <a:rPr lang="en-US" dirty="0" smtClean="0"/>
              <a:t>. </a:t>
            </a:r>
            <a:r>
              <a:rPr lang="en-US" dirty="0"/>
              <a:t>This separation can improve content accessibility, provide more flexibility and control in the specification of presentation characteristics, enable multiple web pages to share formatting by specifying the relevant CSS in a separate .</a:t>
            </a:r>
            <a:r>
              <a:rPr lang="en-US" dirty="0" err="1"/>
              <a:t>css</a:t>
            </a:r>
            <a:r>
              <a:rPr lang="en-US" dirty="0"/>
              <a:t> file, and reduce complexity and repetition in the structural content</a:t>
            </a:r>
            <a:r>
              <a:rPr lang="en-US" dirty="0" smtClean="0"/>
              <a:t>.</a:t>
            </a:r>
            <a:endParaRPr lang="en-US" dirty="0"/>
          </a:p>
          <a:p>
            <a:r>
              <a:rPr lang="en-US" dirty="0"/>
              <a:t>Separation of formatting and content also makes it feasible to present the same markup page in different styles for different rendering methods, such as on-screen, in print, by voice (via speech-based browser or screen reader), and on Braille-based tactile devices. CSS also has rules for alternate formatting if the content is accessed on a mobile </a:t>
            </a:r>
            <a:r>
              <a:rPr lang="en-US" dirty="0" smtClean="0"/>
              <a:t>device</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709" y="188943"/>
            <a:ext cx="1981351" cy="1463040"/>
          </a:xfrm>
          <a:prstGeom prst="rect">
            <a:avLst/>
          </a:prstGeom>
        </p:spPr>
      </p:pic>
    </p:spTree>
    <p:extLst>
      <p:ext uri="{BB962C8B-B14F-4D97-AF65-F5344CB8AC3E}">
        <p14:creationId xmlns:p14="http://schemas.microsoft.com/office/powerpoint/2010/main" val="363456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3276583" cy="1094779"/>
          </a:xfrm>
        </p:spPr>
        <p:style>
          <a:lnRef idx="0">
            <a:scrgbClr r="0" g="0" b="0"/>
          </a:lnRef>
          <a:fillRef idx="1001">
            <a:schemeClr val="dk2"/>
          </a:fillRef>
          <a:effectRef idx="0">
            <a:scrgbClr r="0" g="0" b="0"/>
          </a:effectRef>
          <a:fontRef idx="major"/>
        </p:style>
        <p:txBody>
          <a:bodyPr/>
          <a:lstStyle/>
          <a:p>
            <a:r>
              <a:rPr lang="en-US" dirty="0" smtClean="0">
                <a:latin typeface="Algerian" panose="04020705040A02060702" pitchFamily="82" charset="0"/>
              </a:rPr>
              <a:t>JAVASCRIPT:-</a:t>
            </a:r>
            <a:endParaRPr lang="en-US" dirty="0">
              <a:latin typeface="Algerian" panose="04020705040A02060702" pitchFamily="82" charset="0"/>
            </a:endParaRPr>
          </a:p>
        </p:txBody>
      </p:sp>
      <p:sp>
        <p:nvSpPr>
          <p:cNvPr id="3" name="Content Placeholder 2"/>
          <p:cNvSpPr>
            <a:spLocks noGrp="1"/>
          </p:cNvSpPr>
          <p:nvPr>
            <p:ph idx="1"/>
          </p:nvPr>
        </p:nvSpPr>
        <p:spPr>
          <a:xfrm>
            <a:off x="1141412" y="2136808"/>
            <a:ext cx="9905999" cy="4649003"/>
          </a:xfrm>
        </p:spPr>
        <p:txBody>
          <a:bodyPr>
            <a:normAutofit fontScale="85000" lnSpcReduction="20000"/>
          </a:bodyPr>
          <a:lstStyle/>
          <a:p>
            <a:r>
              <a:rPr lang="en-US" dirty="0"/>
              <a:t>JavaScript </a:t>
            </a:r>
            <a:r>
              <a:rPr lang="en-US" dirty="0" smtClean="0"/>
              <a:t> </a:t>
            </a:r>
            <a:r>
              <a:rPr lang="en-US" dirty="0"/>
              <a:t>often abbreviated as JS, is a programming language that conforms to the </a:t>
            </a:r>
            <a:r>
              <a:rPr lang="en-US" dirty="0" smtClean="0"/>
              <a:t>ECMA Script </a:t>
            </a:r>
            <a:r>
              <a:rPr lang="en-US" dirty="0"/>
              <a:t>specification</a:t>
            </a:r>
            <a:r>
              <a:rPr lang="en-US" dirty="0" smtClean="0"/>
              <a:t>. </a:t>
            </a:r>
            <a:r>
              <a:rPr lang="en-US" dirty="0"/>
              <a:t>JavaScript is high-level, often just-in-time compiled, and multi-paradigm. It has curly-bracket syntax, dynamic typing, prototype-based object-orientation, and first-class functions</a:t>
            </a:r>
            <a:r>
              <a:rPr lang="en-US" dirty="0" smtClean="0"/>
              <a:t>.</a:t>
            </a:r>
            <a:endParaRPr lang="en-US" dirty="0"/>
          </a:p>
          <a:p>
            <a:r>
              <a:rPr lang="en-US" dirty="0"/>
              <a:t>Alongside HTML and CSS, JavaScript is one of the core technologies of the World Wide Web</a:t>
            </a:r>
            <a:r>
              <a:rPr lang="en-US" dirty="0" smtClean="0"/>
              <a:t>. </a:t>
            </a:r>
            <a:r>
              <a:rPr lang="en-US" dirty="0"/>
              <a:t>JavaScript enables interactive web pages and is an essential part of web applications. The vast majority of websites use it for client-side page behavior</a:t>
            </a:r>
            <a:r>
              <a:rPr lang="en-US" dirty="0" smtClean="0"/>
              <a:t>, </a:t>
            </a:r>
            <a:r>
              <a:rPr lang="en-US" dirty="0"/>
              <a:t>and all major web browsers have a dedicated JavaScript engine to execute it</a:t>
            </a:r>
            <a:r>
              <a:rPr lang="en-US" dirty="0" smtClean="0"/>
              <a:t>.</a:t>
            </a:r>
            <a:endParaRPr lang="en-US" dirty="0"/>
          </a:p>
          <a:p>
            <a:r>
              <a:rPr lang="en-US" dirty="0"/>
              <a:t>As a multi-paradigm language, JavaScript supports event-driven, functional, and imperative programming styles. It has application programming interfaces (APIs) for working with text, dates, regular expressions, standard data structures, and the Document Object Model (DOM). However, the language itself does not include any input/output (I/O), such as networking, storage, or graphics facilities, as the host environment (usually a web browser) provides those APIs.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95" y="308882"/>
            <a:ext cx="2143125" cy="1714049"/>
          </a:xfrm>
          <a:prstGeom prst="rect">
            <a:avLst/>
          </a:prstGeom>
        </p:spPr>
      </p:pic>
    </p:spTree>
    <p:extLst>
      <p:ext uri="{BB962C8B-B14F-4D97-AF65-F5344CB8AC3E}">
        <p14:creationId xmlns:p14="http://schemas.microsoft.com/office/powerpoint/2010/main" val="224635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57" y="137254"/>
            <a:ext cx="3719345" cy="1027402"/>
          </a:xfrm>
        </p:spPr>
        <p:style>
          <a:lnRef idx="0">
            <a:scrgbClr r="0" g="0" b="0"/>
          </a:lnRef>
          <a:fillRef idx="1001">
            <a:schemeClr val="dk2"/>
          </a:fillRef>
          <a:effectRef idx="0">
            <a:scrgbClr r="0" g="0" b="0"/>
          </a:effectRef>
          <a:fontRef idx="major"/>
        </p:style>
        <p:txBody>
          <a:bodyPr/>
          <a:lstStyle/>
          <a:p>
            <a:r>
              <a:rPr lang="en-US" dirty="0" smtClean="0">
                <a:latin typeface="Algerian" panose="04020705040A02060702" pitchFamily="82" charset="0"/>
              </a:rPr>
              <a:t>SCREENSHOTS:-</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035" y="1327751"/>
            <a:ext cx="8037688" cy="4521200"/>
          </a:xfrm>
        </p:spPr>
      </p:pic>
    </p:spTree>
    <p:extLst>
      <p:ext uri="{BB962C8B-B14F-4D97-AF65-F5344CB8AC3E}">
        <p14:creationId xmlns:p14="http://schemas.microsoft.com/office/powerpoint/2010/main" val="247313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426" y="211755"/>
            <a:ext cx="8758989" cy="6087979"/>
          </a:xfrm>
          <a:prstGeom prst="rect">
            <a:avLst/>
          </a:prstGeom>
        </p:spPr>
      </p:pic>
    </p:spTree>
    <p:extLst>
      <p:ext uri="{BB962C8B-B14F-4D97-AF65-F5344CB8AC3E}">
        <p14:creationId xmlns:p14="http://schemas.microsoft.com/office/powerpoint/2010/main" val="215080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291" y="252758"/>
            <a:ext cx="3526840" cy="854147"/>
          </a:xfrm>
        </p:spPr>
        <p:style>
          <a:lnRef idx="0">
            <a:scrgbClr r="0" g="0" b="0"/>
          </a:lnRef>
          <a:fillRef idx="1001">
            <a:schemeClr val="dk2"/>
          </a:fillRef>
          <a:effectRef idx="0">
            <a:scrgbClr r="0" g="0" b="0"/>
          </a:effectRef>
          <a:fontRef idx="major"/>
        </p:style>
        <p:txBody>
          <a:bodyPr/>
          <a:lstStyle/>
          <a:p>
            <a:r>
              <a:rPr lang="en-US" dirty="0" smtClean="0">
                <a:latin typeface="Algerian" panose="04020705040A02060702" pitchFamily="82" charset="0"/>
              </a:rPr>
              <a:t>TEAM WORK:-</a:t>
            </a:r>
            <a:endParaRPr lang="en-US" dirty="0">
              <a:latin typeface="Algerian" panose="04020705040A02060702" pitchFamily="82" charset="0"/>
            </a:endParaRPr>
          </a:p>
        </p:txBody>
      </p:sp>
      <p:sp>
        <p:nvSpPr>
          <p:cNvPr id="3" name="Content Placeholder 2"/>
          <p:cNvSpPr>
            <a:spLocks noGrp="1"/>
          </p:cNvSpPr>
          <p:nvPr>
            <p:ph idx="1"/>
          </p:nvPr>
        </p:nvSpPr>
        <p:spPr>
          <a:xfrm>
            <a:off x="1141412" y="1106904"/>
            <a:ext cx="9905999" cy="5582653"/>
          </a:xfrm>
        </p:spPr>
        <p:txBody>
          <a:bodyPr>
            <a:normAutofit fontScale="85000" lnSpcReduction="20000"/>
          </a:bodyPr>
          <a:lstStyle/>
          <a:p>
            <a:pPr marL="0" indent="0">
              <a:buNone/>
            </a:pPr>
            <a:r>
              <a:rPr lang="en-US" dirty="0" smtClean="0"/>
              <a:t>TEAM WORK DONE BY THE MEMBERS:-</a:t>
            </a:r>
          </a:p>
          <a:p>
            <a:pPr marL="0" indent="0">
              <a:buNone/>
            </a:pPr>
            <a:r>
              <a:rPr lang="en-US" dirty="0" smtClean="0"/>
              <a:t>1.CH.JAGDISH:-</a:t>
            </a:r>
          </a:p>
          <a:p>
            <a:pPr marL="0" indent="0">
              <a:buNone/>
            </a:pPr>
            <a:r>
              <a:rPr lang="en-US" dirty="0" smtClean="0"/>
              <a:t>I design the final report on Microsoft power point presentation and also I designed and learned the </a:t>
            </a:r>
            <a:r>
              <a:rPr lang="en-US" dirty="0" err="1" smtClean="0"/>
              <a:t>Javascript</a:t>
            </a:r>
            <a:r>
              <a:rPr lang="en-US" dirty="0" smtClean="0"/>
              <a:t> and I called the functions on website by adding Graphics and texts to perform any action like for LOGIN page or SIGNUP page.</a:t>
            </a:r>
          </a:p>
          <a:p>
            <a:pPr marL="0" indent="0">
              <a:buNone/>
            </a:pPr>
            <a:r>
              <a:rPr lang="en-US" dirty="0" smtClean="0"/>
              <a:t>2.PIYUSH MISHRA:-</a:t>
            </a:r>
          </a:p>
          <a:p>
            <a:pPr marL="0" indent="0">
              <a:buNone/>
            </a:pPr>
            <a:r>
              <a:rPr lang="en-US" dirty="0" smtClean="0"/>
              <a:t>I design the website with the help of HTML language and used some CSS code in it. I prepared this on VISUAL CODE as this is the less time consumption programming language. I added the colors and the page layouts and also the font style.</a:t>
            </a:r>
          </a:p>
          <a:p>
            <a:pPr marL="0" indent="0">
              <a:buNone/>
            </a:pPr>
            <a:r>
              <a:rPr lang="en-US" dirty="0" smtClean="0"/>
              <a:t>3.JEEVAN KUMAR:-</a:t>
            </a:r>
          </a:p>
          <a:p>
            <a:pPr marL="0" indent="0">
              <a:buNone/>
            </a:pPr>
            <a:r>
              <a:rPr lang="en-US" dirty="0" smtClean="0"/>
              <a:t>I had used form tag to make a form type when user can put their E-mail ID and Password. I wrote all the tags and attributes used in fronted page to develop this CHILD CARE PRODUCTS website.</a:t>
            </a:r>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6549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685002"/>
          </a:xfrm>
        </p:spPr>
        <p:txBody>
          <a:bodyPr/>
          <a:lstStyle/>
          <a:p>
            <a:r>
              <a:rPr lang="en-US" dirty="0" smtClean="0"/>
              <a:t>                  </a:t>
            </a:r>
            <a:r>
              <a:rPr lang="en-US" sz="8000" dirty="0" smtClean="0">
                <a:latin typeface="Algerian" panose="04020705040A02060702" pitchFamily="82" charset="0"/>
              </a:rPr>
              <a:t>THANKYOU</a:t>
            </a:r>
            <a:endParaRPr lang="en-US" sz="8000" dirty="0">
              <a:latin typeface="Algerian" panose="04020705040A02060702" pitchFamily="82" charset="0"/>
            </a:endParaRPr>
          </a:p>
        </p:txBody>
      </p:sp>
    </p:spTree>
    <p:extLst>
      <p:ext uri="{BB962C8B-B14F-4D97-AF65-F5344CB8AC3E}">
        <p14:creationId xmlns:p14="http://schemas.microsoft.com/office/powerpoint/2010/main" val="70570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0125E-891B-4054-B2A3-94DCF9708DF0}"/>
              </a:ext>
            </a:extLst>
          </p:cNvPr>
          <p:cNvSpPr>
            <a:spLocks noGrp="1"/>
          </p:cNvSpPr>
          <p:nvPr>
            <p:ph type="title"/>
          </p:nvPr>
        </p:nvSpPr>
        <p:spPr>
          <a:xfrm>
            <a:off x="1141413" y="618518"/>
            <a:ext cx="9905998" cy="949025"/>
          </a:xfrm>
        </p:spPr>
        <p:txBody>
          <a:bodyPr/>
          <a:lstStyle/>
          <a:p>
            <a:r>
              <a:rPr lang="en-US" smtClean="0">
                <a:highlight>
                  <a:srgbClr val="008080"/>
                </a:highlight>
                <a:latin typeface="Algerian" panose="04020705040A02060702" pitchFamily="82" charset="0"/>
              </a:rPr>
              <a:t>OUTLINES:-</a:t>
            </a:r>
            <a:endParaRPr lang="en-US" dirty="0">
              <a:highlight>
                <a:srgbClr val="008080"/>
              </a:highlight>
              <a:latin typeface="Algerian" panose="04020705040A02060702" pitchFamily="82" charset="0"/>
            </a:endParaRPr>
          </a:p>
        </p:txBody>
      </p:sp>
      <p:sp>
        <p:nvSpPr>
          <p:cNvPr id="3" name="Content Placeholder 2">
            <a:extLst>
              <a:ext uri="{FF2B5EF4-FFF2-40B4-BE49-F238E27FC236}">
                <a16:creationId xmlns:a16="http://schemas.microsoft.com/office/drawing/2014/main" xmlns="" id="{9E7DD747-734C-4012-8B59-18B3D6484D08}"/>
              </a:ext>
            </a:extLst>
          </p:cNvPr>
          <p:cNvSpPr>
            <a:spLocks noGrp="1"/>
          </p:cNvSpPr>
          <p:nvPr>
            <p:ph idx="1"/>
          </p:nvPr>
        </p:nvSpPr>
        <p:spPr>
          <a:xfrm>
            <a:off x="1141412" y="1476103"/>
            <a:ext cx="9905999" cy="4315098"/>
          </a:xfrm>
        </p:spPr>
        <p:txBody>
          <a:bodyPr>
            <a:normAutofit fontScale="85000" lnSpcReduction="20000"/>
          </a:bodyPr>
          <a:lstStyle/>
          <a:p>
            <a:pPr lvl="0"/>
            <a:r>
              <a:rPr lang="en-IN" dirty="0">
                <a:solidFill>
                  <a:schemeClr val="bg2">
                    <a:lumMod val="50000"/>
                  </a:schemeClr>
                </a:solidFill>
                <a:latin typeface="Abadi" panose="020B0604020202020204" pitchFamily="34" charset="0"/>
              </a:rPr>
              <a:t>INTRODUCTION</a:t>
            </a:r>
            <a:endParaRPr lang="en-US" dirty="0">
              <a:solidFill>
                <a:schemeClr val="bg2">
                  <a:lumMod val="50000"/>
                </a:schemeClr>
              </a:solidFill>
              <a:latin typeface="Abadi" panose="020B0604020202020204" pitchFamily="34" charset="0"/>
            </a:endParaRPr>
          </a:p>
          <a:p>
            <a:pPr lvl="0"/>
            <a:r>
              <a:rPr lang="en-IN" dirty="0">
                <a:solidFill>
                  <a:schemeClr val="bg2">
                    <a:lumMod val="50000"/>
                  </a:schemeClr>
                </a:solidFill>
                <a:latin typeface="Abadi" panose="020B0604020202020204" pitchFamily="34" charset="0"/>
              </a:rPr>
              <a:t>PROJECT </a:t>
            </a:r>
            <a:r>
              <a:rPr lang="en-IN" dirty="0" smtClean="0">
                <a:solidFill>
                  <a:schemeClr val="bg2">
                    <a:lumMod val="50000"/>
                  </a:schemeClr>
                </a:solidFill>
                <a:latin typeface="Abadi" panose="020B0604020202020204" pitchFamily="34" charset="0"/>
              </a:rPr>
              <a:t>DESCRIPTION</a:t>
            </a:r>
          </a:p>
          <a:p>
            <a:pPr lvl="0"/>
            <a:r>
              <a:rPr lang="en-IN" dirty="0" smtClean="0">
                <a:solidFill>
                  <a:schemeClr val="bg2">
                    <a:lumMod val="50000"/>
                  </a:schemeClr>
                </a:solidFill>
                <a:latin typeface="Abadi" panose="020B0604020202020204" pitchFamily="34" charset="0"/>
              </a:rPr>
              <a:t>MODULES</a:t>
            </a:r>
            <a:endParaRPr lang="en-US" dirty="0">
              <a:solidFill>
                <a:schemeClr val="bg2">
                  <a:lumMod val="50000"/>
                </a:schemeClr>
              </a:solidFill>
              <a:latin typeface="Abadi" panose="020B0604020202020204" pitchFamily="34" charset="0"/>
            </a:endParaRPr>
          </a:p>
          <a:p>
            <a:pPr lvl="0"/>
            <a:r>
              <a:rPr lang="en-IN" dirty="0">
                <a:solidFill>
                  <a:schemeClr val="bg2">
                    <a:lumMod val="50000"/>
                  </a:schemeClr>
                </a:solidFill>
                <a:latin typeface="Abadi" panose="020B0604020202020204" pitchFamily="34" charset="0"/>
              </a:rPr>
              <a:t>CONCEPTS USED</a:t>
            </a:r>
            <a:endParaRPr lang="en-US" dirty="0">
              <a:solidFill>
                <a:schemeClr val="bg2">
                  <a:lumMod val="50000"/>
                </a:schemeClr>
              </a:solidFill>
              <a:latin typeface="Abadi" panose="020B0604020202020204" pitchFamily="34" charset="0"/>
            </a:endParaRPr>
          </a:p>
          <a:p>
            <a:pPr lvl="0"/>
            <a:r>
              <a:rPr lang="en-IN" dirty="0" smtClean="0">
                <a:solidFill>
                  <a:schemeClr val="bg2">
                    <a:lumMod val="50000"/>
                  </a:schemeClr>
                </a:solidFill>
                <a:latin typeface="Abadi" panose="020B0604020202020204" pitchFamily="34" charset="0"/>
              </a:rPr>
              <a:t>INTRODUCTION ABOUT :-</a:t>
            </a:r>
          </a:p>
          <a:p>
            <a:pPr lvl="0"/>
            <a:r>
              <a:rPr lang="en-IN" dirty="0" smtClean="0">
                <a:solidFill>
                  <a:schemeClr val="bg2">
                    <a:lumMod val="50000"/>
                  </a:schemeClr>
                </a:solidFill>
                <a:latin typeface="Abadi" panose="020B0604020202020204" pitchFamily="34" charset="0"/>
              </a:rPr>
              <a:t>HTML</a:t>
            </a:r>
          </a:p>
          <a:p>
            <a:pPr lvl="0"/>
            <a:r>
              <a:rPr lang="en-IN" dirty="0" smtClean="0">
                <a:solidFill>
                  <a:schemeClr val="bg2">
                    <a:lumMod val="50000"/>
                  </a:schemeClr>
                </a:solidFill>
                <a:latin typeface="Abadi" panose="020B0604020202020204" pitchFamily="34" charset="0"/>
              </a:rPr>
              <a:t>CSS</a:t>
            </a:r>
          </a:p>
          <a:p>
            <a:pPr lvl="0"/>
            <a:r>
              <a:rPr lang="en-IN" dirty="0" smtClean="0">
                <a:solidFill>
                  <a:schemeClr val="bg2">
                    <a:lumMod val="50000"/>
                  </a:schemeClr>
                </a:solidFill>
                <a:latin typeface="Abadi" panose="020B0604020202020204" pitchFamily="34" charset="0"/>
              </a:rPr>
              <a:t>JAVASCRIPT</a:t>
            </a:r>
          </a:p>
          <a:p>
            <a:pPr lvl="0"/>
            <a:r>
              <a:rPr lang="en-IN" dirty="0" smtClean="0">
                <a:solidFill>
                  <a:schemeClr val="bg2">
                    <a:lumMod val="50000"/>
                  </a:schemeClr>
                </a:solidFill>
                <a:latin typeface="Abadi" panose="020B0604020202020204" pitchFamily="34" charset="0"/>
              </a:rPr>
              <a:t>SCREENSHOTS OF WEBSITE</a:t>
            </a:r>
          </a:p>
          <a:p>
            <a:pPr lvl="0"/>
            <a:r>
              <a:rPr lang="en-IN" dirty="0" smtClean="0">
                <a:solidFill>
                  <a:schemeClr val="bg2">
                    <a:lumMod val="50000"/>
                  </a:schemeClr>
                </a:solidFill>
                <a:latin typeface="Abadi" panose="020B0604020202020204" pitchFamily="34" charset="0"/>
              </a:rPr>
              <a:t>WORK DONE BY THE TEAM MEMBERS</a:t>
            </a:r>
            <a:endParaRPr lang="en-US" dirty="0">
              <a:solidFill>
                <a:schemeClr val="bg2">
                  <a:lumMod val="50000"/>
                </a:schemeClr>
              </a:solidFill>
              <a:latin typeface="Abadi" panose="020B0604020202020204" pitchFamily="34" charset="0"/>
            </a:endParaRPr>
          </a:p>
          <a:p>
            <a:pPr marL="0" lvl="0" indent="0">
              <a:buNone/>
            </a:pPr>
            <a:endParaRPr lang="en-US" dirty="0">
              <a:solidFill>
                <a:schemeClr val="bg2">
                  <a:lumMod val="50000"/>
                </a:schemeClr>
              </a:solidFill>
              <a:latin typeface="Abadi" panose="020B0604020202020204" pitchFamily="34" charset="0"/>
            </a:endParaRPr>
          </a:p>
          <a:p>
            <a:endParaRPr lang="en-US" dirty="0"/>
          </a:p>
        </p:txBody>
      </p:sp>
    </p:spTree>
    <p:extLst>
      <p:ext uri="{BB962C8B-B14F-4D97-AF65-F5344CB8AC3E}">
        <p14:creationId xmlns:p14="http://schemas.microsoft.com/office/powerpoint/2010/main" val="124391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942DE-6FAE-4D48-BCE1-9F9AE934E897}"/>
              </a:ext>
            </a:extLst>
          </p:cNvPr>
          <p:cNvSpPr>
            <a:spLocks noGrp="1"/>
          </p:cNvSpPr>
          <p:nvPr>
            <p:ph type="title"/>
          </p:nvPr>
        </p:nvSpPr>
        <p:spPr>
          <a:xfrm>
            <a:off x="1397726" y="731521"/>
            <a:ext cx="9905998" cy="600891"/>
          </a:xfrm>
        </p:spPr>
        <p:txBody>
          <a:bodyPr/>
          <a:lstStyle/>
          <a:p>
            <a:r>
              <a:rPr lang="en-US" dirty="0" smtClean="0">
                <a:highlight>
                  <a:srgbClr val="000080"/>
                </a:highlight>
                <a:latin typeface="Algerian" panose="04020705040A02060702" pitchFamily="82" charset="0"/>
              </a:rPr>
              <a:t>INTRODUCTION:-</a:t>
            </a:r>
            <a:endParaRPr lang="en-US" dirty="0">
              <a:highlight>
                <a:srgbClr val="000080"/>
              </a:highlight>
              <a:latin typeface="Algerian" panose="04020705040A02060702" pitchFamily="82" charset="0"/>
            </a:endParaRPr>
          </a:p>
        </p:txBody>
      </p:sp>
      <p:sp>
        <p:nvSpPr>
          <p:cNvPr id="3" name="Content Placeholder 2">
            <a:extLst>
              <a:ext uri="{FF2B5EF4-FFF2-40B4-BE49-F238E27FC236}">
                <a16:creationId xmlns:a16="http://schemas.microsoft.com/office/drawing/2014/main" xmlns="" id="{839E095A-23C5-45E3-9AFD-5BB27C4EDF66}"/>
              </a:ext>
            </a:extLst>
          </p:cNvPr>
          <p:cNvSpPr>
            <a:spLocks noGrp="1"/>
          </p:cNvSpPr>
          <p:nvPr>
            <p:ph idx="1"/>
          </p:nvPr>
        </p:nvSpPr>
        <p:spPr>
          <a:xfrm>
            <a:off x="1397726" y="1711234"/>
            <a:ext cx="9793377" cy="5055324"/>
          </a:xfrm>
        </p:spPr>
        <p:txBody>
          <a:bodyPr/>
          <a:lstStyle/>
          <a:p>
            <a:r>
              <a:rPr lang="en-IN" dirty="0"/>
              <a:t>This  is a small project on the child care products.</a:t>
            </a:r>
            <a:endParaRPr lang="en-US" dirty="0"/>
          </a:p>
          <a:p>
            <a:r>
              <a:rPr lang="en-IN" dirty="0"/>
              <a:t>The basic </a:t>
            </a:r>
            <a:r>
              <a:rPr lang="en-IN" dirty="0" smtClean="0"/>
              <a:t>idea </a:t>
            </a:r>
            <a:r>
              <a:rPr lang="en-IN" dirty="0"/>
              <a:t>is that customer can book any child care products  .People must have there account to book any product in the website if they have not account they can not book any products</a:t>
            </a:r>
            <a:r>
              <a:rPr lang="en-IN" dirty="0" smtClean="0"/>
              <a:t>. For </a:t>
            </a:r>
            <a:r>
              <a:rPr lang="en-IN" dirty="0"/>
              <a:t>that they can create an account.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906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136ED-053A-4A8E-8F22-B3FD958C015E}"/>
              </a:ext>
            </a:extLst>
          </p:cNvPr>
          <p:cNvSpPr>
            <a:spLocks noGrp="1"/>
          </p:cNvSpPr>
          <p:nvPr>
            <p:ph type="title"/>
          </p:nvPr>
        </p:nvSpPr>
        <p:spPr>
          <a:xfrm>
            <a:off x="1141413" y="618518"/>
            <a:ext cx="9905998" cy="1118842"/>
          </a:xfrm>
        </p:spPr>
        <p:txBody>
          <a:bodyPr/>
          <a:lstStyle/>
          <a:p>
            <a:r>
              <a:rPr lang="en-US" dirty="0">
                <a:highlight>
                  <a:srgbClr val="000080"/>
                </a:highlight>
                <a:latin typeface="Algerian" panose="04020705040A02060702" pitchFamily="82" charset="0"/>
              </a:rPr>
              <a:t>Project </a:t>
            </a:r>
            <a:r>
              <a:rPr lang="en-US" dirty="0" err="1" smtClean="0">
                <a:highlight>
                  <a:srgbClr val="000080"/>
                </a:highlight>
                <a:latin typeface="Algerian" panose="04020705040A02060702" pitchFamily="82" charset="0"/>
              </a:rPr>
              <a:t>dEscription</a:t>
            </a:r>
            <a:r>
              <a:rPr lang="en-US" dirty="0" smtClean="0">
                <a:highlight>
                  <a:srgbClr val="000080"/>
                </a:highlight>
                <a:latin typeface="Algerian" panose="04020705040A02060702" pitchFamily="82" charset="0"/>
              </a:rPr>
              <a:t>:-</a:t>
            </a:r>
            <a:endParaRPr lang="en-US" dirty="0">
              <a:highlight>
                <a:srgbClr val="000080"/>
              </a:highlight>
              <a:latin typeface="Algerian" panose="04020705040A02060702" pitchFamily="82" charset="0"/>
            </a:endParaRPr>
          </a:p>
        </p:txBody>
      </p:sp>
      <p:sp>
        <p:nvSpPr>
          <p:cNvPr id="3" name="Content Placeholder 2">
            <a:extLst>
              <a:ext uri="{FF2B5EF4-FFF2-40B4-BE49-F238E27FC236}">
                <a16:creationId xmlns:a16="http://schemas.microsoft.com/office/drawing/2014/main" xmlns="" id="{969E8451-D8C6-4BC2-B944-B219B1916865}"/>
              </a:ext>
            </a:extLst>
          </p:cNvPr>
          <p:cNvSpPr>
            <a:spLocks noGrp="1"/>
          </p:cNvSpPr>
          <p:nvPr>
            <p:ph idx="1"/>
          </p:nvPr>
        </p:nvSpPr>
        <p:spPr>
          <a:xfrm>
            <a:off x="1141412" y="1593669"/>
            <a:ext cx="9905999" cy="4197532"/>
          </a:xfrm>
        </p:spPr>
        <p:txBody>
          <a:bodyPr>
            <a:normAutofit/>
          </a:bodyPr>
          <a:lstStyle/>
          <a:p>
            <a:r>
              <a:rPr lang="en-IN" dirty="0"/>
              <a:t>This project is basically based on HTML ,CSS and </a:t>
            </a:r>
            <a:r>
              <a:rPr lang="en-IN" dirty="0" err="1"/>
              <a:t>J</a:t>
            </a:r>
            <a:r>
              <a:rPr lang="en-IN" dirty="0" err="1" smtClean="0"/>
              <a:t>avascript</a:t>
            </a:r>
            <a:r>
              <a:rPr lang="en-IN" dirty="0"/>
              <a:t>. In this project there is  four </a:t>
            </a:r>
            <a:r>
              <a:rPr lang="en-IN" dirty="0" smtClean="0"/>
              <a:t>section.</a:t>
            </a:r>
            <a:endParaRPr lang="en-US" dirty="0"/>
          </a:p>
          <a:p>
            <a:r>
              <a:rPr lang="en-IN" dirty="0"/>
              <a:t>first part contain website logo and login and signup button</a:t>
            </a:r>
            <a:r>
              <a:rPr lang="en-IN" dirty="0" smtClean="0"/>
              <a:t>. If </a:t>
            </a:r>
            <a:r>
              <a:rPr lang="en-IN" dirty="0"/>
              <a:t>the user have not account they can make there account by using signup button.</a:t>
            </a:r>
            <a:endParaRPr lang="en-US" dirty="0"/>
          </a:p>
          <a:p>
            <a:r>
              <a:rPr lang="en-IN" dirty="0"/>
              <a:t>Second part contain about the child care product</a:t>
            </a:r>
            <a:r>
              <a:rPr lang="en-IN" dirty="0" smtClean="0"/>
              <a:t>, their </a:t>
            </a:r>
            <a:r>
              <a:rPr lang="en-IN" dirty="0"/>
              <a:t>costs and offers available on them.</a:t>
            </a:r>
            <a:endParaRPr lang="en-US" dirty="0"/>
          </a:p>
          <a:p>
            <a:r>
              <a:rPr lang="en-IN" dirty="0"/>
              <a:t>Third part of this </a:t>
            </a:r>
            <a:r>
              <a:rPr lang="en-IN" dirty="0" smtClean="0"/>
              <a:t>project </a:t>
            </a:r>
            <a:r>
              <a:rPr lang="en-IN" dirty="0"/>
              <a:t>contain the about booking .</a:t>
            </a:r>
            <a:endParaRPr lang="en-US" dirty="0"/>
          </a:p>
          <a:p>
            <a:endParaRPr lang="en-US" dirty="0"/>
          </a:p>
        </p:txBody>
      </p:sp>
    </p:spTree>
    <p:extLst>
      <p:ext uri="{BB962C8B-B14F-4D97-AF65-F5344CB8AC3E}">
        <p14:creationId xmlns:p14="http://schemas.microsoft.com/office/powerpoint/2010/main" val="32857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B89F2-99B7-4D98-B1ED-DC961E6F07AF}"/>
              </a:ext>
            </a:extLst>
          </p:cNvPr>
          <p:cNvSpPr>
            <a:spLocks noGrp="1"/>
          </p:cNvSpPr>
          <p:nvPr>
            <p:ph type="title"/>
          </p:nvPr>
        </p:nvSpPr>
        <p:spPr>
          <a:xfrm>
            <a:off x="1141413" y="618518"/>
            <a:ext cx="9905998" cy="975151"/>
          </a:xfrm>
        </p:spPr>
        <p:txBody>
          <a:bodyPr/>
          <a:lstStyle/>
          <a:p>
            <a:r>
              <a:rPr lang="en-US" dirty="0" smtClean="0">
                <a:highlight>
                  <a:srgbClr val="000080"/>
                </a:highlight>
                <a:latin typeface="Algerian" panose="04020705040A02060702" pitchFamily="82" charset="0"/>
              </a:rPr>
              <a:t>Modules:-</a:t>
            </a:r>
            <a:endParaRPr lang="en-US" dirty="0">
              <a:highlight>
                <a:srgbClr val="000080"/>
              </a:highlight>
              <a:latin typeface="Algerian" panose="04020705040A02060702" pitchFamily="82" charset="0"/>
            </a:endParaRPr>
          </a:p>
        </p:txBody>
      </p:sp>
      <p:sp>
        <p:nvSpPr>
          <p:cNvPr id="3" name="Content Placeholder 2">
            <a:extLst>
              <a:ext uri="{FF2B5EF4-FFF2-40B4-BE49-F238E27FC236}">
                <a16:creationId xmlns:a16="http://schemas.microsoft.com/office/drawing/2014/main" xmlns="" id="{F8B26BAE-D7E7-458F-B744-29C22C4191BD}"/>
              </a:ext>
            </a:extLst>
          </p:cNvPr>
          <p:cNvSpPr>
            <a:spLocks noGrp="1"/>
          </p:cNvSpPr>
          <p:nvPr>
            <p:ph idx="1"/>
          </p:nvPr>
        </p:nvSpPr>
        <p:spPr>
          <a:xfrm>
            <a:off x="1141411" y="1750423"/>
            <a:ext cx="9905999" cy="4027715"/>
          </a:xfrm>
        </p:spPr>
        <p:txBody>
          <a:bodyPr/>
          <a:lstStyle/>
          <a:p>
            <a:r>
              <a:rPr lang="en-IN" dirty="0"/>
              <a:t>Login-This module helps to user to open the website with their account</a:t>
            </a:r>
            <a:r>
              <a:rPr lang="en-IN" dirty="0" smtClean="0"/>
              <a:t>. It </a:t>
            </a:r>
            <a:r>
              <a:rPr lang="en-IN" dirty="0"/>
              <a:t>contain email id and password.</a:t>
            </a:r>
            <a:endParaRPr lang="en-US" dirty="0"/>
          </a:p>
          <a:p>
            <a:r>
              <a:rPr lang="en-IN" dirty="0"/>
              <a:t>Sign up-This module is help user to create an account if they have not account.</a:t>
            </a:r>
            <a:endParaRPr lang="en-US" dirty="0"/>
          </a:p>
          <a:p>
            <a:r>
              <a:rPr lang="en-IN" dirty="0"/>
              <a:t>Search-This  module is help user to </a:t>
            </a:r>
            <a:r>
              <a:rPr lang="en-IN" dirty="0" smtClean="0"/>
              <a:t>search </a:t>
            </a:r>
            <a:r>
              <a:rPr lang="en-IN" dirty="0"/>
              <a:t>for the child care product.</a:t>
            </a:r>
            <a:endParaRPr lang="en-US" dirty="0"/>
          </a:p>
          <a:p>
            <a:r>
              <a:rPr lang="en-IN" dirty="0"/>
              <a:t>Chat box-With this module user can put their message about the difficulty they face in the website so that we can fix it.</a:t>
            </a:r>
            <a:endParaRPr lang="en-US" dirty="0"/>
          </a:p>
          <a:p>
            <a:endParaRPr lang="en-US" dirty="0"/>
          </a:p>
        </p:txBody>
      </p:sp>
    </p:spTree>
    <p:extLst>
      <p:ext uri="{BB962C8B-B14F-4D97-AF65-F5344CB8AC3E}">
        <p14:creationId xmlns:p14="http://schemas.microsoft.com/office/powerpoint/2010/main" val="237402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8F46E-A148-4517-8132-7351655D59E7}"/>
              </a:ext>
            </a:extLst>
          </p:cNvPr>
          <p:cNvSpPr>
            <a:spLocks noGrp="1"/>
          </p:cNvSpPr>
          <p:nvPr>
            <p:ph type="title"/>
          </p:nvPr>
        </p:nvSpPr>
        <p:spPr/>
        <p:txBody>
          <a:bodyPr/>
          <a:lstStyle/>
          <a:p>
            <a:r>
              <a:rPr lang="en-US" dirty="0">
                <a:highlight>
                  <a:srgbClr val="000080"/>
                </a:highlight>
                <a:latin typeface="Algerian" panose="04020705040A02060702" pitchFamily="82" charset="0"/>
              </a:rPr>
              <a:t>Concepts </a:t>
            </a:r>
            <a:r>
              <a:rPr lang="en-US" dirty="0" smtClean="0">
                <a:highlight>
                  <a:srgbClr val="000080"/>
                </a:highlight>
                <a:latin typeface="Algerian" panose="04020705040A02060702" pitchFamily="82" charset="0"/>
              </a:rPr>
              <a:t>used:-</a:t>
            </a:r>
            <a:endParaRPr lang="en-US" dirty="0"/>
          </a:p>
        </p:txBody>
      </p:sp>
      <p:sp>
        <p:nvSpPr>
          <p:cNvPr id="3" name="Content Placeholder 2">
            <a:extLst>
              <a:ext uri="{FF2B5EF4-FFF2-40B4-BE49-F238E27FC236}">
                <a16:creationId xmlns:a16="http://schemas.microsoft.com/office/drawing/2014/main" xmlns="" id="{6517B3B0-0E24-4D4B-A86F-03E53DF35850}"/>
              </a:ext>
            </a:extLst>
          </p:cNvPr>
          <p:cNvSpPr>
            <a:spLocks noGrp="1"/>
          </p:cNvSpPr>
          <p:nvPr>
            <p:ph idx="1"/>
          </p:nvPr>
        </p:nvSpPr>
        <p:spPr>
          <a:xfrm>
            <a:off x="1141412" y="1606730"/>
            <a:ext cx="9905999" cy="4632751"/>
          </a:xfrm>
        </p:spPr>
        <p:txBody>
          <a:bodyPr/>
          <a:lstStyle/>
          <a:p>
            <a:r>
              <a:rPr lang="en-US" dirty="0"/>
              <a:t>Tag </a:t>
            </a:r>
            <a:r>
              <a:rPr lang="en-US" dirty="0" smtClean="0"/>
              <a:t>names, attributes </a:t>
            </a:r>
            <a:r>
              <a:rPr lang="en-US" dirty="0"/>
              <a:t>and </a:t>
            </a:r>
            <a:r>
              <a:rPr lang="en-US" dirty="0" smtClean="0"/>
              <a:t>descriptions:</a:t>
            </a:r>
            <a:endParaRPr lang="en-US" dirty="0"/>
          </a:p>
          <a:p>
            <a:endParaRPr lang="en-US" dirty="0"/>
          </a:p>
        </p:txBody>
      </p:sp>
      <p:graphicFrame>
        <p:nvGraphicFramePr>
          <p:cNvPr id="4" name="Table 3">
            <a:extLst>
              <a:ext uri="{FF2B5EF4-FFF2-40B4-BE49-F238E27FC236}">
                <a16:creationId xmlns:a16="http://schemas.microsoft.com/office/drawing/2014/main" xmlns="" id="{DA37A2E2-8D13-4B16-8026-579DD3D1BD1E}"/>
              </a:ext>
            </a:extLst>
          </p:cNvPr>
          <p:cNvGraphicFramePr>
            <a:graphicFrameLocks noGrp="1"/>
          </p:cNvGraphicFramePr>
          <p:nvPr>
            <p:extLst>
              <p:ext uri="{D42A27DB-BD31-4B8C-83A1-F6EECF244321}">
                <p14:modId xmlns:p14="http://schemas.microsoft.com/office/powerpoint/2010/main" val="1862068827"/>
              </p:ext>
            </p:extLst>
          </p:nvPr>
        </p:nvGraphicFramePr>
        <p:xfrm>
          <a:off x="2506752" y="2087395"/>
          <a:ext cx="7175322" cy="3906474"/>
        </p:xfrm>
        <a:graphic>
          <a:graphicData uri="http://schemas.openxmlformats.org/drawingml/2006/table">
            <a:tbl>
              <a:tblPr firstRow="1" firstCol="1" bandRow="1">
                <a:tableStyleId>{5C22544A-7EE6-4342-B048-85BDC9FD1C3A}</a:tableStyleId>
              </a:tblPr>
              <a:tblGrid>
                <a:gridCol w="3587661">
                  <a:extLst>
                    <a:ext uri="{9D8B030D-6E8A-4147-A177-3AD203B41FA5}">
                      <a16:colId xmlns:a16="http://schemas.microsoft.com/office/drawing/2014/main" xmlns="" val="213936118"/>
                    </a:ext>
                  </a:extLst>
                </a:gridCol>
                <a:gridCol w="3587661">
                  <a:extLst>
                    <a:ext uri="{9D8B030D-6E8A-4147-A177-3AD203B41FA5}">
                      <a16:colId xmlns:a16="http://schemas.microsoft.com/office/drawing/2014/main" xmlns="" val="3798972171"/>
                    </a:ext>
                  </a:extLst>
                </a:gridCol>
              </a:tblGrid>
              <a:tr h="1277360">
                <a:tc>
                  <a:txBody>
                    <a:bodyPr/>
                    <a:lstStyle/>
                    <a:p>
                      <a:pPr marL="0" marR="0">
                        <a:lnSpc>
                          <a:spcPct val="115000"/>
                        </a:lnSpc>
                        <a:spcBef>
                          <a:spcPts val="0"/>
                        </a:spcBef>
                        <a:spcAft>
                          <a:spcPts val="2400"/>
                        </a:spcAft>
                      </a:pPr>
                      <a:r>
                        <a:rPr lang="en-US" sz="1200" dirty="0">
                          <a:effectLst/>
                        </a:rPr>
                        <a:t>&lt;!DOCTYPE&gt;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0390" marR="110390" marT="55195" marB="55195" anchor="ctr"/>
                </a:tc>
                <a:tc>
                  <a:txBody>
                    <a:bodyPr/>
                    <a:lstStyle/>
                    <a:p>
                      <a:pPr marL="0" marR="0">
                        <a:lnSpc>
                          <a:spcPct val="115000"/>
                        </a:lnSpc>
                        <a:spcBef>
                          <a:spcPts val="0"/>
                        </a:spcBef>
                        <a:spcAft>
                          <a:spcPts val="2400"/>
                        </a:spcAft>
                      </a:pPr>
                      <a:r>
                        <a:rPr lang="en-US" sz="1200">
                          <a:effectLst/>
                        </a:rPr>
                        <a:t>This is the document type tag, which is actually not a tag, but a declaration of the version of HTML that is used. It is to help the browser understand the version and type of web page, without which the browser would not be able to even recognize the webpage. The document type tag does not have an end tag.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390" marR="110390" marT="55195" marB="55195" anchor="ctr"/>
                </a:tc>
                <a:extLst>
                  <a:ext uri="{0D108BD9-81ED-4DB2-BD59-A6C34878D82A}">
                    <a16:rowId xmlns:a16="http://schemas.microsoft.com/office/drawing/2014/main" xmlns="" val="4173019771"/>
                  </a:ext>
                </a:extLst>
              </a:tr>
              <a:tr h="1106249">
                <a:tc>
                  <a:txBody>
                    <a:bodyPr/>
                    <a:lstStyle/>
                    <a:p>
                      <a:pPr marL="0" marR="0">
                        <a:lnSpc>
                          <a:spcPct val="115000"/>
                        </a:lnSpc>
                        <a:spcBef>
                          <a:spcPts val="0"/>
                        </a:spcBef>
                        <a:spcAft>
                          <a:spcPts val="2400"/>
                        </a:spcAft>
                      </a:pPr>
                      <a:r>
                        <a:rPr lang="en-US" sz="1200">
                          <a:effectLst/>
                        </a:rPr>
                        <a:t>&lt;a&gt;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390" marR="110390" marT="55195" marB="55195" anchor="ctr"/>
                </a:tc>
                <a:tc>
                  <a:txBody>
                    <a:bodyPr/>
                    <a:lstStyle/>
                    <a:p>
                      <a:pPr marL="0" marR="0">
                        <a:lnSpc>
                          <a:spcPct val="115000"/>
                        </a:lnSpc>
                        <a:spcBef>
                          <a:spcPts val="0"/>
                        </a:spcBef>
                        <a:spcAft>
                          <a:spcPts val="2400"/>
                        </a:spcAft>
                      </a:pPr>
                      <a:r>
                        <a:rPr lang="en-US" sz="1200">
                          <a:effectLst/>
                        </a:rPr>
                        <a:t>The anchor tag, as this tag is called, interconnects two pages (unidirectional) with the help of a page address. The link of the interconnected page needs to be inserted as part of the href attribute, which makes the text accessible, and directs you to the said page on clicking the linked 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0390" marR="110390" marT="55195" marB="55195" anchor="ctr"/>
                </a:tc>
                <a:extLst>
                  <a:ext uri="{0D108BD9-81ED-4DB2-BD59-A6C34878D82A}">
                    <a16:rowId xmlns:a16="http://schemas.microsoft.com/office/drawing/2014/main" xmlns="" val="4253471783"/>
                  </a:ext>
                </a:extLst>
              </a:tr>
              <a:tr h="764027">
                <a:tc>
                  <a:txBody>
                    <a:bodyPr/>
                    <a:lstStyle/>
                    <a:p>
                      <a:pPr marL="0" marR="0">
                        <a:lnSpc>
                          <a:spcPct val="115000"/>
                        </a:lnSpc>
                        <a:spcBef>
                          <a:spcPts val="0"/>
                        </a:spcBef>
                        <a:spcAft>
                          <a:spcPts val="2400"/>
                        </a:spcAft>
                      </a:pPr>
                      <a:r>
                        <a:rPr lang="en-US" sz="1200" dirty="0">
                          <a:effectLst/>
                        </a:rPr>
                        <a:t>&lt;b&gt;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0390" marR="110390" marT="55195" marB="55195" anchor="ctr"/>
                </a:tc>
                <a:tc>
                  <a:txBody>
                    <a:bodyPr/>
                    <a:lstStyle/>
                    <a:p>
                      <a:pPr marL="0" marR="0">
                        <a:lnSpc>
                          <a:spcPct val="115000"/>
                        </a:lnSpc>
                        <a:spcBef>
                          <a:spcPts val="0"/>
                        </a:spcBef>
                        <a:spcAft>
                          <a:spcPts val="2400"/>
                        </a:spcAft>
                      </a:pPr>
                      <a:r>
                        <a:rPr lang="en-US" sz="1200" dirty="0">
                          <a:effectLst/>
                        </a:rPr>
                        <a:t>The bold tag is used, as the name suggests, to make text bold, or stand out from other text on a webpage. Similar to the bold effect found in most word processing programs.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0390" marR="110390" marT="55195" marB="55195" anchor="ctr"/>
                </a:tc>
                <a:extLst>
                  <a:ext uri="{0D108BD9-81ED-4DB2-BD59-A6C34878D82A}">
                    <a16:rowId xmlns:a16="http://schemas.microsoft.com/office/drawing/2014/main" xmlns="" val="716919345"/>
                  </a:ext>
                </a:extLst>
              </a:tr>
            </a:tbl>
          </a:graphicData>
        </a:graphic>
      </p:graphicFrame>
    </p:spTree>
    <p:extLst>
      <p:ext uri="{BB962C8B-B14F-4D97-AF65-F5344CB8AC3E}">
        <p14:creationId xmlns:p14="http://schemas.microsoft.com/office/powerpoint/2010/main" val="297850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C89AF-73BC-46D0-BADF-5E20ECF9083D}"/>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xmlns="" id="{02DE85A5-A860-445C-A239-EEF644BCD2CB}"/>
              </a:ext>
            </a:extLst>
          </p:cNvPr>
          <p:cNvGraphicFramePr>
            <a:graphicFrameLocks noGrp="1"/>
          </p:cNvGraphicFramePr>
          <p:nvPr>
            <p:ph idx="1"/>
            <p:extLst>
              <p:ext uri="{D42A27DB-BD31-4B8C-83A1-F6EECF244321}">
                <p14:modId xmlns:p14="http://schemas.microsoft.com/office/powerpoint/2010/main" val="1739024601"/>
              </p:ext>
            </p:extLst>
          </p:nvPr>
        </p:nvGraphicFramePr>
        <p:xfrm>
          <a:off x="1141413" y="618518"/>
          <a:ext cx="9426438" cy="5620962"/>
        </p:xfrm>
        <a:graphic>
          <a:graphicData uri="http://schemas.openxmlformats.org/drawingml/2006/table">
            <a:tbl>
              <a:tblPr firstRow="1" firstCol="1" bandRow="1">
                <a:tableStyleId>{5C22544A-7EE6-4342-B048-85BDC9FD1C3A}</a:tableStyleId>
              </a:tblPr>
              <a:tblGrid>
                <a:gridCol w="4713219">
                  <a:extLst>
                    <a:ext uri="{9D8B030D-6E8A-4147-A177-3AD203B41FA5}">
                      <a16:colId xmlns:a16="http://schemas.microsoft.com/office/drawing/2014/main" xmlns="" val="3832330438"/>
                    </a:ext>
                  </a:extLst>
                </a:gridCol>
                <a:gridCol w="4713219">
                  <a:extLst>
                    <a:ext uri="{9D8B030D-6E8A-4147-A177-3AD203B41FA5}">
                      <a16:colId xmlns:a16="http://schemas.microsoft.com/office/drawing/2014/main" xmlns="" val="3399311751"/>
                    </a:ext>
                  </a:extLst>
                </a:gridCol>
              </a:tblGrid>
              <a:tr h="1192763">
                <a:tc>
                  <a:txBody>
                    <a:bodyPr/>
                    <a:lstStyle/>
                    <a:p>
                      <a:pPr marL="0" marR="0">
                        <a:lnSpc>
                          <a:spcPct val="115000"/>
                        </a:lnSpc>
                        <a:spcBef>
                          <a:spcPts val="0"/>
                        </a:spcBef>
                        <a:spcAft>
                          <a:spcPts val="2400"/>
                        </a:spcAft>
                      </a:pPr>
                      <a:r>
                        <a:rPr lang="en-US" sz="1200">
                          <a:effectLst/>
                        </a:rPr>
                        <a:t>&lt;body&gt;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tc>
                  <a:txBody>
                    <a:bodyPr/>
                    <a:lstStyle/>
                    <a:p>
                      <a:pPr marL="0" marR="0">
                        <a:lnSpc>
                          <a:spcPct val="115000"/>
                        </a:lnSpc>
                        <a:spcBef>
                          <a:spcPts val="0"/>
                        </a:spcBef>
                        <a:spcAft>
                          <a:spcPts val="2400"/>
                        </a:spcAft>
                      </a:pPr>
                      <a:r>
                        <a:rPr lang="en-US" sz="1200">
                          <a:effectLst/>
                        </a:rPr>
                        <a:t>The body tag displays all the content of an HTML document, such as text, hyperlinks, images, tables, lists, etc.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extLst>
                  <a:ext uri="{0D108BD9-81ED-4DB2-BD59-A6C34878D82A}">
                    <a16:rowId xmlns:a16="http://schemas.microsoft.com/office/drawing/2014/main" xmlns="" val="1083790397"/>
                  </a:ext>
                </a:extLst>
              </a:tr>
              <a:tr h="1192763">
                <a:tc>
                  <a:txBody>
                    <a:bodyPr/>
                    <a:lstStyle/>
                    <a:p>
                      <a:pPr marL="0" marR="0">
                        <a:lnSpc>
                          <a:spcPct val="115000"/>
                        </a:lnSpc>
                        <a:spcBef>
                          <a:spcPts val="0"/>
                        </a:spcBef>
                        <a:spcAft>
                          <a:spcPts val="2400"/>
                        </a:spcAft>
                      </a:pPr>
                      <a:r>
                        <a:rPr lang="en-US" sz="1200">
                          <a:effectLst/>
                        </a:rPr>
                        <a:t>&lt;br&gt;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tc>
                  <a:txBody>
                    <a:bodyPr/>
                    <a:lstStyle/>
                    <a:p>
                      <a:pPr marL="0" marR="0">
                        <a:lnSpc>
                          <a:spcPct val="115000"/>
                        </a:lnSpc>
                        <a:spcBef>
                          <a:spcPts val="0"/>
                        </a:spcBef>
                        <a:spcAft>
                          <a:spcPts val="2400"/>
                        </a:spcAft>
                      </a:pPr>
                      <a:r>
                        <a:rPr lang="en-US" sz="1200">
                          <a:effectLst/>
                        </a:rPr>
                        <a:t>This tag lets you add a line break to the text. It puts anything that comes after it on a new line. The line break tag is an empty tag, meaning it has no end tag.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extLst>
                  <a:ext uri="{0D108BD9-81ED-4DB2-BD59-A6C34878D82A}">
                    <a16:rowId xmlns:a16="http://schemas.microsoft.com/office/drawing/2014/main" xmlns="" val="2343786121"/>
                  </a:ext>
                </a:extLst>
              </a:tr>
              <a:tr h="849910">
                <a:tc>
                  <a:txBody>
                    <a:bodyPr/>
                    <a:lstStyle/>
                    <a:p>
                      <a:pPr marL="0" marR="0">
                        <a:lnSpc>
                          <a:spcPct val="115000"/>
                        </a:lnSpc>
                        <a:spcBef>
                          <a:spcPts val="0"/>
                        </a:spcBef>
                        <a:spcAft>
                          <a:spcPts val="2400"/>
                        </a:spcAft>
                      </a:pPr>
                      <a:r>
                        <a:rPr lang="en-US" sz="1200" dirty="0">
                          <a:effectLst/>
                        </a:rPr>
                        <a:t>&lt;button&gt;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tc>
                  <a:txBody>
                    <a:bodyPr/>
                    <a:lstStyle/>
                    <a:p>
                      <a:pPr marL="0" marR="0">
                        <a:lnSpc>
                          <a:spcPct val="115000"/>
                        </a:lnSpc>
                        <a:spcBef>
                          <a:spcPts val="0"/>
                        </a:spcBef>
                        <a:spcAft>
                          <a:spcPts val="2400"/>
                        </a:spcAft>
                      </a:pPr>
                      <a:r>
                        <a:rPr lang="en-US" sz="1200">
                          <a:effectLst/>
                        </a:rPr>
                        <a:t>The button tag defines a clickable button. Inside this tag you can put content, like text or images.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extLst>
                  <a:ext uri="{0D108BD9-81ED-4DB2-BD59-A6C34878D82A}">
                    <a16:rowId xmlns:a16="http://schemas.microsoft.com/office/drawing/2014/main" xmlns="" val="2779364926"/>
                  </a:ext>
                </a:extLst>
              </a:tr>
              <a:tr h="1192763">
                <a:tc>
                  <a:txBody>
                    <a:bodyPr/>
                    <a:lstStyle/>
                    <a:p>
                      <a:pPr marL="0" marR="0">
                        <a:lnSpc>
                          <a:spcPct val="115000"/>
                        </a:lnSpc>
                        <a:spcBef>
                          <a:spcPts val="0"/>
                        </a:spcBef>
                        <a:spcAft>
                          <a:spcPts val="2400"/>
                        </a:spcAft>
                      </a:pPr>
                      <a:r>
                        <a:rPr lang="en-US" sz="1200">
                          <a:effectLst/>
                        </a:rPr>
                        <a:t>&lt;center&gt;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tc>
                  <a:txBody>
                    <a:bodyPr/>
                    <a:lstStyle/>
                    <a:p>
                      <a:pPr marL="0" marR="0">
                        <a:lnSpc>
                          <a:spcPct val="115000"/>
                        </a:lnSpc>
                        <a:spcBef>
                          <a:spcPts val="0"/>
                        </a:spcBef>
                        <a:spcAft>
                          <a:spcPts val="2400"/>
                        </a:spcAft>
                      </a:pPr>
                      <a:r>
                        <a:rPr lang="en-US" sz="1200">
                          <a:effectLst/>
                        </a:rPr>
                        <a:t>The center tag is used to align elements or text to the center of the page. This tag is not supported in HTML 5, CSS properties need to be used instead.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extLst>
                  <a:ext uri="{0D108BD9-81ED-4DB2-BD59-A6C34878D82A}">
                    <a16:rowId xmlns:a16="http://schemas.microsoft.com/office/drawing/2014/main" xmlns="" val="1533668029"/>
                  </a:ext>
                </a:extLst>
              </a:tr>
              <a:tr h="1192763">
                <a:tc>
                  <a:txBody>
                    <a:bodyPr/>
                    <a:lstStyle/>
                    <a:p>
                      <a:pPr marL="0" marR="0">
                        <a:lnSpc>
                          <a:spcPct val="115000"/>
                        </a:lnSpc>
                        <a:spcBef>
                          <a:spcPts val="0"/>
                        </a:spcBef>
                        <a:spcAft>
                          <a:spcPts val="2400"/>
                        </a:spcAft>
                      </a:pPr>
                      <a:r>
                        <a:rPr lang="en-US" sz="1200" dirty="0">
                          <a:effectLst/>
                        </a:rPr>
                        <a:t>&lt;form&gt;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tc>
                  <a:txBody>
                    <a:bodyPr/>
                    <a:lstStyle/>
                    <a:p>
                      <a:pPr marL="0" marR="0">
                        <a:lnSpc>
                          <a:spcPct val="115000"/>
                        </a:lnSpc>
                        <a:spcBef>
                          <a:spcPts val="0"/>
                        </a:spcBef>
                        <a:spcAft>
                          <a:spcPts val="2400"/>
                        </a:spcAft>
                      </a:pPr>
                      <a:r>
                        <a:rPr lang="en-US" sz="1200" dirty="0">
                          <a:effectLst/>
                        </a:rPr>
                        <a:t>The form tag is one of the most important aspects of interactive pages. It is used to create an HTML form for user input.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7406" marR="117406" marT="58703" marB="58703" anchor="ctr"/>
                </a:tc>
                <a:extLst>
                  <a:ext uri="{0D108BD9-81ED-4DB2-BD59-A6C34878D82A}">
                    <a16:rowId xmlns:a16="http://schemas.microsoft.com/office/drawing/2014/main" xmlns="" val="1593982386"/>
                  </a:ext>
                </a:extLst>
              </a:tr>
            </a:tbl>
          </a:graphicData>
        </a:graphic>
      </p:graphicFrame>
    </p:spTree>
    <p:extLst>
      <p:ext uri="{BB962C8B-B14F-4D97-AF65-F5344CB8AC3E}">
        <p14:creationId xmlns:p14="http://schemas.microsoft.com/office/powerpoint/2010/main" val="265651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8D630-2A1E-4983-A0E6-A8CB6CACC6E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xmlns="" id="{86537D71-D3A2-4D89-93C5-27B77C1156DC}"/>
              </a:ext>
            </a:extLst>
          </p:cNvPr>
          <p:cNvGraphicFramePr>
            <a:graphicFrameLocks noGrp="1"/>
          </p:cNvGraphicFramePr>
          <p:nvPr>
            <p:ph idx="1"/>
            <p:extLst>
              <p:ext uri="{D42A27DB-BD31-4B8C-83A1-F6EECF244321}">
                <p14:modId xmlns:p14="http://schemas.microsoft.com/office/powerpoint/2010/main" val="3824741628"/>
              </p:ext>
            </p:extLst>
          </p:nvPr>
        </p:nvGraphicFramePr>
        <p:xfrm>
          <a:off x="1141412" y="618518"/>
          <a:ext cx="9905998" cy="5507962"/>
        </p:xfrm>
        <a:graphic>
          <a:graphicData uri="http://schemas.openxmlformats.org/drawingml/2006/table">
            <a:tbl>
              <a:tblPr firstRow="1" firstCol="1" bandRow="1">
                <a:tableStyleId>{5C22544A-7EE6-4342-B048-85BDC9FD1C3A}</a:tableStyleId>
              </a:tblPr>
              <a:tblGrid>
                <a:gridCol w="4952999">
                  <a:extLst>
                    <a:ext uri="{9D8B030D-6E8A-4147-A177-3AD203B41FA5}">
                      <a16:colId xmlns:a16="http://schemas.microsoft.com/office/drawing/2014/main" xmlns="" val="3840200935"/>
                    </a:ext>
                  </a:extLst>
                </a:gridCol>
                <a:gridCol w="4952999">
                  <a:extLst>
                    <a:ext uri="{9D8B030D-6E8A-4147-A177-3AD203B41FA5}">
                      <a16:colId xmlns:a16="http://schemas.microsoft.com/office/drawing/2014/main" xmlns="" val="465084382"/>
                    </a:ext>
                  </a:extLst>
                </a:gridCol>
              </a:tblGrid>
              <a:tr h="1595890">
                <a:tc>
                  <a:txBody>
                    <a:bodyPr/>
                    <a:lstStyle/>
                    <a:p>
                      <a:pPr marL="0" marR="0">
                        <a:lnSpc>
                          <a:spcPct val="115000"/>
                        </a:lnSpc>
                        <a:spcBef>
                          <a:spcPts val="0"/>
                        </a:spcBef>
                        <a:spcAft>
                          <a:spcPts val="2400"/>
                        </a:spcAft>
                      </a:pPr>
                      <a:r>
                        <a:rPr lang="en-US" sz="1100">
                          <a:effectLst/>
                        </a:rPr>
                        <a:t>&lt;font&gt;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tc>
                  <a:txBody>
                    <a:bodyPr/>
                    <a:lstStyle/>
                    <a:p>
                      <a:pPr marL="0" marR="0">
                        <a:lnSpc>
                          <a:spcPct val="115000"/>
                        </a:lnSpc>
                        <a:spcBef>
                          <a:spcPts val="0"/>
                        </a:spcBef>
                        <a:spcAft>
                          <a:spcPts val="2400"/>
                        </a:spcAft>
                      </a:pPr>
                      <a:r>
                        <a:rPr lang="en-US" sz="1100">
                          <a:effectLst/>
                        </a:rPr>
                        <a:t>This tag is similar to the basefont tag, except it applies the font style to the content and elements within the tag, and not across the whole page. The font tag is not supported in HTML 5, CSS is used instead.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extLst>
                  <a:ext uri="{0D108BD9-81ED-4DB2-BD59-A6C34878D82A}">
                    <a16:rowId xmlns:a16="http://schemas.microsoft.com/office/drawing/2014/main" xmlns="" val="1271316960"/>
                  </a:ext>
                </a:extLst>
              </a:tr>
              <a:tr h="1304024">
                <a:tc>
                  <a:txBody>
                    <a:bodyPr/>
                    <a:lstStyle/>
                    <a:p>
                      <a:pPr marL="0" marR="0">
                        <a:lnSpc>
                          <a:spcPct val="115000"/>
                        </a:lnSpc>
                        <a:spcBef>
                          <a:spcPts val="0"/>
                        </a:spcBef>
                        <a:spcAft>
                          <a:spcPts val="2400"/>
                        </a:spcAft>
                      </a:pPr>
                      <a:r>
                        <a:rPr lang="en-US" sz="1100">
                          <a:effectLst/>
                        </a:rPr>
                        <a:t>&lt;footer&gt;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tc>
                  <a:txBody>
                    <a:bodyPr/>
                    <a:lstStyle/>
                    <a:p>
                      <a:pPr marL="0" marR="0">
                        <a:lnSpc>
                          <a:spcPct val="115000"/>
                        </a:lnSpc>
                        <a:spcBef>
                          <a:spcPts val="0"/>
                        </a:spcBef>
                        <a:spcAft>
                          <a:spcPts val="2400"/>
                        </a:spcAft>
                      </a:pPr>
                      <a:r>
                        <a:rPr lang="en-US" sz="1100">
                          <a:effectLst/>
                        </a:rPr>
                        <a:t>The footer tag defines a footer for a document or section. Footer naturally specifies the author and copyright information, among other things. You can have several footer elements in one document.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extLst>
                  <a:ext uri="{0D108BD9-81ED-4DB2-BD59-A6C34878D82A}">
                    <a16:rowId xmlns:a16="http://schemas.microsoft.com/office/drawing/2014/main" xmlns="" val="4116833837"/>
                  </a:ext>
                </a:extLst>
              </a:tr>
              <a:tr h="1304024">
                <a:tc>
                  <a:txBody>
                    <a:bodyPr/>
                    <a:lstStyle/>
                    <a:p>
                      <a:pPr marL="0" marR="0">
                        <a:lnSpc>
                          <a:spcPct val="115000"/>
                        </a:lnSpc>
                        <a:spcBef>
                          <a:spcPts val="0"/>
                        </a:spcBef>
                        <a:spcAft>
                          <a:spcPts val="2400"/>
                        </a:spcAft>
                      </a:pPr>
                      <a:r>
                        <a:rPr lang="en-US" sz="1100">
                          <a:effectLst/>
                        </a:rPr>
                        <a:t>&lt;head&gt;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tc>
                  <a:txBody>
                    <a:bodyPr/>
                    <a:lstStyle/>
                    <a:p>
                      <a:pPr marL="0" marR="0">
                        <a:lnSpc>
                          <a:spcPct val="115000"/>
                        </a:lnSpc>
                        <a:spcBef>
                          <a:spcPts val="0"/>
                        </a:spcBef>
                        <a:spcAft>
                          <a:spcPts val="2400"/>
                        </a:spcAft>
                      </a:pPr>
                      <a:r>
                        <a:rPr lang="en-US" sz="1100">
                          <a:effectLst/>
                        </a:rPr>
                        <a:t>As the name states, the head tag is mainly responsible for the functioning of the body. The head tag includes all the script and style elements, and must include a title for the document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extLst>
                  <a:ext uri="{0D108BD9-81ED-4DB2-BD59-A6C34878D82A}">
                    <a16:rowId xmlns:a16="http://schemas.microsoft.com/office/drawing/2014/main" xmlns="" val="1428386301"/>
                  </a:ext>
                </a:extLst>
              </a:tr>
              <a:tr h="1304024">
                <a:tc>
                  <a:txBody>
                    <a:bodyPr/>
                    <a:lstStyle/>
                    <a:p>
                      <a:pPr marL="0" marR="0">
                        <a:lnSpc>
                          <a:spcPct val="115000"/>
                        </a:lnSpc>
                        <a:spcBef>
                          <a:spcPts val="0"/>
                        </a:spcBef>
                        <a:spcAft>
                          <a:spcPts val="2400"/>
                        </a:spcAft>
                      </a:pPr>
                      <a:r>
                        <a:rPr lang="en-US" sz="1100">
                          <a:effectLst/>
                        </a:rPr>
                        <a:t>&lt;header&gt;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tc>
                  <a:txBody>
                    <a:bodyPr/>
                    <a:lstStyle/>
                    <a:p>
                      <a:pPr marL="0" marR="0">
                        <a:lnSpc>
                          <a:spcPct val="115000"/>
                        </a:lnSpc>
                        <a:spcBef>
                          <a:spcPts val="0"/>
                        </a:spcBef>
                        <a:spcAft>
                          <a:spcPts val="2400"/>
                        </a:spcAft>
                      </a:pPr>
                      <a:r>
                        <a:rPr lang="en-US" sz="1100" dirty="0">
                          <a:effectLst/>
                        </a:rPr>
                        <a:t>The header tag specifies a header for a document or section. The header element should be used as a container for introductory content or a set of navigational links.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101759" marR="101759" marT="50879" marB="50879" anchor="ctr"/>
                </a:tc>
                <a:extLst>
                  <a:ext uri="{0D108BD9-81ED-4DB2-BD59-A6C34878D82A}">
                    <a16:rowId xmlns:a16="http://schemas.microsoft.com/office/drawing/2014/main" xmlns="" val="2070028633"/>
                  </a:ext>
                </a:extLst>
              </a:tr>
            </a:tbl>
          </a:graphicData>
        </a:graphic>
      </p:graphicFrame>
    </p:spTree>
    <p:extLst>
      <p:ext uri="{BB962C8B-B14F-4D97-AF65-F5344CB8AC3E}">
        <p14:creationId xmlns:p14="http://schemas.microsoft.com/office/powerpoint/2010/main" val="271622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3BC4D-8B7F-4B68-8033-6B8B4DD9077C}"/>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xmlns="" id="{08B2E251-EA54-4919-862F-4E4FCC47856E}"/>
              </a:ext>
            </a:extLst>
          </p:cNvPr>
          <p:cNvGraphicFramePr>
            <a:graphicFrameLocks noGrp="1"/>
          </p:cNvGraphicFramePr>
          <p:nvPr>
            <p:ph idx="1"/>
            <p:extLst>
              <p:ext uri="{D42A27DB-BD31-4B8C-83A1-F6EECF244321}">
                <p14:modId xmlns:p14="http://schemas.microsoft.com/office/powerpoint/2010/main" val="3351772832"/>
              </p:ext>
            </p:extLst>
          </p:nvPr>
        </p:nvGraphicFramePr>
        <p:xfrm>
          <a:off x="1141412" y="618518"/>
          <a:ext cx="10014266" cy="5620965"/>
        </p:xfrm>
        <a:graphic>
          <a:graphicData uri="http://schemas.openxmlformats.org/drawingml/2006/table">
            <a:tbl>
              <a:tblPr firstRow="1" firstCol="1" bandRow="1">
                <a:tableStyleId>{5C22544A-7EE6-4342-B048-85BDC9FD1C3A}</a:tableStyleId>
              </a:tblPr>
              <a:tblGrid>
                <a:gridCol w="5007133">
                  <a:extLst>
                    <a:ext uri="{9D8B030D-6E8A-4147-A177-3AD203B41FA5}">
                      <a16:colId xmlns:a16="http://schemas.microsoft.com/office/drawing/2014/main" xmlns="" val="2724726733"/>
                    </a:ext>
                  </a:extLst>
                </a:gridCol>
                <a:gridCol w="5007133">
                  <a:extLst>
                    <a:ext uri="{9D8B030D-6E8A-4147-A177-3AD203B41FA5}">
                      <a16:colId xmlns:a16="http://schemas.microsoft.com/office/drawing/2014/main" xmlns="" val="1983719532"/>
                    </a:ext>
                  </a:extLst>
                </a:gridCol>
              </a:tblGrid>
              <a:tr h="2066975">
                <a:tc>
                  <a:txBody>
                    <a:bodyPr/>
                    <a:lstStyle/>
                    <a:p>
                      <a:pPr marL="0" marR="0">
                        <a:lnSpc>
                          <a:spcPct val="115000"/>
                        </a:lnSpc>
                        <a:spcBef>
                          <a:spcPts val="0"/>
                        </a:spcBef>
                        <a:spcAft>
                          <a:spcPts val="2400"/>
                        </a:spcAft>
                      </a:pPr>
                      <a:r>
                        <a:rPr lang="en-US" sz="1500">
                          <a:effectLst/>
                        </a:rPr>
                        <a:t>&lt;h1&gt; to &lt;h6&gt;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tc>
                  <a:txBody>
                    <a:bodyPr/>
                    <a:lstStyle/>
                    <a:p>
                      <a:pPr marL="0" marR="0">
                        <a:lnSpc>
                          <a:spcPct val="115000"/>
                        </a:lnSpc>
                        <a:spcBef>
                          <a:spcPts val="0"/>
                        </a:spcBef>
                        <a:spcAft>
                          <a:spcPts val="2400"/>
                        </a:spcAft>
                      </a:pPr>
                      <a:r>
                        <a:rPr lang="en-US" sz="1500">
                          <a:effectLst/>
                        </a:rPr>
                        <a:t>The h1 to h6 tags are used to define HTML headings. They add highlight and font style to let the heading of the section stand out. h1 defines the most important heading, while h6 defines the least important.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extLst>
                  <a:ext uri="{0D108BD9-81ED-4DB2-BD59-A6C34878D82A}">
                    <a16:rowId xmlns:a16="http://schemas.microsoft.com/office/drawing/2014/main" xmlns="" val="1162824709"/>
                  </a:ext>
                </a:extLst>
              </a:tr>
              <a:tr h="932574">
                <a:tc>
                  <a:txBody>
                    <a:bodyPr/>
                    <a:lstStyle/>
                    <a:p>
                      <a:pPr marL="0" marR="0">
                        <a:lnSpc>
                          <a:spcPct val="115000"/>
                        </a:lnSpc>
                        <a:spcBef>
                          <a:spcPts val="0"/>
                        </a:spcBef>
                        <a:spcAft>
                          <a:spcPts val="2400"/>
                        </a:spcAft>
                      </a:pPr>
                      <a:r>
                        <a:rPr lang="en-US" sz="1500" dirty="0">
                          <a:effectLst/>
                        </a:rPr>
                        <a:t>&lt;</a:t>
                      </a:r>
                      <a:r>
                        <a:rPr lang="en-US" sz="1500" dirty="0" err="1">
                          <a:effectLst/>
                        </a:rPr>
                        <a:t>hr</a:t>
                      </a:r>
                      <a:r>
                        <a:rPr lang="en-US" sz="1500" dirty="0">
                          <a:effectLst/>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tc>
                  <a:txBody>
                    <a:bodyPr/>
                    <a:lstStyle/>
                    <a:p>
                      <a:pPr marL="0" marR="0">
                        <a:lnSpc>
                          <a:spcPct val="115000"/>
                        </a:lnSpc>
                        <a:spcBef>
                          <a:spcPts val="0"/>
                        </a:spcBef>
                        <a:spcAft>
                          <a:spcPts val="2400"/>
                        </a:spcAft>
                      </a:pPr>
                      <a:r>
                        <a:rPr lang="en-US" sz="1500">
                          <a:effectLst/>
                        </a:rPr>
                        <a:t>The hr tag defines a thematic break in an HTML page (e.g., a shift of topic).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extLst>
                  <a:ext uri="{0D108BD9-81ED-4DB2-BD59-A6C34878D82A}">
                    <a16:rowId xmlns:a16="http://schemas.microsoft.com/office/drawing/2014/main" xmlns="" val="4187561820"/>
                  </a:ext>
                </a:extLst>
              </a:tr>
              <a:tr h="1310708">
                <a:tc>
                  <a:txBody>
                    <a:bodyPr/>
                    <a:lstStyle/>
                    <a:p>
                      <a:pPr marL="0" marR="0">
                        <a:lnSpc>
                          <a:spcPct val="115000"/>
                        </a:lnSpc>
                        <a:spcBef>
                          <a:spcPts val="0"/>
                        </a:spcBef>
                        <a:spcAft>
                          <a:spcPts val="2400"/>
                        </a:spcAft>
                      </a:pPr>
                      <a:r>
                        <a:rPr lang="en-US" sz="1500">
                          <a:effectLst/>
                        </a:rPr>
                        <a:t>&lt;html&gt;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tc>
                  <a:txBody>
                    <a:bodyPr/>
                    <a:lstStyle/>
                    <a:p>
                      <a:pPr marL="0" marR="0">
                        <a:lnSpc>
                          <a:spcPct val="115000"/>
                        </a:lnSpc>
                        <a:spcBef>
                          <a:spcPts val="0"/>
                        </a:spcBef>
                        <a:spcAft>
                          <a:spcPts val="2400"/>
                        </a:spcAft>
                      </a:pPr>
                      <a:r>
                        <a:rPr lang="en-US" sz="1500">
                          <a:effectLst/>
                        </a:rPr>
                        <a:t>The HTML tag tells the browser that this is an HTML document. This tag is the container for all other HTML elements (except for the &lt;!DOCTYPE&gt; tag).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extLst>
                  <a:ext uri="{0D108BD9-81ED-4DB2-BD59-A6C34878D82A}">
                    <a16:rowId xmlns:a16="http://schemas.microsoft.com/office/drawing/2014/main" xmlns="" val="1169155269"/>
                  </a:ext>
                </a:extLst>
              </a:tr>
              <a:tr h="1310708">
                <a:tc>
                  <a:txBody>
                    <a:bodyPr/>
                    <a:lstStyle/>
                    <a:p>
                      <a:pPr marL="0" marR="0">
                        <a:lnSpc>
                          <a:spcPct val="115000"/>
                        </a:lnSpc>
                        <a:spcBef>
                          <a:spcPts val="0"/>
                        </a:spcBef>
                        <a:spcAft>
                          <a:spcPts val="2400"/>
                        </a:spcAft>
                      </a:pPr>
                      <a:r>
                        <a:rPr lang="en-US" sz="1500">
                          <a:effectLst/>
                        </a:rPr>
                        <a:t>&lt;i&gt;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tc>
                  <a:txBody>
                    <a:bodyPr/>
                    <a:lstStyle/>
                    <a:p>
                      <a:pPr marL="0" marR="0">
                        <a:lnSpc>
                          <a:spcPct val="115000"/>
                        </a:lnSpc>
                        <a:spcBef>
                          <a:spcPts val="0"/>
                        </a:spcBef>
                        <a:spcAft>
                          <a:spcPts val="2400"/>
                        </a:spcAft>
                      </a:pPr>
                      <a:r>
                        <a:rPr lang="en-US" sz="1500" dirty="0">
                          <a:effectLst/>
                        </a:rPr>
                        <a:t>The italic tag is used to highlight important words or sentences within text. Similar to the Italic text found in most word processing programs.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8321" marR="138321" marT="69161" marB="69161" anchor="ctr"/>
                </a:tc>
                <a:extLst>
                  <a:ext uri="{0D108BD9-81ED-4DB2-BD59-A6C34878D82A}">
                    <a16:rowId xmlns:a16="http://schemas.microsoft.com/office/drawing/2014/main" xmlns="" val="84222272"/>
                  </a:ext>
                </a:extLst>
              </a:tr>
            </a:tbl>
          </a:graphicData>
        </a:graphic>
      </p:graphicFrame>
    </p:spTree>
    <p:extLst>
      <p:ext uri="{BB962C8B-B14F-4D97-AF65-F5344CB8AC3E}">
        <p14:creationId xmlns:p14="http://schemas.microsoft.com/office/powerpoint/2010/main" val="901658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126</TotalTime>
  <Words>1725</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Abadi</vt:lpstr>
      <vt:lpstr>Algerian</vt:lpstr>
      <vt:lpstr>Arial</vt:lpstr>
      <vt:lpstr>Calibri</vt:lpstr>
      <vt:lpstr>Cambria</vt:lpstr>
      <vt:lpstr>Courier New</vt:lpstr>
      <vt:lpstr>Times New Roman</vt:lpstr>
      <vt:lpstr>Trebuchet MS</vt:lpstr>
      <vt:lpstr>Tw Cen MT</vt:lpstr>
      <vt:lpstr>Circuit</vt:lpstr>
      <vt:lpstr> Lovely Professional University</vt:lpstr>
      <vt:lpstr>OUTLINES:-</vt:lpstr>
      <vt:lpstr>INTRODUCTION:-</vt:lpstr>
      <vt:lpstr>Project dEscription:-</vt:lpstr>
      <vt:lpstr>Modules:-</vt:lpstr>
      <vt:lpstr>Concepts used:-</vt:lpstr>
      <vt:lpstr>PowerPoint Presentation</vt:lpstr>
      <vt:lpstr>PowerPoint Presentation</vt:lpstr>
      <vt:lpstr>PowerPoint Presentation</vt:lpstr>
      <vt:lpstr>PowerPoint Presentation</vt:lpstr>
      <vt:lpstr>Html:-      </vt:lpstr>
      <vt:lpstr>CSS:-</vt:lpstr>
      <vt:lpstr>JAVASCRIPT:-</vt:lpstr>
      <vt:lpstr>SCREENSHOTS:-</vt:lpstr>
      <vt:lpstr>PowerPoint Presentation</vt:lpstr>
      <vt:lpstr>TEAM WORK:-</vt:lpstr>
      <vt:lpstr>                  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jagadeesh chaliki</dc:creator>
  <cp:lastModifiedBy>Lenovo</cp:lastModifiedBy>
  <cp:revision>14</cp:revision>
  <dcterms:created xsi:type="dcterms:W3CDTF">2020-04-12T07:36:09Z</dcterms:created>
  <dcterms:modified xsi:type="dcterms:W3CDTF">2020-04-13T01:07:47Z</dcterms:modified>
</cp:coreProperties>
</file>