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Rustic Printed" charset="1" panose="00000000000000000000"/>
      <p:regular r:id="rId22"/>
    </p:embeddedFont>
    <p:embeddedFont>
      <p:font typeface="Canva Sans Medium" charset="1" panose="020B0603030501040103"/>
      <p:regular r:id="rId23"/>
    </p:embeddedFont>
    <p:embeddedFont>
      <p:font typeface="Canva Sans Bold" charset="1" panose="020B0803030501040103"/>
      <p:regular r:id="rId24"/>
    </p:embeddedFont>
    <p:embeddedFont>
      <p:font typeface="Canva Sans" charset="1" panose="020B0503030501040103"/>
      <p:regular r:id="rId25"/>
    </p:embeddedFont>
    <p:embeddedFont>
      <p:font typeface="Noto Serif Display" charset="1" panose="020205020805050202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9.png" Type="http://schemas.openxmlformats.org/officeDocument/2006/relationships/image"/><Relationship Id="rId4" Target="../media/image5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1.png" Type="http://schemas.openxmlformats.org/officeDocument/2006/relationships/image"/><Relationship Id="rId4" Target="../media/image5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20.png" Type="http://schemas.openxmlformats.org/officeDocument/2006/relationships/image"/><Relationship Id="rId12" Target="../media/image21.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15" Target="../media/image32.png" Type="http://schemas.openxmlformats.org/officeDocument/2006/relationships/image"/><Relationship Id="rId16" Target="../media/image33.svg" Type="http://schemas.openxmlformats.org/officeDocument/2006/relationships/image"/><Relationship Id="rId17" Target="../media/image34.png" Type="http://schemas.openxmlformats.org/officeDocument/2006/relationships/image"/><Relationship Id="rId18" Target="../media/image35.svg" Type="http://schemas.openxmlformats.org/officeDocument/2006/relationships/image"/><Relationship Id="rId19" Target="../media/image36.png" Type="http://schemas.openxmlformats.org/officeDocument/2006/relationships/image"/><Relationship Id="rId2" Target="../media/image1.jpeg" Type="http://schemas.openxmlformats.org/officeDocument/2006/relationships/image"/><Relationship Id="rId20" Target="../media/image3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0.png" Type="http://schemas.openxmlformats.org/officeDocument/2006/relationships/image"/><Relationship Id="rId4" Target="../media/image41.sv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TextBox 14" id="14"/>
          <p:cNvSpPr txBox="true"/>
          <p:nvPr/>
        </p:nvSpPr>
        <p:spPr>
          <a:xfrm rot="0">
            <a:off x="-191334" y="2100975"/>
            <a:ext cx="18670669" cy="2754378"/>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ea typeface="Rustic Printed"/>
                <a:cs typeface="Rustic Printed"/>
                <a:sym typeface="Rustic Printed"/>
              </a:rPr>
              <a:t>SCALABLE  </a:t>
            </a:r>
          </a:p>
        </p:txBody>
      </p:sp>
      <p:sp>
        <p:nvSpPr>
          <p:cNvPr name="Freeform 15" id="15"/>
          <p:cNvSpPr/>
          <p:nvPr/>
        </p:nvSpPr>
        <p:spPr>
          <a:xfrm flipH="false" flipV="false" rot="4142913">
            <a:off x="14601336" y="1384773"/>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6" id="16"/>
          <p:cNvSpPr txBox="true"/>
          <p:nvPr/>
        </p:nvSpPr>
        <p:spPr>
          <a:xfrm rot="0">
            <a:off x="3966196" y="7092766"/>
            <a:ext cx="10355609" cy="1867497"/>
          </a:xfrm>
          <a:prstGeom prst="rect">
            <a:avLst/>
          </a:prstGeom>
        </p:spPr>
        <p:txBody>
          <a:bodyPr anchor="t" rtlCol="false" tIns="0" lIns="0" bIns="0" rIns="0">
            <a:spAutoFit/>
          </a:bodyPr>
          <a:lstStyle/>
          <a:p>
            <a:pPr algn="ctr">
              <a:lnSpc>
                <a:spcPts val="2955"/>
              </a:lnSpc>
            </a:pPr>
            <a:r>
              <a:rPr lang="en-US" b="true" sz="2841" spc="179">
                <a:solidFill>
                  <a:srgbClr val="000000"/>
                </a:solidFill>
                <a:latin typeface="Canva Sans Medium"/>
                <a:ea typeface="Canva Sans Medium"/>
                <a:cs typeface="Canva Sans Medium"/>
                <a:sym typeface="Canva Sans Medium"/>
              </a:rPr>
              <a:t>GROUP 13</a:t>
            </a:r>
          </a:p>
          <a:p>
            <a:pPr algn="ctr">
              <a:lnSpc>
                <a:spcPts val="2955"/>
              </a:lnSpc>
            </a:pPr>
            <a:r>
              <a:rPr lang="en-US" b="true" sz="2841" spc="179">
                <a:solidFill>
                  <a:srgbClr val="000000"/>
                </a:solidFill>
                <a:latin typeface="Canva Sans Medium"/>
                <a:ea typeface="Canva Sans Medium"/>
                <a:cs typeface="Canva Sans Medium"/>
                <a:sym typeface="Canva Sans Medium"/>
              </a:rPr>
              <a:t>NGUYỄN TẤT BÁCH</a:t>
            </a:r>
          </a:p>
          <a:p>
            <a:pPr algn="ctr">
              <a:lnSpc>
                <a:spcPts val="2955"/>
              </a:lnSpc>
            </a:pPr>
            <a:r>
              <a:rPr lang="en-US" b="true" sz="2841" spc="179">
                <a:solidFill>
                  <a:srgbClr val="000000"/>
                </a:solidFill>
                <a:latin typeface="Canva Sans Medium"/>
                <a:ea typeface="Canva Sans Medium"/>
                <a:cs typeface="Canva Sans Medium"/>
                <a:sym typeface="Canva Sans Medium"/>
              </a:rPr>
              <a:t>NGUYỄN MINH ĐẠT - ITDSIU22166</a:t>
            </a:r>
          </a:p>
          <a:p>
            <a:pPr algn="ctr">
              <a:lnSpc>
                <a:spcPts val="2955"/>
              </a:lnSpc>
            </a:pPr>
            <a:r>
              <a:rPr lang="en-US" b="true" sz="2841" spc="179">
                <a:solidFill>
                  <a:srgbClr val="000000"/>
                </a:solidFill>
                <a:latin typeface="Canva Sans Medium"/>
                <a:ea typeface="Canva Sans Medium"/>
                <a:cs typeface="Canva Sans Medium"/>
                <a:sym typeface="Canva Sans Medium"/>
              </a:rPr>
              <a:t>NGUYỄN HOÀNG THIỆN - ITSIU22131</a:t>
            </a:r>
          </a:p>
          <a:p>
            <a:pPr algn="ctr" marL="0" indent="0" lvl="0">
              <a:lnSpc>
                <a:spcPts val="2955"/>
              </a:lnSpc>
              <a:spcBef>
                <a:spcPct val="0"/>
              </a:spcBef>
            </a:pPr>
            <a:r>
              <a:rPr lang="en-US" b="true" sz="2841" spc="179">
                <a:solidFill>
                  <a:srgbClr val="000000"/>
                </a:solidFill>
                <a:latin typeface="Canva Sans Medium"/>
                <a:ea typeface="Canva Sans Medium"/>
                <a:cs typeface="Canva Sans Medium"/>
                <a:sym typeface="Canva Sans Medium"/>
              </a:rPr>
              <a:t>HÀ ANH KHOA - ITDSIU22128</a:t>
            </a:r>
          </a:p>
        </p:txBody>
      </p:sp>
      <p:sp>
        <p:nvSpPr>
          <p:cNvPr name="Freeform 17" id="17"/>
          <p:cNvSpPr/>
          <p:nvPr/>
        </p:nvSpPr>
        <p:spPr>
          <a:xfrm flipH="false" flipV="false" rot="-6823717">
            <a:off x="1261467" y="6212741"/>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8" id="18"/>
          <p:cNvSpPr/>
          <p:nvPr/>
        </p:nvSpPr>
        <p:spPr>
          <a:xfrm flipH="true" flipV="false" rot="0">
            <a:off x="1913000" y="1242710"/>
            <a:ext cx="1467459" cy="1581362"/>
          </a:xfrm>
          <a:custGeom>
            <a:avLst/>
            <a:gdLst/>
            <a:ahLst/>
            <a:cxnLst/>
            <a:rect r="r" b="b" t="t" l="l"/>
            <a:pathLst>
              <a:path h="1581362" w="1467459">
                <a:moveTo>
                  <a:pt x="1467458" y="0"/>
                </a:moveTo>
                <a:lnTo>
                  <a:pt x="0" y="0"/>
                </a:lnTo>
                <a:lnTo>
                  <a:pt x="0" y="1581362"/>
                </a:lnTo>
                <a:lnTo>
                  <a:pt x="1467458" y="1581362"/>
                </a:lnTo>
                <a:lnTo>
                  <a:pt x="146745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9" id="19"/>
          <p:cNvSpPr/>
          <p:nvPr/>
        </p:nvSpPr>
        <p:spPr>
          <a:xfrm flipH="false" flipV="false" rot="0">
            <a:off x="14914481" y="6772736"/>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819821" y="1346877"/>
            <a:ext cx="13594177" cy="8292448"/>
          </a:xfrm>
          <a:custGeom>
            <a:avLst/>
            <a:gdLst/>
            <a:ahLst/>
            <a:cxnLst/>
            <a:rect r="r" b="b" t="t" l="l"/>
            <a:pathLst>
              <a:path h="8292448" w="13594177">
                <a:moveTo>
                  <a:pt x="0" y="0"/>
                </a:moveTo>
                <a:lnTo>
                  <a:pt x="13594177" y="0"/>
                </a:lnTo>
                <a:lnTo>
                  <a:pt x="13594177" y="8292448"/>
                </a:lnTo>
                <a:lnTo>
                  <a:pt x="0" y="8292448"/>
                </a:lnTo>
                <a:lnTo>
                  <a:pt x="0" y="0"/>
                </a:lnTo>
                <a:close/>
              </a:path>
            </a:pathLst>
          </a:custGeom>
          <a:blipFill>
            <a:blip r:embed="rId3"/>
            <a:stretch>
              <a:fillRect l="0" t="0" r="0" b="0"/>
            </a:stretch>
          </a:blipFill>
        </p:spPr>
      </p:sp>
      <p:sp>
        <p:nvSpPr>
          <p:cNvPr name="TextBox 4" id="4"/>
          <p:cNvSpPr txBox="true"/>
          <p:nvPr/>
        </p:nvSpPr>
        <p:spPr>
          <a:xfrm rot="0">
            <a:off x="1028700" y="349250"/>
            <a:ext cx="5809357" cy="679450"/>
          </a:xfrm>
          <a:prstGeom prst="rect">
            <a:avLst/>
          </a:prstGeom>
        </p:spPr>
        <p:txBody>
          <a:bodyPr anchor="t" rtlCol="false" tIns="0" lIns="0" bIns="0" rIns="0">
            <a:spAutoFit/>
          </a:bodyPr>
          <a:lstStyle/>
          <a:p>
            <a:pPr algn="ctr">
              <a:lnSpc>
                <a:spcPts val="5599"/>
              </a:lnSpc>
            </a:pPr>
            <a:r>
              <a:rPr lang="en-US" sz="3999">
                <a:solidFill>
                  <a:srgbClr val="0B4E7C"/>
                </a:solidFill>
                <a:latin typeface="Canva Sans"/>
                <a:ea typeface="Canva Sans"/>
                <a:cs typeface="Canva Sans"/>
                <a:sym typeface="Canva Sans"/>
              </a:rPr>
              <a:t>B. Numerical features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880532" y="1356119"/>
            <a:ext cx="13582748" cy="8421304"/>
          </a:xfrm>
          <a:custGeom>
            <a:avLst/>
            <a:gdLst/>
            <a:ahLst/>
            <a:cxnLst/>
            <a:rect r="r" b="b" t="t" l="l"/>
            <a:pathLst>
              <a:path h="8421304" w="13582748">
                <a:moveTo>
                  <a:pt x="0" y="0"/>
                </a:moveTo>
                <a:lnTo>
                  <a:pt x="13582748" y="0"/>
                </a:lnTo>
                <a:lnTo>
                  <a:pt x="13582748" y="8421304"/>
                </a:lnTo>
                <a:lnTo>
                  <a:pt x="0" y="8421304"/>
                </a:lnTo>
                <a:lnTo>
                  <a:pt x="0" y="0"/>
                </a:lnTo>
                <a:close/>
              </a:path>
            </a:pathLst>
          </a:custGeom>
          <a:blipFill>
            <a:blip r:embed="rId3"/>
            <a:stretch>
              <a:fillRect l="0" t="0" r="0" b="0"/>
            </a:stretch>
          </a:blipFill>
        </p:spPr>
      </p:sp>
      <p:sp>
        <p:nvSpPr>
          <p:cNvPr name="TextBox 4" id="4"/>
          <p:cNvSpPr txBox="true"/>
          <p:nvPr/>
        </p:nvSpPr>
        <p:spPr>
          <a:xfrm rot="0">
            <a:off x="1028700" y="349250"/>
            <a:ext cx="5809357" cy="679450"/>
          </a:xfrm>
          <a:prstGeom prst="rect">
            <a:avLst/>
          </a:prstGeom>
        </p:spPr>
        <p:txBody>
          <a:bodyPr anchor="t" rtlCol="false" tIns="0" lIns="0" bIns="0" rIns="0">
            <a:spAutoFit/>
          </a:bodyPr>
          <a:lstStyle/>
          <a:p>
            <a:pPr algn="ctr">
              <a:lnSpc>
                <a:spcPts val="5599"/>
              </a:lnSpc>
            </a:pPr>
            <a:r>
              <a:rPr lang="en-US" sz="3999">
                <a:solidFill>
                  <a:srgbClr val="0B4E7C"/>
                </a:solidFill>
                <a:latin typeface="Canva Sans"/>
                <a:ea typeface="Canva Sans"/>
                <a:cs typeface="Canva Sans"/>
                <a:sym typeface="Canva Sans"/>
              </a:rPr>
              <a:t>B. Numerical features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859663" y="1489801"/>
            <a:ext cx="8503920" cy="5974080"/>
          </a:xfrm>
          <a:prstGeom prst="rect">
            <a:avLst/>
          </a:prstGeom>
        </p:spPr>
        <p:txBody>
          <a:bodyPr anchor="t" rtlCol="false" tIns="0" lIns="0" bIns="0" rIns="0">
            <a:spAutoFit/>
          </a:bodyPr>
          <a:lstStyle/>
          <a:p>
            <a:pPr algn="ctr">
              <a:lnSpc>
                <a:spcPts val="15119"/>
              </a:lnSpc>
              <a:spcBef>
                <a:spcPct val="0"/>
              </a:spcBef>
            </a:pPr>
            <a:r>
              <a:rPr lang="en-US" sz="10800">
                <a:solidFill>
                  <a:srgbClr val="0B4E7C"/>
                </a:solidFill>
                <a:latin typeface="Rustic Printed"/>
                <a:ea typeface="Rustic Printed"/>
                <a:cs typeface="Rustic Printed"/>
                <a:sym typeface="Rustic Printed"/>
              </a:rPr>
              <a:t>PART 4:</a:t>
            </a:r>
          </a:p>
          <a:p>
            <a:pPr algn="ctr">
              <a:lnSpc>
                <a:spcPts val="15119"/>
              </a:lnSpc>
              <a:spcBef>
                <a:spcPct val="0"/>
              </a:spcBef>
            </a:pPr>
            <a:r>
              <a:rPr lang="en-US" sz="10800">
                <a:solidFill>
                  <a:srgbClr val="0B4E7C"/>
                </a:solidFill>
                <a:latin typeface="Rustic Printed"/>
                <a:ea typeface="Rustic Printed"/>
                <a:cs typeface="Rustic Printed"/>
                <a:sym typeface="Rustic Printed"/>
              </a:rPr>
              <a:t>Model Development</a:t>
            </a:r>
          </a:p>
        </p:txBody>
      </p:sp>
      <p:sp>
        <p:nvSpPr>
          <p:cNvPr name="Freeform 4" id="4"/>
          <p:cNvSpPr/>
          <p:nvPr/>
        </p:nvSpPr>
        <p:spPr>
          <a:xfrm flipH="false" flipV="false" rot="0">
            <a:off x="10189020" y="1994626"/>
            <a:ext cx="6273391" cy="5862769"/>
          </a:xfrm>
          <a:custGeom>
            <a:avLst/>
            <a:gdLst/>
            <a:ahLst/>
            <a:cxnLst/>
            <a:rect r="r" b="b" t="t" l="l"/>
            <a:pathLst>
              <a:path h="5862769" w="6273391">
                <a:moveTo>
                  <a:pt x="0" y="0"/>
                </a:moveTo>
                <a:lnTo>
                  <a:pt x="6273391" y="0"/>
                </a:lnTo>
                <a:lnTo>
                  <a:pt x="6273391" y="5862769"/>
                </a:lnTo>
                <a:lnTo>
                  <a:pt x="0" y="58627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480774" y="1816590"/>
            <a:ext cx="10293653" cy="6465435"/>
          </a:xfrm>
          <a:custGeom>
            <a:avLst/>
            <a:gdLst/>
            <a:ahLst/>
            <a:cxnLst/>
            <a:rect r="r" b="b" t="t" l="l"/>
            <a:pathLst>
              <a:path h="6465435" w="10293653">
                <a:moveTo>
                  <a:pt x="0" y="0"/>
                </a:moveTo>
                <a:lnTo>
                  <a:pt x="10293653" y="0"/>
                </a:lnTo>
                <a:lnTo>
                  <a:pt x="10293653" y="6465435"/>
                </a:lnTo>
                <a:lnTo>
                  <a:pt x="0" y="6465435"/>
                </a:lnTo>
                <a:lnTo>
                  <a:pt x="0" y="0"/>
                </a:lnTo>
                <a:close/>
              </a:path>
            </a:pathLst>
          </a:custGeom>
          <a:blipFill>
            <a:blip r:embed="rId3"/>
            <a:stretch>
              <a:fillRect l="0" t="0" r="0" b="0"/>
            </a:stretch>
          </a:blipFill>
        </p:spPr>
      </p:sp>
      <p:sp>
        <p:nvSpPr>
          <p:cNvPr name="Freeform 4" id="4"/>
          <p:cNvSpPr/>
          <p:nvPr/>
        </p:nvSpPr>
        <p:spPr>
          <a:xfrm flipH="false" flipV="false" rot="0">
            <a:off x="11442421" y="4395339"/>
            <a:ext cx="5816879" cy="1307937"/>
          </a:xfrm>
          <a:custGeom>
            <a:avLst/>
            <a:gdLst/>
            <a:ahLst/>
            <a:cxnLst/>
            <a:rect r="r" b="b" t="t" l="l"/>
            <a:pathLst>
              <a:path h="1307937" w="5816879">
                <a:moveTo>
                  <a:pt x="0" y="0"/>
                </a:moveTo>
                <a:lnTo>
                  <a:pt x="5816879" y="0"/>
                </a:lnTo>
                <a:lnTo>
                  <a:pt x="5816879" y="1307937"/>
                </a:lnTo>
                <a:lnTo>
                  <a:pt x="0" y="1307937"/>
                </a:lnTo>
                <a:lnTo>
                  <a:pt x="0" y="0"/>
                </a:lnTo>
                <a:close/>
              </a:path>
            </a:pathLst>
          </a:custGeom>
          <a:blipFill>
            <a:blip r:embed="rId4"/>
            <a:stretch>
              <a:fillRect l="0" t="0" r="0" b="0"/>
            </a:stretch>
          </a:blipFill>
        </p:spPr>
      </p:sp>
      <p:sp>
        <p:nvSpPr>
          <p:cNvPr name="TextBox 5" id="5"/>
          <p:cNvSpPr txBox="true"/>
          <p:nvPr/>
        </p:nvSpPr>
        <p:spPr>
          <a:xfrm rot="0">
            <a:off x="480774" y="269512"/>
            <a:ext cx="8219718" cy="2238376"/>
          </a:xfrm>
          <a:prstGeom prst="rect">
            <a:avLst/>
          </a:prstGeom>
        </p:spPr>
        <p:txBody>
          <a:bodyPr anchor="t" rtlCol="false" tIns="0" lIns="0" bIns="0" rIns="0">
            <a:spAutoFit/>
          </a:bodyPr>
          <a:lstStyle/>
          <a:p>
            <a:pPr algn="ctr">
              <a:lnSpc>
                <a:spcPts val="8399"/>
              </a:lnSpc>
            </a:pPr>
            <a:r>
              <a:rPr lang="en-US" sz="5999">
                <a:solidFill>
                  <a:srgbClr val="000000"/>
                </a:solidFill>
                <a:latin typeface="Rustic Printed"/>
                <a:ea typeface="Rustic Printed"/>
                <a:cs typeface="Rustic Printed"/>
                <a:sym typeface="Rustic Printed"/>
              </a:rPr>
              <a:t>Decision Tree Classification</a:t>
            </a:r>
          </a:p>
          <a:p>
            <a:pPr algn="ctr">
              <a:lnSpc>
                <a:spcPts val="839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660639" y="1477968"/>
            <a:ext cx="8819659" cy="7780332"/>
          </a:xfrm>
          <a:custGeom>
            <a:avLst/>
            <a:gdLst/>
            <a:ahLst/>
            <a:cxnLst/>
            <a:rect r="r" b="b" t="t" l="l"/>
            <a:pathLst>
              <a:path h="7780332" w="8819659">
                <a:moveTo>
                  <a:pt x="0" y="0"/>
                </a:moveTo>
                <a:lnTo>
                  <a:pt x="8819659" y="0"/>
                </a:lnTo>
                <a:lnTo>
                  <a:pt x="8819659" y="7780332"/>
                </a:lnTo>
                <a:lnTo>
                  <a:pt x="0" y="7780332"/>
                </a:lnTo>
                <a:lnTo>
                  <a:pt x="0" y="0"/>
                </a:lnTo>
                <a:close/>
              </a:path>
            </a:pathLst>
          </a:custGeom>
          <a:blipFill>
            <a:blip r:embed="rId3"/>
            <a:stretch>
              <a:fillRect l="0" t="-275" r="0" b="-275"/>
            </a:stretch>
          </a:blipFill>
        </p:spPr>
      </p:sp>
      <p:sp>
        <p:nvSpPr>
          <p:cNvPr name="Freeform 4" id="4"/>
          <p:cNvSpPr/>
          <p:nvPr/>
        </p:nvSpPr>
        <p:spPr>
          <a:xfrm flipH="false" flipV="false" rot="0">
            <a:off x="10009119" y="4169853"/>
            <a:ext cx="5713626" cy="1476992"/>
          </a:xfrm>
          <a:custGeom>
            <a:avLst/>
            <a:gdLst/>
            <a:ahLst/>
            <a:cxnLst/>
            <a:rect r="r" b="b" t="t" l="l"/>
            <a:pathLst>
              <a:path h="1476992" w="5713626">
                <a:moveTo>
                  <a:pt x="0" y="0"/>
                </a:moveTo>
                <a:lnTo>
                  <a:pt x="5713626" y="0"/>
                </a:lnTo>
                <a:lnTo>
                  <a:pt x="5713626" y="1476992"/>
                </a:lnTo>
                <a:lnTo>
                  <a:pt x="0" y="1476992"/>
                </a:lnTo>
                <a:lnTo>
                  <a:pt x="0" y="0"/>
                </a:lnTo>
                <a:close/>
              </a:path>
            </a:pathLst>
          </a:custGeom>
          <a:blipFill>
            <a:blip r:embed="rId4"/>
            <a:stretch>
              <a:fillRect l="0" t="0" r="0" b="0"/>
            </a:stretch>
          </a:blipFill>
        </p:spPr>
      </p:sp>
      <p:sp>
        <p:nvSpPr>
          <p:cNvPr name="TextBox 5" id="5"/>
          <p:cNvSpPr txBox="true"/>
          <p:nvPr/>
        </p:nvSpPr>
        <p:spPr>
          <a:xfrm rot="0">
            <a:off x="862469" y="169171"/>
            <a:ext cx="5792986" cy="2238376"/>
          </a:xfrm>
          <a:prstGeom prst="rect">
            <a:avLst/>
          </a:prstGeom>
        </p:spPr>
        <p:txBody>
          <a:bodyPr anchor="t" rtlCol="false" tIns="0" lIns="0" bIns="0" rIns="0">
            <a:spAutoFit/>
          </a:bodyPr>
          <a:lstStyle/>
          <a:p>
            <a:pPr algn="ctr">
              <a:lnSpc>
                <a:spcPts val="8399"/>
              </a:lnSpc>
            </a:pPr>
            <a:r>
              <a:rPr lang="en-US" sz="5999">
                <a:solidFill>
                  <a:srgbClr val="000000"/>
                </a:solidFill>
                <a:latin typeface="Rustic Printed"/>
                <a:ea typeface="Rustic Printed"/>
                <a:cs typeface="Rustic Printed"/>
                <a:sym typeface="Rustic Printed"/>
              </a:rPr>
              <a:t>Logistic Regression</a:t>
            </a:r>
          </a:p>
          <a:p>
            <a:pPr algn="ctr">
              <a:lnSpc>
                <a:spcPts val="839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662017" y="1242265"/>
            <a:ext cx="9898841" cy="1707747"/>
          </a:xfrm>
          <a:prstGeom prst="rect">
            <a:avLst/>
          </a:prstGeom>
        </p:spPr>
        <p:txBody>
          <a:bodyPr anchor="t" rtlCol="false" tIns="0" lIns="0" bIns="0" rIns="0">
            <a:spAutoFit/>
          </a:bodyPr>
          <a:lstStyle/>
          <a:p>
            <a:pPr algn="l" marL="0" indent="0" lvl="0">
              <a:lnSpc>
                <a:spcPts val="10397"/>
              </a:lnSpc>
            </a:pPr>
            <a:r>
              <a:rPr lang="en-US" sz="10830" spc="-649">
                <a:solidFill>
                  <a:srgbClr val="0B4E7C"/>
                </a:solidFill>
                <a:latin typeface="Rustic Printed"/>
                <a:ea typeface="Rustic Printed"/>
                <a:cs typeface="Rustic Printed"/>
                <a:sym typeface="Rustic Printed"/>
              </a:rPr>
              <a:t>PART 5: CONCLUSION</a:t>
            </a:r>
          </a:p>
        </p:txBody>
      </p:sp>
      <p:sp>
        <p:nvSpPr>
          <p:cNvPr name="Freeform 4" id="4"/>
          <p:cNvSpPr/>
          <p:nvPr/>
        </p:nvSpPr>
        <p:spPr>
          <a:xfrm flipH="false" flipV="false" rot="0">
            <a:off x="12612406" y="0"/>
            <a:ext cx="3826767" cy="3576288"/>
          </a:xfrm>
          <a:custGeom>
            <a:avLst/>
            <a:gdLst/>
            <a:ahLst/>
            <a:cxnLst/>
            <a:rect r="r" b="b" t="t" l="l"/>
            <a:pathLst>
              <a:path h="3576288" w="3826767">
                <a:moveTo>
                  <a:pt x="0" y="0"/>
                </a:moveTo>
                <a:lnTo>
                  <a:pt x="3826767" y="0"/>
                </a:lnTo>
                <a:lnTo>
                  <a:pt x="3826767" y="3576288"/>
                </a:lnTo>
                <a:lnTo>
                  <a:pt x="0" y="3576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3994738"/>
            <a:ext cx="14929912" cy="3468390"/>
          </a:xfrm>
          <a:prstGeom prst="rect">
            <a:avLst/>
          </a:prstGeom>
        </p:spPr>
        <p:txBody>
          <a:bodyPr anchor="t" rtlCol="false" tIns="0" lIns="0" bIns="0" rIns="0">
            <a:spAutoFit/>
          </a:bodyPr>
          <a:lstStyle/>
          <a:p>
            <a:pPr algn="just" marL="0" indent="0" lvl="0">
              <a:lnSpc>
                <a:spcPts val="3966"/>
              </a:lnSpc>
              <a:spcBef>
                <a:spcPct val="0"/>
              </a:spcBef>
            </a:pPr>
            <a:r>
              <a:rPr lang="en-US" b="true" sz="2938" spc="176">
                <a:solidFill>
                  <a:srgbClr val="0B4E7C"/>
                </a:solidFill>
                <a:latin typeface="Canva Sans Medium"/>
                <a:ea typeface="Canva Sans Medium"/>
                <a:cs typeface="Canva Sans Medium"/>
                <a:sym typeface="Canva Sans Medium"/>
              </a:rPr>
              <a:t>Through exploratory data analysis, significant factors contributing to customer churn, such as numerical features like TotalCharges and tenure, were identified. The logistic regression model outperformed the decision tree model in terms of accuracy, primarily because logistic regression effectively handles numerical features and captures linear relationships, whereas decision trees may struggle with such data without proper preprocessing</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763162" y="-789039"/>
            <a:ext cx="2875332" cy="3635478"/>
          </a:xfrm>
          <a:custGeom>
            <a:avLst/>
            <a:gdLst/>
            <a:ahLst/>
            <a:cxnLst/>
            <a:rect r="r" b="b" t="t" l="l"/>
            <a:pathLst>
              <a:path h="3635478" w="2875332">
                <a:moveTo>
                  <a:pt x="0" y="0"/>
                </a:moveTo>
                <a:lnTo>
                  <a:pt x="2875333" y="0"/>
                </a:lnTo>
                <a:lnTo>
                  <a:pt x="2875333"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44801" y="9258300"/>
            <a:ext cx="5315394" cy="1913542"/>
          </a:xfrm>
          <a:custGeom>
            <a:avLst/>
            <a:gdLst/>
            <a:ahLst/>
            <a:cxnLst/>
            <a:rect r="r" b="b" t="t" l="l"/>
            <a:pathLst>
              <a:path h="1913542" w="5315394">
                <a:moveTo>
                  <a:pt x="0" y="0"/>
                </a:moveTo>
                <a:lnTo>
                  <a:pt x="5315394" y="0"/>
                </a:lnTo>
                <a:lnTo>
                  <a:pt x="5315394" y="1913542"/>
                </a:lnTo>
                <a:lnTo>
                  <a:pt x="0" y="19135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5" id="5"/>
          <p:cNvSpPr txBox="true"/>
          <p:nvPr/>
        </p:nvSpPr>
        <p:spPr>
          <a:xfrm rot="0">
            <a:off x="5157161" y="1818354"/>
            <a:ext cx="7973677" cy="6764592"/>
          </a:xfrm>
          <a:prstGeom prst="rect">
            <a:avLst/>
          </a:prstGeom>
        </p:spPr>
        <p:txBody>
          <a:bodyPr anchor="t" rtlCol="false" tIns="0" lIns="0" bIns="0" rIns="0">
            <a:spAutoFit/>
          </a:bodyPr>
          <a:lstStyle/>
          <a:p>
            <a:pPr algn="ctr" marL="0" indent="0" lvl="0">
              <a:lnSpc>
                <a:spcPts val="15866"/>
              </a:lnSpc>
            </a:pPr>
            <a:r>
              <a:rPr lang="en-US" sz="18888" spc="-1133">
                <a:solidFill>
                  <a:srgbClr val="0B4E7C"/>
                </a:solidFill>
                <a:latin typeface="Rustic Printed"/>
                <a:ea typeface="Rustic Printed"/>
                <a:cs typeface="Rustic Printed"/>
                <a:sym typeface="Rustic Printed"/>
              </a:rPr>
              <a:t>THANK YOU VERY MUCH!</a:t>
            </a:r>
          </a:p>
        </p:txBody>
      </p:sp>
      <p:sp>
        <p:nvSpPr>
          <p:cNvPr name="Freeform 6" id="6"/>
          <p:cNvSpPr/>
          <p:nvPr/>
        </p:nvSpPr>
        <p:spPr>
          <a:xfrm flipH="false" flipV="false" rot="2830164">
            <a:off x="5322070" y="8801780"/>
            <a:ext cx="3550978" cy="3705954"/>
          </a:xfrm>
          <a:custGeom>
            <a:avLst/>
            <a:gdLst/>
            <a:ahLst/>
            <a:cxnLst/>
            <a:rect r="r" b="b" t="t" l="l"/>
            <a:pathLst>
              <a:path h="3705954" w="3550978">
                <a:moveTo>
                  <a:pt x="0" y="0"/>
                </a:moveTo>
                <a:lnTo>
                  <a:pt x="3550978" y="0"/>
                </a:lnTo>
                <a:lnTo>
                  <a:pt x="3550978" y="3705955"/>
                </a:lnTo>
                <a:lnTo>
                  <a:pt x="0" y="37059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950933">
            <a:off x="-2582731" y="3638336"/>
            <a:ext cx="4236628" cy="4828066"/>
          </a:xfrm>
          <a:custGeom>
            <a:avLst/>
            <a:gdLst/>
            <a:ahLst/>
            <a:cxnLst/>
            <a:rect r="r" b="b" t="t" l="l"/>
            <a:pathLst>
              <a:path h="4828066" w="4236628">
                <a:moveTo>
                  <a:pt x="0" y="0"/>
                </a:moveTo>
                <a:lnTo>
                  <a:pt x="4236628" y="0"/>
                </a:lnTo>
                <a:lnTo>
                  <a:pt x="4236628" y="4828066"/>
                </a:lnTo>
                <a:lnTo>
                  <a:pt x="0" y="48280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0">
            <a:off x="15584336" y="-1920382"/>
            <a:ext cx="4623736" cy="3907057"/>
          </a:xfrm>
          <a:custGeom>
            <a:avLst/>
            <a:gdLst/>
            <a:ahLst/>
            <a:cxnLst/>
            <a:rect r="r" b="b" t="t" l="l"/>
            <a:pathLst>
              <a:path h="3907057" w="4623736">
                <a:moveTo>
                  <a:pt x="0" y="0"/>
                </a:moveTo>
                <a:lnTo>
                  <a:pt x="4623735" y="0"/>
                </a:lnTo>
                <a:lnTo>
                  <a:pt x="4623735" y="3907057"/>
                </a:lnTo>
                <a:lnTo>
                  <a:pt x="0" y="3907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9" id="9"/>
          <p:cNvSpPr/>
          <p:nvPr/>
        </p:nvSpPr>
        <p:spPr>
          <a:xfrm flipH="false" flipV="false" rot="-366315">
            <a:off x="16272866" y="2044607"/>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624977" y="-3611469"/>
            <a:ext cx="4567505" cy="4720935"/>
          </a:xfrm>
          <a:custGeom>
            <a:avLst/>
            <a:gdLst/>
            <a:ahLst/>
            <a:cxnLst/>
            <a:rect r="r" b="b" t="t" l="l"/>
            <a:pathLst>
              <a:path h="4720935" w="4567505">
                <a:moveTo>
                  <a:pt x="0" y="0"/>
                </a:moveTo>
                <a:lnTo>
                  <a:pt x="4567505" y="0"/>
                </a:lnTo>
                <a:lnTo>
                  <a:pt x="4567505" y="4720935"/>
                </a:lnTo>
                <a:lnTo>
                  <a:pt x="0" y="472093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1" id="11"/>
          <p:cNvSpPr/>
          <p:nvPr/>
        </p:nvSpPr>
        <p:spPr>
          <a:xfrm flipH="false" flipV="false" rot="0">
            <a:off x="9924524" y="8931997"/>
            <a:ext cx="5331561" cy="3445521"/>
          </a:xfrm>
          <a:custGeom>
            <a:avLst/>
            <a:gdLst/>
            <a:ahLst/>
            <a:cxnLst/>
            <a:rect r="r" b="b" t="t" l="l"/>
            <a:pathLst>
              <a:path h="3445521" w="5331561">
                <a:moveTo>
                  <a:pt x="0" y="0"/>
                </a:moveTo>
                <a:lnTo>
                  <a:pt x="5331562" y="0"/>
                </a:lnTo>
                <a:lnTo>
                  <a:pt x="5331562" y="3445521"/>
                </a:lnTo>
                <a:lnTo>
                  <a:pt x="0" y="344552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2" id="12"/>
          <p:cNvSpPr/>
          <p:nvPr/>
        </p:nvSpPr>
        <p:spPr>
          <a:xfrm flipH="false" flipV="false" rot="0">
            <a:off x="15513261" y="7125624"/>
            <a:ext cx="3869837" cy="4265352"/>
          </a:xfrm>
          <a:custGeom>
            <a:avLst/>
            <a:gdLst/>
            <a:ahLst/>
            <a:cxnLst/>
            <a:rect r="r" b="b" t="t" l="l"/>
            <a:pathLst>
              <a:path h="4265352" w="3869837">
                <a:moveTo>
                  <a:pt x="0" y="0"/>
                </a:moveTo>
                <a:lnTo>
                  <a:pt x="3869837" y="0"/>
                </a:lnTo>
                <a:lnTo>
                  <a:pt x="3869837" y="4265352"/>
                </a:lnTo>
                <a:lnTo>
                  <a:pt x="0" y="426535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3" id="13"/>
          <p:cNvSpPr/>
          <p:nvPr/>
        </p:nvSpPr>
        <p:spPr>
          <a:xfrm flipH="false" flipV="false" rot="-10800000">
            <a:off x="9144000" y="-1365351"/>
            <a:ext cx="6660247" cy="2730701"/>
          </a:xfrm>
          <a:custGeom>
            <a:avLst/>
            <a:gdLst/>
            <a:ahLst/>
            <a:cxnLst/>
            <a:rect r="r" b="b" t="t" l="l"/>
            <a:pathLst>
              <a:path h="2730701" w="6660247">
                <a:moveTo>
                  <a:pt x="0" y="0"/>
                </a:moveTo>
                <a:lnTo>
                  <a:pt x="6660247" y="0"/>
                </a:lnTo>
                <a:lnTo>
                  <a:pt x="6660247" y="2730702"/>
                </a:lnTo>
                <a:lnTo>
                  <a:pt x="0" y="2730702"/>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4" id="14"/>
          <p:cNvSpPr/>
          <p:nvPr/>
        </p:nvSpPr>
        <p:spPr>
          <a:xfrm flipH="false" flipV="false" rot="-2611628">
            <a:off x="1608356" y="-1969747"/>
            <a:ext cx="4007991" cy="3041063"/>
          </a:xfrm>
          <a:custGeom>
            <a:avLst/>
            <a:gdLst/>
            <a:ahLst/>
            <a:cxnLst/>
            <a:rect r="r" b="b" t="t" l="l"/>
            <a:pathLst>
              <a:path h="3041063" w="4007991">
                <a:moveTo>
                  <a:pt x="0" y="0"/>
                </a:moveTo>
                <a:lnTo>
                  <a:pt x="4007991" y="0"/>
                </a:lnTo>
                <a:lnTo>
                  <a:pt x="4007991" y="3041063"/>
                </a:lnTo>
                <a:lnTo>
                  <a:pt x="0" y="3041063"/>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5" id="15"/>
          <p:cNvSpPr/>
          <p:nvPr/>
        </p:nvSpPr>
        <p:spPr>
          <a:xfrm flipH="false" flipV="false" rot="3439542">
            <a:off x="12477745" y="2571123"/>
            <a:ext cx="2770524" cy="1664799"/>
          </a:xfrm>
          <a:custGeom>
            <a:avLst/>
            <a:gdLst/>
            <a:ahLst/>
            <a:cxnLst/>
            <a:rect r="r" b="b" t="t" l="l"/>
            <a:pathLst>
              <a:path h="1664799" w="2770524">
                <a:moveTo>
                  <a:pt x="0" y="0"/>
                </a:moveTo>
                <a:lnTo>
                  <a:pt x="2770524" y="0"/>
                </a:lnTo>
                <a:lnTo>
                  <a:pt x="2770524" y="1664800"/>
                </a:lnTo>
                <a:lnTo>
                  <a:pt x="0" y="1664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6" id="16"/>
          <p:cNvSpPr/>
          <p:nvPr/>
        </p:nvSpPr>
        <p:spPr>
          <a:xfrm flipH="false" flipV="false" rot="-7235282">
            <a:off x="3033323" y="6293225"/>
            <a:ext cx="2770524" cy="1664799"/>
          </a:xfrm>
          <a:custGeom>
            <a:avLst/>
            <a:gdLst/>
            <a:ahLst/>
            <a:cxnLst/>
            <a:rect r="r" b="b" t="t" l="l"/>
            <a:pathLst>
              <a:path h="1664799" w="2770524">
                <a:moveTo>
                  <a:pt x="0" y="0"/>
                </a:moveTo>
                <a:lnTo>
                  <a:pt x="2770524" y="0"/>
                </a:lnTo>
                <a:lnTo>
                  <a:pt x="2770524" y="1664799"/>
                </a:lnTo>
                <a:lnTo>
                  <a:pt x="0" y="1664799"/>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7" id="17"/>
          <p:cNvSpPr/>
          <p:nvPr/>
        </p:nvSpPr>
        <p:spPr>
          <a:xfrm flipH="true" flipV="false" rot="0">
            <a:off x="4270593" y="2757734"/>
            <a:ext cx="1198548" cy="1291578"/>
          </a:xfrm>
          <a:custGeom>
            <a:avLst/>
            <a:gdLst/>
            <a:ahLst/>
            <a:cxnLst/>
            <a:rect r="r" b="b" t="t" l="l"/>
            <a:pathLst>
              <a:path h="1291578" w="1198548">
                <a:moveTo>
                  <a:pt x="1198548" y="0"/>
                </a:moveTo>
                <a:lnTo>
                  <a:pt x="0" y="0"/>
                </a:lnTo>
                <a:lnTo>
                  <a:pt x="0" y="1291578"/>
                </a:lnTo>
                <a:lnTo>
                  <a:pt x="1198548" y="1291578"/>
                </a:lnTo>
                <a:lnTo>
                  <a:pt x="1198548"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8" id="18"/>
          <p:cNvSpPr/>
          <p:nvPr/>
        </p:nvSpPr>
        <p:spPr>
          <a:xfrm flipH="false" flipV="false" rot="0">
            <a:off x="12722864" y="6511304"/>
            <a:ext cx="1140143" cy="1228640"/>
          </a:xfrm>
          <a:custGeom>
            <a:avLst/>
            <a:gdLst/>
            <a:ahLst/>
            <a:cxnLst/>
            <a:rect r="r" b="b" t="t" l="l"/>
            <a:pathLst>
              <a:path h="1228640" w="1140143">
                <a:moveTo>
                  <a:pt x="0" y="0"/>
                </a:moveTo>
                <a:lnTo>
                  <a:pt x="1140143" y="0"/>
                </a:lnTo>
                <a:lnTo>
                  <a:pt x="1140143" y="1228640"/>
                </a:lnTo>
                <a:lnTo>
                  <a:pt x="0" y="1228640"/>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846632" y="-1082517"/>
            <a:ext cx="2875332" cy="3635478"/>
          </a:xfrm>
          <a:custGeom>
            <a:avLst/>
            <a:gdLst/>
            <a:ahLst/>
            <a:cxnLst/>
            <a:rect r="r" b="b" t="t" l="l"/>
            <a:pathLst>
              <a:path h="3635478" w="2875332">
                <a:moveTo>
                  <a:pt x="0" y="0"/>
                </a:moveTo>
                <a:lnTo>
                  <a:pt x="2875332" y="0"/>
                </a:lnTo>
                <a:lnTo>
                  <a:pt x="2875332" y="3635478"/>
                </a:lnTo>
                <a:lnTo>
                  <a:pt x="0" y="3635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366315">
            <a:off x="16763321" y="4670879"/>
            <a:ext cx="3659690" cy="4299195"/>
          </a:xfrm>
          <a:custGeom>
            <a:avLst/>
            <a:gdLst/>
            <a:ahLst/>
            <a:cxnLst/>
            <a:rect r="r" b="b" t="t" l="l"/>
            <a:pathLst>
              <a:path h="4299195" w="3659690">
                <a:moveTo>
                  <a:pt x="0" y="0"/>
                </a:moveTo>
                <a:lnTo>
                  <a:pt x="3659690" y="0"/>
                </a:lnTo>
                <a:lnTo>
                  <a:pt x="3659690" y="4299195"/>
                </a:lnTo>
                <a:lnTo>
                  <a:pt x="0" y="42991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1085963"/>
            <a:ext cx="6786151" cy="1175386"/>
          </a:xfrm>
          <a:prstGeom prst="rect">
            <a:avLst/>
          </a:prstGeom>
        </p:spPr>
        <p:txBody>
          <a:bodyPr anchor="t" rtlCol="false" tIns="0" lIns="0" bIns="0" rIns="0">
            <a:spAutoFit/>
          </a:bodyPr>
          <a:lstStyle/>
          <a:p>
            <a:pPr algn="ctr" marL="0" indent="0" lvl="0">
              <a:lnSpc>
                <a:spcPts val="6720"/>
              </a:lnSpc>
              <a:spcBef>
                <a:spcPct val="0"/>
              </a:spcBef>
            </a:pPr>
            <a:r>
              <a:rPr lang="en-US" sz="8000" spc="-480">
                <a:solidFill>
                  <a:srgbClr val="0B4E7C"/>
                </a:solidFill>
                <a:latin typeface="Rustic Printed"/>
                <a:ea typeface="Rustic Printed"/>
                <a:cs typeface="Rustic Printed"/>
                <a:sym typeface="Rustic Printed"/>
              </a:rPr>
              <a:t>TABLE OF CONTENT</a:t>
            </a:r>
          </a:p>
        </p:txBody>
      </p:sp>
      <p:sp>
        <p:nvSpPr>
          <p:cNvPr name="Freeform 6" id="6"/>
          <p:cNvSpPr/>
          <p:nvPr/>
        </p:nvSpPr>
        <p:spPr>
          <a:xfrm flipH="false" flipV="false" rot="0">
            <a:off x="-722807" y="9667398"/>
            <a:ext cx="4222162" cy="1519978"/>
          </a:xfrm>
          <a:custGeom>
            <a:avLst/>
            <a:gdLst/>
            <a:ahLst/>
            <a:cxnLst/>
            <a:rect r="r" b="b" t="t" l="l"/>
            <a:pathLst>
              <a:path h="1519978" w="4222162">
                <a:moveTo>
                  <a:pt x="0" y="0"/>
                </a:moveTo>
                <a:lnTo>
                  <a:pt x="4222162" y="0"/>
                </a:lnTo>
                <a:lnTo>
                  <a:pt x="4222162" y="1519978"/>
                </a:lnTo>
                <a:lnTo>
                  <a:pt x="0" y="15199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7" id="7"/>
          <p:cNvSpPr/>
          <p:nvPr/>
        </p:nvSpPr>
        <p:spPr>
          <a:xfrm flipH="false" flipV="false" rot="0">
            <a:off x="8103209" y="9258300"/>
            <a:ext cx="4826643" cy="3119218"/>
          </a:xfrm>
          <a:custGeom>
            <a:avLst/>
            <a:gdLst/>
            <a:ahLst/>
            <a:cxnLst/>
            <a:rect r="r" b="b" t="t" l="l"/>
            <a:pathLst>
              <a:path h="3119218" w="4826643">
                <a:moveTo>
                  <a:pt x="0" y="0"/>
                </a:moveTo>
                <a:lnTo>
                  <a:pt x="4826643" y="0"/>
                </a:lnTo>
                <a:lnTo>
                  <a:pt x="4826643" y="3119218"/>
                </a:lnTo>
                <a:lnTo>
                  <a:pt x="0" y="31192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8" id="8"/>
          <p:cNvSpPr/>
          <p:nvPr/>
        </p:nvSpPr>
        <p:spPr>
          <a:xfrm flipH="false" flipV="false" rot="-10800000">
            <a:off x="6963965" y="-924229"/>
            <a:ext cx="5282267" cy="2165729"/>
          </a:xfrm>
          <a:custGeom>
            <a:avLst/>
            <a:gdLst/>
            <a:ahLst/>
            <a:cxnLst/>
            <a:rect r="r" b="b" t="t" l="l"/>
            <a:pathLst>
              <a:path h="2165729" w="5282267">
                <a:moveTo>
                  <a:pt x="0" y="0"/>
                </a:moveTo>
                <a:lnTo>
                  <a:pt x="5282267" y="0"/>
                </a:lnTo>
                <a:lnTo>
                  <a:pt x="5282267" y="2165729"/>
                </a:lnTo>
                <a:lnTo>
                  <a:pt x="0" y="21657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grpSp>
        <p:nvGrpSpPr>
          <p:cNvPr name="Group 9" id="9"/>
          <p:cNvGrpSpPr/>
          <p:nvPr/>
        </p:nvGrpSpPr>
        <p:grpSpPr>
          <a:xfrm rot="0">
            <a:off x="529238" y="2552961"/>
            <a:ext cx="5940234" cy="1784160"/>
            <a:chOff x="0" y="0"/>
            <a:chExt cx="7920312" cy="2378880"/>
          </a:xfrm>
        </p:grpSpPr>
        <p:sp>
          <p:nvSpPr>
            <p:cNvPr name="Freeform 10" id="10"/>
            <p:cNvSpPr/>
            <p:nvPr/>
          </p:nvSpPr>
          <p:spPr>
            <a:xfrm flipH="false" flipV="false" rot="0">
              <a:off x="0" y="0"/>
              <a:ext cx="7920312" cy="2378880"/>
            </a:xfrm>
            <a:custGeom>
              <a:avLst/>
              <a:gdLst/>
              <a:ahLst/>
              <a:cxnLst/>
              <a:rect r="r" b="b" t="t" l="l"/>
              <a:pathLst>
                <a:path h="2378880" w="7920312">
                  <a:moveTo>
                    <a:pt x="0" y="0"/>
                  </a:moveTo>
                  <a:lnTo>
                    <a:pt x="7920312" y="0"/>
                  </a:lnTo>
                  <a:lnTo>
                    <a:pt x="7920312" y="2378880"/>
                  </a:lnTo>
                  <a:lnTo>
                    <a:pt x="0" y="2378880"/>
                  </a:lnTo>
                  <a:lnTo>
                    <a:pt x="0" y="0"/>
                  </a:lnTo>
                  <a:close/>
                </a:path>
              </a:pathLst>
            </a:custGeom>
            <a:blipFill>
              <a:blip r:embed="rId13">
                <a:extLst>
                  <a:ext uri="{96DAC541-7B7A-43D3-8B79-37D633B846F1}">
                    <asvg:svgBlip xmlns:asvg="http://schemas.microsoft.com/office/drawing/2016/SVG/main" r:embed="rId14"/>
                  </a:ext>
                </a:extLst>
              </a:blip>
              <a:stretch>
                <a:fillRect l="0" t="0" r="-32898" b="-79756"/>
              </a:stretch>
            </a:blipFill>
            <a:ln cap="sq">
              <a:noFill/>
              <a:prstDash val="solid"/>
              <a:miter/>
            </a:ln>
          </p:spPr>
        </p:sp>
        <p:sp>
          <p:nvSpPr>
            <p:cNvPr name="TextBox 11" id="11"/>
            <p:cNvSpPr txBox="true"/>
            <p:nvPr/>
          </p:nvSpPr>
          <p:spPr>
            <a:xfrm rot="0">
              <a:off x="1076711" y="735334"/>
              <a:ext cx="5766890" cy="803437"/>
            </a:xfrm>
            <a:prstGeom prst="rect">
              <a:avLst/>
            </a:prstGeom>
          </p:spPr>
          <p:txBody>
            <a:bodyPr anchor="t" rtlCol="false" tIns="0" lIns="0" bIns="0" rIns="0">
              <a:spAutoFit/>
            </a:bodyPr>
            <a:lstStyle/>
            <a:p>
              <a:pPr algn="ctr" marL="0" indent="0" lvl="0">
                <a:lnSpc>
                  <a:spcPts val="5314"/>
                </a:lnSpc>
                <a:spcBef>
                  <a:spcPct val="0"/>
                </a:spcBef>
              </a:pPr>
              <a:r>
                <a:rPr lang="en-US" b="true" sz="3496">
                  <a:solidFill>
                    <a:srgbClr val="FFFFFF"/>
                  </a:solidFill>
                  <a:latin typeface="Canva Sans Bold"/>
                  <a:ea typeface="Canva Sans Bold"/>
                  <a:cs typeface="Canva Sans Bold"/>
                  <a:sym typeface="Canva Sans Bold"/>
                </a:rPr>
                <a:t>INTRODUCTION</a:t>
              </a:r>
            </a:p>
          </p:txBody>
        </p:sp>
      </p:grpSp>
      <p:grpSp>
        <p:nvGrpSpPr>
          <p:cNvPr name="Group 12" id="12"/>
          <p:cNvGrpSpPr/>
          <p:nvPr/>
        </p:nvGrpSpPr>
        <p:grpSpPr>
          <a:xfrm rot="0">
            <a:off x="1388274" y="6239243"/>
            <a:ext cx="5898655" cy="1526032"/>
            <a:chOff x="0" y="0"/>
            <a:chExt cx="7864873" cy="2034709"/>
          </a:xfrm>
        </p:grpSpPr>
        <p:sp>
          <p:nvSpPr>
            <p:cNvPr name="Freeform 13" id="13"/>
            <p:cNvSpPr/>
            <p:nvPr/>
          </p:nvSpPr>
          <p:spPr>
            <a:xfrm flipH="false" flipV="false" rot="0">
              <a:off x="0" y="0"/>
              <a:ext cx="7864873" cy="2034709"/>
            </a:xfrm>
            <a:custGeom>
              <a:avLst/>
              <a:gdLst/>
              <a:ahLst/>
              <a:cxnLst/>
              <a:rect r="r" b="b" t="t" l="l"/>
              <a:pathLst>
                <a:path h="2034709" w="7864873">
                  <a:moveTo>
                    <a:pt x="0" y="0"/>
                  </a:moveTo>
                  <a:lnTo>
                    <a:pt x="7864873" y="0"/>
                  </a:lnTo>
                  <a:lnTo>
                    <a:pt x="7864873" y="2034709"/>
                  </a:lnTo>
                  <a:lnTo>
                    <a:pt x="0" y="2034709"/>
                  </a:lnTo>
                  <a:lnTo>
                    <a:pt x="0" y="0"/>
                  </a:lnTo>
                  <a:close/>
                </a:path>
              </a:pathLst>
            </a:custGeom>
            <a:blipFill>
              <a:blip r:embed="rId15">
                <a:extLst>
                  <a:ext uri="{96DAC541-7B7A-43D3-8B79-37D633B846F1}">
                    <asvg:svgBlip xmlns:asvg="http://schemas.microsoft.com/office/drawing/2016/SVG/main" r:embed="rId16"/>
                  </a:ext>
                </a:extLst>
              </a:blip>
              <a:stretch>
                <a:fillRect l="0" t="-112253" r="-35167" b="0"/>
              </a:stretch>
            </a:blipFill>
            <a:ln cap="sq">
              <a:noFill/>
              <a:prstDash val="solid"/>
              <a:miter/>
            </a:ln>
          </p:spPr>
        </p:sp>
        <p:sp>
          <p:nvSpPr>
            <p:cNvPr name="TextBox 14" id="14"/>
            <p:cNvSpPr txBox="true"/>
            <p:nvPr/>
          </p:nvSpPr>
          <p:spPr>
            <a:xfrm rot="0">
              <a:off x="1020293" y="559772"/>
              <a:ext cx="5824287" cy="810390"/>
            </a:xfrm>
            <a:prstGeom prst="rect">
              <a:avLst/>
            </a:prstGeom>
          </p:spPr>
          <p:txBody>
            <a:bodyPr anchor="t" rtlCol="false" tIns="0" lIns="0" bIns="0" rIns="0">
              <a:spAutoFit/>
            </a:bodyPr>
            <a:lstStyle/>
            <a:p>
              <a:pPr algn="ctr" marL="0" indent="0" lvl="0">
                <a:lnSpc>
                  <a:spcPts val="5367"/>
                </a:lnSpc>
                <a:spcBef>
                  <a:spcPct val="0"/>
                </a:spcBef>
              </a:pPr>
              <a:r>
                <a:rPr lang="en-US" b="true" sz="3531">
                  <a:solidFill>
                    <a:srgbClr val="FFFFFF"/>
                  </a:solidFill>
                  <a:latin typeface="Canva Sans Bold"/>
                  <a:ea typeface="Canva Sans Bold"/>
                  <a:cs typeface="Canva Sans Bold"/>
                  <a:sym typeface="Canva Sans Bold"/>
                </a:rPr>
                <a:t>CONCLUSION</a:t>
              </a:r>
            </a:p>
          </p:txBody>
        </p:sp>
      </p:grpSp>
      <p:sp>
        <p:nvSpPr>
          <p:cNvPr name="Freeform 15" id="15"/>
          <p:cNvSpPr/>
          <p:nvPr/>
        </p:nvSpPr>
        <p:spPr>
          <a:xfrm flipH="false" flipV="false" rot="-7233202">
            <a:off x="6705500" y="2809162"/>
            <a:ext cx="516931" cy="977017"/>
          </a:xfrm>
          <a:custGeom>
            <a:avLst/>
            <a:gdLst/>
            <a:ahLst/>
            <a:cxnLst/>
            <a:rect r="r" b="b" t="t" l="l"/>
            <a:pathLst>
              <a:path h="977017" w="516931">
                <a:moveTo>
                  <a:pt x="0" y="0"/>
                </a:moveTo>
                <a:lnTo>
                  <a:pt x="516930" y="0"/>
                </a:lnTo>
                <a:lnTo>
                  <a:pt x="516930" y="977016"/>
                </a:lnTo>
                <a:lnTo>
                  <a:pt x="0" y="97701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16" id="16"/>
          <p:cNvGrpSpPr/>
          <p:nvPr/>
        </p:nvGrpSpPr>
        <p:grpSpPr>
          <a:xfrm rot="0">
            <a:off x="12929852" y="3445041"/>
            <a:ext cx="4976287" cy="1380289"/>
            <a:chOff x="0" y="0"/>
            <a:chExt cx="6635050" cy="1840385"/>
          </a:xfrm>
        </p:grpSpPr>
        <p:sp>
          <p:nvSpPr>
            <p:cNvPr name="Freeform 17" id="17"/>
            <p:cNvSpPr/>
            <p:nvPr/>
          </p:nvSpPr>
          <p:spPr>
            <a:xfrm flipH="false" flipV="false" rot="-10800000">
              <a:off x="0" y="0"/>
              <a:ext cx="6635050" cy="1840385"/>
            </a:xfrm>
            <a:custGeom>
              <a:avLst/>
              <a:gdLst/>
              <a:ahLst/>
              <a:cxnLst/>
              <a:rect r="r" b="b" t="t" l="l"/>
              <a:pathLst>
                <a:path h="1840385" w="6635050">
                  <a:moveTo>
                    <a:pt x="0" y="0"/>
                  </a:moveTo>
                  <a:lnTo>
                    <a:pt x="6635050" y="0"/>
                  </a:lnTo>
                  <a:lnTo>
                    <a:pt x="6635050" y="1840385"/>
                  </a:lnTo>
                  <a:lnTo>
                    <a:pt x="0" y="1840385"/>
                  </a:lnTo>
                  <a:lnTo>
                    <a:pt x="0" y="0"/>
                  </a:lnTo>
                  <a:close/>
                </a:path>
              </a:pathLst>
            </a:custGeom>
            <a:blipFill>
              <a:blip r:embed="rId19">
                <a:extLst>
                  <a:ext uri="{96DAC541-7B7A-43D3-8B79-37D633B846F1}">
                    <asvg:svgBlip xmlns:asvg="http://schemas.microsoft.com/office/drawing/2016/SVG/main" r:embed="rId20"/>
                  </a:ext>
                </a:extLst>
              </a:blip>
              <a:stretch>
                <a:fillRect l="0" t="-91739" r="-30912" b="0"/>
              </a:stretch>
            </a:blipFill>
            <a:ln cap="sq">
              <a:noFill/>
              <a:prstDash val="solid"/>
              <a:miter/>
            </a:ln>
          </p:spPr>
        </p:sp>
        <p:sp>
          <p:nvSpPr>
            <p:cNvPr name="TextBox 18" id="18"/>
            <p:cNvSpPr txBox="true"/>
            <p:nvPr/>
          </p:nvSpPr>
          <p:spPr>
            <a:xfrm rot="0">
              <a:off x="326278" y="483600"/>
              <a:ext cx="5982493" cy="645356"/>
            </a:xfrm>
            <a:prstGeom prst="rect">
              <a:avLst/>
            </a:prstGeom>
          </p:spPr>
          <p:txBody>
            <a:bodyPr anchor="t" rtlCol="false" tIns="0" lIns="0" bIns="0" rIns="0">
              <a:spAutoFit/>
            </a:bodyPr>
            <a:lstStyle/>
            <a:p>
              <a:pPr algn="ctr" marL="0" indent="0" lvl="0">
                <a:lnSpc>
                  <a:spcPts val="4251"/>
                </a:lnSpc>
                <a:spcBef>
                  <a:spcPct val="0"/>
                </a:spcBef>
              </a:pPr>
              <a:r>
                <a:rPr lang="en-US" b="true" sz="2797">
                  <a:solidFill>
                    <a:srgbClr val="FFFFFF"/>
                  </a:solidFill>
                  <a:latin typeface="Canva Sans Bold"/>
                  <a:ea typeface="Canva Sans Bold"/>
                  <a:cs typeface="Canva Sans Bold"/>
                  <a:sym typeface="Canva Sans Bold"/>
                </a:rPr>
                <a:t>Exploratory Data Analysis</a:t>
              </a:r>
            </a:p>
          </p:txBody>
        </p:sp>
      </p:grpSp>
      <p:sp>
        <p:nvSpPr>
          <p:cNvPr name="Freeform 19" id="19"/>
          <p:cNvSpPr/>
          <p:nvPr/>
        </p:nvSpPr>
        <p:spPr>
          <a:xfrm flipH="false" flipV="false" rot="-6403034">
            <a:off x="11948418" y="2899844"/>
            <a:ext cx="576917" cy="1090392"/>
          </a:xfrm>
          <a:custGeom>
            <a:avLst/>
            <a:gdLst/>
            <a:ahLst/>
            <a:cxnLst/>
            <a:rect r="r" b="b" t="t" l="l"/>
            <a:pathLst>
              <a:path h="1090392" w="576917">
                <a:moveTo>
                  <a:pt x="0" y="0"/>
                </a:moveTo>
                <a:lnTo>
                  <a:pt x="576917" y="0"/>
                </a:lnTo>
                <a:lnTo>
                  <a:pt x="576917" y="1090393"/>
                </a:lnTo>
                <a:lnTo>
                  <a:pt x="0" y="1090393"/>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20" id="20"/>
          <p:cNvGrpSpPr/>
          <p:nvPr/>
        </p:nvGrpSpPr>
        <p:grpSpPr>
          <a:xfrm rot="0">
            <a:off x="7504400" y="2682986"/>
            <a:ext cx="4127348" cy="1524109"/>
            <a:chOff x="0" y="0"/>
            <a:chExt cx="5503130" cy="2032145"/>
          </a:xfrm>
        </p:grpSpPr>
        <p:sp>
          <p:nvSpPr>
            <p:cNvPr name="Freeform 21" id="21"/>
            <p:cNvSpPr/>
            <p:nvPr/>
          </p:nvSpPr>
          <p:spPr>
            <a:xfrm flipH="false" flipV="false" rot="0">
              <a:off x="0" y="0"/>
              <a:ext cx="5503130" cy="2032145"/>
            </a:xfrm>
            <a:custGeom>
              <a:avLst/>
              <a:gdLst/>
              <a:ahLst/>
              <a:cxnLst/>
              <a:rect r="r" b="b" t="t" l="l"/>
              <a:pathLst>
                <a:path h="2032145" w="5503130">
                  <a:moveTo>
                    <a:pt x="0" y="0"/>
                  </a:moveTo>
                  <a:lnTo>
                    <a:pt x="5503130" y="0"/>
                  </a:lnTo>
                  <a:lnTo>
                    <a:pt x="5503130" y="2032145"/>
                  </a:lnTo>
                  <a:lnTo>
                    <a:pt x="0" y="2032145"/>
                  </a:lnTo>
                  <a:lnTo>
                    <a:pt x="0" y="0"/>
                  </a:lnTo>
                  <a:close/>
                </a:path>
              </a:pathLst>
            </a:custGeom>
            <a:blipFill>
              <a:blip r:embed="rId13">
                <a:extLst>
                  <a:ext uri="{96DAC541-7B7A-43D3-8B79-37D633B846F1}">
                    <asvg:svgBlip xmlns:asvg="http://schemas.microsoft.com/office/drawing/2016/SVG/main" r:embed="rId14"/>
                  </a:ext>
                </a:extLst>
              </a:blip>
              <a:stretch>
                <a:fillRect l="-11473" t="0" r="-51920" b="-79756"/>
              </a:stretch>
            </a:blipFill>
            <a:ln cap="sq">
              <a:noFill/>
              <a:prstDash val="solid"/>
              <a:miter/>
            </a:ln>
          </p:spPr>
        </p:sp>
        <p:sp>
          <p:nvSpPr>
            <p:cNvPr name="TextBox 22" id="22"/>
            <p:cNvSpPr txBox="true"/>
            <p:nvPr/>
          </p:nvSpPr>
          <p:spPr>
            <a:xfrm rot="0">
              <a:off x="533015" y="307238"/>
              <a:ext cx="4637317" cy="1322419"/>
            </a:xfrm>
            <a:prstGeom prst="rect">
              <a:avLst/>
            </a:prstGeom>
          </p:spPr>
          <p:txBody>
            <a:bodyPr anchor="t" rtlCol="false" tIns="0" lIns="0" bIns="0" rIns="0">
              <a:spAutoFit/>
            </a:bodyPr>
            <a:lstStyle/>
            <a:p>
              <a:pPr algn="ctr" marL="0" indent="0" lvl="0">
                <a:lnSpc>
                  <a:spcPts val="4110"/>
                </a:lnSpc>
                <a:spcBef>
                  <a:spcPct val="0"/>
                </a:spcBef>
              </a:pPr>
              <a:r>
                <a:rPr lang="en-US" b="true" sz="2704">
                  <a:solidFill>
                    <a:srgbClr val="FFFFFF"/>
                  </a:solidFill>
                  <a:latin typeface="Canva Sans Bold"/>
                  <a:ea typeface="Canva Sans Bold"/>
                  <a:cs typeface="Canva Sans Bold"/>
                  <a:sym typeface="Canva Sans Bold"/>
                </a:rPr>
                <a:t>Data Understanding and Preparation</a:t>
              </a:r>
            </a:p>
          </p:txBody>
        </p:sp>
      </p:grpSp>
      <p:sp>
        <p:nvSpPr>
          <p:cNvPr name="Freeform 23" id="23"/>
          <p:cNvSpPr/>
          <p:nvPr/>
        </p:nvSpPr>
        <p:spPr>
          <a:xfrm flipH="false" flipV="false" rot="544906">
            <a:off x="14561254" y="5099289"/>
            <a:ext cx="972337" cy="1837750"/>
          </a:xfrm>
          <a:custGeom>
            <a:avLst/>
            <a:gdLst/>
            <a:ahLst/>
            <a:cxnLst/>
            <a:rect r="r" b="b" t="t" l="l"/>
            <a:pathLst>
              <a:path h="1837750" w="972337">
                <a:moveTo>
                  <a:pt x="0" y="0"/>
                </a:moveTo>
                <a:lnTo>
                  <a:pt x="972337" y="0"/>
                </a:lnTo>
                <a:lnTo>
                  <a:pt x="972337" y="1837750"/>
                </a:lnTo>
                <a:lnTo>
                  <a:pt x="0" y="183775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24" id="24"/>
          <p:cNvGrpSpPr/>
          <p:nvPr/>
        </p:nvGrpSpPr>
        <p:grpSpPr>
          <a:xfrm rot="0">
            <a:off x="10070154" y="6492059"/>
            <a:ext cx="4352156" cy="1273216"/>
            <a:chOff x="0" y="0"/>
            <a:chExt cx="5802875" cy="1697621"/>
          </a:xfrm>
        </p:grpSpPr>
        <p:sp>
          <p:nvSpPr>
            <p:cNvPr name="Freeform 25" id="25"/>
            <p:cNvSpPr/>
            <p:nvPr/>
          </p:nvSpPr>
          <p:spPr>
            <a:xfrm flipH="false" flipV="false" rot="-10800000">
              <a:off x="73853" y="0"/>
              <a:ext cx="5546173" cy="1538360"/>
            </a:xfrm>
            <a:custGeom>
              <a:avLst/>
              <a:gdLst/>
              <a:ahLst/>
              <a:cxnLst/>
              <a:rect r="r" b="b" t="t" l="l"/>
              <a:pathLst>
                <a:path h="1538360" w="5546173">
                  <a:moveTo>
                    <a:pt x="0" y="0"/>
                  </a:moveTo>
                  <a:lnTo>
                    <a:pt x="5546173" y="0"/>
                  </a:lnTo>
                  <a:lnTo>
                    <a:pt x="5546173" y="1538360"/>
                  </a:lnTo>
                  <a:lnTo>
                    <a:pt x="0" y="1538360"/>
                  </a:lnTo>
                  <a:lnTo>
                    <a:pt x="0" y="0"/>
                  </a:lnTo>
                  <a:close/>
                </a:path>
              </a:pathLst>
            </a:custGeom>
            <a:blipFill>
              <a:blip r:embed="rId19">
                <a:extLst>
                  <a:ext uri="{96DAC541-7B7A-43D3-8B79-37D633B846F1}">
                    <asvg:svgBlip xmlns:asvg="http://schemas.microsoft.com/office/drawing/2016/SVG/main" r:embed="rId20"/>
                  </a:ext>
                </a:extLst>
              </a:blip>
              <a:stretch>
                <a:fillRect l="0" t="-91739" r="-30912" b="0"/>
              </a:stretch>
            </a:blipFill>
            <a:ln cap="sq">
              <a:noFill/>
              <a:prstDash val="solid"/>
              <a:miter/>
            </a:ln>
          </p:spPr>
        </p:sp>
        <p:sp>
          <p:nvSpPr>
            <p:cNvPr name="TextBox 26" id="26"/>
            <p:cNvSpPr txBox="true"/>
            <p:nvPr/>
          </p:nvSpPr>
          <p:spPr>
            <a:xfrm rot="0">
              <a:off x="0" y="369696"/>
              <a:ext cx="5802875" cy="1327926"/>
            </a:xfrm>
            <a:prstGeom prst="rect">
              <a:avLst/>
            </a:prstGeom>
          </p:spPr>
          <p:txBody>
            <a:bodyPr anchor="t" rtlCol="false" tIns="0" lIns="0" bIns="0" rIns="0">
              <a:spAutoFit/>
            </a:bodyPr>
            <a:lstStyle/>
            <a:p>
              <a:pPr algn="ctr">
                <a:lnSpc>
                  <a:spcPts val="4124"/>
                </a:lnSpc>
              </a:pPr>
              <a:r>
                <a:rPr lang="en-US" sz="2713" b="true">
                  <a:solidFill>
                    <a:srgbClr val="FFFFFF"/>
                  </a:solidFill>
                  <a:latin typeface="Canva Sans Bold"/>
                  <a:ea typeface="Canva Sans Bold"/>
                  <a:cs typeface="Canva Sans Bold"/>
                  <a:sym typeface="Canva Sans Bold"/>
                </a:rPr>
                <a:t>Model Development</a:t>
              </a:r>
            </a:p>
            <a:p>
              <a:pPr algn="ctr" marL="0" indent="0" lvl="0">
                <a:lnSpc>
                  <a:spcPts val="4124"/>
                </a:lnSpc>
                <a:spcBef>
                  <a:spcPct val="0"/>
                </a:spcBef>
              </a:pPr>
            </a:p>
          </p:txBody>
        </p:sp>
      </p:grpSp>
      <p:sp>
        <p:nvSpPr>
          <p:cNvPr name="Freeform 27" id="27"/>
          <p:cNvSpPr/>
          <p:nvPr/>
        </p:nvSpPr>
        <p:spPr>
          <a:xfrm flipH="false" flipV="false" rot="3560828">
            <a:off x="8139555" y="6203586"/>
            <a:ext cx="1077973" cy="2037405"/>
          </a:xfrm>
          <a:custGeom>
            <a:avLst/>
            <a:gdLst/>
            <a:ahLst/>
            <a:cxnLst/>
            <a:rect r="r" b="b" t="t" l="l"/>
            <a:pathLst>
              <a:path h="2037405" w="1077973">
                <a:moveTo>
                  <a:pt x="0" y="0"/>
                </a:moveTo>
                <a:lnTo>
                  <a:pt x="1077973" y="0"/>
                </a:lnTo>
                <a:lnTo>
                  <a:pt x="1077973" y="2037405"/>
                </a:lnTo>
                <a:lnTo>
                  <a:pt x="0" y="203740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456439" y="3600813"/>
            <a:ext cx="9135918" cy="3028223"/>
          </a:xfrm>
          <a:prstGeom prst="rect">
            <a:avLst/>
          </a:prstGeom>
        </p:spPr>
        <p:txBody>
          <a:bodyPr anchor="t" rtlCol="false" tIns="0" lIns="0" bIns="0" rIns="0">
            <a:spAutoFit/>
          </a:bodyPr>
          <a:lstStyle/>
          <a:p>
            <a:pPr algn="l">
              <a:lnSpc>
                <a:spcPts val="10397"/>
              </a:lnSpc>
            </a:pPr>
            <a:r>
              <a:rPr lang="en-US" sz="10830" spc="-649">
                <a:solidFill>
                  <a:srgbClr val="0B4E7C"/>
                </a:solidFill>
                <a:latin typeface="Rustic Printed"/>
                <a:ea typeface="Rustic Printed"/>
                <a:cs typeface="Rustic Printed"/>
                <a:sym typeface="Rustic Printed"/>
              </a:rPr>
              <a:t>PART 1:</a:t>
            </a:r>
          </a:p>
          <a:p>
            <a:pPr algn="l" marL="0" indent="0" lvl="0">
              <a:lnSpc>
                <a:spcPts val="10397"/>
              </a:lnSpc>
            </a:pPr>
            <a:r>
              <a:rPr lang="en-US" sz="10830" spc="-649">
                <a:solidFill>
                  <a:srgbClr val="0B4E7C"/>
                </a:solidFill>
                <a:latin typeface="Rustic Printed"/>
                <a:ea typeface="Rustic Printed"/>
                <a:cs typeface="Rustic Printed"/>
                <a:sym typeface="Rustic Printed"/>
              </a:rPr>
              <a:t>INTRODUCTION</a:t>
            </a:r>
          </a:p>
        </p:txBody>
      </p:sp>
      <p:sp>
        <p:nvSpPr>
          <p:cNvPr name="Freeform 4" id="4"/>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913265" y="528857"/>
            <a:ext cx="5621241" cy="5600800"/>
          </a:xfrm>
          <a:custGeom>
            <a:avLst/>
            <a:gdLst/>
            <a:ahLst/>
            <a:cxnLst/>
            <a:rect r="r" b="b" t="t" l="l"/>
            <a:pathLst>
              <a:path h="5600800" w="5621241">
                <a:moveTo>
                  <a:pt x="0" y="0"/>
                </a:moveTo>
                <a:lnTo>
                  <a:pt x="5621241" y="0"/>
                </a:lnTo>
                <a:lnTo>
                  <a:pt x="5621241" y="5600800"/>
                </a:lnTo>
                <a:lnTo>
                  <a:pt x="0" y="5600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479517" y="5529215"/>
            <a:ext cx="3029956" cy="2649834"/>
          </a:xfrm>
          <a:custGeom>
            <a:avLst/>
            <a:gdLst/>
            <a:ahLst/>
            <a:cxnLst/>
            <a:rect r="r" b="b" t="t" l="l"/>
            <a:pathLst>
              <a:path h="2649834" w="3029956">
                <a:moveTo>
                  <a:pt x="0" y="0"/>
                </a:moveTo>
                <a:lnTo>
                  <a:pt x="3029956" y="0"/>
                </a:lnTo>
                <a:lnTo>
                  <a:pt x="3029956" y="2649834"/>
                </a:lnTo>
                <a:lnTo>
                  <a:pt x="0" y="26498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79517" y="1681359"/>
            <a:ext cx="8309710" cy="2472314"/>
          </a:xfrm>
          <a:prstGeom prst="rect">
            <a:avLst/>
          </a:prstGeom>
        </p:spPr>
        <p:txBody>
          <a:bodyPr anchor="t" rtlCol="false" tIns="0" lIns="0" bIns="0" rIns="0">
            <a:spAutoFit/>
          </a:bodyPr>
          <a:lstStyle/>
          <a:p>
            <a:pPr algn="just" marL="0" indent="0" lvl="0">
              <a:lnSpc>
                <a:spcPts val="3966"/>
              </a:lnSpc>
              <a:spcBef>
                <a:spcPct val="0"/>
              </a:spcBef>
            </a:pPr>
            <a:r>
              <a:rPr lang="en-US" b="true" sz="2938" spc="176">
                <a:solidFill>
                  <a:srgbClr val="0B4E7C"/>
                </a:solidFill>
                <a:latin typeface="Canva Sans Medium"/>
                <a:ea typeface="Canva Sans Medium"/>
                <a:cs typeface="Canva Sans Medium"/>
                <a:sym typeface="Canva Sans Medium"/>
              </a:rPr>
              <a:t> Customer retention is a critical focus for subscription-based services, with churn prediction playing a vital role in understanding and addressing customer behavior.</a:t>
            </a:r>
          </a:p>
        </p:txBody>
      </p:sp>
      <p:sp>
        <p:nvSpPr>
          <p:cNvPr name="TextBox 6" id="6"/>
          <p:cNvSpPr txBox="true"/>
          <p:nvPr/>
        </p:nvSpPr>
        <p:spPr>
          <a:xfrm rot="0">
            <a:off x="4634372" y="6263856"/>
            <a:ext cx="11280603" cy="3252686"/>
          </a:xfrm>
          <a:prstGeom prst="rect">
            <a:avLst/>
          </a:prstGeom>
        </p:spPr>
        <p:txBody>
          <a:bodyPr anchor="t" rtlCol="false" tIns="0" lIns="0" bIns="0" rIns="0">
            <a:spAutoFit/>
          </a:bodyPr>
          <a:lstStyle/>
          <a:p>
            <a:pPr algn="just" marL="0" indent="0" lvl="0">
              <a:lnSpc>
                <a:spcPts val="3719"/>
              </a:lnSpc>
              <a:spcBef>
                <a:spcPct val="0"/>
              </a:spcBef>
            </a:pPr>
            <a:r>
              <a:rPr lang="en-US" b="true" sz="2755" spc="165">
                <a:solidFill>
                  <a:srgbClr val="0B4E7C"/>
                </a:solidFill>
                <a:latin typeface="Canva Sans Medium"/>
                <a:ea typeface="Canva Sans Medium"/>
                <a:cs typeface="Canva Sans Medium"/>
                <a:sym typeface="Canva Sans Medium"/>
              </a:rPr>
              <a:t>This project leverages Apache Spark to analyze customer data and identify key factors contributing to subscription cancellations by build predictive models to detect customers at risk of churning, provide actionable insights to develop strategies for reducing churn rates and support improved customer retention and long-term business growth.</a:t>
            </a:r>
          </a:p>
        </p:txBody>
      </p:sp>
      <p:sp>
        <p:nvSpPr>
          <p:cNvPr name="TextBox 7" id="7"/>
          <p:cNvSpPr txBox="true"/>
          <p:nvPr/>
        </p:nvSpPr>
        <p:spPr>
          <a:xfrm rot="0">
            <a:off x="765610" y="452657"/>
            <a:ext cx="2625090" cy="679450"/>
          </a:xfrm>
          <a:prstGeom prst="rect">
            <a:avLst/>
          </a:prstGeom>
        </p:spPr>
        <p:txBody>
          <a:bodyPr anchor="t" rtlCol="false" tIns="0" lIns="0" bIns="0" rIns="0">
            <a:spAutoFit/>
          </a:bodyPr>
          <a:lstStyle/>
          <a:p>
            <a:pPr algn="ctr">
              <a:lnSpc>
                <a:spcPts val="5599"/>
              </a:lnSpc>
            </a:pPr>
            <a:r>
              <a:rPr lang="en-US" sz="3999">
                <a:solidFill>
                  <a:srgbClr val="0B4E7C"/>
                </a:solidFill>
                <a:latin typeface="Canva Sans"/>
                <a:ea typeface="Canva Sans"/>
                <a:cs typeface="Canva Sans"/>
                <a:sym typeface="Canva Sans"/>
              </a:rPr>
              <a:t>ABSTRACT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321476" y="2719635"/>
            <a:ext cx="10253914" cy="4348699"/>
          </a:xfrm>
          <a:prstGeom prst="rect">
            <a:avLst/>
          </a:prstGeom>
        </p:spPr>
        <p:txBody>
          <a:bodyPr anchor="t" rtlCol="false" tIns="0" lIns="0" bIns="0" rIns="0">
            <a:spAutoFit/>
          </a:bodyPr>
          <a:lstStyle/>
          <a:p>
            <a:pPr algn="l">
              <a:lnSpc>
                <a:spcPts val="10397"/>
              </a:lnSpc>
            </a:pPr>
            <a:r>
              <a:rPr lang="en-US" sz="10830" spc="-649">
                <a:solidFill>
                  <a:srgbClr val="0B4E7C"/>
                </a:solidFill>
                <a:latin typeface="Rustic Printed"/>
                <a:ea typeface="Rustic Printed"/>
                <a:cs typeface="Rustic Printed"/>
                <a:sym typeface="Rustic Printed"/>
              </a:rPr>
              <a:t>PART 2:</a:t>
            </a:r>
          </a:p>
          <a:p>
            <a:pPr algn="l" marL="0" indent="0" lvl="0">
              <a:lnSpc>
                <a:spcPts val="10397"/>
              </a:lnSpc>
            </a:pPr>
            <a:r>
              <a:rPr lang="en-US" sz="10830" spc="-649">
                <a:solidFill>
                  <a:srgbClr val="0B4E7C"/>
                </a:solidFill>
                <a:latin typeface="Rustic Printed"/>
                <a:ea typeface="Rustic Printed"/>
                <a:cs typeface="Rustic Printed"/>
                <a:sym typeface="Rustic Printed"/>
              </a:rPr>
              <a:t>DATA UNDERSTANDING AND PREPARATION</a:t>
            </a:r>
          </a:p>
        </p:txBody>
      </p:sp>
      <p:sp>
        <p:nvSpPr>
          <p:cNvPr name="Freeform 4" id="4"/>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181612" y="277055"/>
            <a:ext cx="10109620" cy="9553303"/>
          </a:xfrm>
          <a:custGeom>
            <a:avLst/>
            <a:gdLst/>
            <a:ahLst/>
            <a:cxnLst/>
            <a:rect r="r" b="b" t="t" l="l"/>
            <a:pathLst>
              <a:path h="9553303" w="10109620">
                <a:moveTo>
                  <a:pt x="0" y="0"/>
                </a:moveTo>
                <a:lnTo>
                  <a:pt x="10109620" y="0"/>
                </a:lnTo>
                <a:lnTo>
                  <a:pt x="10109620" y="9553303"/>
                </a:lnTo>
                <a:lnTo>
                  <a:pt x="0" y="9553303"/>
                </a:lnTo>
                <a:lnTo>
                  <a:pt x="0" y="0"/>
                </a:lnTo>
                <a:close/>
              </a:path>
            </a:pathLst>
          </a:custGeom>
          <a:blipFill>
            <a:blip r:embed="rId3"/>
            <a:stretch>
              <a:fillRect l="0" t="0" r="0" b="0"/>
            </a:stretch>
          </a:blipFill>
        </p:spPr>
      </p:sp>
      <p:sp>
        <p:nvSpPr>
          <p:cNvPr name="TextBox 4" id="4"/>
          <p:cNvSpPr txBox="true"/>
          <p:nvPr/>
        </p:nvSpPr>
        <p:spPr>
          <a:xfrm rot="0">
            <a:off x="12090533" y="3771900"/>
            <a:ext cx="7400070" cy="2686050"/>
          </a:xfrm>
          <a:prstGeom prst="rect">
            <a:avLst/>
          </a:prstGeom>
        </p:spPr>
        <p:txBody>
          <a:bodyPr anchor="t" rtlCol="false" tIns="0" lIns="0" bIns="0" rIns="0">
            <a:spAutoFit/>
          </a:bodyPr>
          <a:lstStyle/>
          <a:p>
            <a:pPr algn="l">
              <a:lnSpc>
                <a:spcPts val="5399"/>
              </a:lnSpc>
            </a:pPr>
            <a:r>
              <a:rPr lang="en-US" sz="3999" spc="239">
                <a:solidFill>
                  <a:srgbClr val="0B4E7C"/>
                </a:solidFill>
                <a:latin typeface="Canva Sans"/>
                <a:ea typeface="Canva Sans"/>
                <a:cs typeface="Canva Sans"/>
                <a:sym typeface="Canva Sans"/>
              </a:rPr>
              <a:t>Raw data:</a:t>
            </a:r>
          </a:p>
          <a:p>
            <a:pPr algn="l" marL="863599" indent="-431800" lvl="1">
              <a:lnSpc>
                <a:spcPts val="5399"/>
              </a:lnSpc>
              <a:buFont typeface="Arial"/>
              <a:buChar char="•"/>
            </a:pPr>
            <a:r>
              <a:rPr lang="en-US" sz="3999" spc="239">
                <a:solidFill>
                  <a:srgbClr val="0B4E7C"/>
                </a:solidFill>
                <a:latin typeface="Canva Sans"/>
                <a:ea typeface="Canva Sans"/>
                <a:cs typeface="Canva Sans"/>
                <a:sym typeface="Canva Sans"/>
              </a:rPr>
              <a:t>21 variables</a:t>
            </a:r>
          </a:p>
          <a:p>
            <a:pPr algn="l" marL="863599" indent="-431800" lvl="1">
              <a:lnSpc>
                <a:spcPts val="5399"/>
              </a:lnSpc>
              <a:buFont typeface="Arial"/>
              <a:buChar char="•"/>
            </a:pPr>
            <a:r>
              <a:rPr lang="en-US" sz="3999" spc="239">
                <a:solidFill>
                  <a:srgbClr val="0B4E7C"/>
                </a:solidFill>
                <a:latin typeface="Canva Sans"/>
                <a:ea typeface="Canva Sans"/>
                <a:cs typeface="Canva Sans"/>
                <a:sym typeface="Canva Sans"/>
              </a:rPr>
              <a:t>7.043 observations</a:t>
            </a:r>
          </a:p>
          <a:p>
            <a:pPr algn="l">
              <a:lnSpc>
                <a:spcPts val="53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0" y="869333"/>
            <a:ext cx="13765929" cy="6074216"/>
          </a:xfrm>
          <a:custGeom>
            <a:avLst/>
            <a:gdLst/>
            <a:ahLst/>
            <a:cxnLst/>
            <a:rect r="r" b="b" t="t" l="l"/>
            <a:pathLst>
              <a:path h="6074216" w="13765929">
                <a:moveTo>
                  <a:pt x="0" y="0"/>
                </a:moveTo>
                <a:lnTo>
                  <a:pt x="13765929" y="0"/>
                </a:lnTo>
                <a:lnTo>
                  <a:pt x="13765929" y="6074217"/>
                </a:lnTo>
                <a:lnTo>
                  <a:pt x="0" y="6074217"/>
                </a:lnTo>
                <a:lnTo>
                  <a:pt x="0" y="0"/>
                </a:lnTo>
                <a:close/>
              </a:path>
            </a:pathLst>
          </a:custGeom>
          <a:blipFill>
            <a:blip r:embed="rId3"/>
            <a:stretch>
              <a:fillRect l="0" t="0" r="0" b="0"/>
            </a:stretch>
          </a:blipFill>
        </p:spPr>
      </p:sp>
      <p:sp>
        <p:nvSpPr>
          <p:cNvPr name="TextBox 4" id="4"/>
          <p:cNvSpPr txBox="true"/>
          <p:nvPr/>
        </p:nvSpPr>
        <p:spPr>
          <a:xfrm rot="0">
            <a:off x="7775705" y="7886783"/>
            <a:ext cx="9652635" cy="580390"/>
          </a:xfrm>
          <a:prstGeom prst="rect">
            <a:avLst/>
          </a:prstGeom>
        </p:spPr>
        <p:txBody>
          <a:bodyPr anchor="t" rtlCol="false" tIns="0" lIns="0" bIns="0" rIns="0">
            <a:spAutoFit/>
          </a:bodyPr>
          <a:lstStyle/>
          <a:p>
            <a:pPr algn="just">
              <a:lnSpc>
                <a:spcPts val="4759"/>
              </a:lnSpc>
            </a:pPr>
            <a:r>
              <a:rPr lang="en-US" sz="3399">
                <a:solidFill>
                  <a:srgbClr val="000000"/>
                </a:solidFill>
                <a:latin typeface="Noto Serif Display"/>
                <a:ea typeface="Noto Serif Display"/>
                <a:cs typeface="Noto Serif Display"/>
                <a:sym typeface="Noto Serif Display"/>
              </a:rPr>
              <a:t>Preprocess the data by handling missing values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TextBox 3" id="3"/>
          <p:cNvSpPr txBox="true"/>
          <p:nvPr/>
        </p:nvSpPr>
        <p:spPr>
          <a:xfrm rot="0">
            <a:off x="1456439" y="3600813"/>
            <a:ext cx="9135918" cy="4348699"/>
          </a:xfrm>
          <a:prstGeom prst="rect">
            <a:avLst/>
          </a:prstGeom>
        </p:spPr>
        <p:txBody>
          <a:bodyPr anchor="t" rtlCol="false" tIns="0" lIns="0" bIns="0" rIns="0">
            <a:spAutoFit/>
          </a:bodyPr>
          <a:lstStyle/>
          <a:p>
            <a:pPr algn="l">
              <a:lnSpc>
                <a:spcPts val="10397"/>
              </a:lnSpc>
            </a:pPr>
            <a:r>
              <a:rPr lang="en-US" sz="10830" spc="-649">
                <a:solidFill>
                  <a:srgbClr val="0B4E7C"/>
                </a:solidFill>
                <a:latin typeface="Rustic Printed"/>
                <a:ea typeface="Rustic Printed"/>
                <a:cs typeface="Rustic Printed"/>
                <a:sym typeface="Rustic Printed"/>
              </a:rPr>
              <a:t>PART 3:</a:t>
            </a:r>
          </a:p>
          <a:p>
            <a:pPr algn="l" marL="0" indent="0" lvl="0">
              <a:lnSpc>
                <a:spcPts val="10397"/>
              </a:lnSpc>
            </a:pPr>
            <a:r>
              <a:rPr lang="en-US" sz="10830" spc="-649">
                <a:solidFill>
                  <a:srgbClr val="0B4E7C"/>
                </a:solidFill>
                <a:latin typeface="Rustic Printed"/>
                <a:ea typeface="Rustic Printed"/>
                <a:cs typeface="Rustic Printed"/>
                <a:sym typeface="Rustic Printed"/>
              </a:rPr>
              <a:t>EXPLORATORY DATA ANALYSIS (EDA)</a:t>
            </a:r>
          </a:p>
        </p:txBody>
      </p:sp>
      <p:sp>
        <p:nvSpPr>
          <p:cNvPr name="Freeform 4" id="4"/>
          <p:cNvSpPr/>
          <p:nvPr/>
        </p:nvSpPr>
        <p:spPr>
          <a:xfrm flipH="false" flipV="false" rot="0">
            <a:off x="10985909" y="2212116"/>
            <a:ext cx="6273391" cy="5862769"/>
          </a:xfrm>
          <a:custGeom>
            <a:avLst/>
            <a:gdLst/>
            <a:ahLst/>
            <a:cxnLst/>
            <a:rect r="r" b="b" t="t" l="l"/>
            <a:pathLst>
              <a:path h="5862769" w="6273391">
                <a:moveTo>
                  <a:pt x="0" y="0"/>
                </a:moveTo>
                <a:lnTo>
                  <a:pt x="6273391" y="0"/>
                </a:lnTo>
                <a:lnTo>
                  <a:pt x="6273391" y="5862768"/>
                </a:lnTo>
                <a:lnTo>
                  <a:pt x="0" y="58627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612145" y="1717792"/>
            <a:ext cx="16480061" cy="8075230"/>
          </a:xfrm>
          <a:custGeom>
            <a:avLst/>
            <a:gdLst/>
            <a:ahLst/>
            <a:cxnLst/>
            <a:rect r="r" b="b" t="t" l="l"/>
            <a:pathLst>
              <a:path h="8075230" w="16480061">
                <a:moveTo>
                  <a:pt x="0" y="0"/>
                </a:moveTo>
                <a:lnTo>
                  <a:pt x="16480061" y="0"/>
                </a:lnTo>
                <a:lnTo>
                  <a:pt x="16480061" y="8075230"/>
                </a:lnTo>
                <a:lnTo>
                  <a:pt x="0" y="8075230"/>
                </a:lnTo>
                <a:lnTo>
                  <a:pt x="0" y="0"/>
                </a:lnTo>
                <a:close/>
              </a:path>
            </a:pathLst>
          </a:custGeom>
          <a:blipFill>
            <a:blip r:embed="rId3"/>
            <a:stretch>
              <a:fillRect l="0" t="0" r="0" b="0"/>
            </a:stretch>
          </a:blipFill>
        </p:spPr>
      </p:sp>
      <p:sp>
        <p:nvSpPr>
          <p:cNvPr name="TextBox 4" id="4"/>
          <p:cNvSpPr txBox="true"/>
          <p:nvPr/>
        </p:nvSpPr>
        <p:spPr>
          <a:xfrm rot="0">
            <a:off x="169158" y="90905"/>
            <a:ext cx="14349170" cy="679450"/>
          </a:xfrm>
          <a:prstGeom prst="rect">
            <a:avLst/>
          </a:prstGeom>
        </p:spPr>
        <p:txBody>
          <a:bodyPr anchor="t" rtlCol="false" tIns="0" lIns="0" bIns="0" rIns="0">
            <a:spAutoFit/>
          </a:bodyPr>
          <a:lstStyle/>
          <a:p>
            <a:pPr algn="ctr">
              <a:lnSpc>
                <a:spcPts val="5599"/>
              </a:lnSpc>
            </a:pPr>
            <a:r>
              <a:rPr lang="en-US" sz="3999">
                <a:solidFill>
                  <a:srgbClr val="0B4E7C"/>
                </a:solidFill>
                <a:latin typeface="Canva Sans"/>
                <a:ea typeface="Canva Sans"/>
                <a:cs typeface="Canva Sans"/>
                <a:sym typeface="Canva Sans"/>
              </a:rPr>
              <a:t>Visualize the correlation of Churn rate for each feature</a:t>
            </a:r>
          </a:p>
        </p:txBody>
      </p:sp>
      <p:sp>
        <p:nvSpPr>
          <p:cNvPr name="TextBox 5" id="5"/>
          <p:cNvSpPr txBox="true"/>
          <p:nvPr/>
        </p:nvSpPr>
        <p:spPr>
          <a:xfrm rot="0">
            <a:off x="612145" y="865606"/>
            <a:ext cx="5809357" cy="679450"/>
          </a:xfrm>
          <a:prstGeom prst="rect">
            <a:avLst/>
          </a:prstGeom>
        </p:spPr>
        <p:txBody>
          <a:bodyPr anchor="t" rtlCol="false" tIns="0" lIns="0" bIns="0" rIns="0">
            <a:spAutoFit/>
          </a:bodyPr>
          <a:lstStyle/>
          <a:p>
            <a:pPr algn="ctr">
              <a:lnSpc>
                <a:spcPts val="5599"/>
              </a:lnSpc>
            </a:pPr>
            <a:r>
              <a:rPr lang="en-US" sz="3999">
                <a:solidFill>
                  <a:srgbClr val="0B4E7C"/>
                </a:solidFill>
                <a:latin typeface="Canva Sans"/>
                <a:ea typeface="Canva Sans"/>
                <a:cs typeface="Canva Sans"/>
                <a:sym typeface="Canva Sans"/>
              </a:rPr>
              <a:t>A. Categorical features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DAGcRWQLxEQ</dc:identifier>
  <dcterms:modified xsi:type="dcterms:W3CDTF">2011-08-01T06:04:30Z</dcterms:modified>
  <cp:revision>1</cp:revision>
  <dc:title>Copy of DSDV Project</dc:title>
</cp:coreProperties>
</file>