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FC1"/>
    <a:srgbClr val="B0DB7B"/>
    <a:srgbClr val="E2D204"/>
    <a:srgbClr val="BD9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10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1CE72-8F33-42C4-B575-F413D0FF8342}" type="datetimeFigureOut">
              <a:rPr lang="en-US" smtClean="0"/>
              <a:pPr/>
              <a:t>8/10/2024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973998C-8981-4541-BAA5-D5BC269D308F}"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593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1CE72-8F33-42C4-B575-F413D0FF8342}"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998C-8981-4541-BAA5-D5BC269D308F}"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1620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1CE72-8F33-42C4-B575-F413D0FF8342}"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998C-8981-4541-BAA5-D5BC269D308F}"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547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1CE72-8F33-42C4-B575-F413D0FF8342}"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998C-8981-4541-BAA5-D5BC269D308F}"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09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1CE72-8F33-42C4-B575-F413D0FF8342}" type="datetimeFigureOut">
              <a:rPr lang="en-US" smtClean="0"/>
              <a:pPr/>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73998C-8981-4541-BAA5-D5BC269D308F}"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012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1CE72-8F33-42C4-B575-F413D0FF8342}"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3998C-8981-4541-BAA5-D5BC269D308F}"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7855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1CE72-8F33-42C4-B575-F413D0FF8342}" type="datetimeFigureOut">
              <a:rPr lang="en-US" smtClean="0"/>
              <a:pPr/>
              <a:t>8/10/2024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73998C-8981-4541-BAA5-D5BC269D308F}"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879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1CE72-8F33-42C4-B575-F413D0FF8342}" type="datetimeFigureOut">
              <a:rPr lang="en-US" smtClean="0"/>
              <a:pPr/>
              <a:t>8/10/2024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73998C-8981-4541-BAA5-D5BC269D308F}"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19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1CE72-8F33-42C4-B575-F413D0FF8342}" type="datetimeFigureOut">
              <a:rPr lang="en-US" smtClean="0"/>
              <a:pPr/>
              <a:t>8/10/2024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73998C-8981-4541-BAA5-D5BC269D308F}" type="slidenum">
              <a:rPr lang="en-US" smtClean="0"/>
              <a:pPr/>
              <a:t>‹#›</a:t>
            </a:fld>
            <a:endParaRPr lang="en-US"/>
          </a:p>
        </p:txBody>
      </p:sp>
    </p:spTree>
    <p:extLst>
      <p:ext uri="{BB962C8B-B14F-4D97-AF65-F5344CB8AC3E}">
        <p14:creationId xmlns:p14="http://schemas.microsoft.com/office/powerpoint/2010/main" val="444279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1CE72-8F33-42C4-B575-F413D0FF8342}" type="datetimeFigureOut">
              <a:rPr lang="en-US" smtClean="0"/>
              <a:pPr/>
              <a:t>8/10/2024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73998C-8981-4541-BAA5-D5BC269D308F}"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494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5A1CE72-8F33-42C4-B575-F413D0FF8342}" type="datetimeFigureOut">
              <a:rPr lang="en-US" smtClean="0"/>
              <a:pPr/>
              <a:t>8/10/2024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973998C-8981-4541-BAA5-D5BC269D308F}"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0186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5A1CE72-8F33-42C4-B575-F413D0FF8342}" type="datetimeFigureOut">
              <a:rPr lang="en-US" smtClean="0"/>
              <a:pPr/>
              <a:t>8/10/2024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973998C-8981-4541-BAA5-D5BC269D308F}"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252925"/>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dirty="0"/>
            </a:br>
            <a:br>
              <a:rPr lang="en-US" dirty="0"/>
            </a:br>
            <a:endParaRPr lang="en-US" dirty="0"/>
          </a:p>
        </p:txBody>
      </p:sp>
      <p:sp>
        <p:nvSpPr>
          <p:cNvPr id="3" name="Subtitle 2"/>
          <p:cNvSpPr>
            <a:spLocks noGrp="1"/>
          </p:cNvSpPr>
          <p:nvPr>
            <p:ph type="subTitle" idx="1"/>
          </p:nvPr>
        </p:nvSpPr>
        <p:spPr>
          <a:xfrm>
            <a:off x="1295400" y="762000"/>
            <a:ext cx="10287000" cy="3200400"/>
          </a:xfrm>
        </p:spPr>
        <p:txBody>
          <a:bodyPr>
            <a:noAutofit/>
          </a:bodyPr>
          <a:lstStyle/>
          <a:p>
            <a:r>
              <a:rPr lang="en-US" sz="4400" u="sng" dirty="0">
                <a:latin typeface="Artifakt Element Black" panose="020B0A03050000020004" pitchFamily="34" charset="0"/>
                <a:ea typeface="Artifakt Element Black" panose="020B0A03050000020004" pitchFamily="34" charset="0"/>
              </a:rPr>
              <a:t>SKYTRAX AIRLINE  </a:t>
            </a:r>
          </a:p>
          <a:p>
            <a:r>
              <a:rPr lang="en-US" sz="4400" u="sng" dirty="0">
                <a:latin typeface="Artifakt Element Black" panose="020B0A03050000020004" pitchFamily="34" charset="0"/>
                <a:ea typeface="Artifakt Element Black" panose="020B0A03050000020004" pitchFamily="34" charset="0"/>
              </a:rPr>
              <a:t>REVIEW ANALYSIS</a:t>
            </a:r>
          </a:p>
          <a:p>
            <a:r>
              <a:rPr lang="en-US" sz="4400" b="1" i="1" dirty="0">
                <a:latin typeface="Artifakt Element Black" panose="020B0A03050000020004" pitchFamily="34" charset="0"/>
                <a:ea typeface="Artifakt Element Black" panose="020B0A03050000020004" pitchFamily="34" charset="0"/>
              </a:rPr>
              <a:t>Presented BY-Team 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8915400" cy="609600"/>
          </a:xfrm>
          <a:ln>
            <a:solidFill>
              <a:schemeClr val="accent1"/>
            </a:solidFill>
          </a:ln>
        </p:spPr>
        <p:txBody>
          <a:bodyPr>
            <a:normAutofit fontScale="90000"/>
          </a:bodyPr>
          <a:lstStyle/>
          <a:p>
            <a:r>
              <a:rPr lang="en-US" sz="4400" b="1" i="1" u="sng" dirty="0"/>
              <a:t>RESULTS ANALYSIS</a:t>
            </a:r>
          </a:p>
        </p:txBody>
      </p:sp>
      <p:pic>
        <p:nvPicPr>
          <p:cNvPr id="4" name="Content Placeholder 3"/>
          <p:cNvPicPr>
            <a:picLocks noGrp="1"/>
          </p:cNvPicPr>
          <p:nvPr>
            <p:ph idx="4294967295"/>
          </p:nvPr>
        </p:nvPicPr>
        <p:blipFill rotWithShape="1">
          <a:blip r:embed="rId2"/>
          <a:srcRect l="5492" t="28999" r="64082" b="11646"/>
          <a:stretch/>
        </p:blipFill>
        <p:spPr bwMode="auto">
          <a:xfrm>
            <a:off x="0" y="2667000"/>
            <a:ext cx="6019800" cy="3384550"/>
          </a:xfrm>
          <a:prstGeom prst="rect">
            <a:avLst/>
          </a:prstGeom>
          <a:ln>
            <a:noFill/>
          </a:ln>
          <a:effectLst>
            <a:softEdge rad="112500"/>
          </a:effectLst>
          <a:extLst>
            <a:ext uri="{53640926-AAD7-44D8-BBD7-CCE9431645EC}">
              <a14:shadowObscured xmlns:a14="http://schemas.microsoft.com/office/drawing/2010/main"/>
            </a:ext>
          </a:extLst>
        </p:spPr>
      </p:pic>
      <p:pic>
        <p:nvPicPr>
          <p:cNvPr id="5" name="Picture 4"/>
          <p:cNvPicPr/>
          <p:nvPr/>
        </p:nvPicPr>
        <p:blipFill rotWithShape="1">
          <a:blip r:embed="rId3"/>
          <a:srcRect l="5352" t="43812" r="53956" b="19716"/>
          <a:stretch/>
        </p:blipFill>
        <p:spPr bwMode="auto">
          <a:xfrm>
            <a:off x="6934200" y="3021925"/>
            <a:ext cx="3962400" cy="2743200"/>
          </a:xfrm>
          <a:prstGeom prst="rect">
            <a:avLst/>
          </a:prstGeom>
          <a:ln>
            <a:noFill/>
          </a:ln>
          <a:effectLst>
            <a:softEdge rad="112500"/>
          </a:effectLst>
          <a:extLst>
            <a:ext uri="{53640926-AAD7-44D8-BBD7-CCE9431645EC}">
              <a14:shadowObscured xmlns:a14="http://schemas.microsoft.com/office/drawing/2010/main"/>
            </a:ext>
          </a:extLst>
        </p:spPr>
      </p:pic>
      <p:sp>
        <p:nvSpPr>
          <p:cNvPr id="7" name="Rectangle 6"/>
          <p:cNvSpPr/>
          <p:nvPr/>
        </p:nvSpPr>
        <p:spPr>
          <a:xfrm>
            <a:off x="6705600" y="685800"/>
            <a:ext cx="5105400" cy="1384995"/>
          </a:xfrm>
          <a:prstGeom prst="rect">
            <a:avLst/>
          </a:prstGeom>
        </p:spPr>
        <p:txBody>
          <a:bodyPr wrap="square">
            <a:spAutoFit/>
          </a:bodyPr>
          <a:lstStyle/>
          <a:p>
            <a:r>
              <a:rPr lang="en-US" sz="1400" b="1" dirty="0">
                <a:solidFill>
                  <a:srgbClr val="002060"/>
                </a:solidFill>
                <a:latin typeface="Arial Black" panose="020B0A04020102020204" pitchFamily="34" charset="0"/>
                <a:ea typeface="Artifakt Element Black" panose="020B0A03050000020004" pitchFamily="34" charset="0"/>
              </a:rPr>
              <a:t>The analysis also shows that out of the total reviews, there are 2,266 positive reviews compared to 1,029 negative reviews. This indicates that the majority of customer feedback is positive, with approximately twice as many positive reviews as negative ones. </a:t>
            </a:r>
          </a:p>
        </p:txBody>
      </p:sp>
      <p:sp>
        <p:nvSpPr>
          <p:cNvPr id="8" name="Rectangle 7"/>
          <p:cNvSpPr/>
          <p:nvPr/>
        </p:nvSpPr>
        <p:spPr>
          <a:xfrm>
            <a:off x="129117" y="1002321"/>
            <a:ext cx="6172200" cy="1600438"/>
          </a:xfrm>
          <a:prstGeom prst="rect">
            <a:avLst/>
          </a:prstGeom>
        </p:spPr>
        <p:txBody>
          <a:bodyPr wrap="square">
            <a:spAutoFit/>
          </a:bodyPr>
          <a:lstStyle/>
          <a:p>
            <a:r>
              <a:rPr lang="en-US" sz="1400" dirty="0">
                <a:solidFill>
                  <a:srgbClr val="002060"/>
                </a:solidFill>
                <a:latin typeface="Arial Black" panose="020B0A04020102020204" pitchFamily="34" charset="0"/>
                <a:ea typeface="Artifakt Element Heavy" panose="020B0B03050000020004" pitchFamily="34" charset="0"/>
              </a:rPr>
              <a:t> The Bar Graph here reveals that "staff rating" has the highest average score among all evaluated aspects. This indicates that the staff's performance is a key strength and is highly valued by customers. In contrast, other aspects received lower average ratings, suggesting areas where improvements could be made to enhance overall customer satisfaction.</a:t>
            </a:r>
          </a:p>
        </p:txBody>
      </p:sp>
      <p:sp>
        <p:nvSpPr>
          <p:cNvPr id="3" name="Flowchart: Alternate Process 2">
            <a:extLst>
              <a:ext uri="{FF2B5EF4-FFF2-40B4-BE49-F238E27FC236}">
                <a16:creationId xmlns:a16="http://schemas.microsoft.com/office/drawing/2014/main" id="{F33389B5-44B5-BCB6-3DBF-0C43A8653BA5}"/>
              </a:ext>
            </a:extLst>
          </p:cNvPr>
          <p:cNvSpPr/>
          <p:nvPr/>
        </p:nvSpPr>
        <p:spPr>
          <a:xfrm>
            <a:off x="9203267" y="2273201"/>
            <a:ext cx="2133599" cy="546318"/>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68% Positive</a:t>
            </a:r>
            <a:endParaRPr lang="en-IN" dirty="0"/>
          </a:p>
        </p:txBody>
      </p:sp>
      <p:sp>
        <p:nvSpPr>
          <p:cNvPr id="6" name="Flowchart: Alternate Process 5">
            <a:extLst>
              <a:ext uri="{FF2B5EF4-FFF2-40B4-BE49-F238E27FC236}">
                <a16:creationId xmlns:a16="http://schemas.microsoft.com/office/drawing/2014/main" id="{58466C8A-4B51-5DAB-8128-36C69A4E92E4}"/>
              </a:ext>
            </a:extLst>
          </p:cNvPr>
          <p:cNvSpPr/>
          <p:nvPr/>
        </p:nvSpPr>
        <p:spPr>
          <a:xfrm>
            <a:off x="6582833" y="2290134"/>
            <a:ext cx="2209801" cy="546318"/>
          </a:xfrm>
          <a:prstGeom prst="flowChartAlternateProcess">
            <a:avLst/>
          </a:prstGeom>
          <a:ln>
            <a:solidFill>
              <a:schemeClr val="tx1"/>
            </a:solidFill>
          </a:ln>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32% Negative</a:t>
            </a:r>
            <a:endParaRPr lang="en-IN"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65</TotalTime>
  <Words>122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Artifakt Element Black</vt:lpstr>
      <vt:lpstr>Gill Sans MT</vt:lpstr>
      <vt:lpstr>Gallery</vt:lpstr>
      <vt:lpstr>  </vt:lpstr>
      <vt:lpstr>RESULTS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Saksham Srivastava</cp:lastModifiedBy>
  <cp:revision>8</cp:revision>
  <dcterms:created xsi:type="dcterms:W3CDTF">2024-08-10T13:25:40Z</dcterms:created>
  <dcterms:modified xsi:type="dcterms:W3CDTF">2024-08-10T15:49:13Z</dcterms:modified>
</cp:coreProperties>
</file>